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0" r:id="rId7"/>
    <p:sldId id="262" r:id="rId8"/>
    <p:sldId id="266" r:id="rId9"/>
    <p:sldId id="291" r:id="rId10"/>
    <p:sldId id="267" r:id="rId11"/>
    <p:sldId id="263" r:id="rId12"/>
    <p:sldId id="261" r:id="rId13"/>
    <p:sldId id="268" r:id="rId14"/>
    <p:sldId id="265" r:id="rId15"/>
    <p:sldId id="269" r:id="rId16"/>
    <p:sldId id="270" r:id="rId17"/>
    <p:sldId id="271" r:id="rId18"/>
    <p:sldId id="264" r:id="rId19"/>
    <p:sldId id="273" r:id="rId20"/>
    <p:sldId id="272" r:id="rId21"/>
    <p:sldId id="283" r:id="rId22"/>
    <p:sldId id="278" r:id="rId23"/>
    <p:sldId id="274" r:id="rId24"/>
    <p:sldId id="279" r:id="rId25"/>
    <p:sldId id="275" r:id="rId26"/>
    <p:sldId id="277" r:id="rId27"/>
    <p:sldId id="284" r:id="rId28"/>
    <p:sldId id="285" r:id="rId29"/>
    <p:sldId id="286" r:id="rId30"/>
    <p:sldId id="288" r:id="rId31"/>
    <p:sldId id="287" r:id="rId32"/>
    <p:sldId id="290" r:id="rId33"/>
    <p:sldId id="289" r:id="rId34"/>
    <p:sldId id="276" r:id="rId35"/>
    <p:sldId id="280" r:id="rId36"/>
    <p:sldId id="281" r:id="rId37"/>
    <p:sldId id="282"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A16E63-1ED6-43F8-9A1D-643FDA1CE17E}">
          <p14:sldIdLst>
            <p14:sldId id="256"/>
            <p14:sldId id="257"/>
            <p14:sldId id="258"/>
            <p14:sldId id="259"/>
            <p14:sldId id="260"/>
            <p14:sldId id="262"/>
            <p14:sldId id="266"/>
            <p14:sldId id="291"/>
            <p14:sldId id="267"/>
            <p14:sldId id="263"/>
            <p14:sldId id="261"/>
            <p14:sldId id="268"/>
            <p14:sldId id="265"/>
            <p14:sldId id="269"/>
            <p14:sldId id="270"/>
            <p14:sldId id="271"/>
            <p14:sldId id="264"/>
            <p14:sldId id="273"/>
            <p14:sldId id="272"/>
            <p14:sldId id="283"/>
            <p14:sldId id="278"/>
            <p14:sldId id="274"/>
            <p14:sldId id="279"/>
            <p14:sldId id="275"/>
            <p14:sldId id="277"/>
            <p14:sldId id="284"/>
            <p14:sldId id="285"/>
            <p14:sldId id="286"/>
            <p14:sldId id="288"/>
            <p14:sldId id="287"/>
            <p14:sldId id="290"/>
            <p14:sldId id="289"/>
            <p14:sldId id="276"/>
            <p14:sldId id="280"/>
            <p14:sldId id="281"/>
            <p14:sldId id="282"/>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4066BB-EF58-45BC-B25D-FC30FDB579BC}"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4066BB-EF58-45BC-B25D-FC30FDB579BC}"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066BB-EF58-45BC-B25D-FC30FDB579BC}"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066BB-EF58-45BC-B25D-FC30FDB579BC}"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4066BB-EF58-45BC-B25D-FC30FDB579BC}"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4066BB-EF58-45BC-B25D-FC30FDB579BC}"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066BB-EF58-45BC-B25D-FC30FDB579BC}"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4066BB-EF58-45BC-B25D-FC30FDB579BC}"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6C650B-1EA4-477C-A093-7A7CB2EFF9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066BB-EF58-45BC-B25D-FC30FDB579BC}" type="datetimeFigureOut">
              <a:rPr lang="en-IN" smtClean="0"/>
              <a:t>06-08-2025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C650B-1EA4-477C-A093-7A7CB2EFF9F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066BB-EF58-45BC-B25D-FC30FDB579BC}" type="datetimeFigureOut">
              <a:rPr lang="en-IN" smtClean="0"/>
              <a:t>06-08-2025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C650B-1EA4-477C-A093-7A7CB2EFF9F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Python Introduction</a:t>
            </a:r>
          </a:p>
        </p:txBody>
      </p:sp>
      <p:sp>
        <p:nvSpPr>
          <p:cNvPr id="3" name="Subtitle 2"/>
          <p:cNvSpPr>
            <a:spLocks noGrp="1"/>
          </p:cNvSpPr>
          <p:nvPr>
            <p:ph type="subTitle" idx="1"/>
          </p:nvPr>
        </p:nvSpPr>
        <p:spPr/>
        <p:txBody>
          <a:bodyPr>
            <a:normAutofit/>
          </a:bodyPr>
          <a:lstStyle/>
          <a:p>
            <a:r>
              <a:rPr lang="en-IN" dirty="0"/>
              <a:t>								</a:t>
            </a:r>
          </a:p>
          <a:p>
            <a:endParaRPr lang="en-IN" dirty="0"/>
          </a:p>
          <a:p>
            <a:r>
              <a:rPr lang="en-IN" dirty="0"/>
              <a:t>								S1 MCA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b="1" dirty="0"/>
              <a:t>Identifiers in Python</a:t>
            </a:r>
          </a:p>
          <a:p>
            <a:pPr marL="0" indent="0">
              <a:buNone/>
            </a:pPr>
            <a:r>
              <a:rPr lang="en-US" b="1" dirty="0"/>
              <a:t>Identifier </a:t>
            </a:r>
            <a:r>
              <a:rPr lang="en-US" dirty="0"/>
              <a:t>is a user-defined name given to a variable, function, class, module, etc. The identifier is a combination of character digits and an underscore. They are case-sensitive i.e., 'num' and 'Num' and 'NUM' are three different identifiers in python. It is a good programming practice to give meaningful names to identifiers to make the code understandable.</a:t>
            </a:r>
          </a:p>
          <a:p>
            <a:pPr marL="0" indent="0" fontAlgn="base">
              <a:buNone/>
            </a:pPr>
            <a:r>
              <a:rPr lang="en-US" b="1" dirty="0"/>
              <a:t>Rules for Naming Python Identifiers</a:t>
            </a:r>
          </a:p>
          <a:p>
            <a:pPr fontAlgn="base"/>
            <a:r>
              <a:rPr lang="en-US" dirty="0"/>
              <a:t>It cannot be a reserved python keyword.</a:t>
            </a:r>
          </a:p>
          <a:p>
            <a:pPr fontAlgn="base"/>
            <a:r>
              <a:rPr lang="en-US" dirty="0"/>
              <a:t>It should not contain white space.</a:t>
            </a:r>
          </a:p>
          <a:p>
            <a:pPr fontAlgn="base"/>
            <a:r>
              <a:rPr lang="en-US" dirty="0"/>
              <a:t>It can be a combination of A-Z, a-z, 0-9, or underscore.</a:t>
            </a:r>
          </a:p>
          <a:p>
            <a:pPr fontAlgn="base"/>
            <a:r>
              <a:rPr lang="en-US" dirty="0"/>
              <a:t>It should start with an alphabet character or an underscore ( _ ).</a:t>
            </a:r>
          </a:p>
          <a:p>
            <a:pPr fontAlgn="base"/>
            <a:r>
              <a:rPr lang="en-US" dirty="0"/>
              <a:t>It should not contain any special character other than an underscore ( _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fontAlgn="base">
              <a:buNone/>
            </a:pPr>
            <a:r>
              <a:rPr lang="en-IN" b="1" i="1" dirty="0"/>
              <a:t>Valid identifiers:</a:t>
            </a:r>
            <a:endParaRPr lang="en-IN" i="1" dirty="0"/>
          </a:p>
          <a:p>
            <a:pPr fontAlgn="base"/>
            <a:r>
              <a:rPr lang="en-IN" i="1" dirty="0"/>
              <a:t>var1</a:t>
            </a:r>
          </a:p>
          <a:p>
            <a:pPr fontAlgn="base"/>
            <a:r>
              <a:rPr lang="en-IN" i="1" dirty="0"/>
              <a:t>_var1</a:t>
            </a:r>
          </a:p>
          <a:p>
            <a:pPr fontAlgn="base"/>
            <a:r>
              <a:rPr lang="en-IN" i="1" dirty="0"/>
              <a:t>_1_var</a:t>
            </a:r>
          </a:p>
          <a:p>
            <a:pPr fontAlgn="base"/>
            <a:r>
              <a:rPr lang="en-IN" i="1" dirty="0"/>
              <a:t>var_1</a:t>
            </a:r>
          </a:p>
          <a:p>
            <a:pPr marL="0" indent="0" fontAlgn="base">
              <a:buNone/>
            </a:pPr>
            <a:r>
              <a:rPr lang="en-IN" b="1" i="1" dirty="0"/>
              <a:t>Invalid Identifiers</a:t>
            </a:r>
            <a:endParaRPr lang="en-IN" i="1" dirty="0"/>
          </a:p>
          <a:p>
            <a:pPr fontAlgn="base"/>
            <a:r>
              <a:rPr lang="en-IN" i="1" dirty="0"/>
              <a:t>!var1</a:t>
            </a:r>
          </a:p>
          <a:p>
            <a:pPr fontAlgn="base"/>
            <a:r>
              <a:rPr lang="en-IN" i="1" dirty="0"/>
              <a:t>1var</a:t>
            </a:r>
          </a:p>
          <a:p>
            <a:pPr fontAlgn="base"/>
            <a:r>
              <a:rPr lang="en-IN" i="1" dirty="0"/>
              <a:t>1_var</a:t>
            </a:r>
          </a:p>
          <a:p>
            <a:pPr fontAlgn="base"/>
            <a:r>
              <a:rPr lang="en-IN" i="1" dirty="0"/>
              <a:t>var#1</a:t>
            </a:r>
          </a:p>
          <a:p>
            <a:pPr fontAlgn="base"/>
            <a:r>
              <a:rPr lang="en-IN" i="1" dirty="0"/>
              <a:t>var 1</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8" y="365125"/>
            <a:ext cx="11287812" cy="1020615"/>
          </a:xfrm>
        </p:spPr>
        <p:txBody>
          <a:bodyPr>
            <a:normAutofit fontScale="90000"/>
          </a:bodyPr>
          <a:lstStyle/>
          <a:p>
            <a:pPr algn="ctr"/>
            <a:br>
              <a:rPr lang="en-IN" b="1" dirty="0"/>
            </a:br>
            <a:r>
              <a:rPr lang="en-IN" b="1" dirty="0"/>
              <a:t>Python Indentation</a:t>
            </a:r>
            <a:br>
              <a:rPr lang="en-IN" b="1" dirty="0"/>
            </a:br>
            <a:br>
              <a:rPr lang="en-IN" b="1" dirty="0"/>
            </a:br>
            <a:endParaRPr lang="en-IN" b="1" dirty="0"/>
          </a:p>
        </p:txBody>
      </p:sp>
      <p:sp>
        <p:nvSpPr>
          <p:cNvPr id="3" name="Content Placeholder 2"/>
          <p:cNvSpPr>
            <a:spLocks noGrp="1"/>
          </p:cNvSpPr>
          <p:nvPr>
            <p:ph idx="1"/>
          </p:nvPr>
        </p:nvSpPr>
        <p:spPr>
          <a:xfrm>
            <a:off x="65988" y="1385740"/>
            <a:ext cx="12126012" cy="5472260"/>
          </a:xfrm>
        </p:spPr>
        <p:txBody>
          <a:bodyPr/>
          <a:lstStyle/>
          <a:p>
            <a:r>
              <a:rPr lang="en-US" dirty="0"/>
              <a:t>Indentation refers to the spaces at the beginning of a code line.</a:t>
            </a:r>
          </a:p>
          <a:p>
            <a:pPr marL="0" indent="0">
              <a:buNone/>
            </a:pPr>
            <a:r>
              <a:rPr lang="en-US" dirty="0"/>
              <a:t>Where in other programming languages the indentation in code is for readability only, the indentation in Python is very important.</a:t>
            </a:r>
          </a:p>
          <a:p>
            <a:pPr marL="0" indent="0">
              <a:buNone/>
            </a:pPr>
            <a:r>
              <a:rPr lang="en-US" dirty="0"/>
              <a:t>Python uses indentation to indicate a block of code.</a:t>
            </a:r>
          </a:p>
          <a:p>
            <a:r>
              <a:rPr lang="en-US" dirty="0"/>
              <a:t>✅ </a:t>
            </a:r>
          </a:p>
          <a:p>
            <a:pPr marL="0" indent="0">
              <a:buNone/>
            </a:pPr>
            <a:r>
              <a:rPr lang="en-US" dirty="0"/>
              <a:t>	if 5 &gt; 2:</a:t>
            </a:r>
            <a:br>
              <a:rPr lang="en-US" dirty="0"/>
            </a:br>
            <a:r>
              <a:rPr lang="en-US" dirty="0"/>
              <a:t>  		print("Five is greater than two!")</a:t>
            </a:r>
          </a:p>
          <a:p>
            <a:r>
              <a:rPr lang="en-IN" dirty="0"/>
              <a:t>❌</a:t>
            </a:r>
          </a:p>
          <a:p>
            <a:pPr marL="0" indent="0">
              <a:buNone/>
            </a:pPr>
            <a:r>
              <a:rPr lang="en-US" dirty="0"/>
              <a:t>	if 5 &gt; 2:</a:t>
            </a:r>
            <a:br>
              <a:rPr lang="en-US" dirty="0"/>
            </a:br>
            <a:r>
              <a:rPr lang="en-US" dirty="0"/>
              <a:t>	print("Five is greater than two!")</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US" dirty="0"/>
              <a:t>✅The number of spaces is up to you as a programmer, the most common use is four, but it has to be at least one.</a:t>
            </a:r>
          </a:p>
          <a:p>
            <a:pPr marL="0" indent="0">
              <a:buNone/>
            </a:pPr>
            <a:r>
              <a:rPr lang="en-US" dirty="0"/>
              <a:t>	if 5 &gt; 2:</a:t>
            </a:r>
            <a:br>
              <a:rPr lang="en-US" dirty="0"/>
            </a:br>
            <a:r>
              <a:rPr lang="en-US" dirty="0"/>
              <a:t> 		print("Five is greater than two!") </a:t>
            </a:r>
            <a:br>
              <a:rPr lang="en-US" dirty="0"/>
            </a:br>
            <a:r>
              <a:rPr lang="en-US" dirty="0"/>
              <a:t>	if 5 &gt; 2:</a:t>
            </a:r>
            <a:br>
              <a:rPr lang="en-US" dirty="0"/>
            </a:br>
            <a:r>
              <a:rPr lang="en-US" dirty="0"/>
              <a:t>        			print("Five is greater than two!")</a:t>
            </a:r>
          </a:p>
          <a:p>
            <a:pPr marL="0" indent="0">
              <a:buNone/>
            </a:pPr>
            <a:endParaRPr lang="en-US" dirty="0"/>
          </a:p>
          <a:p>
            <a:r>
              <a:rPr lang="en-IN" dirty="0"/>
              <a:t>❌</a:t>
            </a:r>
            <a:r>
              <a:rPr lang="en-US" dirty="0"/>
              <a:t>You have to use the same number of spaces in the same block of code, otherwise Python will give you an error</a:t>
            </a:r>
            <a:r>
              <a:rPr lang="en-US" dirty="0">
                <a:sym typeface="Wingdings" panose="05000000000000000000" pitchFamily="2" charset="2"/>
              </a:rPr>
              <a:t></a:t>
            </a:r>
            <a:endParaRPr lang="en-US" dirty="0"/>
          </a:p>
          <a:p>
            <a:pPr marL="0" indent="0">
              <a:buNone/>
            </a:pPr>
            <a:br>
              <a:rPr lang="en-US" dirty="0"/>
            </a:br>
            <a:endParaRPr lang="en-IN" dirty="0"/>
          </a:p>
          <a:p>
            <a:pPr marL="0" indent="0">
              <a:buNone/>
            </a:pPr>
            <a:r>
              <a:rPr lang="en-US" dirty="0"/>
              <a:t>	if 5 &gt; 2:</a:t>
            </a:r>
            <a:br>
              <a:rPr lang="en-US" dirty="0"/>
            </a:br>
            <a:r>
              <a:rPr lang="en-US" dirty="0"/>
              <a:t> 		print("Five is greater than two!")</a:t>
            </a:r>
            <a:br>
              <a:rPr lang="en-US" dirty="0"/>
            </a:br>
            <a:r>
              <a:rPr lang="en-US" dirty="0"/>
              <a:t>        			print("Five is greater than two!")</a:t>
            </a:r>
          </a:p>
          <a:p>
            <a:pPr marL="0" indent="0">
              <a:buNone/>
            </a:pPr>
            <a:endParaRPr lang="en-IN" dirty="0"/>
          </a:p>
          <a:p>
            <a:pPr mar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174"/>
            <a:ext cx="10515600" cy="1325563"/>
          </a:xfrm>
        </p:spPr>
        <p:txBody>
          <a:bodyPr>
            <a:normAutofit fontScale="90000"/>
          </a:bodyPr>
          <a:lstStyle/>
          <a:p>
            <a:pPr algn="ctr"/>
            <a:br>
              <a:rPr lang="en-IN" dirty="0"/>
            </a:br>
            <a:br>
              <a:rPr lang="en-IN" dirty="0"/>
            </a:br>
            <a:r>
              <a:rPr lang="en-IN" dirty="0"/>
              <a:t>Comments</a:t>
            </a:r>
            <a:br>
              <a:rPr lang="en-IN" dirty="0"/>
            </a:br>
            <a:br>
              <a:rPr lang="en-IN" dirty="0"/>
            </a:br>
            <a:endParaRPr lang="en-IN" dirty="0"/>
          </a:p>
        </p:txBody>
      </p:sp>
      <p:sp>
        <p:nvSpPr>
          <p:cNvPr id="3" name="Content Placeholder 2"/>
          <p:cNvSpPr>
            <a:spLocks noGrp="1"/>
          </p:cNvSpPr>
          <p:nvPr>
            <p:ph idx="1"/>
          </p:nvPr>
        </p:nvSpPr>
        <p:spPr>
          <a:xfrm>
            <a:off x="0" y="1426738"/>
            <a:ext cx="12192000" cy="5431262"/>
          </a:xfrm>
        </p:spPr>
        <p:txBody>
          <a:bodyPr>
            <a:normAutofit fontScale="77500" lnSpcReduction="20000"/>
          </a:bodyPr>
          <a:lstStyle/>
          <a:p>
            <a:r>
              <a:rPr lang="en-US" sz="3500" dirty="0"/>
              <a:t>Python has commenting capability for the purpose of in-code documentation.</a:t>
            </a:r>
          </a:p>
          <a:p>
            <a:r>
              <a:rPr lang="en-US" sz="3500" dirty="0"/>
              <a:t>Comments start with a #, and Python will render the rest of the line as a comment</a:t>
            </a:r>
            <a:endParaRPr lang="en-IN" sz="3500" dirty="0"/>
          </a:p>
          <a:p>
            <a:r>
              <a:rPr lang="en-US" sz="3500" dirty="0"/>
              <a:t>Comments can be used to explain Python code.</a:t>
            </a:r>
          </a:p>
          <a:p>
            <a:r>
              <a:rPr lang="en-US" sz="3500" dirty="0"/>
              <a:t>Comments can be used to make the code more readable.</a:t>
            </a:r>
          </a:p>
          <a:p>
            <a:r>
              <a:rPr lang="en-US" sz="3500" dirty="0"/>
              <a:t>Comments can be used to prevent execution when testing code.</a:t>
            </a:r>
          </a:p>
          <a:p>
            <a:pPr marL="0" indent="0">
              <a:buNone/>
            </a:pPr>
            <a:r>
              <a:rPr lang="en-US" sz="3500" dirty="0"/>
              <a:t>EX: </a:t>
            </a:r>
          </a:p>
          <a:p>
            <a:pPr marL="0" indent="0">
              <a:buNone/>
            </a:pPr>
            <a:endParaRPr lang="en-US" sz="3500" dirty="0"/>
          </a:p>
          <a:p>
            <a:r>
              <a:rPr lang="en-US" sz="3500" dirty="0"/>
              <a:t>print("Hello, World!") #This is a comment</a:t>
            </a:r>
          </a:p>
          <a:p>
            <a:r>
              <a:rPr lang="en-US" sz="3500" dirty="0"/>
              <a:t>#print("Hello, World!")</a:t>
            </a:r>
            <a:br>
              <a:rPr lang="en-US" sz="3500" dirty="0"/>
            </a:br>
            <a:r>
              <a:rPr lang="en-US" sz="3500" dirty="0"/>
              <a:t>print("Cheers, Mate!")</a:t>
            </a:r>
          </a:p>
          <a:p>
            <a:pPr marL="0" indent="0">
              <a:buNone/>
            </a:pPr>
            <a:br>
              <a:rPr lang="en-US" dirty="0"/>
            </a:br>
            <a:br>
              <a:rPr lang="en-US" dirty="0"/>
            </a:br>
            <a:endParaRPr lang="en-US" dirty="0"/>
          </a:p>
          <a:p>
            <a:pPr mar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018693"/>
          </a:xfrm>
        </p:spPr>
        <p:txBody>
          <a:bodyPr>
            <a:normAutofit fontScale="90000"/>
          </a:bodyPr>
          <a:lstStyle/>
          <a:p>
            <a:pPr algn="ctr"/>
            <a:br>
              <a:rPr lang="en-IN" dirty="0"/>
            </a:br>
            <a:br>
              <a:rPr lang="en-IN" dirty="0"/>
            </a:br>
            <a:r>
              <a:rPr lang="en-IN" dirty="0"/>
              <a:t>Multiline Comments</a:t>
            </a:r>
            <a:br>
              <a:rPr lang="en-IN" dirty="0"/>
            </a:br>
            <a:br>
              <a:rPr lang="en-IN" dirty="0"/>
            </a:br>
            <a:endParaRPr lang="en-IN" dirty="0"/>
          </a:p>
        </p:txBody>
      </p:sp>
      <p:sp>
        <p:nvSpPr>
          <p:cNvPr id="3" name="Content Placeholder 2"/>
          <p:cNvSpPr>
            <a:spLocks noGrp="1"/>
          </p:cNvSpPr>
          <p:nvPr>
            <p:ph idx="1"/>
          </p:nvPr>
        </p:nvSpPr>
        <p:spPr>
          <a:xfrm>
            <a:off x="0" y="1036948"/>
            <a:ext cx="12192000" cy="5802797"/>
          </a:xfrm>
        </p:spPr>
        <p:txBody>
          <a:bodyPr>
            <a:normAutofit/>
          </a:bodyPr>
          <a:lstStyle/>
          <a:p>
            <a:r>
              <a:rPr lang="en-US" dirty="0"/>
              <a:t>Since Python will ignore string literals that are not assigned to a variable, you can add a multiline string (triple quotes) in your code, and place your comment inside it.</a:t>
            </a:r>
          </a:p>
          <a:p>
            <a:r>
              <a:rPr lang="en-US" dirty="0"/>
              <a:t>"""</a:t>
            </a:r>
            <a:br>
              <a:rPr lang="en-US" dirty="0"/>
            </a:br>
            <a:r>
              <a:rPr lang="en-US" dirty="0"/>
              <a:t>This is a comment</a:t>
            </a:r>
            <a:br>
              <a:rPr lang="en-US" dirty="0"/>
            </a:br>
            <a:r>
              <a:rPr lang="en-US" dirty="0"/>
              <a:t>written in</a:t>
            </a:r>
            <a:br>
              <a:rPr lang="en-US" dirty="0"/>
            </a:br>
            <a:r>
              <a:rPr lang="en-US" dirty="0"/>
              <a:t>more than just one line</a:t>
            </a:r>
            <a:br>
              <a:rPr lang="en-US" dirty="0"/>
            </a:br>
            <a:r>
              <a:rPr lang="en-US" dirty="0"/>
              <a:t>"""</a:t>
            </a:r>
            <a:br>
              <a:rPr lang="en-US" dirty="0"/>
            </a:br>
            <a:r>
              <a:rPr lang="en-US" dirty="0"/>
              <a:t>print("Hello, World!")</a:t>
            </a: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430"/>
            <a:ext cx="10515600" cy="1325563"/>
          </a:xfrm>
        </p:spPr>
        <p:txBody>
          <a:bodyPr/>
          <a:lstStyle/>
          <a:p>
            <a:pPr algn="ctr"/>
            <a:r>
              <a:rPr lang="en-IN" altLang="en-US" sz="4000"/>
              <a:t>Variables in Python</a:t>
            </a:r>
          </a:p>
        </p:txBody>
      </p:sp>
      <p:sp>
        <p:nvSpPr>
          <p:cNvPr id="3" name="Content Placeholder 2"/>
          <p:cNvSpPr>
            <a:spLocks noGrp="1"/>
          </p:cNvSpPr>
          <p:nvPr>
            <p:ph idx="1"/>
          </p:nvPr>
        </p:nvSpPr>
        <p:spPr>
          <a:xfrm>
            <a:off x="838200" y="1292860"/>
            <a:ext cx="10515600" cy="4884420"/>
          </a:xfrm>
        </p:spPr>
        <p:txBody>
          <a:bodyPr/>
          <a:lstStyle/>
          <a:p>
            <a:r>
              <a:rPr lang="en-IN" altLang="en-US"/>
              <a:t>Variables are reserved memory locations to store values.</a:t>
            </a:r>
            <a:endParaRPr lang="en-US" altLang="en-US"/>
          </a:p>
          <a:p>
            <a:r>
              <a:rPr lang="en-US" altLang="en-US"/>
              <a:t>Python has no command for declaring a variable.</a:t>
            </a:r>
          </a:p>
          <a:p>
            <a:r>
              <a:rPr lang="en-US" altLang="en-US"/>
              <a:t>A variable is created the moment you first assign a value to it. This means that when you create a variable</a:t>
            </a:r>
            <a:r>
              <a:rPr lang="en-IN" altLang="en-US"/>
              <a:t> thr interpreter allocate memory and memory</a:t>
            </a:r>
            <a:r>
              <a:rPr lang="en-US" altLang="en-US"/>
              <a:t> </a:t>
            </a:r>
            <a:r>
              <a:rPr lang="en-IN" altLang="en-US"/>
              <a:t>and what can be stored in the reserved memory.</a:t>
            </a:r>
            <a:endParaRPr lang="en-US" altLang="en-US"/>
          </a:p>
          <a:p>
            <a:r>
              <a:rPr lang="en-US" altLang="en-US"/>
              <a:t>Based on the data type of a variable, memory space is allocated to it. Therefore, by assigning different data types to Python variables, you can store integers, decimals or characters in these variables.</a:t>
            </a:r>
          </a:p>
          <a:p>
            <a:r>
              <a:rPr lang="en-IN" altLang="en-US"/>
              <a:t>the equal(=) sign is used to assign value to varables.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IN" altLang="en-US" dirty="0"/>
              <a:t>Ex:</a:t>
            </a:r>
            <a:endParaRPr lang="en-US" altLang="en-US" dirty="0"/>
          </a:p>
          <a:p>
            <a:r>
              <a:rPr lang="en-IN" altLang="en-US" dirty="0"/>
              <a:t>printing variables</a:t>
            </a:r>
          </a:p>
          <a:p>
            <a:pPr marL="0" indent="0">
              <a:buNone/>
            </a:pPr>
            <a:r>
              <a:rPr lang="en-US" altLang="en-US" dirty="0"/>
              <a:t>counter = 100          # Creates an integer variable</a:t>
            </a:r>
          </a:p>
          <a:p>
            <a:pPr marL="0" indent="0">
              <a:buNone/>
            </a:pPr>
            <a:r>
              <a:rPr lang="en-US" altLang="en-US" dirty="0"/>
              <a:t>miles   = 1000.0       # Creates a floating point variable</a:t>
            </a:r>
          </a:p>
          <a:p>
            <a:pPr marL="0" indent="0">
              <a:buNone/>
            </a:pPr>
            <a:r>
              <a:rPr lang="en-US" altLang="en-US" dirty="0"/>
              <a:t>name    = "Zara Ali"   # Creates a string variable</a:t>
            </a:r>
          </a:p>
          <a:p>
            <a:endParaRPr lang="en-US" altLang="en-US" dirty="0"/>
          </a:p>
          <a:p>
            <a:pPr marL="0" indent="0">
              <a:buNone/>
            </a:pPr>
            <a:r>
              <a:rPr lang="en-US" altLang="en-US" dirty="0"/>
              <a:t>print (counter)</a:t>
            </a:r>
          </a:p>
          <a:p>
            <a:pPr marL="0" indent="0">
              <a:buNone/>
            </a:pPr>
            <a:r>
              <a:rPr lang="en-US" altLang="en-US" dirty="0"/>
              <a:t>print (miles)</a:t>
            </a:r>
          </a:p>
          <a:p>
            <a:pPr marL="0" indent="0">
              <a:buNone/>
            </a:pPr>
            <a:r>
              <a:rPr lang="en-US" altLang="en-US" dirty="0"/>
              <a:t>print (name)</a:t>
            </a:r>
          </a:p>
          <a:p>
            <a:pPr marL="0" indent="0">
              <a:buNone/>
            </a:pPr>
            <a:endParaRPr lang="en-US" altLang="en-US" dirty="0"/>
          </a:p>
          <a:p>
            <a:pPr marL="0" indent="0">
              <a:buNone/>
            </a:pPr>
            <a:r>
              <a:rPr lang="en-IN" altLang="en-US" dirty="0"/>
              <a:t>Output:</a:t>
            </a:r>
            <a:endParaRPr lang="en-US" altLang="en-US" dirty="0"/>
          </a:p>
          <a:p>
            <a:pPr marL="0" indent="0">
              <a:buNone/>
            </a:pPr>
            <a:r>
              <a:rPr lang="en-US" altLang="en-US" dirty="0"/>
              <a:t>100</a:t>
            </a:r>
          </a:p>
          <a:p>
            <a:pPr marL="0" indent="0">
              <a:buNone/>
            </a:pPr>
            <a:r>
              <a:rPr lang="en-US" altLang="en-US" dirty="0"/>
              <a:t>1000.0</a:t>
            </a:r>
          </a:p>
          <a:p>
            <a:pPr marL="0" indent="0">
              <a:buNone/>
            </a:pPr>
            <a:r>
              <a:rPr lang="en-US" altLang="en-US" dirty="0"/>
              <a:t>Zara Ali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a:t>Deleting Python Variables</a:t>
            </a:r>
            <a:br>
              <a:rPr lang="en-US" altLang="en-US"/>
            </a:br>
            <a:endParaRPr lang="en-US" altLang="en-US"/>
          </a:p>
        </p:txBody>
      </p:sp>
      <p:sp>
        <p:nvSpPr>
          <p:cNvPr id="3" name="Content Placeholder 2"/>
          <p:cNvSpPr>
            <a:spLocks noGrp="1"/>
          </p:cNvSpPr>
          <p:nvPr>
            <p:ph idx="1"/>
          </p:nvPr>
        </p:nvSpPr>
        <p:spPr>
          <a:xfrm>
            <a:off x="838200" y="1163320"/>
            <a:ext cx="10515600" cy="5013960"/>
          </a:xfrm>
        </p:spPr>
        <p:txBody>
          <a:bodyPr>
            <a:noAutofit/>
          </a:bodyPr>
          <a:lstStyle/>
          <a:p>
            <a:r>
              <a:rPr lang="en-US" altLang="en-US" sz="2000" dirty="0"/>
              <a:t>You can delete the reference to a number object by using the del statement. The syntax of the del statement is </a:t>
            </a:r>
          </a:p>
          <a:p>
            <a:pPr marL="0" indent="0">
              <a:buNone/>
            </a:pPr>
            <a:r>
              <a:rPr lang="en-IN" altLang="en-US" sz="2000" dirty="0"/>
              <a:t>    syntax: </a:t>
            </a:r>
            <a:r>
              <a:rPr lang="en-US" altLang="en-US" sz="2000"/>
              <a:t>del var1,var2,var3....,</a:t>
            </a:r>
            <a:r>
              <a:rPr lang="en-US" altLang="en-US" sz="2000" dirty="0" err="1"/>
              <a:t>varN</a:t>
            </a:r>
            <a:endParaRPr lang="en-US" altLang="en-US" sz="2000" dirty="0"/>
          </a:p>
          <a:p>
            <a:pPr marL="0" indent="0">
              <a:buNone/>
            </a:pPr>
            <a:r>
              <a:rPr lang="en-IN" altLang="en-US" sz="2000" dirty="0"/>
              <a:t>EX:</a:t>
            </a:r>
          </a:p>
          <a:p>
            <a:pPr marL="0" indent="0">
              <a:buNone/>
            </a:pPr>
            <a:r>
              <a:rPr lang="en-US" altLang="en-US" sz="2000" dirty="0"/>
              <a:t>counter = 100</a:t>
            </a:r>
          </a:p>
          <a:p>
            <a:pPr marL="0" indent="0">
              <a:buNone/>
            </a:pPr>
            <a:r>
              <a:rPr lang="en-US" altLang="en-US" sz="2000" dirty="0"/>
              <a:t>print (counter)</a:t>
            </a:r>
          </a:p>
          <a:p>
            <a:pPr marL="0" indent="0">
              <a:buNone/>
            </a:pPr>
            <a:r>
              <a:rPr lang="en-US" altLang="en-US" sz="2000" dirty="0"/>
              <a:t>del counter</a:t>
            </a:r>
          </a:p>
          <a:p>
            <a:pPr marL="0" indent="0">
              <a:buNone/>
            </a:pPr>
            <a:r>
              <a:rPr lang="en-US" altLang="en-US" sz="2000" dirty="0"/>
              <a:t>print (counter)</a:t>
            </a:r>
          </a:p>
          <a:p>
            <a:pPr marL="0" indent="0">
              <a:buNone/>
            </a:pPr>
            <a:endParaRPr lang="en-US" altLang="en-US" sz="2000" dirty="0"/>
          </a:p>
          <a:p>
            <a:pPr marL="0" indent="0">
              <a:buNone/>
            </a:pPr>
            <a:r>
              <a:rPr lang="en-US" altLang="en-US" sz="2000" dirty="0"/>
              <a:t>Traceback (most recent call last):</a:t>
            </a:r>
          </a:p>
          <a:p>
            <a:pPr marL="0" indent="0">
              <a:buNone/>
            </a:pPr>
            <a:r>
              <a:rPr lang="en-US" altLang="en-US" sz="2000" dirty="0"/>
              <a:t>  File "main.py", line 7, in &lt;module&gt;</a:t>
            </a:r>
          </a:p>
          <a:p>
            <a:pPr marL="0" indent="0">
              <a:buNone/>
            </a:pPr>
            <a:r>
              <a:rPr lang="en-US" altLang="en-US" sz="2000" dirty="0"/>
              <a:t>    print (counter)</a:t>
            </a:r>
          </a:p>
          <a:p>
            <a:pPr marL="0" indent="0">
              <a:buNone/>
            </a:pPr>
            <a:r>
              <a:rPr lang="en-US" altLang="en-US" sz="2000" dirty="0" err="1"/>
              <a:t>NameError</a:t>
            </a:r>
            <a:r>
              <a:rPr lang="en-US" altLang="en-US" sz="2000" dirty="0"/>
              <a:t>: name 'counter' is not defined</a:t>
            </a:r>
          </a:p>
          <a:p>
            <a:pPr marL="0" indent="0">
              <a:buNone/>
            </a:pPr>
            <a:endParaRPr lang="en-US" altLang="en-US" sz="2000" dirty="0"/>
          </a:p>
          <a:p>
            <a:pPr marL="0" indent="0">
              <a:buNone/>
            </a:pPr>
            <a:endParaRPr lang="en-US" altLang="en-US" sz="11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635" cy="6859270"/>
          </a:xfrm>
        </p:spPr>
        <p:txBody>
          <a:bodyPr>
            <a:normAutofit fontScale="92500" lnSpcReduction="10000"/>
          </a:bodyPr>
          <a:lstStyle/>
          <a:p>
            <a:pPr marL="0" indent="0" algn="ctr">
              <a:buNone/>
            </a:pPr>
            <a:r>
              <a:rPr lang="en-US" altLang="en-US"/>
              <a:t>Getting Type of a Variable</a:t>
            </a:r>
          </a:p>
          <a:p>
            <a:pPr marL="0" indent="0" algn="ctr">
              <a:buNone/>
            </a:pPr>
            <a:endParaRPr lang="en-US" altLang="en-US"/>
          </a:p>
          <a:p>
            <a:pPr algn="l"/>
            <a:r>
              <a:rPr lang="en-US" altLang="en-US"/>
              <a:t>You can get the data type of a Python variable using the python built-in function type() as follows.</a:t>
            </a:r>
          </a:p>
          <a:p>
            <a:pPr marL="0" indent="0" algn="l">
              <a:buNone/>
            </a:pPr>
            <a:r>
              <a:rPr lang="en-US" altLang="en-US"/>
              <a:t>x = "Zara"</a:t>
            </a:r>
          </a:p>
          <a:p>
            <a:pPr marL="0" indent="0" algn="l">
              <a:buNone/>
            </a:pPr>
            <a:r>
              <a:rPr lang="en-US" altLang="en-US"/>
              <a:t>y =  10</a:t>
            </a:r>
          </a:p>
          <a:p>
            <a:pPr marL="0" indent="0" algn="l">
              <a:buNone/>
            </a:pPr>
            <a:r>
              <a:rPr lang="en-US" altLang="en-US"/>
              <a:t>z =  10.10</a:t>
            </a:r>
          </a:p>
          <a:p>
            <a:pPr marL="0" indent="0" algn="l">
              <a:buNone/>
            </a:pPr>
            <a:r>
              <a:rPr lang="en-US" altLang="en-US"/>
              <a:t>print(type(x))</a:t>
            </a:r>
          </a:p>
          <a:p>
            <a:pPr marL="0" indent="0" algn="l">
              <a:buNone/>
            </a:pPr>
            <a:r>
              <a:rPr lang="en-US" altLang="en-US"/>
              <a:t>print(type(y))</a:t>
            </a:r>
          </a:p>
          <a:p>
            <a:pPr marL="0" indent="0" algn="l">
              <a:buNone/>
            </a:pPr>
            <a:r>
              <a:rPr lang="en-US" altLang="en-US"/>
              <a:t>print(type(z))</a:t>
            </a:r>
          </a:p>
          <a:p>
            <a:pPr marL="0" indent="0" algn="l">
              <a:buNone/>
            </a:pPr>
            <a:endParaRPr lang="en-US" altLang="en-US"/>
          </a:p>
          <a:p>
            <a:pPr marL="0" indent="0" algn="l">
              <a:buNone/>
            </a:pPr>
            <a:r>
              <a:rPr lang="en-US" altLang="en-US"/>
              <a:t>This will produce the following result:</a:t>
            </a:r>
          </a:p>
          <a:p>
            <a:pPr algn="l"/>
            <a:r>
              <a:rPr lang="en-US" altLang="en-US"/>
              <a:t>&lt;class 'str'&gt;</a:t>
            </a:r>
          </a:p>
          <a:p>
            <a:pPr algn="l"/>
            <a:r>
              <a:rPr lang="en-US" altLang="en-US"/>
              <a:t>&lt;class 'int'&gt;</a:t>
            </a:r>
          </a:p>
          <a:p>
            <a:pPr algn="l"/>
            <a:r>
              <a:rPr lang="en-US" altLang="en-US"/>
              <a:t>&lt;class 'float'&gt;</a:t>
            </a:r>
          </a:p>
          <a:p>
            <a:pPr algn="ct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lstStyle/>
          <a:p>
            <a:r>
              <a:rPr lang="en-US" b="1" dirty="0"/>
              <a:t>Python</a:t>
            </a:r>
            <a:r>
              <a:rPr lang="en-US" dirty="0"/>
              <a:t> is a high-level, interpreted programming language that is:</a:t>
            </a:r>
          </a:p>
          <a:p>
            <a:r>
              <a:rPr lang="en-US" dirty="0"/>
              <a:t>🧠 </a:t>
            </a:r>
            <a:r>
              <a:rPr lang="en-US" b="1" dirty="0"/>
              <a:t>Easy to learn and use</a:t>
            </a:r>
            <a:endParaRPr lang="en-US" dirty="0"/>
          </a:p>
          <a:p>
            <a:r>
              <a:rPr lang="en-US" dirty="0"/>
              <a:t>📝 </a:t>
            </a:r>
            <a:r>
              <a:rPr lang="en-US" b="1" dirty="0"/>
              <a:t>Readable and clear</a:t>
            </a:r>
            <a:r>
              <a:rPr lang="en-US" dirty="0"/>
              <a:t> syntax</a:t>
            </a:r>
          </a:p>
          <a:p>
            <a:r>
              <a:rPr lang="en-US" dirty="0"/>
              <a:t>🔁 </a:t>
            </a:r>
            <a:r>
              <a:rPr lang="en-US" b="1" dirty="0"/>
              <a:t>Cross-platform</a:t>
            </a:r>
            <a:r>
              <a:rPr lang="en-US" dirty="0"/>
              <a:t> (runs on Windows, macOS, Linux)</a:t>
            </a:r>
          </a:p>
          <a:p>
            <a:r>
              <a:rPr lang="en-US" dirty="0"/>
              <a:t>🚀 Used for </a:t>
            </a:r>
            <a:r>
              <a:rPr lang="en-US" b="1" dirty="0"/>
              <a:t>web development, automation, data science, AI, game development, scripting</a:t>
            </a:r>
            <a:r>
              <a:rPr lang="en-US" dirty="0"/>
              <a:t>, and more</a:t>
            </a:r>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37F4E-0679-B09B-8B45-EADDC2F17C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ABCA-BA26-800C-5385-D27935E47CDD}"/>
              </a:ext>
            </a:extLst>
          </p:cNvPr>
          <p:cNvSpPr>
            <a:spLocks noGrp="1"/>
          </p:cNvSpPr>
          <p:nvPr>
            <p:ph idx="1"/>
          </p:nvPr>
        </p:nvSpPr>
        <p:spPr>
          <a:xfrm>
            <a:off x="0" y="-635"/>
            <a:ext cx="12192635" cy="6859270"/>
          </a:xfrm>
        </p:spPr>
        <p:txBody>
          <a:bodyPr/>
          <a:lstStyle/>
          <a:p>
            <a:pPr marL="0" indent="0" algn="ctr">
              <a:buNone/>
            </a:pPr>
            <a:r>
              <a:rPr lang="en-US" altLang="en-US" b="1"/>
              <a:t>Multi Words Variable Names</a:t>
            </a:r>
          </a:p>
          <a:p>
            <a:r>
              <a:rPr lang="en-US" altLang="en-US"/>
              <a:t>Camel Case</a:t>
            </a:r>
          </a:p>
          <a:p>
            <a:pPr marL="0" indent="0">
              <a:buNone/>
            </a:pPr>
            <a:r>
              <a:rPr lang="en-US" altLang="en-US"/>
              <a:t>Each word, except the first, starts with a capital letter:</a:t>
            </a:r>
          </a:p>
          <a:p>
            <a:pPr marL="0" indent="0">
              <a:buNone/>
            </a:pPr>
            <a:r>
              <a:rPr lang="en-US" altLang="en-US"/>
              <a:t>myVariableName = "John"</a:t>
            </a:r>
          </a:p>
          <a:p>
            <a:pPr marL="0" indent="0">
              <a:buNone/>
            </a:pPr>
            <a:endParaRPr lang="en-US" altLang="en-US"/>
          </a:p>
          <a:p>
            <a:r>
              <a:rPr lang="en-US" altLang="en-US"/>
              <a:t>Pascal Case</a:t>
            </a:r>
          </a:p>
          <a:p>
            <a:pPr marL="0" indent="0">
              <a:buNone/>
            </a:pPr>
            <a:r>
              <a:rPr lang="en-US" altLang="en-US"/>
              <a:t>Each word starts with a capital letter:</a:t>
            </a:r>
          </a:p>
          <a:p>
            <a:pPr marL="0" indent="0">
              <a:buNone/>
            </a:pPr>
            <a:r>
              <a:rPr lang="en-US" altLang="en-US"/>
              <a:t>MyVariableName = "John"</a:t>
            </a:r>
          </a:p>
          <a:p>
            <a:pPr marL="0" indent="0">
              <a:buNone/>
            </a:pPr>
            <a:endParaRPr lang="en-US" altLang="en-US"/>
          </a:p>
          <a:p>
            <a:r>
              <a:rPr lang="en-US" altLang="en-US"/>
              <a:t>Snake Case</a:t>
            </a:r>
          </a:p>
          <a:p>
            <a:pPr marL="0" indent="0">
              <a:buNone/>
            </a:pPr>
            <a:r>
              <a:rPr lang="en-US" altLang="en-US"/>
              <a:t>Each word is separated by an underscore character:</a:t>
            </a:r>
          </a:p>
          <a:p>
            <a:pPr marL="0" indent="0">
              <a:buNone/>
            </a:pPr>
            <a:r>
              <a:rPr lang="en-US" altLang="en-US"/>
              <a:t>my_variable_name = "John"</a:t>
            </a:r>
          </a:p>
        </p:txBody>
      </p:sp>
    </p:spTree>
    <p:extLst>
      <p:ext uri="{BB962C8B-B14F-4D97-AF65-F5344CB8AC3E}">
        <p14:creationId xmlns:p14="http://schemas.microsoft.com/office/powerpoint/2010/main" val="2637058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a:t>Casting Python Variables</a:t>
            </a:r>
            <a:br>
              <a:rPr lang="en-US" altLang="en-US"/>
            </a:br>
            <a:endParaRPr lang="en-US" altLang="en-US"/>
          </a:p>
        </p:txBody>
      </p:sp>
      <p:sp>
        <p:nvSpPr>
          <p:cNvPr id="3" name="Content Placeholder 2"/>
          <p:cNvSpPr>
            <a:spLocks noGrp="1"/>
          </p:cNvSpPr>
          <p:nvPr>
            <p:ph idx="1"/>
          </p:nvPr>
        </p:nvSpPr>
        <p:spPr>
          <a:xfrm>
            <a:off x="838200" y="1825625"/>
            <a:ext cx="10515600" cy="4351338"/>
          </a:xfrm>
        </p:spPr>
        <p:txBody>
          <a:bodyPr>
            <a:normAutofit/>
          </a:bodyPr>
          <a:lstStyle/>
          <a:p>
            <a:r>
              <a:rPr lang="en-US" b="1" dirty="0"/>
              <a:t>Type casting</a:t>
            </a:r>
            <a:r>
              <a:rPr lang="en-US" dirty="0"/>
              <a:t> is the process of </a:t>
            </a:r>
            <a:r>
              <a:rPr lang="en-US" b="1" dirty="0"/>
              <a:t>converting one data type into another</a:t>
            </a:r>
            <a:r>
              <a:rPr lang="en-US" dirty="0"/>
              <a:t>.</a:t>
            </a:r>
            <a:endParaRPr lang="en-US" altLang="en-US" dirty="0"/>
          </a:p>
          <a:p>
            <a:r>
              <a:rPr lang="en-US" altLang="en-US" dirty="0"/>
              <a:t>You can specify the data type of a variable with the help of casting as follows:</a:t>
            </a:r>
          </a:p>
          <a:p>
            <a:endParaRPr lang="en-US" altLang="en-US" dirty="0"/>
          </a:p>
        </p:txBody>
      </p:sp>
      <p:pic>
        <p:nvPicPr>
          <p:cNvPr id="4" name="Picture 3"/>
          <p:cNvPicPr>
            <a:picLocks noChangeAspect="1"/>
          </p:cNvPicPr>
          <p:nvPr/>
        </p:nvPicPr>
        <p:blipFill>
          <a:blip r:embed="rId2"/>
          <a:stretch>
            <a:fillRect/>
          </a:stretch>
        </p:blipFill>
        <p:spPr>
          <a:xfrm>
            <a:off x="988060" y="3429000"/>
            <a:ext cx="5107940" cy="2657475"/>
          </a:xfrm>
          <a:prstGeom prst="rect">
            <a:avLst/>
          </a:prstGeom>
        </p:spPr>
      </p:pic>
      <p:pic>
        <p:nvPicPr>
          <p:cNvPr id="5" name="Picture 4"/>
          <p:cNvPicPr>
            <a:picLocks noChangeAspect="1"/>
          </p:cNvPicPr>
          <p:nvPr/>
        </p:nvPicPr>
        <p:blipFill>
          <a:blip r:embed="rId3"/>
          <a:stretch>
            <a:fillRect/>
          </a:stretch>
        </p:blipFill>
        <p:spPr>
          <a:xfrm>
            <a:off x="7649701" y="3696017"/>
            <a:ext cx="2009140" cy="21234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635" cy="6859270"/>
          </a:xfrm>
        </p:spPr>
        <p:txBody>
          <a:bodyPr/>
          <a:lstStyle/>
          <a:p>
            <a:pPr marL="0" indent="0" algn="ctr">
              <a:buNone/>
            </a:pPr>
            <a:r>
              <a:rPr lang="en-US" altLang="en-US"/>
              <a:t>Case-Sensitivity of Python Variables</a:t>
            </a:r>
          </a:p>
          <a:p>
            <a:pPr marL="0" indent="0" algn="l">
              <a:buNone/>
            </a:pPr>
            <a:r>
              <a:rPr lang="en-US" altLang="en-US"/>
              <a:t>Python variables are case sensitive which means Age and age are two different variables:</a:t>
            </a:r>
          </a:p>
          <a:p>
            <a:pPr marL="0" indent="0" algn="l">
              <a:buNone/>
            </a:pPr>
            <a:endParaRPr lang="en-US" altLang="en-US"/>
          </a:p>
          <a:p>
            <a:pPr marL="0" indent="0" algn="l">
              <a:buNone/>
            </a:pPr>
            <a:endParaRPr lang="en-US" altLang="en-US"/>
          </a:p>
          <a:p>
            <a:pPr marL="0" indent="0">
              <a:buNone/>
            </a:pPr>
            <a:endParaRPr lang="en-US" altLang="en-US"/>
          </a:p>
        </p:txBody>
      </p:sp>
      <p:pic>
        <p:nvPicPr>
          <p:cNvPr id="2" name="Picture 1"/>
          <p:cNvPicPr>
            <a:picLocks noChangeAspect="1"/>
          </p:cNvPicPr>
          <p:nvPr/>
        </p:nvPicPr>
        <p:blipFill>
          <a:blip r:embed="rId2"/>
          <a:stretch>
            <a:fillRect/>
          </a:stretch>
        </p:blipFill>
        <p:spPr>
          <a:xfrm>
            <a:off x="465455" y="1873250"/>
            <a:ext cx="4241800" cy="3007995"/>
          </a:xfrm>
          <a:prstGeom prst="rect">
            <a:avLst/>
          </a:prstGeom>
        </p:spPr>
      </p:pic>
      <p:pic>
        <p:nvPicPr>
          <p:cNvPr id="4" name="Picture 3"/>
          <p:cNvPicPr>
            <a:picLocks noChangeAspect="1"/>
          </p:cNvPicPr>
          <p:nvPr/>
        </p:nvPicPr>
        <p:blipFill>
          <a:blip r:embed="rId3"/>
          <a:stretch>
            <a:fillRect/>
          </a:stretch>
        </p:blipFill>
        <p:spPr>
          <a:xfrm>
            <a:off x="6915150" y="2216150"/>
            <a:ext cx="2019300" cy="1955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a:t>Python Variables - Multiple Assignment</a:t>
            </a:r>
            <a:br>
              <a:rPr lang="en-US" altLang="en-US"/>
            </a:br>
            <a:endParaRPr lang="en-US" altLang="en-US"/>
          </a:p>
        </p:txBody>
      </p:sp>
      <p:sp>
        <p:nvSpPr>
          <p:cNvPr id="3" name="Content Placeholder 2"/>
          <p:cNvSpPr>
            <a:spLocks noGrp="1"/>
          </p:cNvSpPr>
          <p:nvPr>
            <p:ph idx="1"/>
          </p:nvPr>
        </p:nvSpPr>
        <p:spPr>
          <a:xfrm>
            <a:off x="838200" y="1825625"/>
            <a:ext cx="10515600" cy="4831080"/>
          </a:xfrm>
        </p:spPr>
        <p:txBody>
          <a:bodyPr/>
          <a:lstStyle/>
          <a:p>
            <a:r>
              <a:rPr lang="en-US" altLang="en-US"/>
              <a:t>Python allows to initialize more than one variables in a single statement. In the following case, three variables have same value.</a:t>
            </a:r>
          </a:p>
          <a:p>
            <a:endParaRPr lang="en-US" altLang="en-US"/>
          </a:p>
          <a:p>
            <a:endParaRPr lang="en-US" altLang="en-US"/>
          </a:p>
          <a:p>
            <a:endParaRPr lang="en-US" altLang="en-US"/>
          </a:p>
          <a:p>
            <a:r>
              <a:rPr lang="en-US" altLang="en-US"/>
              <a:t>Instead of separate assignments, you can do it in a single assignment statement as follows −</a:t>
            </a:r>
          </a:p>
          <a:p>
            <a:endParaRPr lang="en-US" altLang="en-US"/>
          </a:p>
          <a:p>
            <a:endParaRPr lang="en-US" altLang="en-US"/>
          </a:p>
        </p:txBody>
      </p:sp>
      <p:pic>
        <p:nvPicPr>
          <p:cNvPr id="4" name="Picture 3"/>
          <p:cNvPicPr>
            <a:picLocks noChangeAspect="1"/>
          </p:cNvPicPr>
          <p:nvPr/>
        </p:nvPicPr>
        <p:blipFill>
          <a:blip r:embed="rId2"/>
          <a:stretch>
            <a:fillRect/>
          </a:stretch>
        </p:blipFill>
        <p:spPr>
          <a:xfrm>
            <a:off x="1219200" y="2806065"/>
            <a:ext cx="2106930" cy="1234440"/>
          </a:xfrm>
          <a:prstGeom prst="rect">
            <a:avLst/>
          </a:prstGeom>
        </p:spPr>
      </p:pic>
      <p:pic>
        <p:nvPicPr>
          <p:cNvPr id="5" name="Picture 4"/>
          <p:cNvPicPr>
            <a:picLocks noChangeAspect="1"/>
          </p:cNvPicPr>
          <p:nvPr/>
        </p:nvPicPr>
        <p:blipFill>
          <a:blip r:embed="rId3"/>
          <a:stretch>
            <a:fillRect/>
          </a:stretch>
        </p:blipFill>
        <p:spPr>
          <a:xfrm>
            <a:off x="1360170" y="5155565"/>
            <a:ext cx="2133600" cy="133731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544830" y="256540"/>
            <a:ext cx="2780665" cy="1543050"/>
          </a:xfrm>
          <a:prstGeom prst="rect">
            <a:avLst/>
          </a:prstGeom>
        </p:spPr>
      </p:pic>
      <p:pic>
        <p:nvPicPr>
          <p:cNvPr id="4" name="Picture 3"/>
          <p:cNvPicPr>
            <a:picLocks noChangeAspect="1"/>
          </p:cNvPicPr>
          <p:nvPr/>
        </p:nvPicPr>
        <p:blipFill>
          <a:blip r:embed="rId3"/>
          <a:stretch>
            <a:fillRect/>
          </a:stretch>
        </p:blipFill>
        <p:spPr>
          <a:xfrm>
            <a:off x="5314950" y="327660"/>
            <a:ext cx="2693670" cy="1471295"/>
          </a:xfrm>
          <a:prstGeom prst="rect">
            <a:avLst/>
          </a:prstGeom>
        </p:spPr>
      </p:pic>
      <p:pic>
        <p:nvPicPr>
          <p:cNvPr id="5" name="Picture 4"/>
          <p:cNvPicPr>
            <a:picLocks noChangeAspect="1"/>
          </p:cNvPicPr>
          <p:nvPr/>
        </p:nvPicPr>
        <p:blipFill>
          <a:blip r:embed="rId4"/>
          <a:stretch>
            <a:fillRect/>
          </a:stretch>
        </p:blipFill>
        <p:spPr>
          <a:xfrm>
            <a:off x="544830" y="2412365"/>
            <a:ext cx="2876550" cy="1860550"/>
          </a:xfrm>
          <a:prstGeom prst="rect">
            <a:avLst/>
          </a:prstGeom>
        </p:spPr>
      </p:pic>
      <p:pic>
        <p:nvPicPr>
          <p:cNvPr id="6" name="Picture 5"/>
          <p:cNvPicPr>
            <a:picLocks noChangeAspect="1"/>
          </p:cNvPicPr>
          <p:nvPr/>
        </p:nvPicPr>
        <p:blipFill>
          <a:blip r:embed="rId5"/>
          <a:stretch>
            <a:fillRect/>
          </a:stretch>
        </p:blipFill>
        <p:spPr>
          <a:xfrm>
            <a:off x="5591175" y="2480945"/>
            <a:ext cx="1363345" cy="1586865"/>
          </a:xfrm>
          <a:prstGeom prst="rect">
            <a:avLst/>
          </a:prstGeom>
        </p:spPr>
      </p:pic>
      <p:pic>
        <p:nvPicPr>
          <p:cNvPr id="7" name="Picture 6"/>
          <p:cNvPicPr>
            <a:picLocks noChangeAspect="1"/>
          </p:cNvPicPr>
          <p:nvPr/>
        </p:nvPicPr>
        <p:blipFill>
          <a:blip r:embed="rId6"/>
          <a:stretch>
            <a:fillRect/>
          </a:stretch>
        </p:blipFill>
        <p:spPr>
          <a:xfrm>
            <a:off x="459105" y="4656455"/>
            <a:ext cx="2866390" cy="1830070"/>
          </a:xfrm>
          <a:prstGeom prst="rect">
            <a:avLst/>
          </a:prstGeom>
        </p:spPr>
      </p:pic>
      <p:pic>
        <p:nvPicPr>
          <p:cNvPr id="8" name="Picture 7"/>
          <p:cNvPicPr>
            <a:picLocks noChangeAspect="1"/>
          </p:cNvPicPr>
          <p:nvPr/>
        </p:nvPicPr>
        <p:blipFill>
          <a:blip r:embed="rId7"/>
          <a:stretch>
            <a:fillRect/>
          </a:stretch>
        </p:blipFill>
        <p:spPr>
          <a:xfrm>
            <a:off x="5177790" y="4749800"/>
            <a:ext cx="1664335" cy="15563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635" cy="6859270"/>
          </a:xfrm>
        </p:spPr>
        <p:txBody>
          <a:bodyPr>
            <a:normAutofit/>
          </a:bodyPr>
          <a:lstStyle/>
          <a:p>
            <a:r>
              <a:rPr lang="en-US" dirty="0"/>
              <a:t>String variables can be declared either by using single or double quotes:</a:t>
            </a:r>
          </a:p>
          <a:p>
            <a:pPr marL="0" indent="0">
              <a:buNone/>
            </a:pPr>
            <a:r>
              <a:rPr lang="en-US" dirty="0"/>
              <a:t>x = "John"</a:t>
            </a:r>
            <a:br>
              <a:rPr lang="en-US" dirty="0"/>
            </a:br>
            <a:r>
              <a:rPr lang="en-US" dirty="0"/>
              <a:t># is the same as</a:t>
            </a:r>
            <a:br>
              <a:rPr lang="en-US" dirty="0"/>
            </a:br>
            <a:r>
              <a:rPr lang="en-US" dirty="0"/>
              <a:t>x = 'John’</a:t>
            </a:r>
          </a:p>
          <a:p>
            <a:pPr marL="0" indent="0">
              <a:buNone/>
            </a:pPr>
            <a:endParaRPr lang="en-US" dirty="0"/>
          </a:p>
          <a:p>
            <a:pPr marL="0" indent="0">
              <a:buNone/>
            </a:pPr>
            <a:r>
              <a:rPr lang="en-US" b="1" dirty="0"/>
              <a:t>Unpack a Collection</a:t>
            </a:r>
          </a:p>
          <a:p>
            <a:r>
              <a:rPr lang="en-US" dirty="0"/>
              <a:t>If you have a collection of values in a list, tuple etc. Python allows you to extract the values into variables. This is called </a:t>
            </a:r>
            <a:r>
              <a:rPr lang="en-US" i="1" dirty="0"/>
              <a:t>unpacking</a:t>
            </a:r>
            <a:r>
              <a:rPr lang="en-US" dirty="0"/>
              <a:t>.</a:t>
            </a:r>
          </a:p>
          <a:p>
            <a:pPr marL="0" indent="0">
              <a:buNone/>
            </a:pPr>
            <a:endParaRPr lang="en-US" dirty="0"/>
          </a:p>
          <a:p>
            <a:pPr marL="0" indent="0">
              <a:buNone/>
            </a:pPr>
            <a:r>
              <a:rPr lang="fr-FR" dirty="0"/>
              <a:t>fruits = ["</a:t>
            </a:r>
            <a:r>
              <a:rPr lang="fr-FR" dirty="0" err="1"/>
              <a:t>apple</a:t>
            </a:r>
            <a:r>
              <a:rPr lang="fr-FR" dirty="0"/>
              <a:t>", "banana", "cherry"]</a:t>
            </a:r>
            <a:br>
              <a:rPr lang="fr-FR" dirty="0"/>
            </a:br>
            <a:r>
              <a:rPr lang="fr-FR" dirty="0"/>
              <a:t>x, y, z = fruits</a:t>
            </a:r>
            <a:br>
              <a:rPr lang="fr-FR" dirty="0"/>
            </a:br>
            <a:r>
              <a:rPr lang="fr-FR" dirty="0" err="1"/>
              <a:t>print</a:t>
            </a:r>
            <a:r>
              <a:rPr lang="fr-FR" dirty="0"/>
              <a:t>(x)</a:t>
            </a:r>
            <a:br>
              <a:rPr lang="fr-FR" dirty="0"/>
            </a:br>
            <a:r>
              <a:rPr lang="fr-FR" dirty="0" err="1"/>
              <a:t>print</a:t>
            </a:r>
            <a:r>
              <a:rPr lang="fr-FR" dirty="0"/>
              <a:t>(y)</a:t>
            </a:r>
            <a:br>
              <a:rPr lang="fr-FR" dirty="0"/>
            </a:br>
            <a:r>
              <a:rPr lang="fr-FR" dirty="0" err="1"/>
              <a:t>print</a:t>
            </a:r>
            <a:r>
              <a:rPr lang="fr-FR" dirty="0"/>
              <a:t>(z)</a:t>
            </a:r>
          </a:p>
          <a:p>
            <a:pPr marL="0" indent="0">
              <a:buNone/>
            </a:pPr>
            <a:endParaRPr lang="en-US" dirty="0"/>
          </a:p>
          <a:p>
            <a:endParaRPr lang="en-US" dirty="0"/>
          </a:p>
          <a:p>
            <a:pPr marL="0" indent="0">
              <a:buNone/>
            </a:pPr>
            <a:endParaRPr lang="en-US" altLang="en-US" dirty="0"/>
          </a:p>
          <a:p>
            <a:pPr marL="0" indent="0">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D1F1B-A703-F2FF-D0AA-5762DE1EECE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831AE-522C-1A4A-98A3-5A2971E70F53}"/>
              </a:ext>
            </a:extLst>
          </p:cNvPr>
          <p:cNvSpPr>
            <a:spLocks noGrp="1"/>
          </p:cNvSpPr>
          <p:nvPr>
            <p:ph idx="1"/>
          </p:nvPr>
        </p:nvSpPr>
        <p:spPr>
          <a:xfrm>
            <a:off x="0" y="-635"/>
            <a:ext cx="12192635" cy="6859270"/>
          </a:xfrm>
        </p:spPr>
        <p:txBody>
          <a:bodyPr>
            <a:normAutofit lnSpcReduction="10000"/>
          </a:bodyPr>
          <a:lstStyle/>
          <a:p>
            <a:pPr marL="0" indent="0" algn="ctr">
              <a:buNone/>
            </a:pPr>
            <a:r>
              <a:rPr lang="en-US" altLang="en-US" dirty="0"/>
              <a:t>OUTPUT VARIABLE</a:t>
            </a:r>
          </a:p>
          <a:p>
            <a:pPr marL="0" indent="0">
              <a:buNone/>
            </a:pPr>
            <a:endParaRPr lang="en-US" altLang="en-US" dirty="0"/>
          </a:p>
          <a:p>
            <a:pPr marL="0" indent="0">
              <a:buNone/>
            </a:pPr>
            <a:r>
              <a:rPr lang="en-US" altLang="en-US" dirty="0">
                <a:solidFill>
                  <a:srgbClr val="000000"/>
                </a:solidFill>
                <a:latin typeface="Verdana" panose="020B0604030504040204" pitchFamily="34" charset="0"/>
              </a:rPr>
              <a:t>The Python </a:t>
            </a:r>
            <a:r>
              <a:rPr lang="en-US" altLang="en-US" dirty="0">
                <a:solidFill>
                  <a:srgbClr val="DC143C"/>
                </a:solidFill>
                <a:latin typeface="Consolas" panose="020B0609020204030204" pitchFamily="49" charset="0"/>
              </a:rPr>
              <a:t>print()</a:t>
            </a:r>
            <a:r>
              <a:rPr lang="en-US" altLang="en-US" dirty="0">
                <a:solidFill>
                  <a:srgbClr val="000000"/>
                </a:solidFill>
                <a:latin typeface="Verdana" panose="020B0604030504040204" pitchFamily="34" charset="0"/>
              </a:rPr>
              <a:t> function is often used to output variables.</a:t>
            </a:r>
            <a:endParaRPr lang="en-US" altLang="en-US" dirty="0"/>
          </a:p>
          <a:p>
            <a:pPr marL="0" indent="0">
              <a:buNone/>
            </a:pPr>
            <a:r>
              <a:rPr lang="en-US" dirty="0"/>
              <a:t>Example:</a:t>
            </a:r>
          </a:p>
          <a:p>
            <a:pPr marL="0" indent="0">
              <a:buNone/>
            </a:pPr>
            <a:r>
              <a:rPr lang="en-US" dirty="0"/>
              <a:t>x = "Python is awesome"</a:t>
            </a:r>
            <a:br>
              <a:rPr lang="en-US" dirty="0"/>
            </a:br>
            <a:r>
              <a:rPr lang="en-US" dirty="0"/>
              <a:t>print(x)</a:t>
            </a:r>
          </a:p>
          <a:p>
            <a:endParaRPr lang="en-US" dirty="0"/>
          </a:p>
          <a:p>
            <a:r>
              <a:rPr lang="en-US" dirty="0"/>
              <a:t>In the print() function, you output multiple variables, separated by a comma:</a:t>
            </a:r>
          </a:p>
          <a:p>
            <a:endParaRPr lang="en-US" dirty="0"/>
          </a:p>
          <a:p>
            <a:pPr marL="0" indent="0">
              <a:buNone/>
            </a:pPr>
            <a:r>
              <a:rPr lang="en-US" dirty="0"/>
              <a:t>Example</a:t>
            </a:r>
          </a:p>
          <a:p>
            <a:pPr marL="0" indent="0">
              <a:buNone/>
            </a:pPr>
            <a:r>
              <a:rPr lang="en-US" dirty="0"/>
              <a:t>	x = "Python"</a:t>
            </a:r>
          </a:p>
          <a:p>
            <a:pPr marL="0" indent="0">
              <a:buNone/>
            </a:pPr>
            <a:r>
              <a:rPr lang="en-US" dirty="0"/>
              <a:t>	y = "is"</a:t>
            </a:r>
          </a:p>
          <a:p>
            <a:pPr marL="0" indent="0">
              <a:buNone/>
            </a:pPr>
            <a:r>
              <a:rPr lang="en-US" dirty="0"/>
              <a:t>	z = "awesome"</a:t>
            </a:r>
          </a:p>
          <a:p>
            <a:pPr marL="0" indent="0">
              <a:buNone/>
            </a:pPr>
            <a:r>
              <a:rPr lang="en-US" dirty="0"/>
              <a:t>	print(x, y, z)</a:t>
            </a:r>
          </a:p>
          <a:p>
            <a:pPr marL="0" indent="0">
              <a:buNone/>
            </a:pPr>
            <a:endParaRPr lang="en-US" altLang="en-US" dirty="0"/>
          </a:p>
        </p:txBody>
      </p:sp>
    </p:spTree>
    <p:extLst>
      <p:ext uri="{BB962C8B-B14F-4D97-AF65-F5344CB8AC3E}">
        <p14:creationId xmlns:p14="http://schemas.microsoft.com/office/powerpoint/2010/main" val="137546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FA1D6-7EF2-A0C5-1BAC-A407983DB3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AA983-9603-16F6-7E10-C61F9ED4EAE3}"/>
              </a:ext>
            </a:extLst>
          </p:cNvPr>
          <p:cNvSpPr>
            <a:spLocks noGrp="1"/>
          </p:cNvSpPr>
          <p:nvPr>
            <p:ph idx="1"/>
          </p:nvPr>
        </p:nvSpPr>
        <p:spPr>
          <a:xfrm>
            <a:off x="0" y="-635"/>
            <a:ext cx="12192635" cy="6859270"/>
          </a:xfrm>
        </p:spPr>
        <p:txBody>
          <a:bodyPr>
            <a:normAutofit/>
          </a:bodyPr>
          <a:lstStyle/>
          <a:p>
            <a:r>
              <a:rPr lang="en-US" altLang="en-US" dirty="0"/>
              <a:t>You can also use the + operator to output multiple variables:</a:t>
            </a:r>
          </a:p>
          <a:p>
            <a:pPr marL="0" indent="0">
              <a:buNone/>
            </a:pPr>
            <a:r>
              <a:rPr lang="en-US" altLang="en-US" dirty="0"/>
              <a:t>x = "Python "</a:t>
            </a:r>
          </a:p>
          <a:p>
            <a:pPr marL="0" indent="0">
              <a:buNone/>
            </a:pPr>
            <a:r>
              <a:rPr lang="en-US" altLang="en-US" dirty="0"/>
              <a:t>y = "is "</a:t>
            </a:r>
          </a:p>
          <a:p>
            <a:pPr marL="0" indent="0">
              <a:buNone/>
            </a:pPr>
            <a:r>
              <a:rPr lang="en-US" altLang="en-US" dirty="0"/>
              <a:t>z = "awesome"</a:t>
            </a:r>
          </a:p>
          <a:p>
            <a:pPr marL="0" indent="0">
              <a:buNone/>
            </a:pPr>
            <a:r>
              <a:rPr lang="en-US" altLang="en-US" dirty="0"/>
              <a:t>print(x + y + z)</a:t>
            </a:r>
          </a:p>
          <a:p>
            <a:pPr marL="0" indent="0">
              <a:buNone/>
            </a:pPr>
            <a:endParaRPr lang="en-US" altLang="en-US" dirty="0"/>
          </a:p>
          <a:p>
            <a:pPr marL="0" indent="0">
              <a:buNone/>
            </a:pPr>
            <a:r>
              <a:rPr lang="en-US" altLang="en-US" b="1" dirty="0"/>
              <a:t>Notice the space character after "Python " and "is ", without them the result would be "</a:t>
            </a:r>
            <a:r>
              <a:rPr lang="en-US" altLang="en-US" b="1" dirty="0" err="1"/>
              <a:t>Pythonisawesome</a:t>
            </a:r>
            <a:r>
              <a:rPr lang="en-US" altLang="en-US" b="1" dirty="0"/>
              <a:t>".</a:t>
            </a:r>
          </a:p>
          <a:p>
            <a:pPr marL="0" indent="0">
              <a:buNone/>
            </a:pPr>
            <a:endParaRPr lang="en-US" altLang="en-US" b="1" dirty="0"/>
          </a:p>
          <a:p>
            <a:r>
              <a:rPr lang="en-US" altLang="en-US" dirty="0"/>
              <a:t>For numbers, the + character works as a mathematical operator:</a:t>
            </a:r>
          </a:p>
          <a:p>
            <a:pPr marL="0" indent="0">
              <a:buNone/>
            </a:pPr>
            <a:r>
              <a:rPr lang="en-US" altLang="en-US" dirty="0"/>
              <a:t>x = 5</a:t>
            </a:r>
          </a:p>
          <a:p>
            <a:pPr marL="0" indent="0">
              <a:buNone/>
            </a:pPr>
            <a:r>
              <a:rPr lang="en-US" altLang="en-US" dirty="0"/>
              <a:t>y = 10</a:t>
            </a:r>
          </a:p>
          <a:p>
            <a:pPr marL="0" indent="0">
              <a:buNone/>
            </a:pPr>
            <a:r>
              <a:rPr lang="en-US" altLang="en-US" dirty="0"/>
              <a:t>print(x + y)</a:t>
            </a:r>
          </a:p>
          <a:p>
            <a:pPr marL="0" indent="0">
              <a:buNone/>
            </a:pPr>
            <a:endParaRPr lang="en-US" altLang="en-US" dirty="0"/>
          </a:p>
          <a:p>
            <a:pPr marL="0" indent="0">
              <a:buNone/>
            </a:pPr>
            <a:endParaRPr lang="en-US" altLang="en-US" dirty="0"/>
          </a:p>
          <a:p>
            <a:pPr marL="0" indent="0">
              <a:buNone/>
            </a:pPr>
            <a:endParaRPr lang="en-US" altLang="en-US" dirty="0"/>
          </a:p>
        </p:txBody>
      </p:sp>
    </p:spTree>
    <p:extLst>
      <p:ext uri="{BB962C8B-B14F-4D97-AF65-F5344CB8AC3E}">
        <p14:creationId xmlns:p14="http://schemas.microsoft.com/office/powerpoint/2010/main" val="1618664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21F90-4A8C-8319-364F-558FA7F2EF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1ED9C-845D-0057-52CD-955B95CD0F18}"/>
              </a:ext>
            </a:extLst>
          </p:cNvPr>
          <p:cNvSpPr>
            <a:spLocks noGrp="1"/>
          </p:cNvSpPr>
          <p:nvPr>
            <p:ph idx="1"/>
          </p:nvPr>
        </p:nvSpPr>
        <p:spPr>
          <a:xfrm>
            <a:off x="0" y="-635"/>
            <a:ext cx="12192635" cy="6859270"/>
          </a:xfrm>
        </p:spPr>
        <p:txBody>
          <a:bodyPr>
            <a:normAutofit/>
          </a:bodyPr>
          <a:lstStyle/>
          <a:p>
            <a:r>
              <a:rPr lang="en-US" altLang="en-US" dirty="0"/>
              <a:t>In the print() function, when you try to combine a string and a number with the + operator, Python will give you an error:</a:t>
            </a:r>
          </a:p>
          <a:p>
            <a:pPr marL="0" indent="0">
              <a:buNone/>
            </a:pPr>
            <a:endParaRPr lang="en-US" altLang="en-US" dirty="0"/>
          </a:p>
          <a:p>
            <a:pPr marL="0" indent="0">
              <a:buNone/>
            </a:pPr>
            <a:r>
              <a:rPr lang="en-US" altLang="en-US" dirty="0"/>
              <a:t>x = 5</a:t>
            </a:r>
          </a:p>
          <a:p>
            <a:pPr marL="0" indent="0">
              <a:buNone/>
            </a:pPr>
            <a:r>
              <a:rPr lang="en-US" altLang="en-US" dirty="0"/>
              <a:t>y = "John"</a:t>
            </a:r>
          </a:p>
          <a:p>
            <a:pPr marL="0" indent="0">
              <a:buNone/>
            </a:pPr>
            <a:r>
              <a:rPr lang="en-US" altLang="en-US" dirty="0"/>
              <a:t>print(x + y)</a:t>
            </a:r>
          </a:p>
          <a:p>
            <a:pPr marL="0" indent="0">
              <a:buNone/>
            </a:pPr>
            <a:endParaRPr lang="en-US" altLang="en-US" dirty="0"/>
          </a:p>
          <a:p>
            <a:r>
              <a:rPr lang="en-US" altLang="en-US" dirty="0"/>
              <a:t>The best way to output multiple variables in the print() function is to separate them with commas, which even support different data types:</a:t>
            </a:r>
          </a:p>
          <a:p>
            <a:pPr marL="0" indent="0">
              <a:buNone/>
            </a:pPr>
            <a:endParaRPr lang="en-US" altLang="en-US" dirty="0"/>
          </a:p>
          <a:p>
            <a:pPr marL="0" indent="0">
              <a:buNone/>
            </a:pPr>
            <a:r>
              <a:rPr lang="en-US" altLang="en-US" dirty="0"/>
              <a:t>x = 5</a:t>
            </a:r>
          </a:p>
          <a:p>
            <a:pPr marL="0" indent="0">
              <a:buNone/>
            </a:pPr>
            <a:r>
              <a:rPr lang="en-US" altLang="en-US" dirty="0"/>
              <a:t>y = "John"</a:t>
            </a:r>
          </a:p>
          <a:p>
            <a:pPr marL="0" indent="0">
              <a:buNone/>
            </a:pPr>
            <a:r>
              <a:rPr lang="en-US" altLang="en-US" dirty="0"/>
              <a:t>print(x, y)</a:t>
            </a:r>
          </a:p>
          <a:p>
            <a:endParaRPr lang="en-US" altLang="en-US" dirty="0"/>
          </a:p>
        </p:txBody>
      </p:sp>
    </p:spTree>
    <p:extLst>
      <p:ext uri="{BB962C8B-B14F-4D97-AF65-F5344CB8AC3E}">
        <p14:creationId xmlns:p14="http://schemas.microsoft.com/office/powerpoint/2010/main" val="2863780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5F52-2A59-AA0F-70D2-E07845727A4A}"/>
              </a:ext>
            </a:extLst>
          </p:cNvPr>
          <p:cNvSpPr>
            <a:spLocks noGrp="1"/>
          </p:cNvSpPr>
          <p:nvPr>
            <p:ph type="title"/>
          </p:nvPr>
        </p:nvSpPr>
        <p:spPr/>
        <p:txBody>
          <a:bodyPr>
            <a:normAutofit fontScale="90000"/>
          </a:bodyPr>
          <a:lstStyle/>
          <a:p>
            <a:pPr algn="ctr"/>
            <a:br>
              <a:rPr lang="en-IN" dirty="0"/>
            </a:br>
            <a:r>
              <a:rPr lang="en-IN" dirty="0"/>
              <a:t>Python - Global Variables</a:t>
            </a:r>
            <a:br>
              <a:rPr lang="en-IN" dirty="0"/>
            </a:br>
            <a:br>
              <a:rPr lang="en-IN" dirty="0"/>
            </a:br>
            <a:endParaRPr lang="en-IN" dirty="0"/>
          </a:p>
        </p:txBody>
      </p:sp>
      <p:sp>
        <p:nvSpPr>
          <p:cNvPr id="3" name="Content Placeholder 2">
            <a:extLst>
              <a:ext uri="{FF2B5EF4-FFF2-40B4-BE49-F238E27FC236}">
                <a16:creationId xmlns:a16="http://schemas.microsoft.com/office/drawing/2014/main" id="{ABA5AAB1-1196-39DD-79DC-48878A7D21E0}"/>
              </a:ext>
            </a:extLst>
          </p:cNvPr>
          <p:cNvSpPr>
            <a:spLocks noGrp="1"/>
          </p:cNvSpPr>
          <p:nvPr>
            <p:ph idx="1"/>
          </p:nvPr>
        </p:nvSpPr>
        <p:spPr>
          <a:xfrm>
            <a:off x="0" y="1404594"/>
            <a:ext cx="12192000" cy="5453406"/>
          </a:xfrm>
        </p:spPr>
        <p:txBody>
          <a:bodyPr>
            <a:normAutofit/>
          </a:bodyPr>
          <a:lstStyle/>
          <a:p>
            <a:r>
              <a:rPr lang="en-US" dirty="0"/>
              <a:t>Variables that are created outside of a function (as in all of the examples in the previous pages) are known as global variables.</a:t>
            </a:r>
          </a:p>
          <a:p>
            <a:r>
              <a:rPr lang="en-US" dirty="0"/>
              <a:t>Global variables can be used by everyone, both inside of functions and outside.</a:t>
            </a:r>
          </a:p>
          <a:p>
            <a:pPr marL="0" indent="0">
              <a:buNone/>
            </a:pPr>
            <a:endParaRPr lang="en-US" dirty="0"/>
          </a:p>
          <a:p>
            <a:pPr marL="0" indent="0">
              <a:buNone/>
            </a:pPr>
            <a:r>
              <a:rPr lang="en-US" dirty="0"/>
              <a:t>x = "awesome"</a:t>
            </a:r>
            <a:br>
              <a:rPr lang="en-US" dirty="0"/>
            </a:br>
            <a:br>
              <a:rPr lang="en-US" dirty="0"/>
            </a:br>
            <a:r>
              <a:rPr lang="en-US" dirty="0"/>
              <a:t>def </a:t>
            </a:r>
            <a:r>
              <a:rPr lang="en-US" dirty="0" err="1"/>
              <a:t>myfunc</a:t>
            </a:r>
            <a:r>
              <a:rPr lang="en-US" dirty="0"/>
              <a:t>():</a:t>
            </a:r>
            <a:br>
              <a:rPr lang="en-US" dirty="0"/>
            </a:br>
            <a:r>
              <a:rPr lang="en-US" dirty="0"/>
              <a:t>  print("Python is " + x)</a:t>
            </a:r>
            <a:br>
              <a:rPr lang="en-US" dirty="0"/>
            </a:br>
            <a:br>
              <a:rPr lang="en-US" dirty="0"/>
            </a:br>
            <a:r>
              <a:rPr lang="en-US" dirty="0" err="1"/>
              <a:t>myfunc</a:t>
            </a:r>
            <a:r>
              <a:rPr lang="en-US" dirty="0"/>
              <a:t>()</a:t>
            </a:r>
          </a:p>
        </p:txBody>
      </p:sp>
    </p:spTree>
    <p:extLst>
      <p:ext uri="{BB962C8B-B14F-4D97-AF65-F5344CB8AC3E}">
        <p14:creationId xmlns:p14="http://schemas.microsoft.com/office/powerpoint/2010/main" val="2023008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base"/>
            <a:br>
              <a:rPr lang="en-IN" b="1" dirty="0"/>
            </a:br>
            <a:r>
              <a:rPr lang="en-IN" b="1" dirty="0"/>
              <a:t>Features in Python</a:t>
            </a:r>
            <a:br>
              <a:rPr lang="en-IN" b="1" dirty="0"/>
            </a:br>
            <a:br>
              <a:rPr lang="en-IN" dirty="0"/>
            </a:br>
            <a:endParaRPr lang="en-IN" dirty="0"/>
          </a:p>
        </p:txBody>
      </p:sp>
      <p:sp>
        <p:nvSpPr>
          <p:cNvPr id="3" name="Content Placeholder 2"/>
          <p:cNvSpPr>
            <a:spLocks noGrp="1"/>
          </p:cNvSpPr>
          <p:nvPr>
            <p:ph idx="1"/>
          </p:nvPr>
        </p:nvSpPr>
        <p:spPr>
          <a:xfrm>
            <a:off x="103695" y="1168924"/>
            <a:ext cx="11887200" cy="5689076"/>
          </a:xfrm>
        </p:spPr>
        <p:txBody>
          <a:bodyPr>
            <a:normAutofit lnSpcReduction="10000"/>
          </a:bodyPr>
          <a:lstStyle/>
          <a:p>
            <a:pPr fontAlgn="base"/>
            <a:r>
              <a:rPr lang="en-US" b="1" dirty="0"/>
              <a:t> Free and Open Source:</a:t>
            </a:r>
          </a:p>
          <a:p>
            <a:pPr marL="0" indent="0" fontAlgn="base">
              <a:buNone/>
            </a:pPr>
            <a:r>
              <a:rPr lang="en-US" dirty="0"/>
              <a:t>Python language is freely available at the official website. Since it is open-source, this means that source code is also available to the public. So you can download it, use it as well as share it. </a:t>
            </a:r>
          </a:p>
          <a:p>
            <a:pPr fontAlgn="base"/>
            <a:r>
              <a:rPr lang="en-US" b="1" dirty="0"/>
              <a:t> Easy to code:</a:t>
            </a:r>
          </a:p>
          <a:p>
            <a:pPr marL="0" indent="0" fontAlgn="base">
              <a:buNone/>
            </a:pPr>
            <a:r>
              <a:rPr lang="en-US" dirty="0"/>
              <a:t>Python is a </a:t>
            </a:r>
            <a:r>
              <a:rPr lang="en-US" b="1" dirty="0"/>
              <a:t>high-level programming language</a:t>
            </a:r>
            <a:r>
              <a:rPr lang="en-US" dirty="0"/>
              <a:t>. Python is very easy to learn the language as compared to other languages like C, C#, </a:t>
            </a:r>
            <a:r>
              <a:rPr lang="en-US" dirty="0" err="1"/>
              <a:t>Javascript</a:t>
            </a:r>
            <a:r>
              <a:rPr lang="en-US" dirty="0"/>
              <a:t>, Java, etc. It is very easy to code in the Python language and anybody can learn Python basics in a few hours or days. It is also a developer-friendly language. </a:t>
            </a:r>
          </a:p>
          <a:p>
            <a:pPr fontAlgn="base"/>
            <a:r>
              <a:rPr lang="en-US" b="1" dirty="0"/>
              <a:t> Easy to Read:</a:t>
            </a:r>
          </a:p>
          <a:p>
            <a:pPr marL="0" indent="0" fontAlgn="base">
              <a:buNone/>
            </a:pPr>
            <a:r>
              <a:rPr lang="en-US" dirty="0"/>
              <a:t>As you will see, learning Python is quite simple. As was already established, Python's syntax is really straightforward. The code block is defined by the indentations rather than by semicolons or brackets.</a:t>
            </a:r>
          </a:p>
          <a:p>
            <a:pPr marL="0" indent="0" fontAlgn="base">
              <a:buNone/>
            </a:pPr>
            <a:endParaRPr lang="en-US" dirty="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7AF66-F096-00BA-D65E-C3C3AB399D4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DE3AE-3820-F3AE-ADDF-B3F74F388EE6}"/>
              </a:ext>
            </a:extLst>
          </p:cNvPr>
          <p:cNvSpPr>
            <a:spLocks noGrp="1"/>
          </p:cNvSpPr>
          <p:nvPr>
            <p:ph idx="1"/>
          </p:nvPr>
        </p:nvSpPr>
        <p:spPr>
          <a:xfrm>
            <a:off x="0" y="-635"/>
            <a:ext cx="12192635" cy="6859270"/>
          </a:xfrm>
        </p:spPr>
        <p:txBody>
          <a:bodyPr>
            <a:normAutofit/>
          </a:bodyPr>
          <a:lstStyle/>
          <a:p>
            <a:pPr marL="0" indent="0">
              <a:buNone/>
            </a:pPr>
            <a:r>
              <a:rPr lang="en-US" dirty="0"/>
              <a:t>If you create a variable with the same name inside a function, this variable will be local, and can only be used inside the function. The global variable with the same name will remain as it was, global and with the original value.</a:t>
            </a:r>
            <a:endParaRPr lang="en-IN" dirty="0"/>
          </a:p>
          <a:p>
            <a:pPr marL="0" indent="0">
              <a:buNone/>
            </a:pPr>
            <a:endParaRPr lang="en-US" dirty="0"/>
          </a:p>
          <a:p>
            <a:pPr marL="0" indent="0">
              <a:buNone/>
            </a:pPr>
            <a:r>
              <a:rPr lang="en-US" dirty="0"/>
              <a:t>x = "awesome"</a:t>
            </a:r>
            <a:br>
              <a:rPr lang="en-US" dirty="0"/>
            </a:br>
            <a:br>
              <a:rPr lang="en-US" dirty="0"/>
            </a:br>
            <a:r>
              <a:rPr lang="en-US" dirty="0"/>
              <a:t>def </a:t>
            </a:r>
            <a:r>
              <a:rPr lang="en-US" dirty="0" err="1"/>
              <a:t>myfunc</a:t>
            </a:r>
            <a:r>
              <a:rPr lang="en-US" dirty="0"/>
              <a:t>():</a:t>
            </a:r>
            <a:br>
              <a:rPr lang="en-US" dirty="0"/>
            </a:br>
            <a:r>
              <a:rPr lang="en-US" dirty="0"/>
              <a:t>  x = "fantastic"</a:t>
            </a:r>
            <a:br>
              <a:rPr lang="en-US" dirty="0"/>
            </a:br>
            <a:r>
              <a:rPr lang="en-US" dirty="0"/>
              <a:t>  print("Python is " + x)</a:t>
            </a:r>
            <a:br>
              <a:rPr lang="en-US" dirty="0"/>
            </a:br>
            <a:br>
              <a:rPr lang="en-US" dirty="0"/>
            </a:br>
            <a:r>
              <a:rPr lang="en-US" dirty="0" err="1"/>
              <a:t>myfunc</a:t>
            </a:r>
            <a:r>
              <a:rPr lang="en-US" dirty="0"/>
              <a:t>()</a:t>
            </a:r>
            <a:br>
              <a:rPr lang="en-US" dirty="0"/>
            </a:br>
            <a:br>
              <a:rPr lang="en-US" dirty="0"/>
            </a:br>
            <a:r>
              <a:rPr lang="en-US" dirty="0"/>
              <a:t>print("Python is " + x)</a:t>
            </a:r>
            <a:endParaRPr lang="en-US" altLang="en-US" dirty="0"/>
          </a:p>
        </p:txBody>
      </p:sp>
    </p:spTree>
    <p:extLst>
      <p:ext uri="{BB962C8B-B14F-4D97-AF65-F5344CB8AC3E}">
        <p14:creationId xmlns:p14="http://schemas.microsoft.com/office/powerpoint/2010/main" val="60765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F6E24-9BC1-BF0D-2766-812BC3DDC8CB}"/>
              </a:ext>
            </a:extLst>
          </p:cNvPr>
          <p:cNvSpPr>
            <a:spLocks noGrp="1"/>
          </p:cNvSpPr>
          <p:nvPr>
            <p:ph type="title"/>
          </p:nvPr>
        </p:nvSpPr>
        <p:spPr/>
        <p:txBody>
          <a:bodyPr>
            <a:normAutofit fontScale="90000"/>
          </a:bodyPr>
          <a:lstStyle/>
          <a:p>
            <a:pPr algn="ctr"/>
            <a:br>
              <a:rPr lang="en-IN" dirty="0"/>
            </a:br>
            <a:br>
              <a:rPr lang="en-IN" dirty="0"/>
            </a:br>
            <a:r>
              <a:rPr lang="en-IN" dirty="0"/>
              <a:t>The global Keyword</a:t>
            </a:r>
            <a:br>
              <a:rPr lang="en-IN" dirty="0"/>
            </a:br>
            <a:br>
              <a:rPr lang="en-IN" dirty="0"/>
            </a:br>
            <a:endParaRPr lang="en-IN" dirty="0"/>
          </a:p>
        </p:txBody>
      </p:sp>
      <p:sp>
        <p:nvSpPr>
          <p:cNvPr id="3" name="Content Placeholder 2">
            <a:extLst>
              <a:ext uri="{FF2B5EF4-FFF2-40B4-BE49-F238E27FC236}">
                <a16:creationId xmlns:a16="http://schemas.microsoft.com/office/drawing/2014/main" id="{DF5E8B70-0311-4930-AF0A-282F58EF431A}"/>
              </a:ext>
            </a:extLst>
          </p:cNvPr>
          <p:cNvSpPr>
            <a:spLocks noGrp="1"/>
          </p:cNvSpPr>
          <p:nvPr>
            <p:ph idx="1"/>
          </p:nvPr>
        </p:nvSpPr>
        <p:spPr>
          <a:xfrm>
            <a:off x="0" y="1825624"/>
            <a:ext cx="12192000" cy="5032375"/>
          </a:xfrm>
        </p:spPr>
        <p:txBody>
          <a:bodyPr>
            <a:normAutofit fontScale="92500" lnSpcReduction="20000"/>
          </a:bodyPr>
          <a:lstStyle/>
          <a:p>
            <a:r>
              <a:rPr lang="en-US" dirty="0"/>
              <a:t>Normally, when you create a variable inside a function, that variable is local, and can only be used inside that function.</a:t>
            </a:r>
          </a:p>
          <a:p>
            <a:r>
              <a:rPr lang="en-US" dirty="0"/>
              <a:t>To create a global variable inside a function, you can use the global keyword.</a:t>
            </a:r>
          </a:p>
          <a:p>
            <a:r>
              <a:rPr lang="en-US" dirty="0"/>
              <a:t>If you use the global keyword, the variable belongs to the global scope:</a:t>
            </a:r>
          </a:p>
          <a:p>
            <a:endParaRPr lang="en-US" dirty="0"/>
          </a:p>
          <a:p>
            <a:pPr marL="0" indent="0">
              <a:buNone/>
            </a:pPr>
            <a:r>
              <a:rPr lang="en-US" dirty="0"/>
              <a:t>def </a:t>
            </a:r>
            <a:r>
              <a:rPr lang="en-US" dirty="0" err="1"/>
              <a:t>myfunc</a:t>
            </a:r>
            <a:r>
              <a:rPr lang="en-US" dirty="0"/>
              <a:t>():</a:t>
            </a:r>
          </a:p>
          <a:p>
            <a:pPr marL="0" indent="0">
              <a:buNone/>
            </a:pPr>
            <a:r>
              <a:rPr lang="en-US" dirty="0"/>
              <a:t>  global x</a:t>
            </a:r>
          </a:p>
          <a:p>
            <a:pPr marL="0" indent="0">
              <a:buNone/>
            </a:pPr>
            <a:r>
              <a:rPr lang="en-US" dirty="0"/>
              <a:t>  x = "fantastic"</a:t>
            </a:r>
          </a:p>
          <a:p>
            <a:endParaRPr lang="en-US" dirty="0"/>
          </a:p>
          <a:p>
            <a:pPr marL="0" indent="0">
              <a:buNone/>
            </a:pPr>
            <a:r>
              <a:rPr lang="en-US" dirty="0" err="1"/>
              <a:t>myfunc</a:t>
            </a:r>
            <a:r>
              <a:rPr lang="en-US" dirty="0"/>
              <a:t>()</a:t>
            </a:r>
          </a:p>
          <a:p>
            <a:endParaRPr lang="en-US" dirty="0"/>
          </a:p>
          <a:p>
            <a:pPr marL="0" indent="0">
              <a:buNone/>
            </a:pPr>
            <a:r>
              <a:rPr lang="en-US" dirty="0"/>
              <a:t>print("Python is " + x)</a:t>
            </a:r>
            <a:endParaRPr lang="en-IN" dirty="0"/>
          </a:p>
        </p:txBody>
      </p:sp>
    </p:spTree>
    <p:extLst>
      <p:ext uri="{BB962C8B-B14F-4D97-AF65-F5344CB8AC3E}">
        <p14:creationId xmlns:p14="http://schemas.microsoft.com/office/powerpoint/2010/main" val="1004268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E9541-05D2-6C4D-AC17-1E4216F1E8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7D9B1-D610-407D-D153-ECBDA1D94038}"/>
              </a:ext>
            </a:extLst>
          </p:cNvPr>
          <p:cNvSpPr>
            <a:spLocks noGrp="1"/>
          </p:cNvSpPr>
          <p:nvPr>
            <p:ph idx="1"/>
          </p:nvPr>
        </p:nvSpPr>
        <p:spPr>
          <a:xfrm>
            <a:off x="0" y="-635"/>
            <a:ext cx="12192635" cy="6859270"/>
          </a:xfrm>
        </p:spPr>
        <p:txBody>
          <a:bodyPr>
            <a:normAutofit fontScale="92500" lnSpcReduction="10000"/>
          </a:bodyPr>
          <a:lstStyle/>
          <a:p>
            <a:pPr marL="0" indent="0">
              <a:buNone/>
            </a:pPr>
            <a:r>
              <a:rPr lang="en-US" altLang="en-US" dirty="0"/>
              <a:t>Also, use the global keyword if you want to change a global variable inside a function.</a:t>
            </a:r>
          </a:p>
          <a:p>
            <a:pPr marL="0" indent="0">
              <a:buNone/>
            </a:pPr>
            <a:endParaRPr lang="en-US" altLang="en-US" dirty="0"/>
          </a:p>
          <a:p>
            <a:pPr marL="0" indent="0">
              <a:buNone/>
            </a:pPr>
            <a:r>
              <a:rPr lang="en-US" altLang="en-US" dirty="0"/>
              <a:t>Example</a:t>
            </a:r>
          </a:p>
          <a:p>
            <a:pPr marL="0" indent="0">
              <a:buNone/>
            </a:pPr>
            <a:r>
              <a:rPr lang="en-US" altLang="en-US" dirty="0"/>
              <a:t>To change the value of a global variable inside a function, refer to the variable by using the global keyword:</a:t>
            </a:r>
          </a:p>
          <a:p>
            <a:pPr marL="0" indent="0">
              <a:buNone/>
            </a:pPr>
            <a:endParaRPr lang="en-US" altLang="en-US" dirty="0"/>
          </a:p>
          <a:p>
            <a:pPr marL="0" indent="0">
              <a:buNone/>
            </a:pPr>
            <a:r>
              <a:rPr lang="en-US" altLang="en-US" dirty="0"/>
              <a:t>x = "awesome"</a:t>
            </a:r>
          </a:p>
          <a:p>
            <a:pPr marL="0" indent="0">
              <a:buNone/>
            </a:pPr>
            <a:endParaRPr lang="en-US" altLang="en-US" dirty="0"/>
          </a:p>
          <a:p>
            <a:pPr marL="0" indent="0">
              <a:buNone/>
            </a:pPr>
            <a:r>
              <a:rPr lang="en-US" altLang="en-US" dirty="0"/>
              <a:t>def </a:t>
            </a:r>
            <a:r>
              <a:rPr lang="en-US" altLang="en-US" dirty="0" err="1"/>
              <a:t>myfunc</a:t>
            </a:r>
            <a:r>
              <a:rPr lang="en-US" altLang="en-US" dirty="0"/>
              <a:t>():</a:t>
            </a:r>
          </a:p>
          <a:p>
            <a:pPr marL="0" indent="0">
              <a:buNone/>
            </a:pPr>
            <a:r>
              <a:rPr lang="en-US" altLang="en-US" dirty="0"/>
              <a:t>  global x</a:t>
            </a:r>
          </a:p>
          <a:p>
            <a:pPr marL="0" indent="0">
              <a:buNone/>
            </a:pPr>
            <a:r>
              <a:rPr lang="en-US" altLang="en-US" dirty="0"/>
              <a:t>  x = "fantastic"</a:t>
            </a:r>
          </a:p>
          <a:p>
            <a:pPr marL="0" indent="0">
              <a:buNone/>
            </a:pPr>
            <a:endParaRPr lang="en-US" altLang="en-US" dirty="0"/>
          </a:p>
          <a:p>
            <a:pPr marL="0" indent="0">
              <a:buNone/>
            </a:pPr>
            <a:r>
              <a:rPr lang="en-US" altLang="en-US" dirty="0" err="1"/>
              <a:t>myfunc</a:t>
            </a:r>
            <a:r>
              <a:rPr lang="en-US" altLang="en-US" dirty="0"/>
              <a:t>()</a:t>
            </a:r>
          </a:p>
          <a:p>
            <a:pPr marL="0" indent="0">
              <a:buNone/>
            </a:pPr>
            <a:endParaRPr lang="en-US" altLang="en-US" dirty="0"/>
          </a:p>
          <a:p>
            <a:pPr marL="0" indent="0">
              <a:buNone/>
            </a:pPr>
            <a:r>
              <a:rPr lang="en-US" altLang="en-US" dirty="0"/>
              <a:t>print("Python is " + x)</a:t>
            </a:r>
          </a:p>
        </p:txBody>
      </p:sp>
    </p:spTree>
    <p:extLst>
      <p:ext uri="{BB962C8B-B14F-4D97-AF65-F5344CB8AC3E}">
        <p14:creationId xmlns:p14="http://schemas.microsoft.com/office/powerpoint/2010/main" val="1377368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395220" y="460375"/>
            <a:ext cx="6878955" cy="2968625"/>
          </a:xfrm>
          <a:prstGeom prst="rect">
            <a:avLst/>
          </a:prstGeom>
        </p:spPr>
      </p:pic>
      <p:pic>
        <p:nvPicPr>
          <p:cNvPr id="4" name="Picture 3"/>
          <p:cNvPicPr>
            <a:picLocks noChangeAspect="1"/>
          </p:cNvPicPr>
          <p:nvPr/>
        </p:nvPicPr>
        <p:blipFill>
          <a:blip r:embed="rId3"/>
          <a:stretch>
            <a:fillRect/>
          </a:stretch>
        </p:blipFill>
        <p:spPr>
          <a:xfrm>
            <a:off x="2292985" y="3931920"/>
            <a:ext cx="6819265" cy="27527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98395" y="151765"/>
            <a:ext cx="6019165" cy="3162300"/>
          </a:xfrm>
          <a:prstGeom prst="rect">
            <a:avLst/>
          </a:prstGeom>
        </p:spPr>
      </p:pic>
      <p:pic>
        <p:nvPicPr>
          <p:cNvPr id="6" name="Picture 5"/>
          <p:cNvPicPr>
            <a:picLocks noChangeAspect="1"/>
          </p:cNvPicPr>
          <p:nvPr/>
        </p:nvPicPr>
        <p:blipFill>
          <a:blip r:embed="rId3"/>
          <a:stretch>
            <a:fillRect/>
          </a:stretch>
        </p:blipFill>
        <p:spPr>
          <a:xfrm>
            <a:off x="2397760" y="3768090"/>
            <a:ext cx="6115685" cy="25622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IN" altLang="en-US" sz="4000"/>
              <a:t>INPUT  Function</a:t>
            </a:r>
          </a:p>
        </p:txBody>
      </p:sp>
      <p:sp>
        <p:nvSpPr>
          <p:cNvPr id="3" name="Content Placeholder 2"/>
          <p:cNvSpPr>
            <a:spLocks noGrp="1"/>
          </p:cNvSpPr>
          <p:nvPr>
            <p:ph idx="1"/>
          </p:nvPr>
        </p:nvSpPr>
        <p:spPr>
          <a:xfrm>
            <a:off x="0" y="1325245"/>
            <a:ext cx="12279630" cy="5532755"/>
          </a:xfrm>
        </p:spPr>
        <p:txBody>
          <a:bodyPr/>
          <a:lstStyle/>
          <a:p>
            <a:pPr marL="0" indent="0">
              <a:buNone/>
            </a:pPr>
            <a:r>
              <a:rPr lang="en-IN" altLang="en-US" b="1" dirty="0"/>
              <a:t>Reading the Input</a:t>
            </a:r>
          </a:p>
          <a:p>
            <a:pPr marL="0" indent="0">
              <a:buNone/>
            </a:pPr>
            <a:r>
              <a:rPr lang="en-IN" altLang="en-US" dirty="0"/>
              <a:t>python provides built in functions to read a line of text from standard input those are </a:t>
            </a:r>
          </a:p>
          <a:p>
            <a:r>
              <a:rPr lang="en-IN" altLang="en-US" dirty="0" err="1"/>
              <a:t>raw_input</a:t>
            </a:r>
            <a:endParaRPr lang="en-IN" altLang="en-US" dirty="0"/>
          </a:p>
          <a:p>
            <a:r>
              <a:rPr lang="en-IN" altLang="en-US" dirty="0"/>
              <a:t>input</a:t>
            </a:r>
          </a:p>
          <a:p>
            <a:pPr marL="0" indent="0">
              <a:buNone/>
            </a:pPr>
            <a:r>
              <a:rPr lang="en-IN" altLang="en-US" b="1" dirty="0" err="1"/>
              <a:t>raw_input</a:t>
            </a:r>
            <a:r>
              <a:rPr lang="en-IN" altLang="en-US" b="1" dirty="0"/>
              <a:t> Function:</a:t>
            </a:r>
          </a:p>
          <a:p>
            <a:pPr marL="0" indent="0">
              <a:buNone/>
            </a:pPr>
            <a:r>
              <a:rPr lang="en-IN" altLang="en-US" dirty="0"/>
              <a:t>syntax -&gt; </a:t>
            </a:r>
            <a:r>
              <a:rPr lang="en-IN" altLang="en-US" dirty="0" err="1"/>
              <a:t>raw_input</a:t>
            </a:r>
            <a:r>
              <a:rPr lang="en-IN" altLang="en-US" dirty="0"/>
              <a:t>([your input])</a:t>
            </a:r>
          </a:p>
          <a:p>
            <a:pPr marL="0" indent="0">
              <a:buNone/>
            </a:pPr>
            <a:endParaRPr lang="en-IN" altLang="en-US" dirty="0"/>
          </a:p>
          <a:p>
            <a:pPr marL="0" indent="0">
              <a:buNone/>
            </a:pPr>
            <a:r>
              <a:rPr lang="en-IN" altLang="en-US" dirty="0"/>
              <a:t>This prompt allow you to enter the string and display the same string while print</a:t>
            </a:r>
          </a:p>
          <a:p>
            <a:pPr marL="0" indent="0">
              <a:buNone/>
            </a:pPr>
            <a:r>
              <a:rPr lang="en-IN" altLang="en-US" dirty="0"/>
              <a:t>str =</a:t>
            </a:r>
            <a:r>
              <a:rPr lang="en-IN" altLang="en-US" dirty="0" err="1"/>
              <a:t>raw_input</a:t>
            </a:r>
            <a:r>
              <a:rPr lang="en-IN" altLang="en-US" dirty="0"/>
              <a:t>(“Enter Name:”)</a:t>
            </a:r>
          </a:p>
          <a:p>
            <a:pPr marL="0" indent="0">
              <a:buNone/>
            </a:pPr>
            <a:r>
              <a:rPr lang="en-IN" altLang="en-US" dirty="0"/>
              <a:t>print(“</a:t>
            </a:r>
            <a:r>
              <a:rPr lang="en-IN" altLang="en-US" dirty="0" err="1"/>
              <a:t>Name:”,str</a:t>
            </a:r>
            <a:r>
              <a:rPr lang="en-IN" alt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5"/>
            <a:ext cx="12192635" cy="6858000"/>
          </a:xfrm>
        </p:spPr>
        <p:txBody>
          <a:bodyPr>
            <a:noAutofit/>
          </a:bodyPr>
          <a:lstStyle/>
          <a:p>
            <a:pPr marL="0" indent="0">
              <a:buNone/>
            </a:pPr>
            <a:r>
              <a:rPr lang="en-IN" altLang="en-US" sz="2000" dirty="0"/>
              <a:t>output:</a:t>
            </a:r>
          </a:p>
          <a:p>
            <a:pPr marL="0" indent="0">
              <a:buNone/>
            </a:pPr>
            <a:r>
              <a:rPr lang="en-IN" altLang="en-US" sz="2000" dirty="0"/>
              <a:t>Enter Name: Albin</a:t>
            </a:r>
          </a:p>
          <a:p>
            <a:pPr marL="0" indent="0">
              <a:buNone/>
            </a:pPr>
            <a:r>
              <a:rPr lang="en-IN" altLang="en-US" sz="2000" dirty="0"/>
              <a:t>Name: Albin</a:t>
            </a:r>
          </a:p>
          <a:p>
            <a:pPr marL="0" indent="0">
              <a:buNone/>
            </a:pPr>
            <a:endParaRPr lang="en-IN" altLang="en-US" sz="2000" dirty="0"/>
          </a:p>
          <a:p>
            <a:pPr marL="0" indent="0">
              <a:buNone/>
            </a:pPr>
            <a:r>
              <a:rPr lang="en-IN" altLang="en-US" sz="2000" b="1" dirty="0"/>
              <a:t>Input Function:</a:t>
            </a:r>
          </a:p>
          <a:p>
            <a:pPr marL="0" indent="0">
              <a:buNone/>
            </a:pPr>
            <a:r>
              <a:rPr lang="en-IN" altLang="en-US" sz="2000" dirty="0"/>
              <a:t>syntax: input([Enter Prompt])</a:t>
            </a:r>
          </a:p>
          <a:p>
            <a:pPr marL="0" indent="0">
              <a:buNone/>
            </a:pPr>
            <a:endParaRPr lang="en-IN" altLang="en-US" sz="2000" b="1" dirty="0"/>
          </a:p>
          <a:p>
            <a:pPr marL="0" indent="0">
              <a:buNone/>
            </a:pPr>
            <a:r>
              <a:rPr lang="en-IN" altLang="en-US" sz="2000" dirty="0"/>
              <a:t>This </a:t>
            </a:r>
            <a:r>
              <a:rPr lang="en-IN" altLang="en-US" sz="2000" dirty="0" err="1"/>
              <a:t>fuction</a:t>
            </a:r>
            <a:r>
              <a:rPr lang="en-IN" altLang="en-US" sz="2000" dirty="0"/>
              <a:t> will assume the input as a valid python </a:t>
            </a:r>
            <a:r>
              <a:rPr lang="en-IN" altLang="en-US" sz="2000" dirty="0" err="1"/>
              <a:t>expresion</a:t>
            </a:r>
            <a:r>
              <a:rPr lang="en-IN" altLang="en-US" sz="2000" dirty="0"/>
              <a:t> and returns the evaluated result</a:t>
            </a:r>
          </a:p>
          <a:p>
            <a:pPr marL="0" indent="0">
              <a:buNone/>
            </a:pPr>
            <a:endParaRPr lang="en-IN" altLang="en-US" sz="2000" dirty="0"/>
          </a:p>
          <a:p>
            <a:pPr marL="0" indent="0">
              <a:buNone/>
            </a:pPr>
            <a:r>
              <a:rPr lang="en-US" altLang="en-US" sz="2000" dirty="0"/>
              <a:t>val1 = </a:t>
            </a:r>
            <a:r>
              <a:rPr lang="en-US" altLang="en-US" sz="2000" dirty="0" err="1"/>
              <a:t>raw_input</a:t>
            </a:r>
            <a:r>
              <a:rPr lang="en-US" altLang="en-US" sz="2000" dirty="0"/>
              <a:t>("Enter the name: ")</a:t>
            </a:r>
          </a:p>
          <a:p>
            <a:pPr marL="0" indent="0">
              <a:buNone/>
            </a:pPr>
            <a:r>
              <a:rPr lang="en-US" altLang="en-US" sz="2000" dirty="0"/>
              <a:t>print(type(val1))</a:t>
            </a:r>
          </a:p>
          <a:p>
            <a:pPr marL="0" indent="0">
              <a:buNone/>
            </a:pPr>
            <a:r>
              <a:rPr lang="en-US" altLang="en-US" sz="2000" dirty="0"/>
              <a:t>print(val1)</a:t>
            </a:r>
            <a:r>
              <a:rPr lang="en-IN" altLang="en-US" sz="2000" dirty="0"/>
              <a:t> </a:t>
            </a:r>
            <a:endParaRPr lang="en-US" altLang="en-US" sz="2000" dirty="0"/>
          </a:p>
          <a:p>
            <a:pPr marL="0" indent="0">
              <a:buNone/>
            </a:pPr>
            <a:endParaRPr lang="en-US" altLang="en-US" sz="2000" dirty="0"/>
          </a:p>
          <a:p>
            <a:pPr marL="0" indent="0">
              <a:buNone/>
            </a:pPr>
            <a:r>
              <a:rPr lang="en-US" altLang="en-US" sz="2000" dirty="0"/>
              <a:t>val2 = </a:t>
            </a:r>
            <a:r>
              <a:rPr lang="en-US" altLang="en-US" sz="2000" dirty="0" err="1"/>
              <a:t>raw_input</a:t>
            </a:r>
            <a:r>
              <a:rPr lang="en-US" altLang="en-US" sz="2000" dirty="0"/>
              <a:t>("Enter the number: ")</a:t>
            </a:r>
          </a:p>
          <a:p>
            <a:pPr marL="0" indent="0">
              <a:buNone/>
            </a:pPr>
            <a:r>
              <a:rPr lang="en-US" altLang="en-US" sz="2000" dirty="0"/>
              <a:t>print(type(val2))</a:t>
            </a:r>
          </a:p>
          <a:p>
            <a:pPr marL="0" indent="0">
              <a:buNone/>
            </a:pPr>
            <a:endParaRPr lang="en-IN" altLang="en-US" sz="2000" dirty="0"/>
          </a:p>
          <a:p>
            <a:pPr marL="0" indent="0">
              <a:buNone/>
            </a:pPr>
            <a:endParaRPr lang="en-IN" altLang="en-US" sz="2000" dirty="0"/>
          </a:p>
          <a:p>
            <a:pPr marL="0" indent="0">
              <a:buNone/>
            </a:pPr>
            <a:endParaRPr lang="en-IN" altLang="en-US"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5DB6B-A081-FA8E-9F00-A2A697248791}"/>
              </a:ext>
            </a:extLst>
          </p:cNvPr>
          <p:cNvSpPr>
            <a:spLocks noGrp="1"/>
          </p:cNvSpPr>
          <p:nvPr>
            <p:ph type="title"/>
          </p:nvPr>
        </p:nvSpPr>
        <p:spPr/>
        <p:txBody>
          <a:bodyPr>
            <a:normAutofit fontScale="90000"/>
          </a:bodyPr>
          <a:lstStyle/>
          <a:p>
            <a:pPr algn="ctr"/>
            <a:br>
              <a:rPr lang="en-IN" dirty="0"/>
            </a:br>
            <a:br>
              <a:rPr lang="en-IN" dirty="0"/>
            </a:br>
            <a:r>
              <a:rPr lang="en-IN" dirty="0"/>
              <a:t>Python Numbers</a:t>
            </a:r>
            <a:br>
              <a:rPr lang="en-IN" dirty="0"/>
            </a:br>
            <a:br>
              <a:rPr lang="en-IN" dirty="0"/>
            </a:br>
            <a:endParaRPr lang="en-IN" dirty="0"/>
          </a:p>
        </p:txBody>
      </p:sp>
      <p:sp>
        <p:nvSpPr>
          <p:cNvPr id="3" name="Content Placeholder 2">
            <a:extLst>
              <a:ext uri="{FF2B5EF4-FFF2-40B4-BE49-F238E27FC236}">
                <a16:creationId xmlns:a16="http://schemas.microsoft.com/office/drawing/2014/main" id="{1BCAFB07-DF7F-CBE8-B09D-FC207F0EAE94}"/>
              </a:ext>
            </a:extLst>
          </p:cNvPr>
          <p:cNvSpPr>
            <a:spLocks noGrp="1"/>
          </p:cNvSpPr>
          <p:nvPr>
            <p:ph idx="1"/>
          </p:nvPr>
        </p:nvSpPr>
        <p:spPr/>
        <p:txBody>
          <a:bodyPr/>
          <a:lstStyle/>
          <a:p>
            <a:pPr marL="0" indent="0">
              <a:buNone/>
            </a:pPr>
            <a:r>
              <a:rPr lang="en-US" dirty="0"/>
              <a:t>There are three numeric types in Python:</a:t>
            </a:r>
          </a:p>
          <a:p>
            <a:r>
              <a:rPr lang="en-US" dirty="0"/>
              <a:t>int</a:t>
            </a:r>
          </a:p>
          <a:p>
            <a:r>
              <a:rPr lang="en-US" dirty="0"/>
              <a:t>float</a:t>
            </a:r>
          </a:p>
          <a:p>
            <a:r>
              <a:rPr lang="en-US" dirty="0"/>
              <a:t>Complex</a:t>
            </a:r>
          </a:p>
          <a:p>
            <a:pPr marL="0" indent="0">
              <a:buNone/>
            </a:pPr>
            <a:r>
              <a:rPr lang="en-US" dirty="0"/>
              <a:t>To verify the type of any object in Python, use the type() function:</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34390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1DFBD-3246-5673-D64F-4C9537D93635}"/>
              </a:ext>
            </a:extLst>
          </p:cNvPr>
          <p:cNvSpPr>
            <a:spLocks noGrp="1"/>
          </p:cNvSpPr>
          <p:nvPr>
            <p:ph idx="1"/>
          </p:nvPr>
        </p:nvSpPr>
        <p:spPr>
          <a:xfrm>
            <a:off x="0" y="0"/>
            <a:ext cx="12192000" cy="6858000"/>
          </a:xfrm>
        </p:spPr>
        <p:txBody>
          <a:bodyPr/>
          <a:lstStyle/>
          <a:p>
            <a:pPr marL="0" indent="0">
              <a:buNone/>
            </a:pPr>
            <a:r>
              <a:rPr lang="en-IN" b="1" dirty="0"/>
              <a:t>Int </a:t>
            </a:r>
          </a:p>
          <a:p>
            <a:pPr marL="0" indent="0">
              <a:buNone/>
            </a:pPr>
            <a:r>
              <a:rPr lang="en-US" dirty="0"/>
              <a:t>Int, or integer, is a whole number, positive or negative, without decimals, of unlimited length.</a:t>
            </a:r>
          </a:p>
          <a:p>
            <a:r>
              <a:rPr lang="en-IN" dirty="0"/>
              <a:t>Float</a:t>
            </a:r>
          </a:p>
          <a:p>
            <a:br>
              <a:rPr lang="en-IN" dirty="0"/>
            </a:br>
            <a:r>
              <a:rPr lang="en-IN" dirty="0"/>
              <a:t>Float</a:t>
            </a:r>
          </a:p>
          <a:p>
            <a:br>
              <a:rPr lang="en-IN" dirty="0"/>
            </a:br>
            <a:endParaRPr lang="en-IN" dirty="0"/>
          </a:p>
          <a:p>
            <a:pPr marL="0" indent="0">
              <a:buNone/>
            </a:pPr>
            <a:r>
              <a:rPr lang="en-IN" b="1" dirty="0"/>
              <a:t>Float</a:t>
            </a:r>
          </a:p>
          <a:p>
            <a:pPr marL="0" indent="0">
              <a:buNone/>
            </a:pPr>
            <a:r>
              <a:rPr lang="en-US" dirty="0"/>
              <a:t>Float, or "floating point number" is a number, positive or negative, containing one or more decimals.</a:t>
            </a:r>
          </a:p>
          <a:p>
            <a:pPr marL="0" indent="0">
              <a:buNone/>
            </a:pPr>
            <a:endParaRPr lang="en-IN" b="1" dirty="0"/>
          </a:p>
          <a:p>
            <a:pPr marL="0" indent="0">
              <a:buNone/>
            </a:pPr>
            <a:endParaRPr lang="en-IN" dirty="0"/>
          </a:p>
        </p:txBody>
      </p:sp>
      <p:pic>
        <p:nvPicPr>
          <p:cNvPr id="5" name="Picture 4">
            <a:extLst>
              <a:ext uri="{FF2B5EF4-FFF2-40B4-BE49-F238E27FC236}">
                <a16:creationId xmlns:a16="http://schemas.microsoft.com/office/drawing/2014/main" id="{31A05994-3FCA-A80C-8D11-4A81B01EFB38}"/>
              </a:ext>
            </a:extLst>
          </p:cNvPr>
          <p:cNvPicPr>
            <a:picLocks noChangeAspect="1"/>
          </p:cNvPicPr>
          <p:nvPr/>
        </p:nvPicPr>
        <p:blipFill>
          <a:blip r:embed="rId2"/>
          <a:stretch>
            <a:fillRect/>
          </a:stretch>
        </p:blipFill>
        <p:spPr>
          <a:xfrm>
            <a:off x="0" y="1466576"/>
            <a:ext cx="2486372" cy="1962424"/>
          </a:xfrm>
          <a:prstGeom prst="rect">
            <a:avLst/>
          </a:prstGeom>
        </p:spPr>
      </p:pic>
      <p:pic>
        <p:nvPicPr>
          <p:cNvPr id="7" name="Picture 6">
            <a:extLst>
              <a:ext uri="{FF2B5EF4-FFF2-40B4-BE49-F238E27FC236}">
                <a16:creationId xmlns:a16="http://schemas.microsoft.com/office/drawing/2014/main" id="{5A0D42A3-158D-16D6-EEF9-1A32B734D62A}"/>
              </a:ext>
            </a:extLst>
          </p:cNvPr>
          <p:cNvPicPr>
            <a:picLocks noChangeAspect="1"/>
          </p:cNvPicPr>
          <p:nvPr/>
        </p:nvPicPr>
        <p:blipFill>
          <a:blip r:embed="rId3"/>
          <a:stretch>
            <a:fillRect/>
          </a:stretch>
        </p:blipFill>
        <p:spPr>
          <a:xfrm>
            <a:off x="4166150" y="4667552"/>
            <a:ext cx="2200582" cy="2010056"/>
          </a:xfrm>
          <a:prstGeom prst="rect">
            <a:avLst/>
          </a:prstGeom>
        </p:spPr>
      </p:pic>
    </p:spTree>
    <p:extLst>
      <p:ext uri="{BB962C8B-B14F-4D97-AF65-F5344CB8AC3E}">
        <p14:creationId xmlns:p14="http://schemas.microsoft.com/office/powerpoint/2010/main" val="137535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9E565-F47A-E6C1-8DD4-488B97ABB4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EDF426-B6E7-8FA1-DBCB-BD83D18576B6}"/>
              </a:ext>
            </a:extLst>
          </p:cNvPr>
          <p:cNvSpPr>
            <a:spLocks noGrp="1"/>
          </p:cNvSpPr>
          <p:nvPr>
            <p:ph idx="1"/>
          </p:nvPr>
        </p:nvSpPr>
        <p:spPr>
          <a:xfrm>
            <a:off x="0" y="0"/>
            <a:ext cx="12192000" cy="6858000"/>
          </a:xfrm>
        </p:spPr>
        <p:txBody>
          <a:bodyPr/>
          <a:lstStyle/>
          <a:p>
            <a:pPr marL="0" indent="0">
              <a:buNone/>
            </a:pPr>
            <a:r>
              <a:rPr lang="en-US" dirty="0"/>
              <a:t>Float can also be scientific numbers with an "e" to indicate the power of 10.</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Complex</a:t>
            </a:r>
          </a:p>
          <a:p>
            <a:pPr marL="0" indent="0">
              <a:buNone/>
            </a:pPr>
            <a:r>
              <a:rPr lang="en-US" dirty="0"/>
              <a:t>Complex numbers are written with a "j" as the imaginary part:</a:t>
            </a:r>
          </a:p>
          <a:p>
            <a:pPr marL="0" indent="0">
              <a:buNone/>
            </a:pPr>
            <a:endParaRPr lang="en-US" b="1" dirty="0"/>
          </a:p>
          <a:p>
            <a:pPr marL="0" indent="0">
              <a:buNone/>
            </a:pPr>
            <a:endParaRPr lang="en-IN" dirty="0"/>
          </a:p>
        </p:txBody>
      </p:sp>
      <p:pic>
        <p:nvPicPr>
          <p:cNvPr id="12" name="Picture 11">
            <a:extLst>
              <a:ext uri="{FF2B5EF4-FFF2-40B4-BE49-F238E27FC236}">
                <a16:creationId xmlns:a16="http://schemas.microsoft.com/office/drawing/2014/main" id="{ED26C4A2-BB19-9F6C-A0FC-C087F78D4279}"/>
              </a:ext>
            </a:extLst>
          </p:cNvPr>
          <p:cNvPicPr>
            <a:picLocks noChangeAspect="1"/>
          </p:cNvPicPr>
          <p:nvPr/>
        </p:nvPicPr>
        <p:blipFill>
          <a:blip r:embed="rId2"/>
          <a:stretch>
            <a:fillRect/>
          </a:stretch>
        </p:blipFill>
        <p:spPr>
          <a:xfrm>
            <a:off x="268614" y="468259"/>
            <a:ext cx="2114845" cy="1943371"/>
          </a:xfrm>
          <a:prstGeom prst="rect">
            <a:avLst/>
          </a:prstGeom>
        </p:spPr>
      </p:pic>
      <p:pic>
        <p:nvPicPr>
          <p:cNvPr id="14" name="Picture 13">
            <a:extLst>
              <a:ext uri="{FF2B5EF4-FFF2-40B4-BE49-F238E27FC236}">
                <a16:creationId xmlns:a16="http://schemas.microsoft.com/office/drawing/2014/main" id="{76C0B09C-083D-6C38-A283-D4167BCC5A96}"/>
              </a:ext>
            </a:extLst>
          </p:cNvPr>
          <p:cNvPicPr>
            <a:picLocks noChangeAspect="1"/>
          </p:cNvPicPr>
          <p:nvPr/>
        </p:nvPicPr>
        <p:blipFill>
          <a:blip r:embed="rId3"/>
          <a:stretch>
            <a:fillRect/>
          </a:stretch>
        </p:blipFill>
        <p:spPr>
          <a:xfrm>
            <a:off x="4284035" y="4455996"/>
            <a:ext cx="2191056" cy="1905266"/>
          </a:xfrm>
          <a:prstGeom prst="rect">
            <a:avLst/>
          </a:prstGeom>
        </p:spPr>
      </p:pic>
    </p:spTree>
    <p:extLst>
      <p:ext uri="{BB962C8B-B14F-4D97-AF65-F5344CB8AC3E}">
        <p14:creationId xmlns:p14="http://schemas.microsoft.com/office/powerpoint/2010/main" val="197698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fontAlgn="base"/>
            <a:r>
              <a:rPr lang="en-US" b="1" dirty="0"/>
              <a:t>Object-Oriented Language</a:t>
            </a:r>
          </a:p>
          <a:p>
            <a:pPr marL="0" indent="0" fontAlgn="base">
              <a:buNone/>
            </a:pPr>
            <a:r>
              <a:rPr lang="en-US" dirty="0"/>
              <a:t>One of the key features of python is </a:t>
            </a:r>
            <a:r>
              <a:rPr lang="en-US" b="1" dirty="0"/>
              <a:t>Object-Oriented Programming</a:t>
            </a:r>
            <a:r>
              <a:rPr lang="en-US" dirty="0"/>
              <a:t>. Python supports object-oriented language and concepts of classes, object encapsulation, etc. </a:t>
            </a:r>
          </a:p>
          <a:p>
            <a:pPr fontAlgn="base"/>
            <a:r>
              <a:rPr lang="en-US" b="1" dirty="0"/>
              <a:t> GUI Programming Support</a:t>
            </a:r>
          </a:p>
          <a:p>
            <a:pPr marL="0" indent="0" fontAlgn="base">
              <a:buNone/>
            </a:pPr>
            <a:r>
              <a:rPr lang="en-US" dirty="0"/>
              <a:t>Graphical User interfaces can be made using a module such as pyQt5, PyQt4, </a:t>
            </a:r>
            <a:r>
              <a:rPr lang="en-US" dirty="0" err="1"/>
              <a:t>wxPython</a:t>
            </a:r>
            <a:r>
              <a:rPr lang="en-US" dirty="0"/>
              <a:t>, or Tk in Python. PyQt5 is the most popular option for creating graphical apps with Python.</a:t>
            </a:r>
          </a:p>
          <a:p>
            <a:pPr fontAlgn="base"/>
            <a:r>
              <a:rPr lang="en-US" b="1" dirty="0"/>
              <a:t> High-Level Language</a:t>
            </a:r>
          </a:p>
          <a:p>
            <a:pPr marL="0" indent="0" fontAlgn="base">
              <a:buNone/>
            </a:pPr>
            <a:r>
              <a:rPr lang="en-US" dirty="0"/>
              <a:t>Python is a high-level language. When we write programs in Python, we do not need to remember the system architecture, nor do we need to manage the memory.</a:t>
            </a:r>
          </a:p>
          <a:p>
            <a:pPr fontAlgn="base"/>
            <a:r>
              <a:rPr lang="en-US" b="1" dirty="0"/>
              <a:t> Large Community Support</a:t>
            </a:r>
          </a:p>
          <a:p>
            <a:pPr marL="0" indent="0" fontAlgn="base">
              <a:buNone/>
            </a:pPr>
            <a:r>
              <a:rPr lang="en-US" dirty="0"/>
              <a:t>Python has gained popularity over the years. questions are constantly answered by the enormous </a:t>
            </a:r>
            <a:r>
              <a:rPr lang="en-US" dirty="0" err="1"/>
              <a:t>StackOverflow</a:t>
            </a:r>
            <a:r>
              <a:rPr lang="en-US" dirty="0"/>
              <a:t> community. These websites have already provided answers to many questions about Python, so Python users can consult them as needed.</a:t>
            </a:r>
          </a:p>
          <a:p>
            <a:pPr marL="0" indent="0" fontAlgn="base">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002D-78ED-480F-88B3-74A0734FA4DA}"/>
              </a:ext>
            </a:extLst>
          </p:cNvPr>
          <p:cNvSpPr>
            <a:spLocks noGrp="1"/>
          </p:cNvSpPr>
          <p:nvPr>
            <p:ph type="title"/>
          </p:nvPr>
        </p:nvSpPr>
        <p:spPr/>
        <p:txBody>
          <a:bodyPr>
            <a:normAutofit fontScale="90000"/>
          </a:bodyPr>
          <a:lstStyle/>
          <a:p>
            <a:pPr algn="ctr"/>
            <a:br>
              <a:rPr lang="en-IN" dirty="0"/>
            </a:br>
            <a:br>
              <a:rPr lang="en-IN" dirty="0"/>
            </a:br>
            <a:r>
              <a:rPr lang="en-IN" dirty="0"/>
              <a:t>Random Number</a:t>
            </a:r>
            <a:br>
              <a:rPr lang="en-IN" dirty="0"/>
            </a:br>
            <a:br>
              <a:rPr lang="en-IN" dirty="0"/>
            </a:br>
            <a:endParaRPr lang="en-IN" dirty="0"/>
          </a:p>
        </p:txBody>
      </p:sp>
      <p:sp>
        <p:nvSpPr>
          <p:cNvPr id="3" name="Content Placeholder 2">
            <a:extLst>
              <a:ext uri="{FF2B5EF4-FFF2-40B4-BE49-F238E27FC236}">
                <a16:creationId xmlns:a16="http://schemas.microsoft.com/office/drawing/2014/main" id="{C1285962-BC57-D54A-D357-93EECDE13DDD}"/>
              </a:ext>
            </a:extLst>
          </p:cNvPr>
          <p:cNvSpPr>
            <a:spLocks noGrp="1"/>
          </p:cNvSpPr>
          <p:nvPr>
            <p:ph idx="1"/>
          </p:nvPr>
        </p:nvSpPr>
        <p:spPr/>
        <p:txBody>
          <a:bodyPr/>
          <a:lstStyle/>
          <a:p>
            <a:r>
              <a:rPr lang="en-US" dirty="0"/>
              <a:t>Python does not have a </a:t>
            </a:r>
            <a:r>
              <a:rPr lang="en-US" b="1" dirty="0"/>
              <a:t>random() </a:t>
            </a:r>
            <a:r>
              <a:rPr lang="en-US" dirty="0"/>
              <a:t>function to make a </a:t>
            </a:r>
            <a:r>
              <a:rPr lang="en-US" b="1" dirty="0"/>
              <a:t>random</a:t>
            </a:r>
            <a:r>
              <a:rPr lang="en-US" dirty="0"/>
              <a:t> number, but Python has a built-in module called random that can be used to make random numbers:</a:t>
            </a:r>
            <a:endParaRPr lang="en-IN" dirty="0"/>
          </a:p>
        </p:txBody>
      </p:sp>
      <p:pic>
        <p:nvPicPr>
          <p:cNvPr id="6" name="Picture 5">
            <a:extLst>
              <a:ext uri="{FF2B5EF4-FFF2-40B4-BE49-F238E27FC236}">
                <a16:creationId xmlns:a16="http://schemas.microsoft.com/office/drawing/2014/main" id="{6D03C510-955C-370E-4F93-C88A74D8CDCC}"/>
              </a:ext>
            </a:extLst>
          </p:cNvPr>
          <p:cNvPicPr>
            <a:picLocks noChangeAspect="1"/>
          </p:cNvPicPr>
          <p:nvPr/>
        </p:nvPicPr>
        <p:blipFill>
          <a:blip r:embed="rId2"/>
          <a:stretch>
            <a:fillRect/>
          </a:stretch>
        </p:blipFill>
        <p:spPr>
          <a:xfrm>
            <a:off x="1453690" y="3315466"/>
            <a:ext cx="3534268" cy="981212"/>
          </a:xfrm>
          <a:prstGeom prst="rect">
            <a:avLst/>
          </a:prstGeom>
        </p:spPr>
      </p:pic>
    </p:spTree>
    <p:extLst>
      <p:ext uri="{BB962C8B-B14F-4D97-AF65-F5344CB8AC3E}">
        <p14:creationId xmlns:p14="http://schemas.microsoft.com/office/powerpoint/2010/main" val="260484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E38C-6CFA-4280-D45B-A91168F78CE9}"/>
              </a:ext>
            </a:extLst>
          </p:cNvPr>
          <p:cNvSpPr>
            <a:spLocks noGrp="1"/>
          </p:cNvSpPr>
          <p:nvPr>
            <p:ph type="title"/>
          </p:nvPr>
        </p:nvSpPr>
        <p:spPr/>
        <p:txBody>
          <a:bodyPr>
            <a:normAutofit fontScale="90000"/>
          </a:bodyPr>
          <a:lstStyle/>
          <a:p>
            <a:pPr algn="ctr"/>
            <a:br>
              <a:rPr lang="en-IN" dirty="0"/>
            </a:br>
            <a:br>
              <a:rPr lang="en-IN" dirty="0"/>
            </a:br>
            <a:r>
              <a:rPr lang="en-IN" dirty="0"/>
              <a:t>Python Strings</a:t>
            </a:r>
            <a:br>
              <a:rPr lang="en-IN" dirty="0"/>
            </a:br>
            <a:br>
              <a:rPr lang="en-IN" dirty="0"/>
            </a:br>
            <a:endParaRPr lang="en-IN" dirty="0"/>
          </a:p>
        </p:txBody>
      </p:sp>
      <p:sp>
        <p:nvSpPr>
          <p:cNvPr id="3" name="Content Placeholder 2">
            <a:extLst>
              <a:ext uri="{FF2B5EF4-FFF2-40B4-BE49-F238E27FC236}">
                <a16:creationId xmlns:a16="http://schemas.microsoft.com/office/drawing/2014/main" id="{4680091F-C81F-CFFC-CDCF-0679DF34BCA5}"/>
              </a:ext>
            </a:extLst>
          </p:cNvPr>
          <p:cNvSpPr>
            <a:spLocks noGrp="1"/>
          </p:cNvSpPr>
          <p:nvPr>
            <p:ph idx="1"/>
          </p:nvPr>
        </p:nvSpPr>
        <p:spPr>
          <a:xfrm>
            <a:off x="0" y="1825624"/>
            <a:ext cx="12192000" cy="5032375"/>
          </a:xfrm>
        </p:spPr>
        <p:txBody>
          <a:bodyPr/>
          <a:lstStyle/>
          <a:p>
            <a:r>
              <a:rPr lang="en-US" dirty="0"/>
              <a:t>Strings in python are surrounded by either single quotation marks, or double quotation marks.</a:t>
            </a:r>
          </a:p>
          <a:p>
            <a:pPr marL="0" indent="0">
              <a:buNone/>
            </a:pPr>
            <a:r>
              <a:rPr lang="en-US" dirty="0"/>
              <a:t>	'hello' is the same as "hello“</a:t>
            </a:r>
          </a:p>
          <a:p>
            <a:r>
              <a:rPr lang="en-IN" dirty="0"/>
              <a:t>Quotes Inside Quotes</a:t>
            </a:r>
          </a:p>
          <a:p>
            <a:pPr marL="0" indent="0">
              <a:buNone/>
            </a:pPr>
            <a:endParaRPr lang="en-IN" dirty="0"/>
          </a:p>
          <a:p>
            <a:pPr marL="0" indent="0">
              <a:buNone/>
            </a:pPr>
            <a:endParaRPr lang="en-IN" dirty="0"/>
          </a:p>
          <a:p>
            <a:pPr marL="0" indent="0">
              <a:buNone/>
            </a:pPr>
            <a:endParaRPr lang="en-IN" dirty="0"/>
          </a:p>
          <a:p>
            <a:r>
              <a:rPr lang="en-US" dirty="0"/>
              <a:t>Assign String to a Variable</a:t>
            </a:r>
          </a:p>
          <a:p>
            <a:pPr marL="0" indent="0">
              <a:buNone/>
            </a:pPr>
            <a:r>
              <a:rPr lang="en-IN" dirty="0"/>
              <a:t>a = "Hello"</a:t>
            </a:r>
            <a:br>
              <a:rPr lang="en-IN" dirty="0"/>
            </a:br>
            <a:r>
              <a:rPr lang="en-IN" dirty="0"/>
              <a:t>print(a)</a:t>
            </a:r>
          </a:p>
        </p:txBody>
      </p:sp>
      <p:pic>
        <p:nvPicPr>
          <p:cNvPr id="5" name="Picture 4">
            <a:extLst>
              <a:ext uri="{FF2B5EF4-FFF2-40B4-BE49-F238E27FC236}">
                <a16:creationId xmlns:a16="http://schemas.microsoft.com/office/drawing/2014/main" id="{A12F4F6F-4181-4903-0E03-E353A1DECC2E}"/>
              </a:ext>
            </a:extLst>
          </p:cNvPr>
          <p:cNvPicPr>
            <a:picLocks noChangeAspect="1"/>
          </p:cNvPicPr>
          <p:nvPr/>
        </p:nvPicPr>
        <p:blipFill>
          <a:blip r:embed="rId2"/>
          <a:stretch>
            <a:fillRect/>
          </a:stretch>
        </p:blipFill>
        <p:spPr>
          <a:xfrm>
            <a:off x="1366276" y="3796332"/>
            <a:ext cx="3124636" cy="962159"/>
          </a:xfrm>
          <a:prstGeom prst="rect">
            <a:avLst/>
          </a:prstGeom>
        </p:spPr>
      </p:pic>
    </p:spTree>
    <p:extLst>
      <p:ext uri="{BB962C8B-B14F-4D97-AF65-F5344CB8AC3E}">
        <p14:creationId xmlns:p14="http://schemas.microsoft.com/office/powerpoint/2010/main" val="1130047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F41EF-CE7C-C454-51D1-BA0A8221DA78}"/>
              </a:ext>
            </a:extLst>
          </p:cNvPr>
          <p:cNvSpPr>
            <a:spLocks noGrp="1"/>
          </p:cNvSpPr>
          <p:nvPr>
            <p:ph idx="1"/>
          </p:nvPr>
        </p:nvSpPr>
        <p:spPr>
          <a:xfrm>
            <a:off x="0" y="0"/>
            <a:ext cx="12192000" cy="6858000"/>
          </a:xfrm>
        </p:spPr>
        <p:txBody>
          <a:bodyPr/>
          <a:lstStyle/>
          <a:p>
            <a:r>
              <a:rPr lang="en-IN" b="1" dirty="0"/>
              <a:t>Multiline Strings</a:t>
            </a:r>
          </a:p>
          <a:p>
            <a:pPr marL="0" indent="0">
              <a:buNone/>
            </a:pPr>
            <a:r>
              <a:rPr lang="en-US" dirty="0"/>
              <a:t>You can assign a multiline string to a variable by using three quotes:</a:t>
            </a:r>
          </a:p>
          <a:p>
            <a:pPr marL="0" indent="0">
              <a:buNone/>
            </a:pPr>
            <a:endParaRPr lang="en-US" dirty="0"/>
          </a:p>
          <a:p>
            <a:pPr marL="0" indent="0">
              <a:buNone/>
            </a:pPr>
            <a:br>
              <a:rPr lang="en-IN" dirty="0"/>
            </a:br>
            <a:endParaRPr lang="en-IN" dirty="0"/>
          </a:p>
        </p:txBody>
      </p:sp>
      <p:pic>
        <p:nvPicPr>
          <p:cNvPr id="7" name="Picture 6">
            <a:extLst>
              <a:ext uri="{FF2B5EF4-FFF2-40B4-BE49-F238E27FC236}">
                <a16:creationId xmlns:a16="http://schemas.microsoft.com/office/drawing/2014/main" id="{65381549-7E44-4A6D-5BC7-B790D3A7E576}"/>
              </a:ext>
            </a:extLst>
          </p:cNvPr>
          <p:cNvPicPr>
            <a:picLocks noChangeAspect="1"/>
          </p:cNvPicPr>
          <p:nvPr/>
        </p:nvPicPr>
        <p:blipFill>
          <a:blip r:embed="rId2"/>
          <a:stretch>
            <a:fillRect/>
          </a:stretch>
        </p:blipFill>
        <p:spPr>
          <a:xfrm>
            <a:off x="316517" y="1116234"/>
            <a:ext cx="4500580" cy="1909769"/>
          </a:xfrm>
          <a:prstGeom prst="rect">
            <a:avLst/>
          </a:prstGeom>
        </p:spPr>
      </p:pic>
      <p:pic>
        <p:nvPicPr>
          <p:cNvPr id="9" name="Picture 8">
            <a:extLst>
              <a:ext uri="{FF2B5EF4-FFF2-40B4-BE49-F238E27FC236}">
                <a16:creationId xmlns:a16="http://schemas.microsoft.com/office/drawing/2014/main" id="{476FBEF7-0A47-2B58-CC23-DE4FBD008A89}"/>
              </a:ext>
            </a:extLst>
          </p:cNvPr>
          <p:cNvPicPr>
            <a:picLocks noChangeAspect="1"/>
          </p:cNvPicPr>
          <p:nvPr/>
        </p:nvPicPr>
        <p:blipFill>
          <a:blip r:embed="rId3"/>
          <a:stretch>
            <a:fillRect/>
          </a:stretch>
        </p:blipFill>
        <p:spPr>
          <a:xfrm>
            <a:off x="393225" y="3586202"/>
            <a:ext cx="3743847" cy="1909769"/>
          </a:xfrm>
          <a:prstGeom prst="rect">
            <a:avLst/>
          </a:prstGeom>
        </p:spPr>
      </p:pic>
    </p:spTree>
    <p:extLst>
      <p:ext uri="{BB962C8B-B14F-4D97-AF65-F5344CB8AC3E}">
        <p14:creationId xmlns:p14="http://schemas.microsoft.com/office/powerpoint/2010/main" val="3100839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609E-1AE7-B5D7-1BEB-0A6C1FC1B132}"/>
              </a:ext>
            </a:extLst>
          </p:cNvPr>
          <p:cNvSpPr>
            <a:spLocks noGrp="1"/>
          </p:cNvSpPr>
          <p:nvPr>
            <p:ph type="title"/>
          </p:nvPr>
        </p:nvSpPr>
        <p:spPr/>
        <p:txBody>
          <a:bodyPr>
            <a:normAutofit fontScale="90000"/>
          </a:bodyPr>
          <a:lstStyle/>
          <a:p>
            <a:pPr algn="ctr"/>
            <a:br>
              <a:rPr lang="en-IN" dirty="0"/>
            </a:br>
            <a:br>
              <a:rPr lang="en-IN" dirty="0"/>
            </a:br>
            <a:r>
              <a:rPr lang="en-IN" dirty="0"/>
              <a:t>Strings are Arrays</a:t>
            </a:r>
            <a:br>
              <a:rPr lang="en-IN" dirty="0"/>
            </a:br>
            <a:br>
              <a:rPr lang="en-IN" dirty="0"/>
            </a:br>
            <a:endParaRPr lang="en-IN" dirty="0"/>
          </a:p>
        </p:txBody>
      </p:sp>
      <p:sp>
        <p:nvSpPr>
          <p:cNvPr id="3" name="Content Placeholder 2">
            <a:extLst>
              <a:ext uri="{FF2B5EF4-FFF2-40B4-BE49-F238E27FC236}">
                <a16:creationId xmlns:a16="http://schemas.microsoft.com/office/drawing/2014/main" id="{0203FEE7-65B7-ECE6-2EDB-1928EB718616}"/>
              </a:ext>
            </a:extLst>
          </p:cNvPr>
          <p:cNvSpPr>
            <a:spLocks noGrp="1"/>
          </p:cNvSpPr>
          <p:nvPr>
            <p:ph idx="1"/>
          </p:nvPr>
        </p:nvSpPr>
        <p:spPr/>
        <p:txBody>
          <a:bodyPr>
            <a:normAutofit fontScale="92500" lnSpcReduction="10000"/>
          </a:bodyPr>
          <a:lstStyle/>
          <a:p>
            <a:r>
              <a:rPr lang="en-US" dirty="0"/>
              <a:t>Like many other popular programming languages, strings in Python are arrays of </a:t>
            </a:r>
            <a:r>
              <a:rPr lang="en-US" dirty="0" err="1"/>
              <a:t>unicode</a:t>
            </a:r>
            <a:r>
              <a:rPr lang="en-US" dirty="0"/>
              <a:t> characters.</a:t>
            </a:r>
          </a:p>
          <a:p>
            <a:endParaRPr lang="en-US" dirty="0"/>
          </a:p>
          <a:p>
            <a:r>
              <a:rPr lang="en-US" dirty="0"/>
              <a:t>However, Python does not have a character data type, a single character is simply a string with a length of 1.</a:t>
            </a:r>
          </a:p>
          <a:p>
            <a:endParaRPr lang="en-US" dirty="0"/>
          </a:p>
          <a:p>
            <a:r>
              <a:rPr lang="en-US" dirty="0"/>
              <a:t>Square brackets can be used to access elements of the string.</a:t>
            </a:r>
          </a:p>
          <a:p>
            <a:endParaRPr lang="en-US" dirty="0"/>
          </a:p>
          <a:p>
            <a:r>
              <a:rPr lang="en-US" dirty="0"/>
              <a:t>a = "Hello, World!"</a:t>
            </a:r>
            <a:br>
              <a:rPr lang="en-US" dirty="0"/>
            </a:br>
            <a:r>
              <a:rPr lang="en-US" dirty="0"/>
              <a:t>print(a[1])</a:t>
            </a:r>
          </a:p>
          <a:p>
            <a:pPr marL="0" indent="0">
              <a:buNone/>
            </a:pPr>
            <a:endParaRPr lang="en-IN" dirty="0"/>
          </a:p>
        </p:txBody>
      </p:sp>
    </p:spTree>
    <p:extLst>
      <p:ext uri="{BB962C8B-B14F-4D97-AF65-F5344CB8AC3E}">
        <p14:creationId xmlns:p14="http://schemas.microsoft.com/office/powerpoint/2010/main" val="40814094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31A1-A7D0-5C60-270A-9E4EC287A010}"/>
              </a:ext>
            </a:extLst>
          </p:cNvPr>
          <p:cNvSpPr>
            <a:spLocks noGrp="1"/>
          </p:cNvSpPr>
          <p:nvPr>
            <p:ph type="title"/>
          </p:nvPr>
        </p:nvSpPr>
        <p:spPr/>
        <p:txBody>
          <a:bodyPr>
            <a:normAutofit fontScale="90000"/>
          </a:bodyPr>
          <a:lstStyle/>
          <a:p>
            <a:pPr algn="ctr"/>
            <a:br>
              <a:rPr lang="en-IN" dirty="0"/>
            </a:br>
            <a:br>
              <a:rPr lang="en-IN" dirty="0"/>
            </a:br>
            <a:r>
              <a:rPr lang="en-IN" dirty="0"/>
              <a:t>Looping Through a String</a:t>
            </a:r>
            <a:br>
              <a:rPr lang="en-IN" dirty="0"/>
            </a:br>
            <a:br>
              <a:rPr lang="en-IN" dirty="0"/>
            </a:br>
            <a:endParaRPr lang="en-IN" dirty="0"/>
          </a:p>
        </p:txBody>
      </p:sp>
      <p:sp>
        <p:nvSpPr>
          <p:cNvPr id="3" name="Content Placeholder 2">
            <a:extLst>
              <a:ext uri="{FF2B5EF4-FFF2-40B4-BE49-F238E27FC236}">
                <a16:creationId xmlns:a16="http://schemas.microsoft.com/office/drawing/2014/main" id="{208BAC80-40C9-DEF4-1C70-13829645F567}"/>
              </a:ext>
            </a:extLst>
          </p:cNvPr>
          <p:cNvSpPr>
            <a:spLocks noGrp="1"/>
          </p:cNvSpPr>
          <p:nvPr>
            <p:ph idx="1"/>
          </p:nvPr>
        </p:nvSpPr>
        <p:spPr/>
        <p:txBody>
          <a:bodyPr/>
          <a:lstStyle/>
          <a:p>
            <a:r>
              <a:rPr lang="en-US" dirty="0"/>
              <a:t>Since strings are arrays, we can loop through the characters in a string, with a for loop.</a:t>
            </a:r>
          </a:p>
          <a:p>
            <a:pPr marL="0" indent="0">
              <a:buNone/>
            </a:pPr>
            <a:endParaRPr lang="en-IN" dirty="0"/>
          </a:p>
          <a:p>
            <a:pPr marL="0" indent="0">
              <a:buNone/>
            </a:pPr>
            <a:r>
              <a:rPr lang="en-IN" dirty="0"/>
              <a:t>&gt;&gt;&gt;for x in "banana":</a:t>
            </a:r>
            <a:br>
              <a:rPr lang="en-IN" dirty="0"/>
            </a:br>
            <a:r>
              <a:rPr lang="en-IN" dirty="0"/>
              <a:t>       print(x)</a:t>
            </a:r>
          </a:p>
          <a:p>
            <a:pPr marL="0" indent="0">
              <a:buNone/>
            </a:pPr>
            <a:endParaRPr lang="en-IN" dirty="0"/>
          </a:p>
          <a:p>
            <a:r>
              <a:rPr lang="en-US" b="1" dirty="0"/>
              <a:t>String Length</a:t>
            </a:r>
          </a:p>
          <a:p>
            <a:pPr marL="0" indent="0">
              <a:buNone/>
            </a:pPr>
            <a:r>
              <a:rPr lang="en-US" dirty="0"/>
              <a:t>To get the length of a string, use the </a:t>
            </a:r>
            <a:r>
              <a:rPr lang="en-US" dirty="0" err="1"/>
              <a:t>len</a:t>
            </a:r>
            <a:r>
              <a:rPr lang="en-US" dirty="0"/>
              <a:t>() function.	</a:t>
            </a:r>
          </a:p>
        </p:txBody>
      </p:sp>
    </p:spTree>
    <p:extLst>
      <p:ext uri="{BB962C8B-B14F-4D97-AF65-F5344CB8AC3E}">
        <p14:creationId xmlns:p14="http://schemas.microsoft.com/office/powerpoint/2010/main" val="4204900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BB9F7-DF8C-1556-7641-EB723424EF05}"/>
              </a:ext>
            </a:extLst>
          </p:cNvPr>
          <p:cNvSpPr>
            <a:spLocks noGrp="1"/>
          </p:cNvSpPr>
          <p:nvPr>
            <p:ph idx="1"/>
          </p:nvPr>
        </p:nvSpPr>
        <p:spPr>
          <a:xfrm>
            <a:off x="0" y="0"/>
            <a:ext cx="12192000" cy="6858000"/>
          </a:xfrm>
        </p:spPr>
        <p:txBody>
          <a:bodyPr/>
          <a:lstStyle/>
          <a:p>
            <a:r>
              <a:rPr lang="en-US" b="1" dirty="0"/>
              <a:t>Check String</a:t>
            </a:r>
          </a:p>
          <a:p>
            <a:pPr marL="0" indent="0">
              <a:buNone/>
            </a:pPr>
            <a:r>
              <a:rPr lang="en-US" dirty="0"/>
              <a:t>To check if a certain phrase or character is present in a string, we can use the keyword in.</a:t>
            </a:r>
          </a:p>
          <a:p>
            <a:pPr marL="0" indent="0">
              <a:buNone/>
            </a:pPr>
            <a:endParaRPr lang="en-IN" dirty="0"/>
          </a:p>
          <a:p>
            <a:pPr marL="0" indent="0">
              <a:buNone/>
            </a:pPr>
            <a:endParaRPr lang="en-IN" dirty="0"/>
          </a:p>
          <a:p>
            <a:r>
              <a:rPr lang="en-US" b="1" dirty="0"/>
              <a:t>Use it in an if statement:</a:t>
            </a:r>
          </a:p>
          <a:p>
            <a:pPr marL="0" indent="0">
              <a:buNone/>
            </a:pPr>
            <a:endParaRPr lang="en-US" dirty="0"/>
          </a:p>
          <a:p>
            <a:pPr marL="0" indent="0">
              <a:buNone/>
            </a:pPr>
            <a:endParaRPr lang="en-US" dirty="0"/>
          </a:p>
          <a:p>
            <a:pPr marL="0" indent="0">
              <a:buNone/>
            </a:pPr>
            <a:endParaRPr lang="en-US" dirty="0"/>
          </a:p>
          <a:p>
            <a:r>
              <a:rPr lang="en-IN" b="1" dirty="0"/>
              <a:t>Check if NOT</a:t>
            </a:r>
          </a:p>
          <a:p>
            <a:pPr marL="0" indent="0">
              <a:buNone/>
            </a:pPr>
            <a:r>
              <a:rPr lang="en-US" dirty="0"/>
              <a:t>To check if a certain phrase or character is NOT present in a string, we can use the keyword not in.</a:t>
            </a:r>
          </a:p>
          <a:p>
            <a:endParaRPr lang="en-US" dirty="0"/>
          </a:p>
          <a:p>
            <a:endParaRPr lang="en-IN" dirty="0"/>
          </a:p>
          <a:p>
            <a:endParaRPr lang="en-IN" dirty="0"/>
          </a:p>
          <a:p>
            <a:pPr marL="0" indent="0">
              <a:buNone/>
            </a:pPr>
            <a:endParaRPr lang="en-US" dirty="0"/>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F11F3DC8-A68A-A38A-8423-C937918C644F}"/>
              </a:ext>
            </a:extLst>
          </p:cNvPr>
          <p:cNvPicPr>
            <a:picLocks noChangeAspect="1"/>
          </p:cNvPicPr>
          <p:nvPr/>
        </p:nvPicPr>
        <p:blipFill>
          <a:blip r:embed="rId2"/>
          <a:stretch>
            <a:fillRect/>
          </a:stretch>
        </p:blipFill>
        <p:spPr>
          <a:xfrm>
            <a:off x="139881" y="1380198"/>
            <a:ext cx="4201111" cy="609685"/>
          </a:xfrm>
          <a:prstGeom prst="rect">
            <a:avLst/>
          </a:prstGeom>
        </p:spPr>
      </p:pic>
      <p:pic>
        <p:nvPicPr>
          <p:cNvPr id="10" name="Picture 9">
            <a:extLst>
              <a:ext uri="{FF2B5EF4-FFF2-40B4-BE49-F238E27FC236}">
                <a16:creationId xmlns:a16="http://schemas.microsoft.com/office/drawing/2014/main" id="{B2B9194C-49D5-313D-D386-C6B14875F575}"/>
              </a:ext>
            </a:extLst>
          </p:cNvPr>
          <p:cNvPicPr>
            <a:picLocks noChangeAspect="1"/>
          </p:cNvPicPr>
          <p:nvPr/>
        </p:nvPicPr>
        <p:blipFill>
          <a:blip r:embed="rId3"/>
          <a:stretch>
            <a:fillRect/>
          </a:stretch>
        </p:blipFill>
        <p:spPr>
          <a:xfrm>
            <a:off x="139881" y="3020916"/>
            <a:ext cx="4572638" cy="952633"/>
          </a:xfrm>
          <a:prstGeom prst="rect">
            <a:avLst/>
          </a:prstGeom>
        </p:spPr>
      </p:pic>
      <p:pic>
        <p:nvPicPr>
          <p:cNvPr id="12" name="Picture 11">
            <a:extLst>
              <a:ext uri="{FF2B5EF4-FFF2-40B4-BE49-F238E27FC236}">
                <a16:creationId xmlns:a16="http://schemas.microsoft.com/office/drawing/2014/main" id="{C956F5A4-F4E9-4F3B-FD55-06645511A47E}"/>
              </a:ext>
            </a:extLst>
          </p:cNvPr>
          <p:cNvPicPr>
            <a:picLocks noChangeAspect="1"/>
          </p:cNvPicPr>
          <p:nvPr/>
        </p:nvPicPr>
        <p:blipFill>
          <a:blip r:embed="rId4"/>
          <a:stretch>
            <a:fillRect/>
          </a:stretch>
        </p:blipFill>
        <p:spPr>
          <a:xfrm>
            <a:off x="363749" y="6035061"/>
            <a:ext cx="4124901" cy="619211"/>
          </a:xfrm>
          <a:prstGeom prst="rect">
            <a:avLst/>
          </a:prstGeom>
        </p:spPr>
      </p:pic>
    </p:spTree>
    <p:extLst>
      <p:ext uri="{BB962C8B-B14F-4D97-AF65-F5344CB8AC3E}">
        <p14:creationId xmlns:p14="http://schemas.microsoft.com/office/powerpoint/2010/main" val="3992254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F3DC-810D-147B-21A2-F11046D8F274}"/>
              </a:ext>
            </a:extLst>
          </p:cNvPr>
          <p:cNvSpPr>
            <a:spLocks noGrp="1"/>
          </p:cNvSpPr>
          <p:nvPr>
            <p:ph type="title"/>
          </p:nvPr>
        </p:nvSpPr>
        <p:spPr>
          <a:xfrm>
            <a:off x="838200" y="72894"/>
            <a:ext cx="10515600" cy="1325563"/>
          </a:xfrm>
        </p:spPr>
        <p:txBody>
          <a:bodyPr>
            <a:normAutofit fontScale="90000"/>
          </a:bodyPr>
          <a:lstStyle/>
          <a:p>
            <a:pPr algn="ctr"/>
            <a:br>
              <a:rPr lang="en-IN" dirty="0"/>
            </a:br>
            <a:br>
              <a:rPr lang="en-IN" dirty="0"/>
            </a:br>
            <a:r>
              <a:rPr lang="en-IN" dirty="0"/>
              <a:t>Python - Slicing Strings</a:t>
            </a:r>
            <a:br>
              <a:rPr lang="en-IN" dirty="0"/>
            </a:br>
            <a:br>
              <a:rPr lang="en-IN" dirty="0"/>
            </a:br>
            <a:endParaRPr lang="en-IN" dirty="0"/>
          </a:p>
        </p:txBody>
      </p:sp>
      <p:sp>
        <p:nvSpPr>
          <p:cNvPr id="3" name="Content Placeholder 2">
            <a:extLst>
              <a:ext uri="{FF2B5EF4-FFF2-40B4-BE49-F238E27FC236}">
                <a16:creationId xmlns:a16="http://schemas.microsoft.com/office/drawing/2014/main" id="{7BAE6766-4595-D63C-0C00-910BCAA00A46}"/>
              </a:ext>
            </a:extLst>
          </p:cNvPr>
          <p:cNvSpPr>
            <a:spLocks noGrp="1"/>
          </p:cNvSpPr>
          <p:nvPr>
            <p:ph idx="1"/>
          </p:nvPr>
        </p:nvSpPr>
        <p:spPr>
          <a:xfrm>
            <a:off x="0" y="1398458"/>
            <a:ext cx="12192000" cy="5459542"/>
          </a:xfrm>
        </p:spPr>
        <p:txBody>
          <a:bodyPr>
            <a:normAutofit/>
          </a:bodyPr>
          <a:lstStyle/>
          <a:p>
            <a:r>
              <a:rPr lang="en-IN" b="1" dirty="0"/>
              <a:t>Slicing</a:t>
            </a:r>
          </a:p>
          <a:p>
            <a:pPr marL="0" indent="0">
              <a:buNone/>
            </a:pPr>
            <a:r>
              <a:rPr lang="en-US" dirty="0"/>
              <a:t>You can return a range of characters by using the slice syntax.</a:t>
            </a:r>
          </a:p>
          <a:p>
            <a:pPr marL="0" indent="0">
              <a:buNone/>
            </a:pPr>
            <a:r>
              <a:rPr lang="en-US" dirty="0"/>
              <a:t>Specify the start index and the end index, separated by a colon, to return a part of the string.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first character has index 0.</a:t>
            </a:r>
            <a:endParaRPr lang="en-IN" dirty="0"/>
          </a:p>
        </p:txBody>
      </p:sp>
      <p:pic>
        <p:nvPicPr>
          <p:cNvPr id="5" name="Picture 4">
            <a:extLst>
              <a:ext uri="{FF2B5EF4-FFF2-40B4-BE49-F238E27FC236}">
                <a16:creationId xmlns:a16="http://schemas.microsoft.com/office/drawing/2014/main" id="{F0652416-F603-FE8C-748F-023F652F9867}"/>
              </a:ext>
            </a:extLst>
          </p:cNvPr>
          <p:cNvPicPr>
            <a:picLocks noChangeAspect="1"/>
          </p:cNvPicPr>
          <p:nvPr/>
        </p:nvPicPr>
        <p:blipFill>
          <a:blip r:embed="rId2"/>
          <a:stretch>
            <a:fillRect/>
          </a:stretch>
        </p:blipFill>
        <p:spPr>
          <a:xfrm>
            <a:off x="979603" y="3696464"/>
            <a:ext cx="6354062" cy="1924319"/>
          </a:xfrm>
          <a:prstGeom prst="rect">
            <a:avLst/>
          </a:prstGeom>
        </p:spPr>
      </p:pic>
    </p:spTree>
    <p:extLst>
      <p:ext uri="{BB962C8B-B14F-4D97-AF65-F5344CB8AC3E}">
        <p14:creationId xmlns:p14="http://schemas.microsoft.com/office/powerpoint/2010/main" val="3220002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19C2B-1EDA-BD8F-1693-6FAAD9A14F28}"/>
              </a:ext>
            </a:extLst>
          </p:cNvPr>
          <p:cNvSpPr>
            <a:spLocks noGrp="1"/>
          </p:cNvSpPr>
          <p:nvPr>
            <p:ph idx="1"/>
          </p:nvPr>
        </p:nvSpPr>
        <p:spPr>
          <a:xfrm>
            <a:off x="0" y="0"/>
            <a:ext cx="12192000" cy="6858000"/>
          </a:xfrm>
        </p:spPr>
        <p:txBody>
          <a:bodyPr/>
          <a:lstStyle/>
          <a:p>
            <a:r>
              <a:rPr lang="en-IN" dirty="0"/>
              <a:t>Slice From the Start</a:t>
            </a:r>
          </a:p>
          <a:p>
            <a:pPr marL="0" indent="0">
              <a:buNone/>
            </a:pPr>
            <a:r>
              <a:rPr lang="en-US" dirty="0"/>
              <a:t>By leaving out the start index, the range will start at the first character:</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US" dirty="0"/>
              <a:t>Slice To the End</a:t>
            </a:r>
          </a:p>
          <a:p>
            <a:pPr marL="0" indent="0">
              <a:buNone/>
            </a:pPr>
            <a:r>
              <a:rPr lang="en-US" dirty="0"/>
              <a:t>By leaving out the </a:t>
            </a:r>
            <a:r>
              <a:rPr lang="en-US" i="1" dirty="0"/>
              <a:t>end </a:t>
            </a:r>
            <a:r>
              <a:rPr lang="en-US" dirty="0"/>
              <a:t>index, the range will go to the end:</a:t>
            </a:r>
          </a:p>
          <a:p>
            <a:pPr marL="0" indent="0">
              <a:buNone/>
            </a:pPr>
            <a:endParaRPr lang="en-IN" dirty="0"/>
          </a:p>
        </p:txBody>
      </p:sp>
      <p:pic>
        <p:nvPicPr>
          <p:cNvPr id="5" name="Picture 4">
            <a:extLst>
              <a:ext uri="{FF2B5EF4-FFF2-40B4-BE49-F238E27FC236}">
                <a16:creationId xmlns:a16="http://schemas.microsoft.com/office/drawing/2014/main" id="{DF7150C6-BEE5-49EF-9180-EC6FDEBCF368}"/>
              </a:ext>
            </a:extLst>
          </p:cNvPr>
          <p:cNvPicPr>
            <a:picLocks noChangeAspect="1"/>
          </p:cNvPicPr>
          <p:nvPr/>
        </p:nvPicPr>
        <p:blipFill>
          <a:blip r:embed="rId2"/>
          <a:stretch>
            <a:fillRect/>
          </a:stretch>
        </p:blipFill>
        <p:spPr>
          <a:xfrm>
            <a:off x="227866" y="1260907"/>
            <a:ext cx="6306430" cy="1790950"/>
          </a:xfrm>
          <a:prstGeom prst="rect">
            <a:avLst/>
          </a:prstGeom>
        </p:spPr>
      </p:pic>
      <p:pic>
        <p:nvPicPr>
          <p:cNvPr id="7" name="Picture 6">
            <a:extLst>
              <a:ext uri="{FF2B5EF4-FFF2-40B4-BE49-F238E27FC236}">
                <a16:creationId xmlns:a16="http://schemas.microsoft.com/office/drawing/2014/main" id="{CFB6AF2C-20C1-A8E5-BEED-8CC85B96A6D0}"/>
              </a:ext>
            </a:extLst>
          </p:cNvPr>
          <p:cNvPicPr>
            <a:picLocks noChangeAspect="1"/>
          </p:cNvPicPr>
          <p:nvPr/>
        </p:nvPicPr>
        <p:blipFill>
          <a:blip r:embed="rId3"/>
          <a:stretch>
            <a:fillRect/>
          </a:stretch>
        </p:blipFill>
        <p:spPr>
          <a:xfrm>
            <a:off x="285024" y="4705757"/>
            <a:ext cx="6249272" cy="1914792"/>
          </a:xfrm>
          <a:prstGeom prst="rect">
            <a:avLst/>
          </a:prstGeom>
        </p:spPr>
      </p:pic>
    </p:spTree>
    <p:extLst>
      <p:ext uri="{BB962C8B-B14F-4D97-AF65-F5344CB8AC3E}">
        <p14:creationId xmlns:p14="http://schemas.microsoft.com/office/powerpoint/2010/main" val="2382248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474C-2AB6-797E-3A88-F5480E9BA091}"/>
              </a:ext>
            </a:extLst>
          </p:cNvPr>
          <p:cNvSpPr>
            <a:spLocks noGrp="1"/>
          </p:cNvSpPr>
          <p:nvPr>
            <p:ph type="title"/>
          </p:nvPr>
        </p:nvSpPr>
        <p:spPr/>
        <p:txBody>
          <a:bodyPr>
            <a:normAutofit fontScale="90000"/>
          </a:bodyPr>
          <a:lstStyle/>
          <a:p>
            <a:pPr algn="ctr"/>
            <a:br>
              <a:rPr lang="en-IN" dirty="0"/>
            </a:br>
            <a:br>
              <a:rPr lang="en-IN" dirty="0"/>
            </a:br>
            <a:r>
              <a:rPr lang="en-IN" dirty="0"/>
              <a:t>Negative Indexing</a:t>
            </a:r>
            <a:br>
              <a:rPr lang="en-IN" dirty="0"/>
            </a:br>
            <a:br>
              <a:rPr lang="en-IN" dirty="0"/>
            </a:br>
            <a:endParaRPr lang="en-IN" dirty="0"/>
          </a:p>
        </p:txBody>
      </p:sp>
      <p:sp>
        <p:nvSpPr>
          <p:cNvPr id="3" name="Content Placeholder 2">
            <a:extLst>
              <a:ext uri="{FF2B5EF4-FFF2-40B4-BE49-F238E27FC236}">
                <a16:creationId xmlns:a16="http://schemas.microsoft.com/office/drawing/2014/main" id="{8B9125E8-132A-6F39-4D3A-E202E9348DC0}"/>
              </a:ext>
            </a:extLst>
          </p:cNvPr>
          <p:cNvSpPr>
            <a:spLocks noGrp="1"/>
          </p:cNvSpPr>
          <p:nvPr>
            <p:ph idx="1"/>
          </p:nvPr>
        </p:nvSpPr>
        <p:spPr/>
        <p:txBody>
          <a:bodyPr/>
          <a:lstStyle/>
          <a:p>
            <a:r>
              <a:rPr lang="en-US" dirty="0"/>
              <a:t>Use negative indexes to start the slice from the end of the string:</a:t>
            </a:r>
            <a:br>
              <a:rPr lang="en-US" dirty="0"/>
            </a:br>
            <a:endParaRPr lang="en-US" dirty="0"/>
          </a:p>
          <a:p>
            <a:pPr marL="0" indent="0">
              <a:buNone/>
            </a:pPr>
            <a:r>
              <a:rPr lang="en-US" dirty="0"/>
              <a:t>Get the characters:</a:t>
            </a:r>
          </a:p>
          <a:p>
            <a:pPr marL="0" indent="0">
              <a:buNone/>
            </a:pPr>
            <a:r>
              <a:rPr lang="en-US" dirty="0"/>
              <a:t>From: "o" in "World!" (position -5)</a:t>
            </a:r>
          </a:p>
          <a:p>
            <a:pPr marL="0" indent="0">
              <a:buNone/>
            </a:pPr>
            <a:r>
              <a:rPr lang="en-US" dirty="0"/>
              <a:t>To, but not included: "d" in "World!" (position -2):</a:t>
            </a:r>
          </a:p>
          <a:p>
            <a:pPr marL="0" indent="0">
              <a:buNone/>
            </a:pPr>
            <a:endParaRPr lang="en-US" dirty="0"/>
          </a:p>
          <a:p>
            <a:endParaRPr lang="en-IN" dirty="0"/>
          </a:p>
        </p:txBody>
      </p:sp>
      <p:pic>
        <p:nvPicPr>
          <p:cNvPr id="5" name="Picture 4">
            <a:extLst>
              <a:ext uri="{FF2B5EF4-FFF2-40B4-BE49-F238E27FC236}">
                <a16:creationId xmlns:a16="http://schemas.microsoft.com/office/drawing/2014/main" id="{189D0395-CB5F-81BB-E444-B7C2A5E4D876}"/>
              </a:ext>
            </a:extLst>
          </p:cNvPr>
          <p:cNvPicPr>
            <a:picLocks noChangeAspect="1"/>
          </p:cNvPicPr>
          <p:nvPr/>
        </p:nvPicPr>
        <p:blipFill>
          <a:blip r:embed="rId2"/>
          <a:stretch>
            <a:fillRect/>
          </a:stretch>
        </p:blipFill>
        <p:spPr>
          <a:xfrm>
            <a:off x="1104416" y="4442118"/>
            <a:ext cx="2724530" cy="952633"/>
          </a:xfrm>
          <a:prstGeom prst="rect">
            <a:avLst/>
          </a:prstGeom>
        </p:spPr>
      </p:pic>
      <p:pic>
        <p:nvPicPr>
          <p:cNvPr id="4" name="Picture 3">
            <a:extLst>
              <a:ext uri="{FF2B5EF4-FFF2-40B4-BE49-F238E27FC236}">
                <a16:creationId xmlns:a16="http://schemas.microsoft.com/office/drawing/2014/main" id="{940EF8AB-8662-27F7-6C6E-F1BE1C6FDD6F}"/>
              </a:ext>
            </a:extLst>
          </p:cNvPr>
          <p:cNvPicPr>
            <a:picLocks noChangeAspect="1"/>
          </p:cNvPicPr>
          <p:nvPr/>
        </p:nvPicPr>
        <p:blipFill>
          <a:blip r:embed="rId3"/>
          <a:stretch>
            <a:fillRect/>
          </a:stretch>
        </p:blipFill>
        <p:spPr>
          <a:xfrm>
            <a:off x="5833088" y="4817598"/>
            <a:ext cx="3410426" cy="1257475"/>
          </a:xfrm>
          <a:prstGeom prst="rect">
            <a:avLst/>
          </a:prstGeom>
        </p:spPr>
      </p:pic>
    </p:spTree>
    <p:extLst>
      <p:ext uri="{BB962C8B-B14F-4D97-AF65-F5344CB8AC3E}">
        <p14:creationId xmlns:p14="http://schemas.microsoft.com/office/powerpoint/2010/main" val="3627346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B00D-6591-2866-2F20-8E58E91FBBF0}"/>
              </a:ext>
            </a:extLst>
          </p:cNvPr>
          <p:cNvSpPr>
            <a:spLocks noGrp="1"/>
          </p:cNvSpPr>
          <p:nvPr>
            <p:ph type="title"/>
          </p:nvPr>
        </p:nvSpPr>
        <p:spPr>
          <a:xfrm>
            <a:off x="838200" y="0"/>
            <a:ext cx="10515600" cy="1325563"/>
          </a:xfrm>
        </p:spPr>
        <p:txBody>
          <a:bodyPr>
            <a:normAutofit fontScale="90000"/>
          </a:bodyPr>
          <a:lstStyle/>
          <a:p>
            <a:pPr algn="ctr"/>
            <a:br>
              <a:rPr lang="en-IN" dirty="0"/>
            </a:br>
            <a:br>
              <a:rPr lang="en-IN" dirty="0"/>
            </a:br>
            <a:r>
              <a:rPr lang="en-IN" dirty="0"/>
              <a:t>Python - Modify Strings</a:t>
            </a:r>
            <a:br>
              <a:rPr lang="en-IN" dirty="0"/>
            </a:br>
            <a:br>
              <a:rPr lang="en-IN" dirty="0"/>
            </a:br>
            <a:endParaRPr lang="en-IN" dirty="0"/>
          </a:p>
        </p:txBody>
      </p:sp>
      <p:sp>
        <p:nvSpPr>
          <p:cNvPr id="3" name="Content Placeholder 2">
            <a:extLst>
              <a:ext uri="{FF2B5EF4-FFF2-40B4-BE49-F238E27FC236}">
                <a16:creationId xmlns:a16="http://schemas.microsoft.com/office/drawing/2014/main" id="{25F9DAD0-6ABB-AFFE-CE84-AD0813B41428}"/>
              </a:ext>
            </a:extLst>
          </p:cNvPr>
          <p:cNvSpPr>
            <a:spLocks noGrp="1"/>
          </p:cNvSpPr>
          <p:nvPr>
            <p:ph idx="1"/>
          </p:nvPr>
        </p:nvSpPr>
        <p:spPr>
          <a:xfrm>
            <a:off x="0" y="1325564"/>
            <a:ext cx="12192000" cy="5532436"/>
          </a:xfrm>
        </p:spPr>
        <p:txBody>
          <a:bodyPr/>
          <a:lstStyle/>
          <a:p>
            <a:r>
              <a:rPr lang="en-US" dirty="0"/>
              <a:t>The upper() method returns the string in upper case:</a:t>
            </a:r>
          </a:p>
          <a:p>
            <a:endParaRPr lang="en-US" dirty="0"/>
          </a:p>
          <a:p>
            <a:pPr marL="0" indent="0">
              <a:buNone/>
            </a:pPr>
            <a:endParaRPr lang="en-US" dirty="0"/>
          </a:p>
          <a:p>
            <a:r>
              <a:rPr lang="en-US" dirty="0"/>
              <a:t>The lower() method returns the string in lower case:</a:t>
            </a:r>
          </a:p>
          <a:p>
            <a:pPr marL="0" indent="0">
              <a:buNone/>
            </a:pPr>
            <a:endParaRPr lang="en-US" dirty="0"/>
          </a:p>
          <a:p>
            <a:endParaRPr lang="en-US" dirty="0"/>
          </a:p>
          <a:p>
            <a:r>
              <a:rPr lang="en-US" dirty="0"/>
              <a:t>The strip() method removes any whitespace from the beginning or the end:</a:t>
            </a:r>
          </a:p>
          <a:p>
            <a:endParaRPr lang="en-US" dirty="0"/>
          </a:p>
          <a:p>
            <a:r>
              <a:rPr lang="en-US" dirty="0"/>
              <a:t>The replace() method replaces a string with another string:</a:t>
            </a:r>
          </a:p>
          <a:p>
            <a:endParaRPr lang="en-US" dirty="0"/>
          </a:p>
          <a:p>
            <a:endParaRPr lang="en-IN" dirty="0"/>
          </a:p>
        </p:txBody>
      </p:sp>
      <p:pic>
        <p:nvPicPr>
          <p:cNvPr id="9" name="Picture 8">
            <a:extLst>
              <a:ext uri="{FF2B5EF4-FFF2-40B4-BE49-F238E27FC236}">
                <a16:creationId xmlns:a16="http://schemas.microsoft.com/office/drawing/2014/main" id="{3350643E-C5AF-B952-A8B1-164DE58C1E8D}"/>
              </a:ext>
            </a:extLst>
          </p:cNvPr>
          <p:cNvPicPr>
            <a:picLocks noChangeAspect="1"/>
          </p:cNvPicPr>
          <p:nvPr/>
        </p:nvPicPr>
        <p:blipFill>
          <a:blip r:embed="rId2"/>
          <a:stretch>
            <a:fillRect/>
          </a:stretch>
        </p:blipFill>
        <p:spPr>
          <a:xfrm>
            <a:off x="927895" y="1882186"/>
            <a:ext cx="2152950" cy="695422"/>
          </a:xfrm>
          <a:prstGeom prst="rect">
            <a:avLst/>
          </a:prstGeom>
        </p:spPr>
      </p:pic>
      <p:pic>
        <p:nvPicPr>
          <p:cNvPr id="11" name="Picture 10">
            <a:extLst>
              <a:ext uri="{FF2B5EF4-FFF2-40B4-BE49-F238E27FC236}">
                <a16:creationId xmlns:a16="http://schemas.microsoft.com/office/drawing/2014/main" id="{FCF24A2B-E21F-466D-2AD7-B96D4805D36A}"/>
              </a:ext>
            </a:extLst>
          </p:cNvPr>
          <p:cNvPicPr>
            <a:picLocks noChangeAspect="1"/>
          </p:cNvPicPr>
          <p:nvPr/>
        </p:nvPicPr>
        <p:blipFill>
          <a:blip r:embed="rId3"/>
          <a:stretch>
            <a:fillRect/>
          </a:stretch>
        </p:blipFill>
        <p:spPr>
          <a:xfrm>
            <a:off x="1004105" y="3424939"/>
            <a:ext cx="2076740" cy="666843"/>
          </a:xfrm>
          <a:prstGeom prst="rect">
            <a:avLst/>
          </a:prstGeom>
        </p:spPr>
      </p:pic>
      <p:pic>
        <p:nvPicPr>
          <p:cNvPr id="13" name="Picture 12">
            <a:extLst>
              <a:ext uri="{FF2B5EF4-FFF2-40B4-BE49-F238E27FC236}">
                <a16:creationId xmlns:a16="http://schemas.microsoft.com/office/drawing/2014/main" id="{8F8FBEEC-04E8-5CFD-844B-67BDDF6D72A0}"/>
              </a:ext>
            </a:extLst>
          </p:cNvPr>
          <p:cNvPicPr>
            <a:picLocks noChangeAspect="1"/>
          </p:cNvPicPr>
          <p:nvPr/>
        </p:nvPicPr>
        <p:blipFill>
          <a:blip r:embed="rId4"/>
          <a:stretch>
            <a:fillRect/>
          </a:stretch>
        </p:blipFill>
        <p:spPr>
          <a:xfrm>
            <a:off x="1004105" y="4770439"/>
            <a:ext cx="4315427" cy="657317"/>
          </a:xfrm>
          <a:prstGeom prst="rect">
            <a:avLst/>
          </a:prstGeom>
        </p:spPr>
      </p:pic>
      <p:pic>
        <p:nvPicPr>
          <p:cNvPr id="15" name="Picture 14">
            <a:extLst>
              <a:ext uri="{FF2B5EF4-FFF2-40B4-BE49-F238E27FC236}">
                <a16:creationId xmlns:a16="http://schemas.microsoft.com/office/drawing/2014/main" id="{0E12E006-28B9-9CA6-020F-5CF84EEDC913}"/>
              </a:ext>
            </a:extLst>
          </p:cNvPr>
          <p:cNvPicPr>
            <a:picLocks noChangeAspect="1"/>
          </p:cNvPicPr>
          <p:nvPr/>
        </p:nvPicPr>
        <p:blipFill>
          <a:blip r:embed="rId5"/>
          <a:stretch>
            <a:fillRect/>
          </a:stretch>
        </p:blipFill>
        <p:spPr>
          <a:xfrm>
            <a:off x="1004105" y="5862498"/>
            <a:ext cx="5344271" cy="657317"/>
          </a:xfrm>
          <a:prstGeom prst="rect">
            <a:avLst/>
          </a:prstGeom>
        </p:spPr>
      </p:pic>
    </p:spTree>
    <p:extLst>
      <p:ext uri="{BB962C8B-B14F-4D97-AF65-F5344CB8AC3E}">
        <p14:creationId xmlns:p14="http://schemas.microsoft.com/office/powerpoint/2010/main" val="45088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fontAlgn="base"/>
            <a:r>
              <a:rPr lang="en-US" b="1" dirty="0"/>
              <a:t> Easy to Debug</a:t>
            </a:r>
          </a:p>
          <a:p>
            <a:pPr marL="0" indent="0" fontAlgn="base">
              <a:buNone/>
            </a:pPr>
            <a:r>
              <a:rPr lang="en-US" dirty="0"/>
              <a:t>Excellent information for mistake tracing. You will be able to quickly identify and correct the majority of your program's issues once you understand how to interpret Python's error traces. Simply by glancing at the code, you can determine what it is designed to perform.</a:t>
            </a:r>
          </a:p>
          <a:p>
            <a:pPr fontAlgn="base"/>
            <a:r>
              <a:rPr lang="en-US" b="1" dirty="0"/>
              <a:t> Python is a Portable language</a:t>
            </a:r>
          </a:p>
          <a:p>
            <a:pPr marL="0" indent="0" fontAlgn="base">
              <a:buNone/>
            </a:pPr>
            <a:r>
              <a:rPr lang="en-US" dirty="0"/>
              <a:t>Python language is also a portable language. For example, if we have Python code for Windows and if we want to run this code on other platforms such as Linux, Unix, and Mac then we do not need to change it, we can run this code on any platform.</a:t>
            </a:r>
          </a:p>
          <a:p>
            <a:pPr fontAlgn="base"/>
            <a:r>
              <a:rPr lang="en-US" b="1" dirty="0"/>
              <a:t>Python is an Integrated language</a:t>
            </a:r>
          </a:p>
          <a:p>
            <a:pPr marL="0" indent="0" fontAlgn="base">
              <a:buNone/>
            </a:pPr>
            <a:r>
              <a:rPr lang="en-US" dirty="0"/>
              <a:t>Python is also an Integrated language because we can easily integrate Python with other languages like C, C++, etc. </a:t>
            </a:r>
          </a:p>
          <a:p>
            <a:pPr fontAlgn="base"/>
            <a:r>
              <a:rPr lang="en-US" b="1" dirty="0"/>
              <a:t> Interpreted Language: </a:t>
            </a:r>
          </a:p>
          <a:p>
            <a:pPr marL="0" indent="0" fontAlgn="base">
              <a:buNone/>
            </a:pPr>
            <a:r>
              <a:rPr lang="en-US" dirty="0"/>
              <a:t>Python is an Interpreted Language because Python code is executed line by line at a time. like other languages C, C++, Java etc. there is no need to compile Python code this makes it easier to debug our code. The source code of Python is converted into an immediate form called </a:t>
            </a:r>
            <a:r>
              <a:rPr lang="en-US" b="1" dirty="0"/>
              <a:t>bytecode</a:t>
            </a:r>
            <a:r>
              <a:rPr lang="en-US" dirty="0"/>
              <a:t>.</a:t>
            </a:r>
          </a:p>
          <a:p>
            <a:pPr marL="0" indent="0" fontAlgn="base">
              <a:buNone/>
            </a:pPr>
            <a:endParaRPr lang="en-US" dirty="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1E8E-757B-4E5A-A6E9-B7723D06B85A}"/>
              </a:ext>
            </a:extLst>
          </p:cNvPr>
          <p:cNvSpPr>
            <a:spLocks noGrp="1"/>
          </p:cNvSpPr>
          <p:nvPr>
            <p:ph type="title"/>
          </p:nvPr>
        </p:nvSpPr>
        <p:spPr/>
        <p:txBody>
          <a:bodyPr>
            <a:normAutofit fontScale="90000"/>
          </a:bodyPr>
          <a:lstStyle/>
          <a:p>
            <a:pPr algn="ctr"/>
            <a:br>
              <a:rPr lang="en-IN" dirty="0"/>
            </a:br>
            <a:br>
              <a:rPr lang="en-IN" dirty="0"/>
            </a:br>
            <a:r>
              <a:rPr lang="en-IN" dirty="0"/>
              <a:t>Python - String Concatenation</a:t>
            </a:r>
            <a:br>
              <a:rPr lang="en-IN" dirty="0"/>
            </a:br>
            <a:br>
              <a:rPr lang="en-IN" dirty="0"/>
            </a:br>
            <a:endParaRPr lang="en-IN" dirty="0"/>
          </a:p>
        </p:txBody>
      </p:sp>
      <p:sp>
        <p:nvSpPr>
          <p:cNvPr id="3" name="Content Placeholder 2">
            <a:extLst>
              <a:ext uri="{FF2B5EF4-FFF2-40B4-BE49-F238E27FC236}">
                <a16:creationId xmlns:a16="http://schemas.microsoft.com/office/drawing/2014/main" id="{A32C6603-5022-4427-31E6-12598203B2D2}"/>
              </a:ext>
            </a:extLst>
          </p:cNvPr>
          <p:cNvSpPr>
            <a:spLocks noGrp="1"/>
          </p:cNvSpPr>
          <p:nvPr>
            <p:ph idx="1"/>
          </p:nvPr>
        </p:nvSpPr>
        <p:spPr>
          <a:xfrm>
            <a:off x="0" y="1825625"/>
            <a:ext cx="12192000" cy="4351338"/>
          </a:xfrm>
        </p:spPr>
        <p:txBody>
          <a:bodyPr/>
          <a:lstStyle/>
          <a:p>
            <a:r>
              <a:rPr lang="en-US" dirty="0"/>
              <a:t>To concatenate, or combine, two strings you can use the + operator.</a:t>
            </a:r>
          </a:p>
          <a:p>
            <a:pPr marL="0" indent="0">
              <a:buNone/>
            </a:pPr>
            <a:endParaRPr lang="en-IN" dirty="0"/>
          </a:p>
        </p:txBody>
      </p:sp>
      <p:pic>
        <p:nvPicPr>
          <p:cNvPr id="5" name="Picture 4">
            <a:extLst>
              <a:ext uri="{FF2B5EF4-FFF2-40B4-BE49-F238E27FC236}">
                <a16:creationId xmlns:a16="http://schemas.microsoft.com/office/drawing/2014/main" id="{71E9042E-3B0D-BC2B-2AB1-DF0AC14ECC53}"/>
              </a:ext>
            </a:extLst>
          </p:cNvPr>
          <p:cNvPicPr>
            <a:picLocks noChangeAspect="1"/>
          </p:cNvPicPr>
          <p:nvPr/>
        </p:nvPicPr>
        <p:blipFill>
          <a:blip r:embed="rId2"/>
          <a:stretch>
            <a:fillRect/>
          </a:stretch>
        </p:blipFill>
        <p:spPr>
          <a:xfrm>
            <a:off x="441425" y="3086766"/>
            <a:ext cx="5125165" cy="1829055"/>
          </a:xfrm>
          <a:prstGeom prst="rect">
            <a:avLst/>
          </a:prstGeom>
        </p:spPr>
      </p:pic>
      <p:pic>
        <p:nvPicPr>
          <p:cNvPr id="7" name="Picture 6">
            <a:extLst>
              <a:ext uri="{FF2B5EF4-FFF2-40B4-BE49-F238E27FC236}">
                <a16:creationId xmlns:a16="http://schemas.microsoft.com/office/drawing/2014/main" id="{1C8E609B-D627-288E-4D2B-ED3C6250C658}"/>
              </a:ext>
            </a:extLst>
          </p:cNvPr>
          <p:cNvPicPr>
            <a:picLocks noChangeAspect="1"/>
          </p:cNvPicPr>
          <p:nvPr/>
        </p:nvPicPr>
        <p:blipFill>
          <a:blip r:embed="rId3"/>
          <a:stretch>
            <a:fillRect/>
          </a:stretch>
        </p:blipFill>
        <p:spPr>
          <a:xfrm>
            <a:off x="6331897" y="3086766"/>
            <a:ext cx="4467849" cy="1914792"/>
          </a:xfrm>
          <a:prstGeom prst="rect">
            <a:avLst/>
          </a:prstGeom>
        </p:spPr>
      </p:pic>
    </p:spTree>
    <p:extLst>
      <p:ext uri="{BB962C8B-B14F-4D97-AF65-F5344CB8AC3E}">
        <p14:creationId xmlns:p14="http://schemas.microsoft.com/office/powerpoint/2010/main" val="3463147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B834-B964-DF60-0424-60AF0C8CBCBD}"/>
              </a:ext>
            </a:extLst>
          </p:cNvPr>
          <p:cNvSpPr>
            <a:spLocks noGrp="1"/>
          </p:cNvSpPr>
          <p:nvPr>
            <p:ph type="title"/>
          </p:nvPr>
        </p:nvSpPr>
        <p:spPr/>
        <p:txBody>
          <a:bodyPr>
            <a:normAutofit fontScale="90000"/>
          </a:bodyPr>
          <a:lstStyle/>
          <a:p>
            <a:pPr algn="ctr"/>
            <a:br>
              <a:rPr lang="en-IN" dirty="0"/>
            </a:br>
            <a:br>
              <a:rPr lang="en-IN" dirty="0"/>
            </a:br>
            <a:r>
              <a:rPr lang="en-IN" dirty="0"/>
              <a:t>Python - Format - Strings</a:t>
            </a:r>
            <a:br>
              <a:rPr lang="en-IN" dirty="0"/>
            </a:br>
            <a:br>
              <a:rPr lang="en-IN" dirty="0"/>
            </a:br>
            <a:endParaRPr lang="en-IN" dirty="0"/>
          </a:p>
        </p:txBody>
      </p:sp>
      <p:sp>
        <p:nvSpPr>
          <p:cNvPr id="7" name="Content Placeholder 6">
            <a:extLst>
              <a:ext uri="{FF2B5EF4-FFF2-40B4-BE49-F238E27FC236}">
                <a16:creationId xmlns:a16="http://schemas.microsoft.com/office/drawing/2014/main" id="{16DCFADF-13AA-50CB-18F2-B4734AD310E0}"/>
              </a:ext>
            </a:extLst>
          </p:cNvPr>
          <p:cNvSpPr>
            <a:spLocks noGrp="1"/>
          </p:cNvSpPr>
          <p:nvPr>
            <p:ph idx="1"/>
          </p:nvPr>
        </p:nvSpPr>
        <p:spPr>
          <a:xfrm>
            <a:off x="0" y="1825624"/>
            <a:ext cx="12192000" cy="5032375"/>
          </a:xfrm>
        </p:spPr>
        <p:txBody>
          <a:bodyPr/>
          <a:lstStyle/>
          <a:p>
            <a:pPr marL="0" indent="0">
              <a:buNone/>
            </a:pPr>
            <a:r>
              <a:rPr lang="en-US" dirty="0"/>
              <a:t>we can combine strings and numbers by using f-strings or the </a:t>
            </a:r>
            <a:r>
              <a:rPr lang="en-US" b="1" dirty="0"/>
              <a:t>format()</a:t>
            </a:r>
            <a:r>
              <a:rPr lang="en-US" dirty="0"/>
              <a:t> method!</a:t>
            </a:r>
          </a:p>
          <a:p>
            <a:r>
              <a:rPr lang="en-IN" b="1" dirty="0"/>
              <a:t>F-Strings:</a:t>
            </a:r>
          </a:p>
          <a:p>
            <a:pPr marL="0" indent="0">
              <a:buNone/>
            </a:pPr>
            <a:r>
              <a:rPr lang="en-US" dirty="0"/>
              <a:t>F-String was introduced in Python 3.6, and is now the preferred way of formatting strings. To specify a string as an f-string, simply put an f in front of the string literal, and add curly brackets {} as placeholders for variables and other operations.</a:t>
            </a:r>
            <a:endParaRPr lang="en-IN" dirty="0"/>
          </a:p>
        </p:txBody>
      </p:sp>
      <p:pic>
        <p:nvPicPr>
          <p:cNvPr id="11" name="Picture 10">
            <a:extLst>
              <a:ext uri="{FF2B5EF4-FFF2-40B4-BE49-F238E27FC236}">
                <a16:creationId xmlns:a16="http://schemas.microsoft.com/office/drawing/2014/main" id="{5C687718-54C0-276C-0499-1C33B3D3CFA5}"/>
              </a:ext>
            </a:extLst>
          </p:cNvPr>
          <p:cNvPicPr>
            <a:picLocks noChangeAspect="1"/>
          </p:cNvPicPr>
          <p:nvPr/>
        </p:nvPicPr>
        <p:blipFill>
          <a:blip r:embed="rId2"/>
          <a:stretch>
            <a:fillRect/>
          </a:stretch>
        </p:blipFill>
        <p:spPr>
          <a:xfrm>
            <a:off x="559225" y="4341811"/>
            <a:ext cx="4229690" cy="1133633"/>
          </a:xfrm>
          <a:prstGeom prst="rect">
            <a:avLst/>
          </a:prstGeom>
        </p:spPr>
      </p:pic>
    </p:spTree>
    <p:extLst>
      <p:ext uri="{BB962C8B-B14F-4D97-AF65-F5344CB8AC3E}">
        <p14:creationId xmlns:p14="http://schemas.microsoft.com/office/powerpoint/2010/main" val="298920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D640A-5386-D619-117B-1ECAB2B790D8}"/>
              </a:ext>
            </a:extLst>
          </p:cNvPr>
          <p:cNvSpPr>
            <a:spLocks noGrp="1"/>
          </p:cNvSpPr>
          <p:nvPr>
            <p:ph idx="1"/>
          </p:nvPr>
        </p:nvSpPr>
        <p:spPr>
          <a:xfrm>
            <a:off x="0" y="0"/>
            <a:ext cx="12192000" cy="6858000"/>
          </a:xfrm>
        </p:spPr>
        <p:txBody>
          <a:bodyPr>
            <a:normAutofit fontScale="92500" lnSpcReduction="20000"/>
          </a:bodyPr>
          <a:lstStyle/>
          <a:p>
            <a:pPr marL="0" indent="0" algn="ctr">
              <a:buNone/>
            </a:pPr>
            <a:r>
              <a:rPr lang="en-IN" b="1" dirty="0"/>
              <a:t>Placeholders and Modifiers</a:t>
            </a:r>
          </a:p>
          <a:p>
            <a:pPr marL="0" indent="0">
              <a:buNone/>
            </a:pPr>
            <a:r>
              <a:rPr lang="en-US" dirty="0"/>
              <a:t>A placeholder can contain variables, operations, functions, and modifiers to format the value.</a:t>
            </a:r>
          </a:p>
          <a:p>
            <a:pPr marL="0" indent="0">
              <a:buNone/>
            </a:pPr>
            <a:endParaRPr lang="en-US" dirty="0"/>
          </a:p>
          <a:p>
            <a:pPr marL="0" indent="0">
              <a:buNone/>
            </a:pPr>
            <a:endParaRPr lang="en-US" dirty="0"/>
          </a:p>
          <a:p>
            <a:r>
              <a:rPr lang="en-US" dirty="0"/>
              <a:t>A placeholder can include a modifier to format the value.</a:t>
            </a:r>
          </a:p>
          <a:p>
            <a:pPr marL="0" indent="0">
              <a:buNone/>
            </a:pPr>
            <a:r>
              <a:rPr lang="en-US" dirty="0"/>
              <a:t>A modifier is included by adding a colon : followed by a legal formatting type, like .2f which means fixed point number with 2 decimals:</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A placeholder can contain Python code, like math operations:</a:t>
            </a:r>
          </a:p>
          <a:p>
            <a:pPr marL="0" indent="0">
              <a:buNone/>
            </a:pPr>
            <a:br>
              <a:rPr lang="en-US" dirty="0"/>
            </a:br>
            <a:endParaRPr lang="en-US" dirty="0"/>
          </a:p>
          <a:p>
            <a:pPr marL="0" indent="0">
              <a:buNone/>
            </a:pPr>
            <a:br>
              <a:rPr lang="en-IN" dirty="0"/>
            </a:br>
            <a:endParaRPr lang="en-IN" dirty="0"/>
          </a:p>
        </p:txBody>
      </p:sp>
      <p:pic>
        <p:nvPicPr>
          <p:cNvPr id="5" name="Picture 4">
            <a:extLst>
              <a:ext uri="{FF2B5EF4-FFF2-40B4-BE49-F238E27FC236}">
                <a16:creationId xmlns:a16="http://schemas.microsoft.com/office/drawing/2014/main" id="{2BBFEFCF-C403-18EB-3335-D3CEC89C262B}"/>
              </a:ext>
            </a:extLst>
          </p:cNvPr>
          <p:cNvPicPr>
            <a:picLocks noChangeAspect="1"/>
          </p:cNvPicPr>
          <p:nvPr/>
        </p:nvPicPr>
        <p:blipFill>
          <a:blip r:embed="rId2"/>
          <a:stretch>
            <a:fillRect/>
          </a:stretch>
        </p:blipFill>
        <p:spPr>
          <a:xfrm>
            <a:off x="1319725" y="822425"/>
            <a:ext cx="3915321" cy="914528"/>
          </a:xfrm>
          <a:prstGeom prst="rect">
            <a:avLst/>
          </a:prstGeom>
        </p:spPr>
      </p:pic>
      <p:pic>
        <p:nvPicPr>
          <p:cNvPr id="8" name="Picture 7">
            <a:extLst>
              <a:ext uri="{FF2B5EF4-FFF2-40B4-BE49-F238E27FC236}">
                <a16:creationId xmlns:a16="http://schemas.microsoft.com/office/drawing/2014/main" id="{A3B2569A-4D5A-C96F-E8E4-3DC97BCE80CB}"/>
              </a:ext>
            </a:extLst>
          </p:cNvPr>
          <p:cNvPicPr>
            <a:picLocks noChangeAspect="1"/>
          </p:cNvPicPr>
          <p:nvPr/>
        </p:nvPicPr>
        <p:blipFill>
          <a:blip r:embed="rId3"/>
          <a:stretch>
            <a:fillRect/>
          </a:stretch>
        </p:blipFill>
        <p:spPr>
          <a:xfrm>
            <a:off x="354607" y="2993620"/>
            <a:ext cx="4601217" cy="1514686"/>
          </a:xfrm>
          <a:prstGeom prst="rect">
            <a:avLst/>
          </a:prstGeom>
        </p:spPr>
      </p:pic>
      <p:pic>
        <p:nvPicPr>
          <p:cNvPr id="10" name="Picture 9">
            <a:extLst>
              <a:ext uri="{FF2B5EF4-FFF2-40B4-BE49-F238E27FC236}">
                <a16:creationId xmlns:a16="http://schemas.microsoft.com/office/drawing/2014/main" id="{D3AA2563-9069-BE48-0888-4591CCDDEEB7}"/>
              </a:ext>
            </a:extLst>
          </p:cNvPr>
          <p:cNvPicPr>
            <a:picLocks noChangeAspect="1"/>
          </p:cNvPicPr>
          <p:nvPr/>
        </p:nvPicPr>
        <p:blipFill>
          <a:blip r:embed="rId4"/>
          <a:stretch>
            <a:fillRect/>
          </a:stretch>
        </p:blipFill>
        <p:spPr>
          <a:xfrm>
            <a:off x="150760" y="5371488"/>
            <a:ext cx="6630325" cy="1409897"/>
          </a:xfrm>
          <a:prstGeom prst="rect">
            <a:avLst/>
          </a:prstGeom>
        </p:spPr>
      </p:pic>
    </p:spTree>
    <p:extLst>
      <p:ext uri="{BB962C8B-B14F-4D97-AF65-F5344CB8AC3E}">
        <p14:creationId xmlns:p14="http://schemas.microsoft.com/office/powerpoint/2010/main" val="1199507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B846-E388-D1D2-7655-45EB65BEEF57}"/>
              </a:ext>
            </a:extLst>
          </p:cNvPr>
          <p:cNvSpPr>
            <a:spLocks noGrp="1"/>
          </p:cNvSpPr>
          <p:nvPr>
            <p:ph type="title"/>
          </p:nvPr>
        </p:nvSpPr>
        <p:spPr>
          <a:xfrm>
            <a:off x="838200" y="0"/>
            <a:ext cx="10515600" cy="1325563"/>
          </a:xfrm>
        </p:spPr>
        <p:txBody>
          <a:bodyPr>
            <a:normAutofit fontScale="90000"/>
          </a:bodyPr>
          <a:lstStyle/>
          <a:p>
            <a:pPr algn="ctr"/>
            <a:br>
              <a:rPr lang="en-IN" dirty="0"/>
            </a:br>
            <a:br>
              <a:rPr lang="en-IN" dirty="0"/>
            </a:br>
            <a:r>
              <a:rPr lang="en-IN" dirty="0"/>
              <a:t>Python - Escape Characters</a:t>
            </a:r>
            <a:br>
              <a:rPr lang="en-IN" dirty="0"/>
            </a:br>
            <a:br>
              <a:rPr lang="en-IN" dirty="0"/>
            </a:br>
            <a:endParaRPr lang="en-IN" dirty="0"/>
          </a:p>
        </p:txBody>
      </p:sp>
      <p:sp>
        <p:nvSpPr>
          <p:cNvPr id="3" name="Content Placeholder 2">
            <a:extLst>
              <a:ext uri="{FF2B5EF4-FFF2-40B4-BE49-F238E27FC236}">
                <a16:creationId xmlns:a16="http://schemas.microsoft.com/office/drawing/2014/main" id="{3FF937A0-0581-6558-ED7A-6F0084825AC1}"/>
              </a:ext>
            </a:extLst>
          </p:cNvPr>
          <p:cNvSpPr>
            <a:spLocks noGrp="1"/>
          </p:cNvSpPr>
          <p:nvPr>
            <p:ph idx="1"/>
          </p:nvPr>
        </p:nvSpPr>
        <p:spPr>
          <a:xfrm>
            <a:off x="0" y="1102936"/>
            <a:ext cx="12192000" cy="5755063"/>
          </a:xfrm>
        </p:spPr>
        <p:txBody>
          <a:bodyPr/>
          <a:lstStyle/>
          <a:p>
            <a:r>
              <a:rPr lang="en-US" dirty="0"/>
              <a:t>To insert characters that are illegal in a string, use an escape character.</a:t>
            </a:r>
          </a:p>
          <a:p>
            <a:r>
              <a:rPr lang="en-US" dirty="0"/>
              <a:t> An escape character is a backslash \ followed by the character you want to insert. </a:t>
            </a:r>
          </a:p>
          <a:p>
            <a:r>
              <a:rPr lang="en-US" dirty="0"/>
              <a:t>An example of an illegal character is a double quote inside a string that is surrounded by double quotes:</a:t>
            </a:r>
          </a:p>
          <a:p>
            <a:endParaRPr lang="en-US" dirty="0"/>
          </a:p>
          <a:p>
            <a:endParaRPr lang="en-US" dirty="0"/>
          </a:p>
          <a:p>
            <a:endParaRPr lang="en-US" dirty="0"/>
          </a:p>
          <a:p>
            <a:r>
              <a:rPr lang="en-US" dirty="0"/>
              <a:t>To fix this problem, use the escape character \": 	</a:t>
            </a:r>
          </a:p>
          <a:p>
            <a:endParaRPr lang="en-IN" dirty="0"/>
          </a:p>
        </p:txBody>
      </p:sp>
      <p:pic>
        <p:nvPicPr>
          <p:cNvPr id="6" name="Picture 5">
            <a:extLst>
              <a:ext uri="{FF2B5EF4-FFF2-40B4-BE49-F238E27FC236}">
                <a16:creationId xmlns:a16="http://schemas.microsoft.com/office/drawing/2014/main" id="{7D44E994-BCCC-9364-408F-53ECD80F050F}"/>
              </a:ext>
            </a:extLst>
          </p:cNvPr>
          <p:cNvPicPr>
            <a:picLocks noChangeAspect="1"/>
          </p:cNvPicPr>
          <p:nvPr/>
        </p:nvPicPr>
        <p:blipFill>
          <a:blip r:embed="rId2"/>
          <a:stretch>
            <a:fillRect/>
          </a:stretch>
        </p:blipFill>
        <p:spPr>
          <a:xfrm>
            <a:off x="187750" y="3573459"/>
            <a:ext cx="8973802" cy="1219370"/>
          </a:xfrm>
          <a:prstGeom prst="rect">
            <a:avLst/>
          </a:prstGeom>
        </p:spPr>
      </p:pic>
      <p:pic>
        <p:nvPicPr>
          <p:cNvPr id="9" name="Picture 8">
            <a:extLst>
              <a:ext uri="{FF2B5EF4-FFF2-40B4-BE49-F238E27FC236}">
                <a16:creationId xmlns:a16="http://schemas.microsoft.com/office/drawing/2014/main" id="{2A642F9E-E8CE-5C80-2B37-27301EAEB75C}"/>
              </a:ext>
            </a:extLst>
          </p:cNvPr>
          <p:cNvPicPr>
            <a:picLocks noChangeAspect="1"/>
          </p:cNvPicPr>
          <p:nvPr/>
        </p:nvPicPr>
        <p:blipFill>
          <a:blip r:embed="rId3"/>
          <a:stretch>
            <a:fillRect/>
          </a:stretch>
        </p:blipFill>
        <p:spPr>
          <a:xfrm>
            <a:off x="187750" y="5586330"/>
            <a:ext cx="9211961" cy="1171739"/>
          </a:xfrm>
          <a:prstGeom prst="rect">
            <a:avLst/>
          </a:prstGeom>
        </p:spPr>
      </p:pic>
    </p:spTree>
    <p:extLst>
      <p:ext uri="{BB962C8B-B14F-4D97-AF65-F5344CB8AC3E}">
        <p14:creationId xmlns:p14="http://schemas.microsoft.com/office/powerpoint/2010/main" val="50285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02D9E45-FC28-3316-5DFF-F8CFFD163DE4}"/>
              </a:ext>
            </a:extLst>
          </p:cNvPr>
          <p:cNvPicPr>
            <a:picLocks noGrp="1" noChangeAspect="1"/>
          </p:cNvPicPr>
          <p:nvPr>
            <p:ph idx="1"/>
          </p:nvPr>
        </p:nvPicPr>
        <p:blipFill>
          <a:blip r:embed="rId2"/>
          <a:stretch>
            <a:fillRect/>
          </a:stretch>
        </p:blipFill>
        <p:spPr>
          <a:xfrm>
            <a:off x="3418195" y="415925"/>
            <a:ext cx="5355610" cy="6026150"/>
          </a:xfrm>
        </p:spPr>
      </p:pic>
    </p:spTree>
    <p:extLst>
      <p:ext uri="{BB962C8B-B14F-4D97-AF65-F5344CB8AC3E}">
        <p14:creationId xmlns:p14="http://schemas.microsoft.com/office/powerpoint/2010/main" val="3277686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6F52-361C-6E04-5CE9-83A38A1308AD}"/>
              </a:ext>
            </a:extLst>
          </p:cNvPr>
          <p:cNvSpPr>
            <a:spLocks noGrp="1"/>
          </p:cNvSpPr>
          <p:nvPr>
            <p:ph type="title"/>
          </p:nvPr>
        </p:nvSpPr>
        <p:spPr/>
        <p:txBody>
          <a:bodyPr>
            <a:normAutofit fontScale="90000"/>
          </a:bodyPr>
          <a:lstStyle/>
          <a:p>
            <a:pPr algn="ctr"/>
            <a:br>
              <a:rPr lang="en-IN" dirty="0"/>
            </a:br>
            <a:br>
              <a:rPr lang="en-IN" dirty="0"/>
            </a:br>
            <a:r>
              <a:rPr lang="en-IN" dirty="0"/>
              <a:t>Python - String Methods</a:t>
            </a:r>
            <a:br>
              <a:rPr lang="en-IN" dirty="0"/>
            </a:br>
            <a:br>
              <a:rPr lang="en-IN" dirty="0"/>
            </a:br>
            <a:endParaRPr lang="en-IN" dirty="0"/>
          </a:p>
        </p:txBody>
      </p:sp>
      <p:sp>
        <p:nvSpPr>
          <p:cNvPr id="3" name="Content Placeholder 2">
            <a:extLst>
              <a:ext uri="{FF2B5EF4-FFF2-40B4-BE49-F238E27FC236}">
                <a16:creationId xmlns:a16="http://schemas.microsoft.com/office/drawing/2014/main" id="{6C309627-26FA-0543-F39A-157B510FF712}"/>
              </a:ext>
            </a:extLst>
          </p:cNvPr>
          <p:cNvSpPr>
            <a:spLocks noGrp="1"/>
          </p:cNvSpPr>
          <p:nvPr>
            <p:ph idx="1"/>
          </p:nvPr>
        </p:nvSpPr>
        <p:spPr/>
        <p:txBody>
          <a:bodyPr/>
          <a:lstStyle/>
          <a:p>
            <a:r>
              <a:rPr lang="en-US" dirty="0"/>
              <a:t>Python has a set of built-in methods that you can use on strings.</a:t>
            </a:r>
          </a:p>
          <a:p>
            <a:pPr marL="0" indent="0">
              <a:buNone/>
            </a:pPr>
            <a:r>
              <a:rPr lang="en-US" dirty="0"/>
              <a:t>ASSIGNMENT</a:t>
            </a:r>
          </a:p>
          <a:p>
            <a:pPr marL="0" indent="0">
              <a:buNone/>
            </a:pPr>
            <a:r>
              <a:rPr lang="en-US" dirty="0"/>
              <a:t>Method | Description | EX</a:t>
            </a:r>
            <a:endParaRPr lang="en-IN" dirty="0"/>
          </a:p>
        </p:txBody>
      </p:sp>
      <p:pic>
        <p:nvPicPr>
          <p:cNvPr id="5" name="Picture 4">
            <a:extLst>
              <a:ext uri="{FF2B5EF4-FFF2-40B4-BE49-F238E27FC236}">
                <a16:creationId xmlns:a16="http://schemas.microsoft.com/office/drawing/2014/main" id="{8CF791F1-68D6-8A27-A7FA-E0E4B91B36E1}"/>
              </a:ext>
            </a:extLst>
          </p:cNvPr>
          <p:cNvPicPr>
            <a:picLocks noChangeAspect="1"/>
          </p:cNvPicPr>
          <p:nvPr/>
        </p:nvPicPr>
        <p:blipFill>
          <a:blip r:embed="rId2"/>
          <a:stretch>
            <a:fillRect/>
          </a:stretch>
        </p:blipFill>
        <p:spPr>
          <a:xfrm>
            <a:off x="838200" y="3429000"/>
            <a:ext cx="8345065" cy="2753109"/>
          </a:xfrm>
          <a:prstGeom prst="rect">
            <a:avLst/>
          </a:prstGeom>
        </p:spPr>
      </p:pic>
    </p:spTree>
    <p:extLst>
      <p:ext uri="{BB962C8B-B14F-4D97-AF65-F5344CB8AC3E}">
        <p14:creationId xmlns:p14="http://schemas.microsoft.com/office/powerpoint/2010/main" val="1805325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BC27-20A6-A716-3B61-3E15CFB76D18}"/>
              </a:ext>
            </a:extLst>
          </p:cNvPr>
          <p:cNvSpPr>
            <a:spLocks noGrp="1"/>
          </p:cNvSpPr>
          <p:nvPr>
            <p:ph type="title"/>
          </p:nvPr>
        </p:nvSpPr>
        <p:spPr/>
        <p:txBody>
          <a:bodyPr>
            <a:normAutofit fontScale="90000"/>
          </a:bodyPr>
          <a:lstStyle/>
          <a:p>
            <a:pPr algn="ctr"/>
            <a:br>
              <a:rPr lang="en-IN" dirty="0"/>
            </a:br>
            <a:br>
              <a:rPr lang="en-IN" dirty="0"/>
            </a:br>
            <a:r>
              <a:rPr lang="en-IN" dirty="0"/>
              <a:t>Python Booleans</a:t>
            </a:r>
            <a:br>
              <a:rPr lang="en-IN" dirty="0"/>
            </a:br>
            <a:br>
              <a:rPr lang="en-IN" dirty="0"/>
            </a:br>
            <a:endParaRPr lang="en-IN" dirty="0"/>
          </a:p>
        </p:txBody>
      </p:sp>
      <p:sp>
        <p:nvSpPr>
          <p:cNvPr id="3" name="Content Placeholder 2">
            <a:extLst>
              <a:ext uri="{FF2B5EF4-FFF2-40B4-BE49-F238E27FC236}">
                <a16:creationId xmlns:a16="http://schemas.microsoft.com/office/drawing/2014/main" id="{5871FE31-E475-1927-C4F0-4FCB4FD2BCE1}"/>
              </a:ext>
            </a:extLst>
          </p:cNvPr>
          <p:cNvSpPr>
            <a:spLocks noGrp="1"/>
          </p:cNvSpPr>
          <p:nvPr>
            <p:ph idx="1"/>
          </p:nvPr>
        </p:nvSpPr>
        <p:spPr/>
        <p:txBody>
          <a:bodyPr/>
          <a:lstStyle/>
          <a:p>
            <a:r>
              <a:rPr lang="en-US" dirty="0"/>
              <a:t>Booleans represent one of two values: True or False.	</a:t>
            </a:r>
            <a:br>
              <a:rPr lang="en-US" dirty="0"/>
            </a:br>
            <a:r>
              <a:rPr lang="en-US" dirty="0"/>
              <a:t>You can evaluate any expression in Python, and get one of two answers, True or False.</a:t>
            </a:r>
            <a:endParaRPr lang="en-IN" dirty="0"/>
          </a:p>
        </p:txBody>
      </p:sp>
      <p:pic>
        <p:nvPicPr>
          <p:cNvPr id="7" name="Picture 6">
            <a:extLst>
              <a:ext uri="{FF2B5EF4-FFF2-40B4-BE49-F238E27FC236}">
                <a16:creationId xmlns:a16="http://schemas.microsoft.com/office/drawing/2014/main" id="{31590326-499D-2E57-399E-3992104D99E7}"/>
              </a:ext>
            </a:extLst>
          </p:cNvPr>
          <p:cNvPicPr>
            <a:picLocks noChangeAspect="1"/>
          </p:cNvPicPr>
          <p:nvPr/>
        </p:nvPicPr>
        <p:blipFill>
          <a:blip r:embed="rId2"/>
          <a:stretch>
            <a:fillRect/>
          </a:stretch>
        </p:blipFill>
        <p:spPr>
          <a:xfrm>
            <a:off x="1097377" y="3226644"/>
            <a:ext cx="2267266" cy="1743318"/>
          </a:xfrm>
          <a:prstGeom prst="rect">
            <a:avLst/>
          </a:prstGeom>
        </p:spPr>
      </p:pic>
    </p:spTree>
    <p:extLst>
      <p:ext uri="{BB962C8B-B14F-4D97-AF65-F5344CB8AC3E}">
        <p14:creationId xmlns:p14="http://schemas.microsoft.com/office/powerpoint/2010/main" val="13437503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CF7E3-6207-65D5-D86A-297D964F69E5}"/>
              </a:ext>
            </a:extLst>
          </p:cNvPr>
          <p:cNvSpPr>
            <a:spLocks noGrp="1"/>
          </p:cNvSpPr>
          <p:nvPr>
            <p:ph idx="1"/>
          </p:nvPr>
        </p:nvSpPr>
        <p:spPr>
          <a:xfrm>
            <a:off x="0" y="0"/>
            <a:ext cx="12192000" cy="6858000"/>
          </a:xfrm>
        </p:spPr>
        <p:txBody>
          <a:bodyPr/>
          <a:lstStyle/>
          <a:p>
            <a:pPr marL="0" indent="0">
              <a:buNone/>
            </a:pPr>
            <a:r>
              <a:rPr lang="en-IN" dirty="0"/>
              <a:t>Evaluate Values and Variables</a:t>
            </a:r>
          </a:p>
          <a:p>
            <a:r>
              <a:rPr lang="en-US" dirty="0"/>
              <a:t>The bool() function allows you to evaluate any value, and give you True or False in return,</a:t>
            </a:r>
          </a:p>
          <a:p>
            <a:pPr marL="0" indent="0">
              <a:buNone/>
            </a:pPr>
            <a:r>
              <a:rPr lang="en-US" dirty="0"/>
              <a:t> Almost any value is evaluated to True if it has some sort of content.</a:t>
            </a:r>
          </a:p>
          <a:p>
            <a:pPr marL="0" indent="0">
              <a:buNone/>
            </a:pPr>
            <a:r>
              <a:rPr lang="en-US" dirty="0"/>
              <a:t> Any string is True, except empty strings.</a:t>
            </a:r>
          </a:p>
          <a:p>
            <a:pPr marL="0" indent="0">
              <a:buNone/>
            </a:pPr>
            <a:r>
              <a:rPr lang="en-US" dirty="0"/>
              <a:t> Any number is True, except 0.</a:t>
            </a:r>
          </a:p>
          <a:p>
            <a:r>
              <a:rPr lang="en-US" dirty="0"/>
              <a:t>Any list, tuple, set, and dictionary are True, except empty ones.</a:t>
            </a:r>
          </a:p>
          <a:p>
            <a:pPr marL="0" indent="0">
              <a:buNone/>
            </a:pPr>
            <a:r>
              <a:rPr lang="en-US" dirty="0"/>
              <a:t>In fact, there are not many values that evaluate to False, except empty values, such as (), [], {}, "", the number 0, and the value None. And of course the value False evaluates to False.</a:t>
            </a:r>
          </a:p>
          <a:p>
            <a:pPr marL="0" indent="0">
              <a:buNone/>
            </a:pPr>
            <a:endParaRPr lang="en-IN" dirty="0"/>
          </a:p>
          <a:p>
            <a:pPr marL="0" indent="0">
              <a:buNone/>
            </a:pPr>
            <a:endParaRPr lang="en-IN" dirty="0"/>
          </a:p>
        </p:txBody>
      </p:sp>
      <p:pic>
        <p:nvPicPr>
          <p:cNvPr id="11" name="Picture 10">
            <a:extLst>
              <a:ext uri="{FF2B5EF4-FFF2-40B4-BE49-F238E27FC236}">
                <a16:creationId xmlns:a16="http://schemas.microsoft.com/office/drawing/2014/main" id="{16A57649-35E5-F05B-2258-361832167D55}"/>
              </a:ext>
            </a:extLst>
          </p:cNvPr>
          <p:cNvPicPr>
            <a:picLocks noChangeAspect="1"/>
          </p:cNvPicPr>
          <p:nvPr/>
        </p:nvPicPr>
        <p:blipFill>
          <a:blip r:embed="rId2"/>
          <a:stretch>
            <a:fillRect/>
          </a:stretch>
        </p:blipFill>
        <p:spPr>
          <a:xfrm>
            <a:off x="176792" y="4973678"/>
            <a:ext cx="4353533" cy="1705213"/>
          </a:xfrm>
          <a:prstGeom prst="rect">
            <a:avLst/>
          </a:prstGeom>
        </p:spPr>
      </p:pic>
      <p:pic>
        <p:nvPicPr>
          <p:cNvPr id="13" name="Picture 12">
            <a:extLst>
              <a:ext uri="{FF2B5EF4-FFF2-40B4-BE49-F238E27FC236}">
                <a16:creationId xmlns:a16="http://schemas.microsoft.com/office/drawing/2014/main" id="{FE7B25F2-0574-330C-6CA0-D2B4165ADA7B}"/>
              </a:ext>
            </a:extLst>
          </p:cNvPr>
          <p:cNvPicPr>
            <a:picLocks noChangeAspect="1"/>
          </p:cNvPicPr>
          <p:nvPr/>
        </p:nvPicPr>
        <p:blipFill>
          <a:blip r:embed="rId3"/>
          <a:stretch>
            <a:fillRect/>
          </a:stretch>
        </p:blipFill>
        <p:spPr>
          <a:xfrm>
            <a:off x="5833387" y="4355184"/>
            <a:ext cx="3353268" cy="2323707"/>
          </a:xfrm>
          <a:prstGeom prst="rect">
            <a:avLst/>
          </a:prstGeom>
        </p:spPr>
      </p:pic>
    </p:spTree>
    <p:extLst>
      <p:ext uri="{BB962C8B-B14F-4D97-AF65-F5344CB8AC3E}">
        <p14:creationId xmlns:p14="http://schemas.microsoft.com/office/powerpoint/2010/main" val="222226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fontAlgn="base"/>
            <a:r>
              <a:rPr lang="en-US" b="1" dirty="0"/>
              <a:t> Large Standard Library </a:t>
            </a:r>
          </a:p>
          <a:p>
            <a:pPr marL="0" indent="0" fontAlgn="base">
              <a:buNone/>
            </a:pPr>
            <a:r>
              <a:rPr lang="en-US" dirty="0"/>
              <a:t>Python has a large standard Library that provides a rich set of modules and functions so you do not have to write your own code for every single thing. </a:t>
            </a:r>
          </a:p>
          <a:p>
            <a:pPr fontAlgn="base"/>
            <a:r>
              <a:rPr lang="en-US" b="1" dirty="0"/>
              <a:t> Dynamically Typed Language</a:t>
            </a:r>
          </a:p>
          <a:p>
            <a:pPr marL="0" indent="0" fontAlgn="base">
              <a:buNone/>
            </a:pPr>
            <a:r>
              <a:rPr lang="en-US" dirty="0"/>
              <a:t>Python is a dynamically-typed language. That means the type (for example- int, double, long, etc.) for a variable is decided at run time not in advance because of this feature we don't need to specify the type of variable.</a:t>
            </a:r>
          </a:p>
          <a:p>
            <a:pPr fontAlgn="base"/>
            <a:r>
              <a:rPr lang="en-US" b="1" dirty="0"/>
              <a:t> Frontend and backend development</a:t>
            </a:r>
          </a:p>
          <a:p>
            <a:pPr marL="0" indent="0" fontAlgn="base">
              <a:buNone/>
            </a:pPr>
            <a:r>
              <a:rPr lang="en-US" dirty="0"/>
              <a:t>With a new project </a:t>
            </a:r>
            <a:r>
              <a:rPr lang="en-US" dirty="0" err="1"/>
              <a:t>py</a:t>
            </a:r>
            <a:r>
              <a:rPr lang="en-US" dirty="0"/>
              <a:t> script, you can run and write Python codes in HTML with the help of some simple tags &lt;</a:t>
            </a:r>
            <a:r>
              <a:rPr lang="en-US" dirty="0" err="1"/>
              <a:t>py</a:t>
            </a:r>
            <a:r>
              <a:rPr lang="en-US" dirty="0"/>
              <a:t>-script&gt;, &lt;</a:t>
            </a:r>
            <a:r>
              <a:rPr lang="en-US" dirty="0" err="1"/>
              <a:t>py</a:t>
            </a:r>
            <a:r>
              <a:rPr lang="en-US" dirty="0"/>
              <a:t>-env&gt;, etc. This will help you do frontend development work in Python like </a:t>
            </a:r>
            <a:r>
              <a:rPr lang="en-US" dirty="0" err="1"/>
              <a:t>javascript</a:t>
            </a:r>
            <a:r>
              <a:rPr lang="en-US" dirty="0"/>
              <a:t>. Backend is the strong forte of Python it's extensively used for this work cause of its frameworks like Django and Flask.</a:t>
            </a:r>
          </a:p>
          <a:p>
            <a:pPr fontAlgn="base"/>
            <a:r>
              <a:rPr lang="en-US" b="1" dirty="0"/>
              <a:t> Allocating Memory Dynamically</a:t>
            </a:r>
          </a:p>
          <a:p>
            <a:pPr marL="0" indent="0" fontAlgn="base">
              <a:buNone/>
            </a:pPr>
            <a:r>
              <a:rPr lang="en-US" dirty="0"/>
              <a:t>In Python, the variable data type does not need to be specified. The memory is automatically allocated to a variable at runtime when it is given a value. Developers do not need to write int y = 18 if the integer value 15 is set to y. You may just type y=18.</a:t>
            </a:r>
          </a:p>
          <a:p>
            <a:pPr fontAlgn="base"/>
            <a:endParaRPr lang="en-US"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0855"/>
            <a:ext cx="10515600" cy="1325563"/>
          </a:xfrm>
        </p:spPr>
        <p:txBody>
          <a:bodyPr>
            <a:normAutofit fontScale="90000"/>
          </a:bodyPr>
          <a:lstStyle/>
          <a:p>
            <a:pPr algn="ctr"/>
            <a:br>
              <a:rPr lang="en-IN" dirty="0"/>
            </a:br>
            <a:r>
              <a:rPr lang="en-IN" dirty="0"/>
              <a:t>Python Install</a:t>
            </a:r>
            <a:br>
              <a:rPr lang="en-IN" dirty="0"/>
            </a:br>
            <a:br>
              <a:rPr lang="en-IN" dirty="0"/>
            </a:br>
            <a:endParaRPr lang="en-IN" dirty="0"/>
          </a:p>
        </p:txBody>
      </p:sp>
      <p:sp>
        <p:nvSpPr>
          <p:cNvPr id="3" name="Content Placeholder 2"/>
          <p:cNvSpPr>
            <a:spLocks noGrp="1"/>
          </p:cNvSpPr>
          <p:nvPr>
            <p:ph idx="1"/>
          </p:nvPr>
        </p:nvSpPr>
        <p:spPr>
          <a:xfrm>
            <a:off x="838200" y="1703705"/>
            <a:ext cx="10515600" cy="4869180"/>
          </a:xfrm>
        </p:spPr>
        <p:txBody>
          <a:bodyPr>
            <a:normAutofit lnSpcReduction="10000"/>
          </a:bodyPr>
          <a:lstStyle/>
          <a:p>
            <a:r>
              <a:rPr lang="en-US" dirty="0"/>
              <a:t>Many PCs and Macs will have python already installed.</a:t>
            </a:r>
          </a:p>
          <a:p>
            <a:r>
              <a:rPr lang="en-US" dirty="0"/>
              <a:t>To check if you have python installed on a Windows PC, search in the start bar for Python or run the following on the Command Line (cmd.exe):</a:t>
            </a:r>
          </a:p>
          <a:p>
            <a:r>
              <a:rPr lang="en-US" dirty="0"/>
              <a:t>C:\Users\</a:t>
            </a:r>
            <a:r>
              <a:rPr lang="en-US" i="1" dirty="0"/>
              <a:t>Your Name</a:t>
            </a:r>
            <a:r>
              <a:rPr lang="en-US" dirty="0"/>
              <a:t>&gt;python --version</a:t>
            </a:r>
          </a:p>
          <a:p>
            <a:pPr marL="0" indent="0">
              <a:buNone/>
            </a:pPr>
            <a:br>
              <a:rPr lang="en-US" dirty="0"/>
            </a:br>
            <a:r>
              <a:rPr lang="en-US" dirty="0"/>
              <a:t>To check if you have python installed on a Linux or Mac, then on </a:t>
            </a:r>
            <a:r>
              <a:rPr lang="en-US" dirty="0" err="1"/>
              <a:t>linux</a:t>
            </a:r>
            <a:r>
              <a:rPr lang="en-US" dirty="0"/>
              <a:t> open the command line or on Mac open the Terminal and type:</a:t>
            </a:r>
          </a:p>
          <a:p>
            <a:r>
              <a:rPr lang="en-IN" dirty="0"/>
              <a:t>python --version</a:t>
            </a:r>
          </a:p>
          <a:p>
            <a:pPr marL="0" indent="0">
              <a:buNone/>
            </a:pPr>
            <a:br>
              <a:rPr lang="en-IN"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FDBB-A374-BD2D-28C8-90DCD1CC0281}"/>
              </a:ext>
            </a:extLst>
          </p:cNvPr>
          <p:cNvSpPr>
            <a:spLocks noGrp="1"/>
          </p:cNvSpPr>
          <p:nvPr>
            <p:ph type="title"/>
          </p:nvPr>
        </p:nvSpPr>
        <p:spPr/>
        <p:txBody>
          <a:bodyPr/>
          <a:lstStyle/>
          <a:p>
            <a:r>
              <a:rPr lang="en-US" dirty="0"/>
              <a:t>FOUNDER</a:t>
            </a:r>
            <a:endParaRPr lang="en-IN" dirty="0"/>
          </a:p>
        </p:txBody>
      </p:sp>
      <p:pic>
        <p:nvPicPr>
          <p:cNvPr id="9" name="Content Placeholder 8">
            <a:extLst>
              <a:ext uri="{FF2B5EF4-FFF2-40B4-BE49-F238E27FC236}">
                <a16:creationId xmlns:a16="http://schemas.microsoft.com/office/drawing/2014/main" id="{FA166EE6-D53F-60A5-8C65-9BA35AAFF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3002" y="1825625"/>
            <a:ext cx="3565996" cy="4351338"/>
          </a:xfrm>
        </p:spPr>
      </p:pic>
    </p:spTree>
    <p:extLst>
      <p:ext uri="{BB962C8B-B14F-4D97-AF65-F5344CB8AC3E}">
        <p14:creationId xmlns:p14="http://schemas.microsoft.com/office/powerpoint/2010/main" val="21118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base"/>
            <a:br>
              <a:rPr lang="en-IN" dirty="0"/>
            </a:br>
            <a:r>
              <a:rPr lang="en-IN" b="1" dirty="0"/>
              <a:t>Python Keywords and Identifiers</a:t>
            </a:r>
            <a:br>
              <a:rPr lang="en-IN" b="1" dirty="0"/>
            </a:br>
            <a:br>
              <a:rPr lang="en-IN" dirty="0"/>
            </a:br>
            <a:endParaRPr lang="en-IN" dirty="0"/>
          </a:p>
        </p:txBody>
      </p:sp>
      <p:sp>
        <p:nvSpPr>
          <p:cNvPr id="3" name="Content Placeholder 2"/>
          <p:cNvSpPr>
            <a:spLocks noGrp="1"/>
          </p:cNvSpPr>
          <p:nvPr>
            <p:ph idx="1"/>
          </p:nvPr>
        </p:nvSpPr>
        <p:spPr>
          <a:xfrm>
            <a:off x="0" y="1414145"/>
            <a:ext cx="12192000" cy="5444490"/>
          </a:xfrm>
        </p:spPr>
        <p:txBody>
          <a:bodyPr/>
          <a:lstStyle/>
          <a:p>
            <a:pPr fontAlgn="base"/>
            <a:r>
              <a:rPr lang="en-US" b="1" dirty="0"/>
              <a:t>Keywords in Python</a:t>
            </a:r>
          </a:p>
          <a:p>
            <a:pPr marL="0" indent="0" fontAlgn="base">
              <a:buNone/>
            </a:pPr>
            <a:r>
              <a:rPr lang="en-US" b="1" dirty="0"/>
              <a:t>Python Keywords</a:t>
            </a:r>
            <a:r>
              <a:rPr lang="en-US" dirty="0"/>
              <a:t> are some predefined and reserved words in Python that have special meanings. Keywords are used to define the syntax of the coding. The keyword cannot be used as an identifier, function, or variable name. All the keywords in Python are written in lowercase except True and False.</a:t>
            </a:r>
          </a:p>
          <a:p>
            <a:pPr marL="0" indent="0">
              <a:buNone/>
            </a:pPr>
            <a:r>
              <a:rPr lang="en-IN" dirty="0"/>
              <a:t># code for list all keywords</a:t>
            </a:r>
          </a:p>
          <a:p>
            <a:pPr marL="0" indent="0">
              <a:buNone/>
            </a:pPr>
            <a:r>
              <a:rPr lang="en-IN" dirty="0"/>
              <a:t>import keyword</a:t>
            </a:r>
          </a:p>
          <a:p>
            <a:pPr marL="0" indent="0">
              <a:buNone/>
            </a:pPr>
            <a:r>
              <a:rPr lang="en-IN" dirty="0"/>
              <a:t>print(</a:t>
            </a:r>
            <a:r>
              <a:rPr lang="en-IN" dirty="0" err="1"/>
              <a:t>keyword.kwlist</a:t>
            </a:r>
            <a:r>
              <a:rPr lang="en-IN" dirty="0"/>
              <a:t>)</a:t>
            </a:r>
          </a:p>
          <a:p>
            <a:pPr marL="0" indent="0">
              <a:buNone/>
            </a:pPr>
            <a:r>
              <a:rPr lang="en-US" altLang="en-US" dirty="0"/>
              <a:t>['False', 'None', 'True', 'and', 'as', 'assert', 'async', 'await', 'break', 'class', 'continue', 'def', 'del', 'elif', 'else', 'except', 'finally', 'for', 'from', 'global', 'if', 'import', 'in', 'is',...</a:t>
            </a:r>
            <a:r>
              <a:rPr lang="en-IN" alt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703</TotalTime>
  <Words>3844</Words>
  <Application>Microsoft Office PowerPoint</Application>
  <PresentationFormat>Widescreen</PresentationFormat>
  <Paragraphs>422</Paragraphs>
  <Slides>57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57</vt:i4>
      </vt:variant>
    </vt:vector>
  </HeadingPairs>
  <TitlesOfParts>
    <vt:vector size="65" baseType="lpstr">
      <vt:lpstr>Arial</vt:lpstr>
      <vt:lpstr>Calibri</vt:lpstr>
      <vt:lpstr>Calibri Light</vt:lpstr>
      <vt:lpstr>Consolas</vt:lpstr>
      <vt:lpstr>Verdana</vt:lpstr>
      <vt:lpstr>Wingdings</vt:lpstr>
      <vt:lpstr>Office Theme</vt:lpstr>
      <vt:lpstr>1_Office Theme</vt:lpstr>
      <vt:lpstr>Python Introduction</vt:lpstr>
      <vt:lpstr>INTRODUCTION</vt:lpstr>
      <vt:lpstr> Features in Python  </vt:lpstr>
      <vt:lpstr>PowerPoint Presentation</vt:lpstr>
      <vt:lpstr>PowerPoint Presentation</vt:lpstr>
      <vt:lpstr>PowerPoint Presentation</vt:lpstr>
      <vt:lpstr> Python Install  </vt:lpstr>
      <vt:lpstr>FOUNDER</vt:lpstr>
      <vt:lpstr> Python Keywords and Identifiers  </vt:lpstr>
      <vt:lpstr>PowerPoint Presentation</vt:lpstr>
      <vt:lpstr>PowerPoint Presentation</vt:lpstr>
      <vt:lpstr> Python Indentation  </vt:lpstr>
      <vt:lpstr>PowerPoint Presentation</vt:lpstr>
      <vt:lpstr>  Comments  </vt:lpstr>
      <vt:lpstr>  Multiline Comments  </vt:lpstr>
      <vt:lpstr>Variables in Python</vt:lpstr>
      <vt:lpstr>PowerPoint Presentation</vt:lpstr>
      <vt:lpstr>Deleting Python Variables </vt:lpstr>
      <vt:lpstr>PowerPoint Presentation</vt:lpstr>
      <vt:lpstr>PowerPoint Presentation</vt:lpstr>
      <vt:lpstr>Casting Python Variables </vt:lpstr>
      <vt:lpstr>PowerPoint Presentation</vt:lpstr>
      <vt:lpstr>Python Variables - Multiple Assignment </vt:lpstr>
      <vt:lpstr>PowerPoint Presentation</vt:lpstr>
      <vt:lpstr>PowerPoint Presentation</vt:lpstr>
      <vt:lpstr>PowerPoint Presentation</vt:lpstr>
      <vt:lpstr>PowerPoint Presentation</vt:lpstr>
      <vt:lpstr>PowerPoint Presentation</vt:lpstr>
      <vt:lpstr> Python - Global Variables  </vt:lpstr>
      <vt:lpstr>PowerPoint Presentation</vt:lpstr>
      <vt:lpstr>  The global Keyword  </vt:lpstr>
      <vt:lpstr>PowerPoint Presentation</vt:lpstr>
      <vt:lpstr>PowerPoint Presentation</vt:lpstr>
      <vt:lpstr>PowerPoint Presentation</vt:lpstr>
      <vt:lpstr>INPUT  Function</vt:lpstr>
      <vt:lpstr>PowerPoint Presentation</vt:lpstr>
      <vt:lpstr>  Python Numbers  </vt:lpstr>
      <vt:lpstr>PowerPoint Presentation</vt:lpstr>
      <vt:lpstr>PowerPoint Presentation</vt:lpstr>
      <vt:lpstr>  Random Number  </vt:lpstr>
      <vt:lpstr>  Python Strings  </vt:lpstr>
      <vt:lpstr>PowerPoint Presentation</vt:lpstr>
      <vt:lpstr>  Strings are Arrays  </vt:lpstr>
      <vt:lpstr>  Looping Through a String  </vt:lpstr>
      <vt:lpstr>PowerPoint Presentation</vt:lpstr>
      <vt:lpstr>  Python - Slicing Strings  </vt:lpstr>
      <vt:lpstr>PowerPoint Presentation</vt:lpstr>
      <vt:lpstr>  Negative Indexing  </vt:lpstr>
      <vt:lpstr>  Python - Modify Strings  </vt:lpstr>
      <vt:lpstr>  Python - String Concatenation  </vt:lpstr>
      <vt:lpstr>  Python - Format - Strings  </vt:lpstr>
      <vt:lpstr>PowerPoint Presentation</vt:lpstr>
      <vt:lpstr>  Python - Escape Characters  </vt:lpstr>
      <vt:lpstr>PowerPoint Presentation</vt:lpstr>
      <vt:lpstr>  Python - String Methods  </vt:lpstr>
      <vt:lpstr>  Python Booleans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babu</dc:creator>
  <cp:lastModifiedBy>john babu</cp:lastModifiedBy>
  <cp:revision>190</cp:revision>
  <dcterms:created xsi:type="dcterms:W3CDTF">2025-07-30T13:43:00Z</dcterms:created>
  <dcterms:modified xsi:type="dcterms:W3CDTF">2025-08-06T15:55:48Z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277F9AA98F854598929BF8BC15E350D4_12</vt:lpwstr>
  </property>
  <property fmtid="{D5CDD505-2E9C-101B-9397-08002B2CF9AE}" pid="3" name="KSOProductBuildVer">
    <vt:lpwstr>1033-12.2.0.21931</vt:lpwstr>
  </property>
</Properties>
</file>