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1" r:id="rId7"/>
    <p:sldId id="267" r:id="rId8"/>
    <p:sldId id="264" r:id="rId9"/>
    <p:sldId id="263" r:id="rId10"/>
    <p:sldId id="262" r:id="rId11"/>
    <p:sldId id="269" r:id="rId12"/>
    <p:sldId id="270" r:id="rId13"/>
    <p:sldId id="271" r:id="rId14"/>
    <p:sldId id="272" r:id="rId15"/>
    <p:sldId id="273" r:id="rId16"/>
    <p:sldId id="274" r:id="rId17"/>
    <p:sldId id="25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596E-F126-16DF-3D38-D5A473912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335CA-CC07-8CA7-B089-BCC3FF9FB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5CA0C5-0031-E304-91E4-78100F9EC4EF}"/>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740C8939-1CCA-09A4-A0AE-83AC0E18D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20555-AE16-7D9F-5EC8-53EA13846577}"/>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214275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9539-CEF6-7E9C-2C05-43F8D70306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2E164-085D-535A-69B1-0667FBC8D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D1188-5E96-9BF8-000E-C646664EC059}"/>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DEF075DA-9862-A27D-811D-2668B4600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6DF36-AF86-468F-8A68-C891B7846E91}"/>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367901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E5948-9E4D-4333-053B-4D3759C3A4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D66F27-0E08-844C-DC12-F5AD23E0D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DDD3C-4852-FE55-CF37-22FDA3C110F3}"/>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9ACF2DDF-DF83-3BB0-927E-3AB51F894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DE649-267F-69F5-FE3F-57B19B35A9EB}"/>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413374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ACB-4CDE-F913-9FD1-0E6673ED74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9AD703-73ED-E00B-4308-74BB5EE94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81BE18-7D85-A209-8AC3-B5F95A1D2051}"/>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4259DBF9-4B36-2C08-FDB3-1522A2544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D618B-6F6C-55AE-3521-68C69DF824C7}"/>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339225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52AE-91DC-4630-0491-4360ADDE1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2354D4-93E1-626A-0362-7A173B6FA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508A32-BB04-96C6-8DF3-660B7BD7F47C}"/>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F58CCA6B-9C8C-0CEF-2CCC-D5A403948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F4110-4A6F-0D2D-6959-FE3163D21A7B}"/>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235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4A77-2D90-CE08-4F72-5FE9D38B17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581944-F837-ABBC-1E66-7F6FBBBC0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22BB6B-1391-AF25-A699-06959706B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202531-F91E-360F-E82A-79686D063B2B}"/>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6" name="Footer Placeholder 5">
            <a:extLst>
              <a:ext uri="{FF2B5EF4-FFF2-40B4-BE49-F238E27FC236}">
                <a16:creationId xmlns:a16="http://schemas.microsoft.com/office/drawing/2014/main" id="{397B63A7-5E65-6D94-C704-B4F79403B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4F86A-AA9F-7C25-F678-F178A869D842}"/>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84337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9A26-3652-4B5D-3414-E31862F512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B27A1-8EE6-E4E3-1D14-EC37C62B7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4B038-9875-2049-53C5-EFBB36A00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970CE0-FF8A-AA16-C61F-E86FDCA83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455B9-8050-B850-1134-A587EBF4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3C7FF-758F-6126-AC25-796137A07CF4}"/>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8" name="Footer Placeholder 7">
            <a:extLst>
              <a:ext uri="{FF2B5EF4-FFF2-40B4-BE49-F238E27FC236}">
                <a16:creationId xmlns:a16="http://schemas.microsoft.com/office/drawing/2014/main" id="{38F57923-7B0A-BBE5-4EFC-BCFA16DDF9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5544A5-35AE-8634-8085-F7EA315A512E}"/>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20831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24D2-35DF-3D78-4DE4-D1EA0235B3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F5B85C-E517-B479-EFC9-68271EC340C7}"/>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4" name="Footer Placeholder 3">
            <a:extLst>
              <a:ext uri="{FF2B5EF4-FFF2-40B4-BE49-F238E27FC236}">
                <a16:creationId xmlns:a16="http://schemas.microsoft.com/office/drawing/2014/main" id="{1045AB12-D8D1-16CA-0F20-044EDFE7B0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8A1716-73D6-2DDD-3D2A-2C2C2D750B9D}"/>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94816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8C99C-0EAF-DC55-186C-FED6F6A7CB33}"/>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3" name="Footer Placeholder 2">
            <a:extLst>
              <a:ext uri="{FF2B5EF4-FFF2-40B4-BE49-F238E27FC236}">
                <a16:creationId xmlns:a16="http://schemas.microsoft.com/office/drawing/2014/main" id="{CD13AA76-7F62-7A70-E5FA-0DD7E5AC4F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DB8E39-9B8D-2CE9-3E32-8F86691F899A}"/>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312131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E5A2-321A-AA77-ADB5-7270A03CA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4D162E-F29A-E1D3-270E-AC8EAD361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F7433-B366-294C-C1B8-06E51393A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EEAF-B28D-E8AA-4645-458000BBA64D}"/>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6" name="Footer Placeholder 5">
            <a:extLst>
              <a:ext uri="{FF2B5EF4-FFF2-40B4-BE49-F238E27FC236}">
                <a16:creationId xmlns:a16="http://schemas.microsoft.com/office/drawing/2014/main" id="{AF33677B-5DE2-1E48-8A55-C32AC97D7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0FEF1-092E-67A0-BE2E-2F00C91B1145}"/>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52252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6768-0981-82D6-81C3-989695046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A092E0-E5E2-03EC-984D-F6D5AFF5E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0E45C-778E-22BA-050D-1B2382D49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67ADB-31B6-EA96-E065-70B14E0E8B1F}"/>
              </a:ext>
            </a:extLst>
          </p:cNvPr>
          <p:cNvSpPr>
            <a:spLocks noGrp="1"/>
          </p:cNvSpPr>
          <p:nvPr>
            <p:ph type="dt" sz="half" idx="10"/>
          </p:nvPr>
        </p:nvSpPr>
        <p:spPr/>
        <p:txBody>
          <a:bodyPr/>
          <a:lstStyle/>
          <a:p>
            <a:fld id="{103B955C-7A9D-4F43-8445-820B58106A0C}" type="datetimeFigureOut">
              <a:rPr lang="en-IN" smtClean="0"/>
              <a:t>12-08-2025</a:t>
            </a:fld>
            <a:endParaRPr lang="en-IN"/>
          </a:p>
        </p:txBody>
      </p:sp>
      <p:sp>
        <p:nvSpPr>
          <p:cNvPr id="6" name="Footer Placeholder 5">
            <a:extLst>
              <a:ext uri="{FF2B5EF4-FFF2-40B4-BE49-F238E27FC236}">
                <a16:creationId xmlns:a16="http://schemas.microsoft.com/office/drawing/2014/main" id="{DD9C5581-791C-250D-0A74-ABF91B36F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7D1F0-D17C-E30B-9009-3B9C0465A7F5}"/>
              </a:ext>
            </a:extLst>
          </p:cNvPr>
          <p:cNvSpPr>
            <a:spLocks noGrp="1"/>
          </p:cNvSpPr>
          <p:nvPr>
            <p:ph type="sldNum" sz="quarter" idx="12"/>
          </p:nvPr>
        </p:nvSpPr>
        <p:spPr/>
        <p:txBody>
          <a:bodyPr/>
          <a:lstStyle/>
          <a:p>
            <a:fld id="{160549F3-C613-436F-817D-8EE2AB5005D7}" type="slidenum">
              <a:rPr lang="en-IN" smtClean="0"/>
              <a:t>‹#›</a:t>
            </a:fld>
            <a:endParaRPr lang="en-IN"/>
          </a:p>
        </p:txBody>
      </p:sp>
    </p:spTree>
    <p:extLst>
      <p:ext uri="{BB962C8B-B14F-4D97-AF65-F5344CB8AC3E}">
        <p14:creationId xmlns:p14="http://schemas.microsoft.com/office/powerpoint/2010/main" val="123964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99C28-7BA5-B2EA-D879-F02A305BE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DE5F9A-8989-75FA-D9C2-1F20B85A0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DE892-7BC8-2CEC-AB05-EBB3FEB6F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B955C-7A9D-4F43-8445-820B58106A0C}" type="datetimeFigureOut">
              <a:rPr lang="en-IN" smtClean="0"/>
              <a:t>12-08-2025</a:t>
            </a:fld>
            <a:endParaRPr lang="en-IN"/>
          </a:p>
        </p:txBody>
      </p:sp>
      <p:sp>
        <p:nvSpPr>
          <p:cNvPr id="5" name="Footer Placeholder 4">
            <a:extLst>
              <a:ext uri="{FF2B5EF4-FFF2-40B4-BE49-F238E27FC236}">
                <a16:creationId xmlns:a16="http://schemas.microsoft.com/office/drawing/2014/main" id="{86388FA7-B762-00AF-21B3-824C7F490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12008E-8B49-287C-6DC5-890118CF7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549F3-C613-436F-817D-8EE2AB5005D7}" type="slidenum">
              <a:rPr lang="en-IN" smtClean="0"/>
              <a:t>‹#›</a:t>
            </a:fld>
            <a:endParaRPr lang="en-IN"/>
          </a:p>
        </p:txBody>
      </p:sp>
    </p:spTree>
    <p:extLst>
      <p:ext uri="{BB962C8B-B14F-4D97-AF65-F5344CB8AC3E}">
        <p14:creationId xmlns:p14="http://schemas.microsoft.com/office/powerpoint/2010/main" val="278201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08E5-FC91-0009-0CED-EB07CF0A2D4E}"/>
              </a:ext>
            </a:extLst>
          </p:cNvPr>
          <p:cNvSpPr>
            <a:spLocks noGrp="1"/>
          </p:cNvSpPr>
          <p:nvPr>
            <p:ph type="ctrTitle"/>
          </p:nvPr>
        </p:nvSpPr>
        <p:spPr/>
        <p:txBody>
          <a:bodyPr/>
          <a:lstStyle/>
          <a:p>
            <a:r>
              <a:rPr lang="en-US" dirty="0"/>
              <a:t>Python Conditional Statements</a:t>
            </a:r>
            <a:endParaRPr lang="en-IN" dirty="0"/>
          </a:p>
        </p:txBody>
      </p:sp>
      <p:sp>
        <p:nvSpPr>
          <p:cNvPr id="3" name="Subtitle 2">
            <a:extLst>
              <a:ext uri="{FF2B5EF4-FFF2-40B4-BE49-F238E27FC236}">
                <a16:creationId xmlns:a16="http://schemas.microsoft.com/office/drawing/2014/main" id="{F50A9D2C-5E35-B8A6-6248-3E1CFAC6F03D}"/>
              </a:ext>
            </a:extLst>
          </p:cNvPr>
          <p:cNvSpPr>
            <a:spLocks noGrp="1"/>
          </p:cNvSpPr>
          <p:nvPr>
            <p:ph type="subTitle" idx="1"/>
          </p:nvPr>
        </p:nvSpPr>
        <p:spPr/>
        <p:txBody>
          <a:bodyPr/>
          <a:lstStyle/>
          <a:p>
            <a:pPr algn="r"/>
            <a:r>
              <a:rPr lang="en-US" dirty="0"/>
              <a:t>S1 MCA</a:t>
            </a:r>
            <a:endParaRPr lang="en-IN" dirty="0"/>
          </a:p>
        </p:txBody>
      </p:sp>
    </p:spTree>
    <p:extLst>
      <p:ext uri="{BB962C8B-B14F-4D97-AF65-F5344CB8AC3E}">
        <p14:creationId xmlns:p14="http://schemas.microsoft.com/office/powerpoint/2010/main" val="412943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DF022-5FA0-48A4-64DF-8DD45F82CC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4B4D8-C5BC-E0B4-CEBC-BEC438CBB20F}"/>
              </a:ext>
            </a:extLst>
          </p:cNvPr>
          <p:cNvSpPr>
            <a:spLocks noGrp="1"/>
          </p:cNvSpPr>
          <p:nvPr>
            <p:ph idx="1"/>
          </p:nvPr>
        </p:nvSpPr>
        <p:spPr>
          <a:xfrm>
            <a:off x="0" y="0"/>
            <a:ext cx="12192000" cy="6858000"/>
          </a:xfrm>
        </p:spPr>
        <p:txBody>
          <a:bodyPr/>
          <a:lstStyle/>
          <a:p>
            <a:r>
              <a:rPr lang="en-IN" b="1" dirty="0"/>
              <a:t>The pass Statement</a:t>
            </a:r>
          </a:p>
          <a:p>
            <a:pPr marL="0" indent="0">
              <a:buNone/>
            </a:pPr>
            <a:r>
              <a:rPr lang="en-US" dirty="0"/>
              <a:t>if statements cannot be empty, but if you for some reason have an if statement with no content, put in the pass statement to avoid getting an error.</a:t>
            </a:r>
          </a:p>
          <a:p>
            <a:pPr marL="0" indent="0">
              <a:buNone/>
            </a:pPr>
            <a:endParaRPr lang="en-US" dirty="0"/>
          </a:p>
          <a:p>
            <a:pPr marL="0" indent="0">
              <a:buNone/>
            </a:pPr>
            <a:r>
              <a:rPr lang="en-US" dirty="0"/>
              <a:t>a = 33</a:t>
            </a:r>
            <a:br>
              <a:rPr lang="en-US" dirty="0"/>
            </a:br>
            <a:r>
              <a:rPr lang="en-US" dirty="0"/>
              <a:t>b = 200</a:t>
            </a:r>
            <a:br>
              <a:rPr lang="en-US" dirty="0"/>
            </a:br>
            <a:br>
              <a:rPr lang="en-US" dirty="0"/>
            </a:br>
            <a:r>
              <a:rPr lang="en-US" dirty="0"/>
              <a:t>if b &gt; a:</a:t>
            </a:r>
            <a:br>
              <a:rPr lang="en-US" dirty="0"/>
            </a:br>
            <a:r>
              <a:rPr lang="en-US" dirty="0"/>
              <a:t>  pass</a:t>
            </a:r>
          </a:p>
          <a:p>
            <a:pPr marL="0" indent="0">
              <a:buNone/>
            </a:pPr>
            <a:endParaRPr lang="en-US" dirty="0"/>
          </a:p>
          <a:p>
            <a:pPr marL="0" indent="0">
              <a:buNone/>
            </a:pPr>
            <a:r>
              <a:rPr lang="en-US" dirty="0"/>
              <a:t># having an empty if statement like this, would raise an error without the pass statement</a:t>
            </a:r>
            <a:endParaRPr lang="en-IN" dirty="0"/>
          </a:p>
          <a:p>
            <a:pPr marL="0" indent="0">
              <a:buNone/>
            </a:pPr>
            <a:endParaRPr lang="en-IN" dirty="0"/>
          </a:p>
        </p:txBody>
      </p:sp>
    </p:spTree>
    <p:extLst>
      <p:ext uri="{BB962C8B-B14F-4D97-AF65-F5344CB8AC3E}">
        <p14:creationId xmlns:p14="http://schemas.microsoft.com/office/powerpoint/2010/main" val="342523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300C-5D3F-4FBE-D882-BFE8830D017F}"/>
              </a:ext>
            </a:extLst>
          </p:cNvPr>
          <p:cNvSpPr>
            <a:spLocks noGrp="1"/>
          </p:cNvSpPr>
          <p:nvPr>
            <p:ph type="title"/>
          </p:nvPr>
        </p:nvSpPr>
        <p:spPr/>
        <p:txBody>
          <a:bodyPr>
            <a:normAutofit fontScale="90000"/>
          </a:bodyPr>
          <a:lstStyle/>
          <a:p>
            <a:pPr algn="ctr"/>
            <a:br>
              <a:rPr lang="en-IN" dirty="0"/>
            </a:br>
            <a:br>
              <a:rPr lang="en-IN" dirty="0"/>
            </a:br>
            <a:r>
              <a:rPr lang="en-IN" dirty="0"/>
              <a:t>Python Match</a:t>
            </a:r>
            <a:br>
              <a:rPr lang="en-IN" dirty="0"/>
            </a:br>
            <a:br>
              <a:rPr lang="en-IN" dirty="0"/>
            </a:br>
            <a:endParaRPr lang="en-IN" dirty="0"/>
          </a:p>
        </p:txBody>
      </p:sp>
      <p:sp>
        <p:nvSpPr>
          <p:cNvPr id="3" name="Content Placeholder 2">
            <a:extLst>
              <a:ext uri="{FF2B5EF4-FFF2-40B4-BE49-F238E27FC236}">
                <a16:creationId xmlns:a16="http://schemas.microsoft.com/office/drawing/2014/main" id="{6C11384F-81D9-C3CA-1A40-1F79EF2FF984}"/>
              </a:ext>
            </a:extLst>
          </p:cNvPr>
          <p:cNvSpPr>
            <a:spLocks noGrp="1"/>
          </p:cNvSpPr>
          <p:nvPr>
            <p:ph idx="1"/>
          </p:nvPr>
        </p:nvSpPr>
        <p:spPr/>
        <p:txBody>
          <a:bodyPr/>
          <a:lstStyle/>
          <a:p>
            <a:r>
              <a:rPr lang="en-IN" dirty="0"/>
              <a:t>Instead of switch(expression) we use Match in Python</a:t>
            </a:r>
          </a:p>
          <a:p>
            <a:r>
              <a:rPr lang="en-US" dirty="0"/>
              <a:t>The match statement is used to perform different actions based on different conditions.</a:t>
            </a:r>
          </a:p>
          <a:p>
            <a:r>
              <a:rPr lang="en-US" dirty="0"/>
              <a:t>Instead of writing many </a:t>
            </a:r>
            <a:r>
              <a:rPr lang="en-US" dirty="0" err="1"/>
              <a:t>if..else</a:t>
            </a:r>
            <a:r>
              <a:rPr lang="en-US" dirty="0"/>
              <a:t> statements, you can use the match statement.</a:t>
            </a:r>
          </a:p>
          <a:p>
            <a:r>
              <a:rPr lang="en-US" dirty="0"/>
              <a:t>The match statement selects one of many code blocks to be executed.</a:t>
            </a:r>
            <a:endParaRPr lang="en-IN" dirty="0"/>
          </a:p>
        </p:txBody>
      </p:sp>
    </p:spTree>
    <p:extLst>
      <p:ext uri="{BB962C8B-B14F-4D97-AF65-F5344CB8AC3E}">
        <p14:creationId xmlns:p14="http://schemas.microsoft.com/office/powerpoint/2010/main" val="251703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621C3-AAD3-AE32-9449-F50712F71989}"/>
              </a:ext>
            </a:extLst>
          </p:cNvPr>
          <p:cNvSpPr>
            <a:spLocks noGrp="1"/>
          </p:cNvSpPr>
          <p:nvPr>
            <p:ph idx="1"/>
          </p:nvPr>
        </p:nvSpPr>
        <p:spPr>
          <a:xfrm>
            <a:off x="0" y="0"/>
            <a:ext cx="12192000" cy="6858000"/>
          </a:xfrm>
        </p:spPr>
        <p:txBody>
          <a:bodyPr/>
          <a:lstStyle/>
          <a:p>
            <a:r>
              <a:rPr lang="en-IN" dirty="0"/>
              <a:t>Syntax:</a:t>
            </a:r>
          </a:p>
          <a:p>
            <a:pPr marL="0" indent="0">
              <a:buNone/>
            </a:pPr>
            <a:r>
              <a:rPr lang="en-US" dirty="0"/>
              <a:t>match </a:t>
            </a:r>
            <a:r>
              <a:rPr lang="en-US" i="1" dirty="0"/>
              <a:t>expression</a:t>
            </a:r>
            <a:r>
              <a:rPr lang="en-US" dirty="0"/>
              <a:t>:</a:t>
            </a:r>
            <a:br>
              <a:rPr lang="en-US" dirty="0"/>
            </a:br>
            <a:r>
              <a:rPr lang="en-US" dirty="0"/>
              <a:t>  case x:</a:t>
            </a:r>
            <a:br>
              <a:rPr lang="en-US" dirty="0"/>
            </a:br>
            <a:r>
              <a:rPr lang="en-US" dirty="0"/>
              <a:t>    code block</a:t>
            </a:r>
            <a:br>
              <a:rPr lang="en-US" dirty="0"/>
            </a:br>
            <a:r>
              <a:rPr lang="en-US" dirty="0"/>
              <a:t>  case y:</a:t>
            </a:r>
            <a:br>
              <a:rPr lang="en-US" dirty="0"/>
            </a:br>
            <a:r>
              <a:rPr lang="en-US" dirty="0"/>
              <a:t>    code block</a:t>
            </a:r>
            <a:br>
              <a:rPr lang="en-US" dirty="0"/>
            </a:br>
            <a:r>
              <a:rPr lang="en-US" dirty="0"/>
              <a:t>  case z:</a:t>
            </a:r>
            <a:br>
              <a:rPr lang="en-US" dirty="0"/>
            </a:br>
            <a:r>
              <a:rPr lang="en-US" dirty="0"/>
              <a:t>    code block</a:t>
            </a:r>
          </a:p>
          <a:p>
            <a:pPr marL="0" indent="0">
              <a:buNone/>
            </a:pPr>
            <a:r>
              <a:rPr lang="en-US" dirty="0"/>
              <a:t>This is how it works: The match expression is evaluated once.</a:t>
            </a:r>
          </a:p>
          <a:p>
            <a:pPr marL="0" indent="0">
              <a:buNone/>
            </a:pPr>
            <a:r>
              <a:rPr lang="en-US" dirty="0"/>
              <a:t>The value of the expression is compared with the values of each case. </a:t>
            </a:r>
          </a:p>
          <a:p>
            <a:pPr marL="0" indent="0">
              <a:buNone/>
            </a:pPr>
            <a:r>
              <a:rPr lang="en-US" dirty="0"/>
              <a:t>If there is a match, the associated block of code is executed.</a:t>
            </a:r>
            <a:endParaRPr lang="en-IN" dirty="0"/>
          </a:p>
          <a:p>
            <a:pPr marL="0" indent="0">
              <a:buNone/>
            </a:pPr>
            <a:br>
              <a:rPr lang="en-IN" dirty="0"/>
            </a:br>
            <a:endParaRPr lang="en-IN" dirty="0"/>
          </a:p>
        </p:txBody>
      </p:sp>
    </p:spTree>
    <p:extLst>
      <p:ext uri="{BB962C8B-B14F-4D97-AF65-F5344CB8AC3E}">
        <p14:creationId xmlns:p14="http://schemas.microsoft.com/office/powerpoint/2010/main" val="165081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2AA05-9DFD-668C-F161-7FDF05FCE6DE}"/>
              </a:ext>
            </a:extLst>
          </p:cNvPr>
          <p:cNvSpPr>
            <a:spLocks noGrp="1"/>
          </p:cNvSpPr>
          <p:nvPr>
            <p:ph idx="1"/>
          </p:nvPr>
        </p:nvSpPr>
        <p:spPr>
          <a:xfrm>
            <a:off x="0" y="0"/>
            <a:ext cx="12192000" cy="6858000"/>
          </a:xfrm>
        </p:spPr>
        <p:txBody>
          <a:bodyPr>
            <a:normAutofit/>
          </a:bodyPr>
          <a:lstStyle/>
          <a:p>
            <a:r>
              <a:rPr lang="en-US" dirty="0"/>
              <a:t>day = 4</a:t>
            </a:r>
            <a:br>
              <a:rPr lang="en-US" dirty="0"/>
            </a:br>
            <a:r>
              <a:rPr lang="en-US" dirty="0"/>
              <a:t>match day:</a:t>
            </a:r>
            <a:br>
              <a:rPr lang="en-US" dirty="0"/>
            </a:br>
            <a:r>
              <a:rPr lang="en-US" dirty="0"/>
              <a:t>  case 1:</a:t>
            </a:r>
            <a:br>
              <a:rPr lang="en-US" dirty="0"/>
            </a:br>
            <a:r>
              <a:rPr lang="en-US" dirty="0"/>
              <a:t>    print("Monday")</a:t>
            </a:r>
            <a:br>
              <a:rPr lang="en-US" dirty="0"/>
            </a:br>
            <a:r>
              <a:rPr lang="en-US" dirty="0"/>
              <a:t>  case 2:</a:t>
            </a:r>
            <a:br>
              <a:rPr lang="en-US" dirty="0"/>
            </a:br>
            <a:r>
              <a:rPr lang="en-US" dirty="0"/>
              <a:t>    print("Tuesday")</a:t>
            </a:r>
            <a:br>
              <a:rPr lang="en-US" dirty="0"/>
            </a:br>
            <a:r>
              <a:rPr lang="en-US" dirty="0"/>
              <a:t>  case 3:</a:t>
            </a:r>
            <a:br>
              <a:rPr lang="en-US" dirty="0"/>
            </a:br>
            <a:r>
              <a:rPr lang="en-US" dirty="0"/>
              <a:t>    print("Wednesday")</a:t>
            </a:r>
            <a:br>
              <a:rPr lang="en-US" dirty="0"/>
            </a:br>
            <a:r>
              <a:rPr lang="en-US" dirty="0"/>
              <a:t>  case 4:</a:t>
            </a:r>
            <a:br>
              <a:rPr lang="en-US" dirty="0"/>
            </a:br>
            <a:r>
              <a:rPr lang="en-US" dirty="0"/>
              <a:t>    print("Thursday")</a:t>
            </a:r>
            <a:br>
              <a:rPr lang="en-US" dirty="0"/>
            </a:br>
            <a:r>
              <a:rPr lang="en-US" dirty="0"/>
              <a:t>  case 5:</a:t>
            </a:r>
            <a:br>
              <a:rPr lang="en-US" dirty="0"/>
            </a:br>
            <a:r>
              <a:rPr lang="en-US" dirty="0"/>
              <a:t>    print("Friday")</a:t>
            </a:r>
            <a:br>
              <a:rPr lang="en-US" dirty="0"/>
            </a:br>
            <a:r>
              <a:rPr lang="en-US" dirty="0"/>
              <a:t>  case 6:</a:t>
            </a:r>
            <a:br>
              <a:rPr lang="en-US" dirty="0"/>
            </a:br>
            <a:r>
              <a:rPr lang="en-US" dirty="0"/>
              <a:t>    print("Saturday")</a:t>
            </a:r>
            <a:br>
              <a:rPr lang="en-US" dirty="0"/>
            </a:br>
            <a:r>
              <a:rPr lang="en-US" dirty="0"/>
              <a:t>  case 7:</a:t>
            </a:r>
            <a:br>
              <a:rPr lang="en-US" dirty="0"/>
            </a:br>
            <a:r>
              <a:rPr lang="en-US" dirty="0"/>
              <a:t>    print("Sunday")</a:t>
            </a:r>
            <a:endParaRPr lang="en-IN" dirty="0"/>
          </a:p>
        </p:txBody>
      </p:sp>
    </p:spTree>
    <p:extLst>
      <p:ext uri="{BB962C8B-B14F-4D97-AF65-F5344CB8AC3E}">
        <p14:creationId xmlns:p14="http://schemas.microsoft.com/office/powerpoint/2010/main" val="279999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AE843-4F5E-B322-6FE0-DEE2DB41EDFB}"/>
              </a:ext>
            </a:extLst>
          </p:cNvPr>
          <p:cNvSpPr>
            <a:spLocks noGrp="1"/>
          </p:cNvSpPr>
          <p:nvPr>
            <p:ph idx="1"/>
          </p:nvPr>
        </p:nvSpPr>
        <p:spPr>
          <a:xfrm>
            <a:off x="0" y="0"/>
            <a:ext cx="12192000" cy="6858000"/>
          </a:xfrm>
        </p:spPr>
        <p:txBody>
          <a:bodyPr/>
          <a:lstStyle/>
          <a:p>
            <a:r>
              <a:rPr lang="en-IN" b="1" dirty="0"/>
              <a:t>Default Value</a:t>
            </a:r>
          </a:p>
          <a:p>
            <a:pPr marL="0" indent="0">
              <a:buNone/>
            </a:pPr>
            <a:r>
              <a:rPr lang="en-US" dirty="0"/>
              <a:t>Use the underscore character _ as the last case value if you want a code block to execute when there are not other matches:</a:t>
            </a:r>
          </a:p>
          <a:p>
            <a:pPr marL="0" indent="0">
              <a:buNone/>
            </a:pPr>
            <a:endParaRPr lang="en-US" dirty="0"/>
          </a:p>
          <a:p>
            <a:pPr marL="0" indent="0">
              <a:buNone/>
            </a:pPr>
            <a:r>
              <a:rPr lang="en-US" dirty="0"/>
              <a:t>day = 4</a:t>
            </a:r>
            <a:br>
              <a:rPr lang="en-US" dirty="0"/>
            </a:br>
            <a:r>
              <a:rPr lang="en-US" dirty="0"/>
              <a:t>match day:</a:t>
            </a:r>
            <a:br>
              <a:rPr lang="en-US" dirty="0"/>
            </a:br>
            <a:r>
              <a:rPr lang="en-US" dirty="0"/>
              <a:t>  case 6:</a:t>
            </a:r>
            <a:br>
              <a:rPr lang="en-US" dirty="0"/>
            </a:br>
            <a:r>
              <a:rPr lang="en-US" dirty="0"/>
              <a:t>    print("Today is Saturday")</a:t>
            </a:r>
            <a:br>
              <a:rPr lang="en-US" dirty="0"/>
            </a:br>
            <a:r>
              <a:rPr lang="en-US" dirty="0"/>
              <a:t>  case 7:</a:t>
            </a:r>
            <a:br>
              <a:rPr lang="en-US" dirty="0"/>
            </a:br>
            <a:r>
              <a:rPr lang="en-US" dirty="0"/>
              <a:t>    print("Today is Sunday")</a:t>
            </a:r>
            <a:br>
              <a:rPr lang="en-US" dirty="0"/>
            </a:br>
            <a:r>
              <a:rPr lang="en-US" dirty="0"/>
              <a:t>  case _:</a:t>
            </a:r>
            <a:br>
              <a:rPr lang="en-US" dirty="0"/>
            </a:br>
            <a:r>
              <a:rPr lang="en-US" dirty="0"/>
              <a:t>    print("Looking forward to the Weekend")</a:t>
            </a:r>
          </a:p>
          <a:p>
            <a:pPr marL="0" indent="0">
              <a:buNone/>
            </a:pPr>
            <a:endParaRPr lang="en-US" dirty="0"/>
          </a:p>
          <a:p>
            <a:pPr marL="0" indent="0">
              <a:buNone/>
            </a:pPr>
            <a:r>
              <a:rPr lang="en-US" dirty="0">
                <a:sym typeface="Wingdings" panose="05000000000000000000" pitchFamily="2" charset="2"/>
              </a:rPr>
              <a:t> Output : </a:t>
            </a:r>
            <a:r>
              <a:rPr lang="en-US" dirty="0"/>
              <a:t>Looking forward to the Weekend</a:t>
            </a:r>
          </a:p>
          <a:p>
            <a:pPr marL="0" indent="0">
              <a:buNone/>
            </a:pPr>
            <a:endParaRPr lang="en-IN" dirty="0"/>
          </a:p>
        </p:txBody>
      </p:sp>
    </p:spTree>
    <p:extLst>
      <p:ext uri="{BB962C8B-B14F-4D97-AF65-F5344CB8AC3E}">
        <p14:creationId xmlns:p14="http://schemas.microsoft.com/office/powerpoint/2010/main" val="32416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CF985-D9A5-7361-ABF2-B1A6794509D8}"/>
              </a:ext>
            </a:extLst>
          </p:cNvPr>
          <p:cNvSpPr>
            <a:spLocks noGrp="1"/>
          </p:cNvSpPr>
          <p:nvPr>
            <p:ph idx="1"/>
          </p:nvPr>
        </p:nvSpPr>
        <p:spPr>
          <a:xfrm>
            <a:off x="0" y="0"/>
            <a:ext cx="12192000" cy="6858000"/>
          </a:xfrm>
        </p:spPr>
        <p:txBody>
          <a:bodyPr/>
          <a:lstStyle/>
          <a:p>
            <a:r>
              <a:rPr lang="en-IN" b="1" dirty="0"/>
              <a:t>Combine Values</a:t>
            </a:r>
          </a:p>
          <a:p>
            <a:pPr marL="0" indent="0">
              <a:buNone/>
            </a:pPr>
            <a:r>
              <a:rPr lang="en-US" dirty="0"/>
              <a:t>Use the pipe character | as an or operator in the case evaluation to check for more than one value match in one case:</a:t>
            </a:r>
          </a:p>
          <a:p>
            <a:pPr marL="0" indent="0">
              <a:buNone/>
            </a:pPr>
            <a:endParaRPr lang="en-US" dirty="0"/>
          </a:p>
          <a:p>
            <a:pPr marL="0" indent="0">
              <a:buNone/>
            </a:pPr>
            <a:r>
              <a:rPr lang="en-US" dirty="0"/>
              <a:t>day = 4</a:t>
            </a:r>
            <a:br>
              <a:rPr lang="en-US" dirty="0"/>
            </a:br>
            <a:r>
              <a:rPr lang="en-US" dirty="0"/>
              <a:t>match day:</a:t>
            </a:r>
            <a:br>
              <a:rPr lang="en-US" dirty="0"/>
            </a:br>
            <a:r>
              <a:rPr lang="en-US" dirty="0"/>
              <a:t>  case 1 | 2 | 3 | 4 | 5:</a:t>
            </a:r>
            <a:br>
              <a:rPr lang="en-US" dirty="0"/>
            </a:br>
            <a:r>
              <a:rPr lang="en-US" dirty="0"/>
              <a:t>    print("Today is a weekday")</a:t>
            </a:r>
            <a:br>
              <a:rPr lang="en-US" dirty="0"/>
            </a:br>
            <a:r>
              <a:rPr lang="en-US" dirty="0"/>
              <a:t>  case 6 | 7:</a:t>
            </a:r>
            <a:br>
              <a:rPr lang="en-US" dirty="0"/>
            </a:br>
            <a:r>
              <a:rPr lang="en-US" dirty="0"/>
              <a:t>    print("I love weekends!")</a:t>
            </a:r>
          </a:p>
          <a:p>
            <a:pPr marL="0" indent="0">
              <a:buNone/>
            </a:pPr>
            <a:endParaRPr lang="en-US" dirty="0"/>
          </a:p>
          <a:p>
            <a:pPr marL="0" indent="0">
              <a:buNone/>
            </a:pPr>
            <a:r>
              <a:rPr lang="en-US" dirty="0">
                <a:sym typeface="Wingdings" panose="05000000000000000000" pitchFamily="2" charset="2"/>
              </a:rPr>
              <a:t> Output : </a:t>
            </a:r>
            <a:r>
              <a:rPr lang="en-US" dirty="0"/>
              <a:t>Today is a weekday</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0721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D2373-9781-D6A6-FE61-03EFC863AC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5C77D-0DA8-9DA0-8C48-5E50B855EEDD}"/>
              </a:ext>
            </a:extLst>
          </p:cNvPr>
          <p:cNvSpPr>
            <a:spLocks noGrp="1"/>
          </p:cNvSpPr>
          <p:nvPr>
            <p:ph idx="1"/>
          </p:nvPr>
        </p:nvSpPr>
        <p:spPr>
          <a:xfrm>
            <a:off x="0" y="0"/>
            <a:ext cx="12192000" cy="6858000"/>
          </a:xfrm>
        </p:spPr>
        <p:txBody>
          <a:bodyPr/>
          <a:lstStyle/>
          <a:p>
            <a:r>
              <a:rPr lang="en-IN" b="1" dirty="0"/>
              <a:t>If Statements as Guards</a:t>
            </a:r>
          </a:p>
          <a:p>
            <a:pPr marL="0" indent="0">
              <a:buNone/>
            </a:pPr>
            <a:r>
              <a:rPr lang="en-US" dirty="0"/>
              <a:t> You can add if statements in the case evaluation as an extra condition</a:t>
            </a:r>
            <a:endParaRPr lang="en-IN" dirty="0"/>
          </a:p>
          <a:p>
            <a:pPr marL="0" indent="0">
              <a:buNone/>
            </a:pPr>
            <a:endParaRPr lang="en-US" dirty="0"/>
          </a:p>
          <a:p>
            <a:pPr marL="0" indent="0">
              <a:buNone/>
            </a:pPr>
            <a:r>
              <a:rPr lang="en-US" dirty="0"/>
              <a:t>month = 5</a:t>
            </a:r>
            <a:br>
              <a:rPr lang="en-US" dirty="0"/>
            </a:br>
            <a:r>
              <a:rPr lang="en-US" dirty="0"/>
              <a:t>day = 4</a:t>
            </a:r>
            <a:br>
              <a:rPr lang="en-US" dirty="0"/>
            </a:br>
            <a:r>
              <a:rPr lang="en-US" dirty="0"/>
              <a:t>match day:</a:t>
            </a:r>
            <a:br>
              <a:rPr lang="en-US" dirty="0"/>
            </a:br>
            <a:r>
              <a:rPr lang="en-US" dirty="0"/>
              <a:t>  case 1 | 2 | 3 | 4 | 5 if month == 4:</a:t>
            </a:r>
            <a:br>
              <a:rPr lang="en-US" dirty="0"/>
            </a:br>
            <a:r>
              <a:rPr lang="en-US" dirty="0"/>
              <a:t>    print("A weekday in April")</a:t>
            </a:r>
            <a:br>
              <a:rPr lang="en-US" dirty="0"/>
            </a:br>
            <a:r>
              <a:rPr lang="en-US" dirty="0"/>
              <a:t>  case 1 | 2 | 3 | 4 | 5 if month == 5:</a:t>
            </a:r>
            <a:br>
              <a:rPr lang="en-US" dirty="0"/>
            </a:br>
            <a:r>
              <a:rPr lang="en-US" dirty="0"/>
              <a:t>    print("A weekday in May")</a:t>
            </a:r>
            <a:br>
              <a:rPr lang="en-US" dirty="0"/>
            </a:br>
            <a:r>
              <a:rPr lang="en-US" dirty="0"/>
              <a:t>  case _:</a:t>
            </a:r>
            <a:br>
              <a:rPr lang="en-US" dirty="0"/>
            </a:br>
            <a:r>
              <a:rPr lang="en-US" dirty="0"/>
              <a:t>    print("No match")</a:t>
            </a:r>
          </a:p>
          <a:p>
            <a:pPr marL="0" indent="0">
              <a:buNone/>
            </a:pPr>
            <a:endParaRPr lang="en-US" dirty="0"/>
          </a:p>
          <a:p>
            <a:pPr marL="0" indent="0">
              <a:buNone/>
            </a:pPr>
            <a:r>
              <a:rPr lang="en-US" dirty="0">
                <a:sym typeface="Wingdings" panose="05000000000000000000" pitchFamily="2" charset="2"/>
              </a:rPr>
              <a:t> Output : </a:t>
            </a:r>
            <a:r>
              <a:rPr lang="en-US" dirty="0"/>
              <a:t>A weekday </a:t>
            </a:r>
            <a:r>
              <a:rPr lang="en-US"/>
              <a:t>in May</a:t>
            </a:r>
            <a:endParaRPr lang="en-IN" dirty="0"/>
          </a:p>
        </p:txBody>
      </p:sp>
    </p:spTree>
    <p:extLst>
      <p:ext uri="{BB962C8B-B14F-4D97-AF65-F5344CB8AC3E}">
        <p14:creationId xmlns:p14="http://schemas.microsoft.com/office/powerpoint/2010/main" val="315751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2ECA9D-9F38-C9F5-2173-71E17553E795}"/>
              </a:ext>
            </a:extLst>
          </p:cNvPr>
          <p:cNvPicPr>
            <a:picLocks noGrp="1" noChangeAspect="1"/>
          </p:cNvPicPr>
          <p:nvPr>
            <p:ph idx="1"/>
          </p:nvPr>
        </p:nvPicPr>
        <p:blipFill>
          <a:blip r:embed="rId2"/>
          <a:stretch>
            <a:fillRect/>
          </a:stretch>
        </p:blipFill>
        <p:spPr>
          <a:xfrm>
            <a:off x="1218769" y="1825625"/>
            <a:ext cx="9754461" cy="4443200"/>
          </a:xfrm>
          <a:prstGeom prst="rect">
            <a:avLst/>
          </a:prstGeom>
        </p:spPr>
      </p:pic>
      <p:sp>
        <p:nvSpPr>
          <p:cNvPr id="5" name="Title 4">
            <a:extLst>
              <a:ext uri="{FF2B5EF4-FFF2-40B4-BE49-F238E27FC236}">
                <a16:creationId xmlns:a16="http://schemas.microsoft.com/office/drawing/2014/main" id="{08E332B4-A2C8-9E66-60EE-7C7480C9DE05}"/>
              </a:ext>
            </a:extLst>
          </p:cNvPr>
          <p:cNvSpPr>
            <a:spLocks noGrp="1"/>
          </p:cNvSpPr>
          <p:nvPr>
            <p:ph type="title"/>
          </p:nvPr>
        </p:nvSpPr>
        <p:spPr/>
        <p:txBody>
          <a:bodyPr/>
          <a:lstStyle/>
          <a:p>
            <a:r>
              <a:rPr lang="en-US" dirty="0"/>
              <a:t>Q</a:t>
            </a:r>
            <a:endParaRPr lang="en-IN" dirty="0"/>
          </a:p>
        </p:txBody>
      </p:sp>
    </p:spTree>
    <p:extLst>
      <p:ext uri="{BB962C8B-B14F-4D97-AF65-F5344CB8AC3E}">
        <p14:creationId xmlns:p14="http://schemas.microsoft.com/office/powerpoint/2010/main" val="150771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C40-F261-A489-0528-9AC2E1E57CDE}"/>
              </a:ext>
            </a:extLst>
          </p:cNvPr>
          <p:cNvSpPr>
            <a:spLocks noGrp="1"/>
          </p:cNvSpPr>
          <p:nvPr>
            <p:ph type="title"/>
          </p:nvPr>
        </p:nvSpPr>
        <p:spPr/>
        <p:txBody>
          <a:bodyPr/>
          <a:lstStyle/>
          <a:p>
            <a:r>
              <a:rPr lang="en-US" dirty="0"/>
              <a:t>A</a:t>
            </a:r>
            <a:endParaRPr lang="en-IN" dirty="0"/>
          </a:p>
        </p:txBody>
      </p:sp>
      <p:sp>
        <p:nvSpPr>
          <p:cNvPr id="3" name="Content Placeholder 2">
            <a:extLst>
              <a:ext uri="{FF2B5EF4-FFF2-40B4-BE49-F238E27FC236}">
                <a16:creationId xmlns:a16="http://schemas.microsoft.com/office/drawing/2014/main" id="{8EE3DE0D-8551-37D1-44AB-AEBBD247D3B7}"/>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2A60E49D-6B55-24A3-F9F5-B1EEF6031D1C}"/>
              </a:ext>
            </a:extLst>
          </p:cNvPr>
          <p:cNvPicPr>
            <a:picLocks noChangeAspect="1"/>
          </p:cNvPicPr>
          <p:nvPr/>
        </p:nvPicPr>
        <p:blipFill>
          <a:blip r:embed="rId2"/>
          <a:stretch>
            <a:fillRect/>
          </a:stretch>
        </p:blipFill>
        <p:spPr>
          <a:xfrm>
            <a:off x="3883018" y="2262739"/>
            <a:ext cx="4067743" cy="3477110"/>
          </a:xfrm>
          <a:prstGeom prst="rect">
            <a:avLst/>
          </a:prstGeom>
        </p:spPr>
      </p:pic>
    </p:spTree>
    <p:extLst>
      <p:ext uri="{BB962C8B-B14F-4D97-AF65-F5344CB8AC3E}">
        <p14:creationId xmlns:p14="http://schemas.microsoft.com/office/powerpoint/2010/main" val="223166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07FE-0C30-1CE3-F2AA-99553FDCC592}"/>
              </a:ext>
            </a:extLst>
          </p:cNvPr>
          <p:cNvSpPr>
            <a:spLocks noGrp="1"/>
          </p:cNvSpPr>
          <p:nvPr>
            <p:ph type="title"/>
          </p:nvPr>
        </p:nvSpPr>
        <p:spPr/>
        <p:txBody>
          <a:bodyPr/>
          <a:lstStyle/>
          <a:p>
            <a:pPr algn="ctr"/>
            <a:r>
              <a:rPr lang="en-US" b="1" dirty="0"/>
              <a:t>Conditional Statements</a:t>
            </a:r>
            <a:endParaRPr lang="en-IN" b="1" dirty="0"/>
          </a:p>
        </p:txBody>
      </p:sp>
      <p:sp>
        <p:nvSpPr>
          <p:cNvPr id="3" name="Content Placeholder 2">
            <a:extLst>
              <a:ext uri="{FF2B5EF4-FFF2-40B4-BE49-F238E27FC236}">
                <a16:creationId xmlns:a16="http://schemas.microsoft.com/office/drawing/2014/main" id="{4A795E5B-B072-A97A-3B8D-48447DE4CE20}"/>
              </a:ext>
            </a:extLst>
          </p:cNvPr>
          <p:cNvSpPr>
            <a:spLocks noGrp="1"/>
          </p:cNvSpPr>
          <p:nvPr>
            <p:ph idx="1"/>
          </p:nvPr>
        </p:nvSpPr>
        <p:spPr/>
        <p:txBody>
          <a:bodyPr/>
          <a:lstStyle/>
          <a:p>
            <a:r>
              <a:rPr lang="en-US" dirty="0"/>
              <a:t>Conditional statements in Python allow for different blocks of code to be executed based on whether certain conditions are true or false. These statements are crucial for controlling the flow of a program and enabling decision-making.</a:t>
            </a:r>
          </a:p>
          <a:p>
            <a:r>
              <a:rPr lang="en-US" dirty="0"/>
              <a:t>if</a:t>
            </a:r>
          </a:p>
          <a:p>
            <a:r>
              <a:rPr lang="en-US" dirty="0"/>
              <a:t>if-else</a:t>
            </a:r>
          </a:p>
          <a:p>
            <a:r>
              <a:rPr lang="en-IN" dirty="0"/>
              <a:t>if-</a:t>
            </a:r>
            <a:r>
              <a:rPr lang="en-IN" dirty="0" err="1"/>
              <a:t>elif</a:t>
            </a:r>
            <a:r>
              <a:rPr lang="en-IN" dirty="0"/>
              <a:t>-else (or if-</a:t>
            </a:r>
            <a:r>
              <a:rPr lang="en-IN" dirty="0" err="1"/>
              <a:t>elif</a:t>
            </a:r>
            <a:r>
              <a:rPr lang="en-IN" dirty="0"/>
              <a:t> ladder)</a:t>
            </a:r>
          </a:p>
        </p:txBody>
      </p:sp>
    </p:spTree>
    <p:extLst>
      <p:ext uri="{BB962C8B-B14F-4D97-AF65-F5344CB8AC3E}">
        <p14:creationId xmlns:p14="http://schemas.microsoft.com/office/powerpoint/2010/main" val="295187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98901-70F1-6D66-C7B9-DB090EA9919F}"/>
              </a:ext>
            </a:extLst>
          </p:cNvPr>
          <p:cNvSpPr>
            <a:spLocks noGrp="1"/>
          </p:cNvSpPr>
          <p:nvPr>
            <p:ph idx="1"/>
          </p:nvPr>
        </p:nvSpPr>
        <p:spPr>
          <a:xfrm>
            <a:off x="0" y="0"/>
            <a:ext cx="12192000" cy="6858000"/>
          </a:xfrm>
        </p:spPr>
        <p:txBody>
          <a:bodyPr/>
          <a:lstStyle/>
          <a:p>
            <a:r>
              <a:rPr lang="en-US" b="1" dirty="0"/>
              <a:t>If Statement</a:t>
            </a:r>
          </a:p>
          <a:p>
            <a:pPr marL="0" indent="0">
              <a:buNone/>
            </a:pPr>
            <a:r>
              <a:rPr lang="en-US" dirty="0"/>
              <a:t>A Python if statement is a fundamental control flow statement used for decision-making. It allows a specific block of code to be executed only if a given condition evaluates to True.</a:t>
            </a:r>
          </a:p>
          <a:p>
            <a:pPr marL="0" indent="0" fontAlgn="ctr">
              <a:buNone/>
            </a:pPr>
            <a:r>
              <a:rPr lang="en-IN" dirty="0"/>
              <a:t>Syntax:</a:t>
            </a:r>
          </a:p>
          <a:p>
            <a:pPr marL="0" indent="0">
              <a:buNone/>
            </a:pPr>
            <a:r>
              <a:rPr lang="en-US" dirty="0"/>
              <a:t>if condition:    </a:t>
            </a:r>
          </a:p>
          <a:p>
            <a:pPr marL="0" indent="0">
              <a:buNone/>
            </a:pPr>
            <a:r>
              <a:rPr lang="en-US" dirty="0"/>
              <a:t>	# Code to execute if the condition is True    </a:t>
            </a:r>
          </a:p>
          <a:p>
            <a:pPr marL="0" indent="0">
              <a:buNone/>
            </a:pPr>
            <a:r>
              <a:rPr lang="en-US" dirty="0"/>
              <a:t>	statement_1    </a:t>
            </a:r>
          </a:p>
          <a:p>
            <a:pPr marL="0" indent="0">
              <a:buNone/>
            </a:pPr>
            <a:r>
              <a:rPr lang="en-US" dirty="0"/>
              <a:t>	statement_2   </a:t>
            </a:r>
          </a:p>
          <a:p>
            <a:pPr marL="0" indent="0">
              <a:buNone/>
            </a:pPr>
            <a:r>
              <a:rPr lang="en-US" dirty="0"/>
              <a:t>	 # ...</a:t>
            </a:r>
          </a:p>
          <a:p>
            <a:pPr marL="0" indent="0">
              <a:buNone/>
            </a:pPr>
            <a:endParaRPr lang="en-US" dirty="0"/>
          </a:p>
          <a:p>
            <a:pPr marL="0" indent="0">
              <a:buNone/>
            </a:pPr>
            <a:r>
              <a:rPr lang="en-US" dirty="0"/>
              <a:t>age = 18</a:t>
            </a:r>
            <a:br>
              <a:rPr lang="en-US" dirty="0"/>
            </a:br>
            <a:r>
              <a:rPr lang="en-US" dirty="0"/>
              <a:t>if age &gt;= 18:</a:t>
            </a:r>
            <a:br>
              <a:rPr lang="en-US" dirty="0"/>
            </a:br>
            <a:r>
              <a:rPr lang="en-US" dirty="0"/>
              <a:t>	print("You are eligible to vote.")</a:t>
            </a:r>
            <a:endParaRPr lang="en-IN" dirty="0"/>
          </a:p>
        </p:txBody>
      </p:sp>
    </p:spTree>
    <p:extLst>
      <p:ext uri="{BB962C8B-B14F-4D97-AF65-F5344CB8AC3E}">
        <p14:creationId xmlns:p14="http://schemas.microsoft.com/office/powerpoint/2010/main" val="119152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2943A-18C1-C803-EA89-FAEA69F399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B8FF5-72B6-BE0B-C237-0120E83AA0EA}"/>
              </a:ext>
            </a:extLst>
          </p:cNvPr>
          <p:cNvSpPr>
            <a:spLocks noGrp="1"/>
          </p:cNvSpPr>
          <p:nvPr>
            <p:ph idx="1"/>
          </p:nvPr>
        </p:nvSpPr>
        <p:spPr>
          <a:xfrm>
            <a:off x="0" y="0"/>
            <a:ext cx="12192000" cy="6858000"/>
          </a:xfrm>
        </p:spPr>
        <p:txBody>
          <a:bodyPr/>
          <a:lstStyle/>
          <a:p>
            <a:r>
              <a:rPr lang="en-IN" b="1" dirty="0"/>
              <a:t>Elif</a:t>
            </a:r>
          </a:p>
          <a:p>
            <a:pPr marL="0" indent="0">
              <a:buNone/>
            </a:pPr>
            <a:r>
              <a:rPr lang="en-US" dirty="0"/>
              <a:t>The </a:t>
            </a:r>
            <a:r>
              <a:rPr lang="en-US" b="1" dirty="0" err="1"/>
              <a:t>elif</a:t>
            </a:r>
            <a:r>
              <a:rPr lang="en-US" dirty="0"/>
              <a:t> keyword is Python's way of saying "if the previous conditions were not true, then try this condition".</a:t>
            </a:r>
          </a:p>
          <a:p>
            <a:pPr marL="0" indent="0">
              <a:buNone/>
            </a:pPr>
            <a:endParaRPr lang="en-US" dirty="0"/>
          </a:p>
          <a:p>
            <a:pPr marL="0" indent="0">
              <a:buNone/>
            </a:pPr>
            <a:r>
              <a:rPr lang="en-US" dirty="0"/>
              <a:t>a = 33</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err="1"/>
              <a:t>elif</a:t>
            </a:r>
            <a:r>
              <a:rPr lang="en-US" dirty="0"/>
              <a:t> a == b:</a:t>
            </a:r>
            <a:br>
              <a:rPr lang="en-US" dirty="0"/>
            </a:br>
            <a:r>
              <a:rPr lang="en-US" dirty="0"/>
              <a:t>  print("a and b are equal")</a:t>
            </a:r>
          </a:p>
          <a:p>
            <a:pPr marL="0" indent="0">
              <a:buNone/>
            </a:pPr>
            <a:endParaRPr lang="en-US" dirty="0"/>
          </a:p>
          <a:p>
            <a:pPr marL="0" indent="0">
              <a:buNone/>
            </a:pPr>
            <a:r>
              <a:rPr lang="en-US" dirty="0">
                <a:sym typeface="Wingdings" panose="05000000000000000000" pitchFamily="2" charset="2"/>
              </a:rPr>
              <a:t></a:t>
            </a:r>
            <a:r>
              <a:rPr lang="en-US" dirty="0"/>
              <a:t> In this example a is equal to b, so the first condition is not true, but the </a:t>
            </a:r>
            <a:r>
              <a:rPr lang="en-US" dirty="0" err="1"/>
              <a:t>elif</a:t>
            </a:r>
            <a:r>
              <a:rPr lang="en-US" dirty="0"/>
              <a:t> condition is true, so we print to screen that "a and b are equal".</a:t>
            </a:r>
          </a:p>
          <a:p>
            <a:pPr marL="0" indent="0">
              <a:buNone/>
            </a:pPr>
            <a:br>
              <a:rPr lang="en-US" dirty="0"/>
            </a:b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357097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E0B5E-EF9F-CB64-C836-FED1B8BF57B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EDA8A-D317-9757-34DE-B18FD9E0F9A7}"/>
              </a:ext>
            </a:extLst>
          </p:cNvPr>
          <p:cNvSpPr>
            <a:spLocks noGrp="1"/>
          </p:cNvSpPr>
          <p:nvPr>
            <p:ph idx="1"/>
          </p:nvPr>
        </p:nvSpPr>
        <p:spPr>
          <a:xfrm>
            <a:off x="0" y="0"/>
            <a:ext cx="12192000" cy="6858000"/>
          </a:xfrm>
        </p:spPr>
        <p:txBody>
          <a:bodyPr>
            <a:normAutofit/>
          </a:bodyPr>
          <a:lstStyle/>
          <a:p>
            <a:r>
              <a:rPr lang="en-US" b="1" dirty="0"/>
              <a:t>else</a:t>
            </a:r>
          </a:p>
          <a:p>
            <a:pPr marL="0" indent="0">
              <a:buNone/>
            </a:pPr>
            <a:r>
              <a:rPr lang="en-US" dirty="0"/>
              <a:t>The </a:t>
            </a:r>
            <a:r>
              <a:rPr lang="en-US" b="1" dirty="0"/>
              <a:t>else</a:t>
            </a:r>
            <a:r>
              <a:rPr lang="en-US" dirty="0"/>
              <a:t> keyword catches anything which isn't caught by the preceding conditions.</a:t>
            </a:r>
          </a:p>
          <a:p>
            <a:pPr marL="0" indent="0">
              <a:buNone/>
            </a:pPr>
            <a:endParaRPr lang="en-US" dirty="0"/>
          </a:p>
          <a:p>
            <a:pPr marL="0" indent="0">
              <a:buNone/>
            </a:pPr>
            <a:r>
              <a:rPr lang="en-US" dirty="0"/>
              <a:t>a = 200</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err="1"/>
              <a:t>elif</a:t>
            </a:r>
            <a:r>
              <a:rPr lang="en-US" dirty="0"/>
              <a:t> a == b:</a:t>
            </a:r>
            <a:br>
              <a:rPr lang="en-US" dirty="0"/>
            </a:br>
            <a:r>
              <a:rPr lang="en-US" dirty="0"/>
              <a:t>  print("a and b are equal")</a:t>
            </a:r>
            <a:br>
              <a:rPr lang="en-US" dirty="0"/>
            </a:br>
            <a:r>
              <a:rPr lang="en-US" dirty="0"/>
              <a:t>else:</a:t>
            </a:r>
            <a:br>
              <a:rPr lang="en-US" dirty="0"/>
            </a:br>
            <a:r>
              <a:rPr lang="en-US" dirty="0"/>
              <a:t>  print("a is greater than b")</a:t>
            </a:r>
          </a:p>
          <a:p>
            <a:pPr marL="0" indent="0">
              <a:buNone/>
            </a:pPr>
            <a:endParaRPr lang="en-US" dirty="0"/>
          </a:p>
          <a:p>
            <a:pPr marL="0" indent="0">
              <a:buNone/>
            </a:pPr>
            <a:r>
              <a:rPr lang="en-US" dirty="0"/>
              <a:t>In this example a is greater than b, so the first condition is not true, also the </a:t>
            </a:r>
            <a:r>
              <a:rPr lang="en-US" dirty="0" err="1"/>
              <a:t>elif</a:t>
            </a:r>
            <a:r>
              <a:rPr lang="en-US" dirty="0"/>
              <a:t> condition is not true, so we go to the else condition and print to screen that "a is greater than b".</a:t>
            </a:r>
          </a:p>
        </p:txBody>
      </p:sp>
    </p:spTree>
    <p:extLst>
      <p:ext uri="{BB962C8B-B14F-4D97-AF65-F5344CB8AC3E}">
        <p14:creationId xmlns:p14="http://schemas.microsoft.com/office/powerpoint/2010/main" val="417248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40AC-7688-B731-8176-7C0CB92502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45A49-A651-5FFA-2CE5-AC1EACB7D34A}"/>
              </a:ext>
            </a:extLst>
          </p:cNvPr>
          <p:cNvSpPr>
            <a:spLocks noGrp="1"/>
          </p:cNvSpPr>
          <p:nvPr>
            <p:ph idx="1"/>
          </p:nvPr>
        </p:nvSpPr>
        <p:spPr>
          <a:xfrm>
            <a:off x="0" y="0"/>
            <a:ext cx="12192000" cy="6858000"/>
          </a:xfrm>
        </p:spPr>
        <p:txBody>
          <a:bodyPr>
            <a:noAutofit/>
          </a:bodyPr>
          <a:lstStyle/>
          <a:p>
            <a:endParaRPr lang="en-US" dirty="0"/>
          </a:p>
          <a:p>
            <a:r>
              <a:rPr lang="en-US" dirty="0"/>
              <a:t>You can also have an else without the </a:t>
            </a:r>
            <a:r>
              <a:rPr lang="en-US" dirty="0" err="1"/>
              <a:t>elif</a:t>
            </a:r>
            <a:endParaRPr lang="en-US" dirty="0"/>
          </a:p>
          <a:p>
            <a:pPr marL="0" indent="0">
              <a:buNone/>
            </a:pPr>
            <a:endParaRPr lang="en-US" dirty="0"/>
          </a:p>
          <a:p>
            <a:pPr marL="0" indent="0">
              <a:buNone/>
            </a:pPr>
            <a:r>
              <a:rPr lang="en-US" dirty="0"/>
              <a:t>a = 200</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a:t>else:</a:t>
            </a:r>
            <a:br>
              <a:rPr lang="en-US" dirty="0"/>
            </a:br>
            <a:r>
              <a:rPr lang="en-US" dirty="0"/>
              <a:t>  print("b is not greater than a")</a:t>
            </a:r>
          </a:p>
          <a:p>
            <a:pPr marL="0" indent="0">
              <a:buNone/>
            </a:pPr>
            <a:endParaRPr lang="en-US" dirty="0"/>
          </a:p>
          <a:p>
            <a:r>
              <a:rPr lang="en-IN" b="1" dirty="0"/>
              <a:t>Short Hand If</a:t>
            </a:r>
          </a:p>
          <a:p>
            <a:pPr marL="0" indent="0">
              <a:buNone/>
            </a:pPr>
            <a:endParaRPr lang="en-IN" b="1" dirty="0"/>
          </a:p>
          <a:p>
            <a:pPr marL="0" indent="0">
              <a:buNone/>
            </a:pPr>
            <a:r>
              <a:rPr lang="en-US" dirty="0"/>
              <a:t>if a &gt; b: print("a is greater than b")</a:t>
            </a:r>
          </a:p>
          <a:p>
            <a:pPr marL="0" indent="0">
              <a:buNone/>
            </a:pPr>
            <a:endParaRPr lang="en-US" dirty="0"/>
          </a:p>
          <a:p>
            <a:pPr marL="0" indent="0">
              <a:buNone/>
            </a:pPr>
            <a:endParaRPr lang="en-US" dirty="0"/>
          </a:p>
          <a:p>
            <a:pPr marL="0" indent="0">
              <a:buNone/>
            </a:pPr>
            <a:endParaRPr lang="en-IN" dirty="0"/>
          </a:p>
          <a:p>
            <a:pPr marL="0" indent="0">
              <a:buNone/>
            </a:pPr>
            <a:br>
              <a:rPr lang="en-IN" dirty="0"/>
            </a:br>
            <a:endParaRPr lang="en-IN" dirty="0"/>
          </a:p>
          <a:p>
            <a:pPr marL="0" indent="0">
              <a:buNone/>
            </a:pPr>
            <a:endParaRPr lang="en-IN" dirty="0"/>
          </a:p>
        </p:txBody>
      </p:sp>
    </p:spTree>
    <p:extLst>
      <p:ext uri="{BB962C8B-B14F-4D97-AF65-F5344CB8AC3E}">
        <p14:creationId xmlns:p14="http://schemas.microsoft.com/office/powerpoint/2010/main" val="75654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F13D-CCE0-691E-C9F8-87ED8360927C}"/>
              </a:ext>
            </a:extLst>
          </p:cNvPr>
          <p:cNvSpPr>
            <a:spLocks noGrp="1"/>
          </p:cNvSpPr>
          <p:nvPr>
            <p:ph type="title"/>
          </p:nvPr>
        </p:nvSpPr>
        <p:spPr/>
        <p:txBody>
          <a:bodyPr/>
          <a:lstStyle/>
          <a:p>
            <a:r>
              <a:rPr lang="en-US" b="1" dirty="0"/>
              <a:t>Ternary Operators</a:t>
            </a:r>
            <a:r>
              <a:rPr lang="en-US" dirty="0"/>
              <a:t>, or </a:t>
            </a:r>
            <a:r>
              <a:rPr lang="en-US" b="1" dirty="0"/>
              <a:t>Conditional Expressions</a:t>
            </a:r>
            <a:r>
              <a:rPr lang="en-US" dirty="0"/>
              <a:t>.</a:t>
            </a:r>
            <a:endParaRPr lang="en-IN" dirty="0"/>
          </a:p>
        </p:txBody>
      </p:sp>
      <p:sp>
        <p:nvSpPr>
          <p:cNvPr id="3" name="Content Placeholder 2">
            <a:extLst>
              <a:ext uri="{FF2B5EF4-FFF2-40B4-BE49-F238E27FC236}">
                <a16:creationId xmlns:a16="http://schemas.microsoft.com/office/drawing/2014/main" id="{C891C002-7024-3BDF-2987-7A1BFB456E4E}"/>
              </a:ext>
            </a:extLst>
          </p:cNvPr>
          <p:cNvSpPr>
            <a:spLocks noGrp="1"/>
          </p:cNvSpPr>
          <p:nvPr>
            <p:ph idx="1"/>
          </p:nvPr>
        </p:nvSpPr>
        <p:spPr>
          <a:xfrm>
            <a:off x="0" y="1423446"/>
            <a:ext cx="11353800" cy="5434553"/>
          </a:xfrm>
        </p:spPr>
        <p:txBody>
          <a:bodyPr/>
          <a:lstStyle/>
          <a:p>
            <a:pPr marL="0" indent="0">
              <a:buNone/>
            </a:pPr>
            <a:endParaRPr lang="en-US" dirty="0"/>
          </a:p>
          <a:p>
            <a:r>
              <a:rPr lang="en-IN" b="1" dirty="0"/>
              <a:t>Short Hand If ... Else</a:t>
            </a:r>
            <a:endParaRPr lang="en-US" dirty="0"/>
          </a:p>
          <a:p>
            <a:pPr marL="0" indent="0">
              <a:buNone/>
            </a:pPr>
            <a:r>
              <a:rPr lang="en-US" dirty="0"/>
              <a:t>status = "Adult" if age &gt;= 18 else "Minor"</a:t>
            </a:r>
            <a:br>
              <a:rPr lang="en-US" dirty="0"/>
            </a:br>
            <a:endParaRPr lang="en-US" dirty="0"/>
          </a:p>
          <a:p>
            <a:r>
              <a:rPr lang="en-US" b="1" dirty="0"/>
              <a:t>And</a:t>
            </a:r>
          </a:p>
          <a:p>
            <a:pPr marL="0" indent="0">
              <a:buNone/>
            </a:pPr>
            <a:r>
              <a:rPr lang="en-US" dirty="0"/>
              <a:t>The and keyword is a logical operator, and is used to combine conditional statements: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FF04C77B-DCA1-1C87-057E-77EFD3CEE3CF}"/>
              </a:ext>
            </a:extLst>
          </p:cNvPr>
          <p:cNvPicPr>
            <a:picLocks noChangeAspect="1"/>
          </p:cNvPicPr>
          <p:nvPr/>
        </p:nvPicPr>
        <p:blipFill>
          <a:blip r:embed="rId2"/>
          <a:stretch>
            <a:fillRect/>
          </a:stretch>
        </p:blipFill>
        <p:spPr>
          <a:xfrm>
            <a:off x="2971422" y="4426422"/>
            <a:ext cx="5410955" cy="2152950"/>
          </a:xfrm>
          <a:prstGeom prst="rect">
            <a:avLst/>
          </a:prstGeom>
        </p:spPr>
      </p:pic>
    </p:spTree>
    <p:extLst>
      <p:ext uri="{BB962C8B-B14F-4D97-AF65-F5344CB8AC3E}">
        <p14:creationId xmlns:p14="http://schemas.microsoft.com/office/powerpoint/2010/main" val="355142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91FBD-C7B3-4D4F-52F6-0C4596634E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E55D5-E76E-E668-68D8-64D61E193734}"/>
              </a:ext>
            </a:extLst>
          </p:cNvPr>
          <p:cNvSpPr>
            <a:spLocks noGrp="1"/>
          </p:cNvSpPr>
          <p:nvPr>
            <p:ph idx="1"/>
          </p:nvPr>
        </p:nvSpPr>
        <p:spPr>
          <a:xfrm>
            <a:off x="0" y="0"/>
            <a:ext cx="12192000" cy="6858000"/>
          </a:xfrm>
        </p:spPr>
        <p:txBody>
          <a:bodyPr/>
          <a:lstStyle/>
          <a:p>
            <a:pPr marL="0" indent="0">
              <a:buNone/>
            </a:pPr>
            <a:r>
              <a:rPr lang="en-US" b="1" dirty="0"/>
              <a:t>Or</a:t>
            </a:r>
            <a:r>
              <a:rPr lang="en-US" dirty="0"/>
              <a:t> </a:t>
            </a:r>
          </a:p>
          <a:p>
            <a:pPr marL="0" indent="0">
              <a:buNone/>
            </a:pPr>
            <a:r>
              <a:rPr lang="en-US" dirty="0"/>
              <a:t>The or keyword is a logical operator, and is used to combine conditional statements: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Not </a:t>
            </a:r>
          </a:p>
          <a:p>
            <a:pPr marL="0" indent="0">
              <a:buNone/>
            </a:pPr>
            <a:r>
              <a:rPr lang="en-US" dirty="0"/>
              <a:t>The not keyword is a logical operator, and is used to reverse the result of the conditional statement:</a:t>
            </a:r>
            <a:endParaRPr lang="en-IN" dirty="0"/>
          </a:p>
        </p:txBody>
      </p:sp>
      <p:pic>
        <p:nvPicPr>
          <p:cNvPr id="4" name="Picture 3">
            <a:extLst>
              <a:ext uri="{FF2B5EF4-FFF2-40B4-BE49-F238E27FC236}">
                <a16:creationId xmlns:a16="http://schemas.microsoft.com/office/drawing/2014/main" id="{7C394FC8-9A27-EF15-E6D3-58B64D602107}"/>
              </a:ext>
            </a:extLst>
          </p:cNvPr>
          <p:cNvPicPr>
            <a:picLocks noChangeAspect="1"/>
          </p:cNvPicPr>
          <p:nvPr/>
        </p:nvPicPr>
        <p:blipFill>
          <a:blip r:embed="rId2"/>
          <a:stretch>
            <a:fillRect/>
          </a:stretch>
        </p:blipFill>
        <p:spPr>
          <a:xfrm>
            <a:off x="141246" y="1494686"/>
            <a:ext cx="5744377" cy="2152950"/>
          </a:xfrm>
          <a:prstGeom prst="rect">
            <a:avLst/>
          </a:prstGeom>
        </p:spPr>
      </p:pic>
      <p:pic>
        <p:nvPicPr>
          <p:cNvPr id="7" name="Picture 6">
            <a:extLst>
              <a:ext uri="{FF2B5EF4-FFF2-40B4-BE49-F238E27FC236}">
                <a16:creationId xmlns:a16="http://schemas.microsoft.com/office/drawing/2014/main" id="{EB137FBD-E9EE-519E-E402-AA5AA7AE1203}"/>
              </a:ext>
            </a:extLst>
          </p:cNvPr>
          <p:cNvPicPr>
            <a:picLocks noChangeAspect="1"/>
          </p:cNvPicPr>
          <p:nvPr/>
        </p:nvPicPr>
        <p:blipFill>
          <a:blip r:embed="rId3"/>
          <a:stretch>
            <a:fillRect/>
          </a:stretch>
        </p:blipFill>
        <p:spPr>
          <a:xfrm>
            <a:off x="3519922" y="4933681"/>
            <a:ext cx="4429743" cy="1924319"/>
          </a:xfrm>
          <a:prstGeom prst="rect">
            <a:avLst/>
          </a:prstGeom>
        </p:spPr>
      </p:pic>
    </p:spTree>
    <p:extLst>
      <p:ext uri="{BB962C8B-B14F-4D97-AF65-F5344CB8AC3E}">
        <p14:creationId xmlns:p14="http://schemas.microsoft.com/office/powerpoint/2010/main" val="377907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D1FC7-8F42-4404-D31C-67008AE48D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54BCD-A09A-BAE1-ABC4-142E7D6723DF}"/>
              </a:ext>
            </a:extLst>
          </p:cNvPr>
          <p:cNvSpPr>
            <a:spLocks noGrp="1"/>
          </p:cNvSpPr>
          <p:nvPr>
            <p:ph idx="1"/>
          </p:nvPr>
        </p:nvSpPr>
        <p:spPr>
          <a:xfrm>
            <a:off x="0" y="0"/>
            <a:ext cx="12192000" cy="6858000"/>
          </a:xfrm>
        </p:spPr>
        <p:txBody>
          <a:bodyPr>
            <a:normAutofit/>
          </a:bodyPr>
          <a:lstStyle/>
          <a:p>
            <a:r>
              <a:rPr lang="en-US" b="1" dirty="0"/>
              <a:t>Nested If </a:t>
            </a:r>
          </a:p>
          <a:p>
            <a:pPr marL="0" indent="0">
              <a:buNone/>
            </a:pPr>
            <a:r>
              <a:rPr lang="en-US" dirty="0"/>
              <a:t>You can have if statements inside if statements, this is called nested if statements.</a:t>
            </a:r>
          </a:p>
          <a:p>
            <a:pPr marL="0" indent="0">
              <a:buNone/>
            </a:pPr>
            <a:endParaRPr lang="en-US" dirty="0"/>
          </a:p>
          <a:p>
            <a:pPr marL="0" indent="0">
              <a:buNone/>
            </a:pPr>
            <a:r>
              <a:rPr lang="en-US" dirty="0"/>
              <a:t>x = 41</a:t>
            </a:r>
            <a:br>
              <a:rPr lang="en-US" dirty="0"/>
            </a:br>
            <a:br>
              <a:rPr lang="en-US" dirty="0"/>
            </a:br>
            <a:r>
              <a:rPr lang="en-US" dirty="0"/>
              <a:t>if x &gt; 10:</a:t>
            </a:r>
            <a:br>
              <a:rPr lang="en-US" dirty="0"/>
            </a:br>
            <a:r>
              <a:rPr lang="en-US" dirty="0"/>
              <a:t>  print("Above ten,")</a:t>
            </a:r>
            <a:br>
              <a:rPr lang="en-US" dirty="0"/>
            </a:br>
            <a:r>
              <a:rPr lang="en-US" dirty="0"/>
              <a:t>  if x &gt; 20:</a:t>
            </a:r>
            <a:br>
              <a:rPr lang="en-US" dirty="0"/>
            </a:br>
            <a:r>
              <a:rPr lang="en-US" dirty="0"/>
              <a:t>    print("and also above 20!")</a:t>
            </a:r>
            <a:br>
              <a:rPr lang="en-US" dirty="0"/>
            </a:br>
            <a:r>
              <a:rPr lang="en-US" dirty="0"/>
              <a:t>  else:</a:t>
            </a:r>
            <a:br>
              <a:rPr lang="en-US" dirty="0"/>
            </a:br>
            <a:r>
              <a:rPr lang="en-US" dirty="0"/>
              <a:t>    print("but not above 20.")</a:t>
            </a:r>
          </a:p>
          <a:p>
            <a:pPr marL="0" indent="0">
              <a:buNone/>
            </a:pPr>
            <a:endParaRPr lang="en-US" dirty="0"/>
          </a:p>
          <a:p>
            <a:pPr marL="0" indent="0">
              <a:buNone/>
            </a:pPr>
            <a:r>
              <a:rPr lang="en-US" dirty="0">
                <a:sym typeface="Wingdings" panose="05000000000000000000" pitchFamily="2" charset="2"/>
              </a:rPr>
              <a:t>Output: </a:t>
            </a:r>
          </a:p>
          <a:p>
            <a:pPr marL="0" indent="0">
              <a:buNone/>
            </a:pPr>
            <a:r>
              <a:rPr lang="en-US" dirty="0"/>
              <a:t>Above ten,</a:t>
            </a:r>
            <a:br>
              <a:rPr lang="en-US" dirty="0"/>
            </a:br>
            <a:r>
              <a:rPr lang="en-US" dirty="0"/>
              <a:t>and also above 20!</a:t>
            </a:r>
            <a:endParaRPr lang="en-IN" dirty="0"/>
          </a:p>
        </p:txBody>
      </p:sp>
    </p:spTree>
    <p:extLst>
      <p:ext uri="{BB962C8B-B14F-4D97-AF65-F5344CB8AC3E}">
        <p14:creationId xmlns:p14="http://schemas.microsoft.com/office/powerpoint/2010/main" val="93515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1112</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Python Conditional Statements</vt:lpstr>
      <vt:lpstr>Conditional Statements</vt:lpstr>
      <vt:lpstr>PowerPoint Presentation</vt:lpstr>
      <vt:lpstr>PowerPoint Presentation</vt:lpstr>
      <vt:lpstr>PowerPoint Presentation</vt:lpstr>
      <vt:lpstr>PowerPoint Presentation</vt:lpstr>
      <vt:lpstr>Ternary Operators, or Conditional Expressions.</vt:lpstr>
      <vt:lpstr>PowerPoint Presentation</vt:lpstr>
      <vt:lpstr>PowerPoint Presentation</vt:lpstr>
      <vt:lpstr>PowerPoint Presentation</vt:lpstr>
      <vt:lpstr>  Python Match  </vt:lpstr>
      <vt:lpstr>PowerPoint Presentation</vt:lpstr>
      <vt:lpstr>PowerPoint Presentation</vt:lpstr>
      <vt:lpstr>PowerPoint Presentation</vt:lpstr>
      <vt:lpstr>PowerPoint Presentation</vt:lpstr>
      <vt:lpstr>PowerPoint Presentation</vt:lpstr>
      <vt:lpstr>Q</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babu</dc:creator>
  <cp:lastModifiedBy>john babu</cp:lastModifiedBy>
  <cp:revision>82</cp:revision>
  <dcterms:created xsi:type="dcterms:W3CDTF">2025-08-06T04:44:49Z</dcterms:created>
  <dcterms:modified xsi:type="dcterms:W3CDTF">2025-08-12T10:33:33Z</dcterms:modified>
</cp:coreProperties>
</file>