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33175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15784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228357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130486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335802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395442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382746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412125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380063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355248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815A6-0315-4FE4-8380-61CF9EC8A116}" type="datetimeFigureOut">
              <a:rPr lang="en-AU" smtClean="0"/>
              <a:t>4/10/2016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EF3E5AF-D3E3-4059-8615-31A7B9EBD17A}" type="slidenum">
              <a:rPr lang="en-AU" smtClean="0"/>
              <a:t>‹#›</a:t>
            </a:fld>
            <a:endParaRPr lang="en-AU" dirty="0"/>
          </a:p>
        </p:txBody>
      </p:sp>
    </p:spTree>
    <p:extLst>
      <p:ext uri="{BB962C8B-B14F-4D97-AF65-F5344CB8AC3E}">
        <p14:creationId xmlns:p14="http://schemas.microsoft.com/office/powerpoint/2010/main" val="292892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15A6-0315-4FE4-8380-61CF9EC8A116}" type="datetimeFigureOut">
              <a:rPr lang="en-AU" smtClean="0"/>
              <a:t>4/10/2016</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3E5AF-D3E3-4059-8615-31A7B9EBD17A}" type="slidenum">
              <a:rPr lang="en-AU" smtClean="0"/>
              <a:t>‹#›</a:t>
            </a:fld>
            <a:endParaRPr lang="en-AU" dirty="0"/>
          </a:p>
        </p:txBody>
      </p:sp>
    </p:spTree>
    <p:extLst>
      <p:ext uri="{BB962C8B-B14F-4D97-AF65-F5344CB8AC3E}">
        <p14:creationId xmlns:p14="http://schemas.microsoft.com/office/powerpoint/2010/main" val="239587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mokitchen.com/JapaneseRecipes/japanese-annindofu/"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569" y="46038"/>
            <a:ext cx="3514531" cy="2635898"/>
          </a:xfrm>
          <a:prstGeom prst="rect">
            <a:avLst/>
          </a:prstGeom>
        </p:spPr>
      </p:pic>
      <p:sp>
        <p:nvSpPr>
          <p:cNvPr id="2" name="Title 1"/>
          <p:cNvSpPr>
            <a:spLocks noGrp="1"/>
          </p:cNvSpPr>
          <p:nvPr>
            <p:ph type="ctrTitle"/>
          </p:nvPr>
        </p:nvSpPr>
        <p:spPr>
          <a:xfrm>
            <a:off x="1607975" y="2989230"/>
            <a:ext cx="9144000" cy="874065"/>
          </a:xfrm>
        </p:spPr>
        <p:txBody>
          <a:bodyPr>
            <a:normAutofit fontScale="90000"/>
          </a:bodyPr>
          <a:lstStyle/>
          <a:p>
            <a:r>
              <a:rPr lang="en-AU" b="1" u="sng" dirty="0" smtClean="0">
                <a:latin typeface="+mn-lt"/>
              </a:rPr>
              <a:t>Recipe Database</a:t>
            </a:r>
            <a:endParaRPr lang="en-AU" b="1" u="sng" dirty="0">
              <a:latin typeface="+mn-lt"/>
            </a:endParaRPr>
          </a:p>
        </p:txBody>
      </p:sp>
      <p:sp>
        <p:nvSpPr>
          <p:cNvPr id="3" name="Subtitle 2"/>
          <p:cNvSpPr>
            <a:spLocks noGrp="1"/>
          </p:cNvSpPr>
          <p:nvPr>
            <p:ph type="subTitle" idx="1"/>
          </p:nvPr>
        </p:nvSpPr>
        <p:spPr>
          <a:xfrm>
            <a:off x="1514670" y="3895547"/>
            <a:ext cx="9144000" cy="550084"/>
          </a:xfrm>
        </p:spPr>
        <p:txBody>
          <a:bodyPr/>
          <a:lstStyle/>
          <a:p>
            <a:r>
              <a:rPr lang="en-AU" dirty="0" smtClean="0"/>
              <a:t>By John Massy-Greene</a:t>
            </a:r>
            <a:endParaRPr lang="en-AU"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949" y="66529"/>
            <a:ext cx="1962150" cy="26384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7948" y="66529"/>
            <a:ext cx="3576735" cy="2682551"/>
          </a:xfrm>
          <a:prstGeom prst="rect">
            <a:avLst/>
          </a:prstGeom>
        </p:spPr>
      </p:pic>
    </p:spTree>
    <p:extLst>
      <p:ext uri="{BB962C8B-B14F-4D97-AF65-F5344CB8AC3E}">
        <p14:creationId xmlns:p14="http://schemas.microsoft.com/office/powerpoint/2010/main" val="90220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Querying The </a:t>
            </a:r>
            <a:r>
              <a:rPr lang="en-AU" b="1" u="sng" dirty="0" err="1" smtClean="0">
                <a:latin typeface="+mn-lt"/>
              </a:rPr>
              <a:t>Dabatabase</a:t>
            </a:r>
            <a:r>
              <a:rPr lang="en-AU" b="1" u="sng" dirty="0" smtClean="0">
                <a:latin typeface="+mn-lt"/>
              </a:rPr>
              <a:t/>
            </a:r>
            <a:br>
              <a:rPr lang="en-AU" b="1" u="sng" dirty="0" smtClean="0">
                <a:latin typeface="+mn-lt"/>
              </a:rPr>
            </a:br>
            <a:r>
              <a:rPr lang="en-AU" sz="1800" dirty="0" smtClean="0">
                <a:latin typeface="+mn-lt"/>
              </a:rPr>
              <a:t>Using subqueries</a:t>
            </a:r>
            <a:endParaRPr lang="en-AU" b="1" u="sng" dirty="0">
              <a:latin typeface="+mn-lt"/>
            </a:endParaRPr>
          </a:p>
        </p:txBody>
      </p:sp>
      <p:sp>
        <p:nvSpPr>
          <p:cNvPr id="3" name="TextBox 2"/>
          <p:cNvSpPr txBox="1"/>
          <p:nvPr/>
        </p:nvSpPr>
        <p:spPr>
          <a:xfrm>
            <a:off x="323682" y="1343278"/>
            <a:ext cx="5510676" cy="4247317"/>
          </a:xfrm>
          <a:prstGeom prst="rect">
            <a:avLst/>
          </a:prstGeom>
          <a:noFill/>
        </p:spPr>
        <p:txBody>
          <a:bodyPr wrap="square" rtlCol="0">
            <a:spAutoFit/>
          </a:bodyPr>
          <a:lstStyle/>
          <a:p>
            <a:r>
              <a:rPr lang="en-US" b="1" u="sng" dirty="0" smtClean="0">
                <a:cs typeface="Courier New" panose="02070309020205020404" pitchFamily="49" charset="0"/>
              </a:rPr>
              <a:t>The Query</a:t>
            </a:r>
          </a:p>
          <a:p>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elect title, count(*)</a:t>
            </a:r>
          </a:p>
          <a:p>
            <a:r>
              <a:rPr lang="en-US" dirty="0" smtClean="0">
                <a:latin typeface="Courier New" panose="02070309020205020404" pitchFamily="49" charset="0"/>
                <a:cs typeface="Courier New" panose="02070309020205020404" pitchFamily="49" charset="0"/>
              </a:rPr>
              <a:t>from recipe natural join contains</a:t>
            </a:r>
          </a:p>
          <a:p>
            <a:r>
              <a:rPr lang="en-US" dirty="0">
                <a:latin typeface="Courier New" panose="02070309020205020404" pitchFamily="49" charset="0"/>
                <a:cs typeface="Courier New" panose="02070309020205020404" pitchFamily="49" charset="0"/>
              </a:rPr>
              <a:t>w</a:t>
            </a:r>
            <a:r>
              <a:rPr lang="en-US" dirty="0" smtClean="0">
                <a:latin typeface="Courier New" panose="02070309020205020404" pitchFamily="49" charset="0"/>
                <a:cs typeface="Courier New" panose="02070309020205020404" pitchFamily="49" charset="0"/>
              </a:rPr>
              <a:t>here </a:t>
            </a:r>
            <a:r>
              <a:rPr lang="en-US" dirty="0" err="1" smtClean="0">
                <a:latin typeface="Courier New" panose="02070309020205020404" pitchFamily="49" charset="0"/>
                <a:cs typeface="Courier New" panose="02070309020205020404" pitchFamily="49" charset="0"/>
              </a:rPr>
              <a:t>recID</a:t>
            </a:r>
            <a:r>
              <a:rPr lang="en-US" dirty="0" smtClean="0">
                <a:latin typeface="Courier New" panose="02070309020205020404" pitchFamily="49" charset="0"/>
                <a:cs typeface="Courier New" panose="02070309020205020404" pitchFamily="49" charset="0"/>
              </a:rPr>
              <a:t> not in </a:t>
            </a:r>
          </a:p>
          <a:p>
            <a:r>
              <a:rPr lang="en-US" dirty="0" smtClean="0">
                <a:latin typeface="Courier New" panose="02070309020205020404" pitchFamily="49" charset="0"/>
                <a:cs typeface="Courier New" panose="02070309020205020404" pitchFamily="49" charset="0"/>
              </a:rPr>
              <a:t>(select </a:t>
            </a:r>
            <a:r>
              <a:rPr lang="en-US" dirty="0" err="1" smtClean="0">
                <a:latin typeface="Courier New" panose="02070309020205020404" pitchFamily="49" charset="0"/>
                <a:cs typeface="Courier New" panose="02070309020205020404" pitchFamily="49" charset="0"/>
              </a:rPr>
              <a:t>compID</a:t>
            </a:r>
            <a:r>
              <a:rPr lang="en-US" dirty="0" smtClean="0">
                <a:latin typeface="Courier New" panose="02070309020205020404" pitchFamily="49" charset="0"/>
                <a:cs typeface="Courier New" panose="02070309020205020404" pitchFamily="49" charset="0"/>
              </a:rPr>
              <a:t> from component)</a:t>
            </a:r>
          </a:p>
          <a:p>
            <a:r>
              <a:rPr lang="en-US" dirty="0" smtClean="0">
                <a:latin typeface="Courier New" panose="02070309020205020404" pitchFamily="49" charset="0"/>
                <a:cs typeface="Courier New" panose="02070309020205020404" pitchFamily="49" charset="0"/>
              </a:rPr>
              <a:t>group by title</a:t>
            </a:r>
          </a:p>
          <a:p>
            <a:r>
              <a:rPr lang="en-US" dirty="0">
                <a:latin typeface="Courier New" panose="02070309020205020404" pitchFamily="49" charset="0"/>
                <a:cs typeface="Courier New" panose="02070309020205020404" pitchFamily="49" charset="0"/>
              </a:rPr>
              <a:t>h</a:t>
            </a:r>
            <a:r>
              <a:rPr lang="en-US" dirty="0" smtClean="0">
                <a:latin typeface="Courier New" panose="02070309020205020404" pitchFamily="49" charset="0"/>
                <a:cs typeface="Courier New" panose="02070309020205020404" pitchFamily="49" charset="0"/>
              </a:rPr>
              <a:t>aving count(*) &lt;= 4</a:t>
            </a:r>
          </a:p>
          <a:p>
            <a:r>
              <a:rPr lang="en-US" dirty="0" smtClean="0">
                <a:latin typeface="Courier New" panose="02070309020205020404" pitchFamily="49" charset="0"/>
                <a:cs typeface="Courier New" panose="02070309020205020404" pitchFamily="49" charset="0"/>
              </a:rPr>
              <a:t>order by count(*);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b="1" u="sng" dirty="0" smtClean="0">
                <a:cs typeface="Courier New" panose="02070309020205020404" pitchFamily="49" charset="0"/>
              </a:rPr>
              <a:t>Explanation</a:t>
            </a:r>
          </a:p>
          <a:p>
            <a:r>
              <a:rPr lang="en-US" dirty="0" smtClean="0">
                <a:cs typeface="Courier New" panose="02070309020205020404" pitchFamily="49" charset="0"/>
              </a:rPr>
              <a:t>A user may wish to find recipes that a simple to make(requiring 4 ingredients or less). But in order to make sure those recipes are truly simple they can’t be apart of a larger recipe.</a:t>
            </a:r>
          </a:p>
        </p:txBody>
      </p:sp>
      <p:sp>
        <p:nvSpPr>
          <p:cNvPr id="5" name="TextBox 4"/>
          <p:cNvSpPr txBox="1"/>
          <p:nvPr/>
        </p:nvSpPr>
        <p:spPr>
          <a:xfrm>
            <a:off x="6956053" y="1343278"/>
            <a:ext cx="1011504" cy="369332"/>
          </a:xfrm>
          <a:prstGeom prst="rect">
            <a:avLst/>
          </a:prstGeom>
          <a:noFill/>
        </p:spPr>
        <p:txBody>
          <a:bodyPr wrap="square" rtlCol="0">
            <a:spAutoFit/>
          </a:bodyPr>
          <a:lstStyle/>
          <a:p>
            <a:r>
              <a:rPr lang="en-AU" b="1" u="sng" dirty="0" smtClean="0"/>
              <a:t>Output</a:t>
            </a:r>
            <a:endParaRPr lang="en-AU" b="1" u="sng" dirty="0"/>
          </a:p>
        </p:txBody>
      </p:sp>
      <p:graphicFrame>
        <p:nvGraphicFramePr>
          <p:cNvPr id="2" name="Table 1"/>
          <p:cNvGraphicFramePr>
            <a:graphicFrameLocks noGrp="1"/>
          </p:cNvGraphicFramePr>
          <p:nvPr>
            <p:extLst>
              <p:ext uri="{D42A27DB-BD31-4B8C-83A1-F6EECF244321}">
                <p14:modId xmlns:p14="http://schemas.microsoft.com/office/powerpoint/2010/main" val="2705717750"/>
              </p:ext>
            </p:extLst>
          </p:nvPr>
        </p:nvGraphicFramePr>
        <p:xfrm>
          <a:off x="5834358" y="2162392"/>
          <a:ext cx="4550530" cy="1304544"/>
        </p:xfrm>
        <a:graphic>
          <a:graphicData uri="http://schemas.openxmlformats.org/drawingml/2006/table">
            <a:tbl>
              <a:tblPr firstRow="1" firstCol="1" bandRow="1">
                <a:tableStyleId>{8799B23B-EC83-4686-B30A-512413B5E67A}</a:tableStyleId>
              </a:tblPr>
              <a:tblGrid>
                <a:gridCol w="3409553"/>
                <a:gridCol w="1140977"/>
              </a:tblGrid>
              <a:tr h="186382">
                <a:tc>
                  <a:txBody>
                    <a:bodyPr/>
                    <a:lstStyle/>
                    <a:p>
                      <a:pPr algn="ctr">
                        <a:lnSpc>
                          <a:spcPct val="107000"/>
                        </a:lnSpc>
                        <a:spcAft>
                          <a:spcPts val="0"/>
                        </a:spcAft>
                      </a:pPr>
                      <a:r>
                        <a:rPr lang="en-AU" sz="2000" dirty="0">
                          <a:effectLst/>
                        </a:rPr>
                        <a:t>title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2000" dirty="0">
                          <a:effectLst/>
                        </a:rPr>
                        <a:t>count</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800" b="0" dirty="0">
                          <a:effectLst/>
                        </a:rPr>
                        <a:t>Easy Watermelon Treat</a:t>
                      </a:r>
                      <a:endParaRPr lang="en-A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2000">
                          <a:effectLst/>
                        </a:rPr>
                        <a:t>2</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800" b="0" dirty="0">
                          <a:effectLst/>
                        </a:rPr>
                        <a:t>3-Ingediant Peanut Butter Cookies</a:t>
                      </a:r>
                      <a:endParaRPr lang="en-A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2000" dirty="0">
                          <a:effectLst/>
                        </a:rPr>
                        <a:t>3</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800" b="0" dirty="0">
                          <a:effectLst/>
                        </a:rPr>
                        <a:t>Easy apple cake</a:t>
                      </a:r>
                      <a:endParaRPr lang="en-A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2000" dirty="0">
                          <a:effectLst/>
                        </a:rPr>
                        <a:t>4</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59454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Querying The </a:t>
            </a:r>
            <a:r>
              <a:rPr lang="en-AU" b="1" u="sng" dirty="0" err="1" smtClean="0">
                <a:latin typeface="+mn-lt"/>
              </a:rPr>
              <a:t>Dabatabase</a:t>
            </a:r>
            <a:r>
              <a:rPr lang="en-AU" b="1" u="sng" dirty="0" smtClean="0">
                <a:latin typeface="+mn-lt"/>
              </a:rPr>
              <a:t/>
            </a:r>
            <a:br>
              <a:rPr lang="en-AU" b="1" u="sng" dirty="0" smtClean="0">
                <a:latin typeface="+mn-lt"/>
              </a:rPr>
            </a:br>
            <a:r>
              <a:rPr lang="en-AU" sz="1800" dirty="0" smtClean="0">
                <a:latin typeface="+mn-lt"/>
              </a:rPr>
              <a:t>Non-Natural Join Cross Products</a:t>
            </a:r>
            <a:endParaRPr lang="en-AU" b="1" u="sng" dirty="0">
              <a:latin typeface="+mn-lt"/>
            </a:endParaRPr>
          </a:p>
        </p:txBody>
      </p:sp>
      <p:sp>
        <p:nvSpPr>
          <p:cNvPr id="7" name="TextBox 6"/>
          <p:cNvSpPr txBox="1"/>
          <p:nvPr/>
        </p:nvSpPr>
        <p:spPr>
          <a:xfrm>
            <a:off x="323681" y="1343278"/>
            <a:ext cx="5977365" cy="3139321"/>
          </a:xfrm>
          <a:prstGeom prst="rect">
            <a:avLst/>
          </a:prstGeom>
          <a:noFill/>
        </p:spPr>
        <p:txBody>
          <a:bodyPr wrap="square" rtlCol="0">
            <a:spAutoFit/>
          </a:bodyPr>
          <a:lstStyle/>
          <a:p>
            <a:r>
              <a:rPr lang="en-US" b="1" u="sng" dirty="0" smtClean="0">
                <a:cs typeface="Courier New" panose="02070309020205020404" pitchFamily="49" charset="0"/>
              </a:rPr>
              <a:t>The Query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elect title, step</a:t>
            </a:r>
          </a:p>
          <a:p>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rom recipe as a, component as b</a:t>
            </a:r>
          </a:p>
          <a:p>
            <a:r>
              <a:rPr lang="en-US" dirty="0">
                <a:latin typeface="Courier New" panose="02070309020205020404" pitchFamily="49" charset="0"/>
                <a:cs typeface="Courier New" panose="02070309020205020404" pitchFamily="49" charset="0"/>
              </a:rPr>
              <a:t>w</a:t>
            </a:r>
            <a:r>
              <a:rPr lang="en-US" dirty="0" smtClean="0">
                <a:latin typeface="Courier New" panose="02070309020205020404" pitchFamily="49" charset="0"/>
                <a:cs typeface="Courier New" panose="02070309020205020404" pitchFamily="49" charset="0"/>
              </a:rPr>
              <a:t>here </a:t>
            </a:r>
            <a:r>
              <a:rPr lang="en-US" dirty="0" err="1" smtClean="0">
                <a:latin typeface="Courier New" panose="02070309020205020404" pitchFamily="49" charset="0"/>
                <a:cs typeface="Courier New" panose="02070309020205020404" pitchFamily="49" charset="0"/>
              </a:rPr>
              <a:t>a.recID</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b.compID</a:t>
            </a:r>
            <a:r>
              <a:rPr lang="en-US" dirty="0" smtClean="0">
                <a:latin typeface="Courier New" panose="02070309020205020404" pitchFamily="49" charset="0"/>
                <a:cs typeface="Courier New" panose="02070309020205020404" pitchFamily="49" charset="0"/>
              </a:rPr>
              <a:t> and </a:t>
            </a:r>
            <a:r>
              <a:rPr lang="en-US" dirty="0" err="1" smtClean="0">
                <a:latin typeface="Courier New" panose="02070309020205020404" pitchFamily="49" charset="0"/>
                <a:cs typeface="Courier New" panose="02070309020205020404" pitchFamily="49" charset="0"/>
              </a:rPr>
              <a:t>b.mainID</a:t>
            </a:r>
            <a:r>
              <a:rPr lang="en-US" dirty="0" smtClean="0">
                <a:latin typeface="Courier New" panose="02070309020205020404" pitchFamily="49" charset="0"/>
                <a:cs typeface="Courier New" panose="02070309020205020404" pitchFamily="49" charset="0"/>
              </a:rPr>
              <a:t> = 12</a:t>
            </a:r>
          </a:p>
          <a:p>
            <a:r>
              <a:rPr lang="en-US" dirty="0">
                <a:latin typeface="Courier New" panose="02070309020205020404" pitchFamily="49" charset="0"/>
                <a:cs typeface="Courier New" panose="02070309020205020404" pitchFamily="49" charset="0"/>
              </a:rPr>
              <a:t>o</a:t>
            </a:r>
            <a:r>
              <a:rPr lang="en-US" dirty="0" smtClean="0">
                <a:latin typeface="Courier New" panose="02070309020205020404" pitchFamily="49" charset="0"/>
                <a:cs typeface="Courier New" panose="02070309020205020404" pitchFamily="49" charset="0"/>
              </a:rPr>
              <a:t>rder by </a:t>
            </a:r>
            <a:r>
              <a:rPr lang="en-US" dirty="0" err="1" smtClean="0">
                <a:latin typeface="Courier New" panose="02070309020205020404" pitchFamily="49" charset="0"/>
                <a:cs typeface="Courier New" panose="02070309020205020404" pitchFamily="49" charset="0"/>
              </a:rPr>
              <a:t>b.step</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b="1" u="sng" dirty="0" smtClean="0">
              <a:cs typeface="Courier New" panose="02070309020205020404" pitchFamily="49" charset="0"/>
            </a:endParaRPr>
          </a:p>
          <a:p>
            <a:r>
              <a:rPr lang="en-US" b="1" u="sng" dirty="0" smtClean="0">
                <a:cs typeface="Courier New" panose="02070309020205020404" pitchFamily="49" charset="0"/>
              </a:rPr>
              <a:t>Explanation</a:t>
            </a:r>
          </a:p>
          <a:p>
            <a:r>
              <a:rPr lang="en-US" dirty="0" smtClean="0">
                <a:cs typeface="Courier New" panose="02070309020205020404" pitchFamily="49" charset="0"/>
              </a:rPr>
              <a:t>Find all the names of recipe components that are required to make the salted caramel chocolate tart. Order them by the order in which they are made in main recipe.</a:t>
            </a:r>
          </a:p>
        </p:txBody>
      </p:sp>
      <p:sp>
        <p:nvSpPr>
          <p:cNvPr id="8" name="TextBox 7"/>
          <p:cNvSpPr txBox="1"/>
          <p:nvPr/>
        </p:nvSpPr>
        <p:spPr>
          <a:xfrm>
            <a:off x="6956053" y="1343278"/>
            <a:ext cx="1011504" cy="369332"/>
          </a:xfrm>
          <a:prstGeom prst="rect">
            <a:avLst/>
          </a:prstGeom>
          <a:noFill/>
        </p:spPr>
        <p:txBody>
          <a:bodyPr wrap="square" rtlCol="0">
            <a:spAutoFit/>
          </a:bodyPr>
          <a:lstStyle/>
          <a:p>
            <a:r>
              <a:rPr lang="en-AU" b="1" u="sng" dirty="0" smtClean="0"/>
              <a:t>Output</a:t>
            </a:r>
            <a:endParaRPr lang="en-AU" b="1" u="sng" dirty="0"/>
          </a:p>
        </p:txBody>
      </p:sp>
      <p:graphicFrame>
        <p:nvGraphicFramePr>
          <p:cNvPr id="9" name="Table 8"/>
          <p:cNvGraphicFramePr>
            <a:graphicFrameLocks noGrp="1"/>
          </p:cNvGraphicFramePr>
          <p:nvPr>
            <p:extLst>
              <p:ext uri="{D42A27DB-BD31-4B8C-83A1-F6EECF244321}">
                <p14:modId xmlns:p14="http://schemas.microsoft.com/office/powerpoint/2010/main" val="4037212584"/>
              </p:ext>
            </p:extLst>
          </p:nvPr>
        </p:nvGraphicFramePr>
        <p:xfrm>
          <a:off x="6805399" y="2018520"/>
          <a:ext cx="3066884" cy="1304544"/>
        </p:xfrm>
        <a:graphic>
          <a:graphicData uri="http://schemas.openxmlformats.org/drawingml/2006/table">
            <a:tbl>
              <a:tblPr firstRow="1" firstCol="1" bandRow="1">
                <a:tableStyleId>{8799B23B-EC83-4686-B30A-512413B5E67A}</a:tableStyleId>
              </a:tblPr>
              <a:tblGrid>
                <a:gridCol w="2457938"/>
                <a:gridCol w="608946"/>
              </a:tblGrid>
              <a:tr h="0">
                <a:tc>
                  <a:txBody>
                    <a:bodyPr/>
                    <a:lstStyle/>
                    <a:p>
                      <a:pPr algn="ctr">
                        <a:lnSpc>
                          <a:spcPct val="107000"/>
                        </a:lnSpc>
                        <a:spcAft>
                          <a:spcPts val="0"/>
                        </a:spcAft>
                      </a:pPr>
                      <a:r>
                        <a:rPr lang="en-AU" sz="2000" dirty="0">
                          <a:effectLst/>
                        </a:rPr>
                        <a:t>title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2000" dirty="0">
                          <a:effectLst/>
                        </a:rPr>
                        <a:t>step</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2000" b="0" dirty="0" smtClean="0">
                          <a:effectLst/>
                        </a:rPr>
                        <a:t>Hazelnut </a:t>
                      </a:r>
                      <a:r>
                        <a:rPr lang="en-AU" sz="2000" b="0" dirty="0">
                          <a:effectLst/>
                        </a:rPr>
                        <a:t>Crust</a:t>
                      </a:r>
                      <a:endParaRPr lang="en-AU"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2000">
                          <a:effectLst/>
                        </a:rPr>
                        <a:t>1</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2000" b="0" dirty="0">
                          <a:effectLst/>
                        </a:rPr>
                        <a:t>Simple Salted Caramel</a:t>
                      </a:r>
                      <a:endParaRPr lang="en-AU"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2000">
                          <a:effectLst/>
                        </a:rPr>
                        <a:t>2</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2000" b="0" dirty="0">
                          <a:effectLst/>
                        </a:rPr>
                        <a:t>Chocolate Ganache</a:t>
                      </a:r>
                      <a:endParaRPr lang="en-AU"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2000" dirty="0">
                          <a:effectLst/>
                        </a:rPr>
                        <a:t>3</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54073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Domain Integrity</a:t>
            </a:r>
            <a:br>
              <a:rPr lang="en-AU" b="1" u="sng" dirty="0" smtClean="0">
                <a:latin typeface="+mn-lt"/>
              </a:rPr>
            </a:br>
            <a:r>
              <a:rPr lang="en-AU" sz="1800" dirty="0" smtClean="0">
                <a:latin typeface="+mn-lt"/>
              </a:rPr>
              <a:t>The use of check statements</a:t>
            </a:r>
            <a:endParaRPr lang="en-AU" b="1" u="sng" dirty="0">
              <a:latin typeface="+mn-lt"/>
            </a:endParaRPr>
          </a:p>
        </p:txBody>
      </p:sp>
      <p:sp>
        <p:nvSpPr>
          <p:cNvPr id="6" name="TextBox 5"/>
          <p:cNvSpPr txBox="1"/>
          <p:nvPr/>
        </p:nvSpPr>
        <p:spPr>
          <a:xfrm>
            <a:off x="760884" y="3399392"/>
            <a:ext cx="9920601" cy="2492990"/>
          </a:xfrm>
          <a:prstGeom prst="rect">
            <a:avLst/>
          </a:prstGeom>
          <a:noFill/>
        </p:spPr>
        <p:txBody>
          <a:bodyPr wrap="square" rtlCol="0">
            <a:spAutoFit/>
          </a:bodyPr>
          <a:lstStyle/>
          <a:p>
            <a:r>
              <a:rPr lang="en-AU" dirty="0" smtClean="0"/>
              <a:t>Examples of constraints in the Contains </a:t>
            </a:r>
            <a:r>
              <a:rPr lang="en-AU" dirty="0"/>
              <a:t>t</a:t>
            </a:r>
            <a:r>
              <a:rPr lang="en-AU" dirty="0" smtClean="0"/>
              <a:t>able</a:t>
            </a:r>
            <a:endParaRPr lang="en-AU" dirty="0"/>
          </a:p>
          <a:p>
            <a:r>
              <a:rPr lang="en-AU" dirty="0"/>
              <a:t/>
            </a:r>
            <a:br>
              <a:rPr lang="en-AU" dirty="0"/>
            </a:br>
            <a:r>
              <a:rPr lang="en-AU" sz="1600" dirty="0" smtClean="0">
                <a:latin typeface="Courier New" panose="02070309020205020404" pitchFamily="49" charset="0"/>
                <a:cs typeface="Courier New" panose="02070309020205020404" pitchFamily="49" charset="0"/>
              </a:rPr>
              <a:t>CONSTRAINT </a:t>
            </a:r>
            <a:r>
              <a:rPr lang="en-AU" sz="1600" dirty="0">
                <a:latin typeface="Courier New" panose="02070309020205020404" pitchFamily="49" charset="0"/>
                <a:cs typeface="Courier New" panose="02070309020205020404" pitchFamily="49" charset="0"/>
              </a:rPr>
              <a:t>contain_unit1 CHECK ((cups is TRUE AND unit IS NULL</a:t>
            </a:r>
            <a:r>
              <a:rPr lang="en-AU" sz="1600" dirty="0" smtClean="0">
                <a:latin typeface="Courier New" panose="02070309020205020404" pitchFamily="49" charset="0"/>
                <a:cs typeface="Courier New" panose="02070309020205020404" pitchFamily="49" charset="0"/>
              </a:rPr>
              <a:t>)</a:t>
            </a:r>
          </a:p>
          <a:p>
            <a:r>
              <a:rPr lang="en-AU" sz="1600" dirty="0">
                <a:latin typeface="Courier New" panose="02070309020205020404" pitchFamily="49" charset="0"/>
                <a:cs typeface="Courier New" panose="02070309020205020404" pitchFamily="49" charset="0"/>
              </a:rPr>
              <a:t>	</a:t>
            </a:r>
            <a:r>
              <a:rPr lang="en-AU" sz="1600" dirty="0" smtClean="0">
                <a:latin typeface="Courier New" panose="02070309020205020404" pitchFamily="49" charset="0"/>
                <a:cs typeface="Courier New" panose="02070309020205020404" pitchFamily="49" charset="0"/>
              </a:rPr>
              <a:t>		</a:t>
            </a:r>
            <a:r>
              <a:rPr lang="en-AU" sz="1600" dirty="0">
                <a:latin typeface="Courier New" panose="02070309020205020404" pitchFamily="49" charset="0"/>
                <a:cs typeface="Courier New" panose="02070309020205020404" pitchFamily="49" charset="0"/>
              </a:rPr>
              <a:t>OR (cups is FALSE and unit IS NOT </a:t>
            </a:r>
            <a:r>
              <a:rPr lang="en-AU" sz="1600" dirty="0" smtClean="0">
                <a:latin typeface="Courier New" panose="02070309020205020404" pitchFamily="49" charset="0"/>
                <a:cs typeface="Courier New" panose="02070309020205020404" pitchFamily="49" charset="0"/>
              </a:rPr>
              <a:t>NULL))</a:t>
            </a:r>
          </a:p>
          <a:p>
            <a:endParaRPr lang="en-AU" sz="1600" dirty="0">
              <a:latin typeface="Courier New" panose="02070309020205020404" pitchFamily="49" charset="0"/>
              <a:cs typeface="Courier New" panose="02070309020205020404" pitchFamily="49" charset="0"/>
            </a:endParaRPr>
          </a:p>
          <a:p>
            <a:r>
              <a:rPr lang="en-AU" dirty="0" smtClean="0">
                <a:cs typeface="Courier New" panose="02070309020205020404" pitchFamily="49" charset="0"/>
              </a:rPr>
              <a:t>Either the ingredient can have a unit of measurement assigned to it or it will use cups. The reasoning behind this is that users may wish to switch or convert between cups and units of measurement which are mutually exclusive methods of measurement. </a:t>
            </a:r>
            <a:r>
              <a:rPr lang="en-AU" dirty="0" smtClean="0"/>
              <a:t/>
            </a:r>
            <a:br>
              <a:rPr lang="en-AU" dirty="0" smtClean="0"/>
            </a:br>
            <a:endParaRPr lang="en-AU" dirty="0"/>
          </a:p>
        </p:txBody>
      </p:sp>
      <p:sp>
        <p:nvSpPr>
          <p:cNvPr id="7" name="TextBox 6"/>
          <p:cNvSpPr txBox="1"/>
          <p:nvPr/>
        </p:nvSpPr>
        <p:spPr>
          <a:xfrm>
            <a:off x="5214669" y="1312199"/>
            <a:ext cx="129942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b="1" dirty="0" smtClean="0"/>
              <a:t>Contains</a:t>
            </a:r>
          </a:p>
          <a:p>
            <a:pPr marL="171450" indent="-171450">
              <a:buFontTx/>
              <a:buChar char="-"/>
            </a:pPr>
            <a:r>
              <a:rPr lang="en-AU" u="sng" dirty="0" smtClean="0"/>
              <a:t>recID</a:t>
            </a:r>
            <a:r>
              <a:rPr lang="en-AU" dirty="0" smtClean="0"/>
              <a:t> *</a:t>
            </a:r>
          </a:p>
          <a:p>
            <a:pPr marL="171450" indent="-171450">
              <a:buFontTx/>
              <a:buChar char="-"/>
            </a:pPr>
            <a:r>
              <a:rPr lang="en-AU" u="sng" dirty="0" err="1" smtClean="0"/>
              <a:t>iname</a:t>
            </a:r>
            <a:r>
              <a:rPr lang="en-AU" dirty="0" smtClean="0"/>
              <a:t> *</a:t>
            </a:r>
            <a:endParaRPr lang="en-AU" u="sng" dirty="0" smtClean="0"/>
          </a:p>
          <a:p>
            <a:pPr marL="171450" indent="-171450">
              <a:buFontTx/>
              <a:buChar char="-"/>
            </a:pPr>
            <a:r>
              <a:rPr lang="en-AU" dirty="0"/>
              <a:t>a</a:t>
            </a:r>
            <a:r>
              <a:rPr lang="en-AU" dirty="0" smtClean="0"/>
              <a:t>mount</a:t>
            </a:r>
          </a:p>
          <a:p>
            <a:pPr marL="171450" indent="-171450">
              <a:buFontTx/>
              <a:buChar char="-"/>
            </a:pPr>
            <a:r>
              <a:rPr lang="en-AU" dirty="0" smtClean="0"/>
              <a:t>units</a:t>
            </a:r>
          </a:p>
          <a:p>
            <a:pPr marL="171450" indent="-171450">
              <a:buFontTx/>
              <a:buChar char="-"/>
            </a:pPr>
            <a:r>
              <a:rPr lang="en-AU" dirty="0" smtClean="0"/>
              <a:t>cups</a:t>
            </a:r>
            <a:endParaRPr lang="en-AU" dirty="0"/>
          </a:p>
        </p:txBody>
      </p:sp>
    </p:spTree>
    <p:extLst>
      <p:ext uri="{BB962C8B-B14F-4D97-AF65-F5344CB8AC3E}">
        <p14:creationId xmlns:p14="http://schemas.microsoft.com/office/powerpoint/2010/main" val="3210555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19577" y="182246"/>
            <a:ext cx="6477000" cy="1064664"/>
          </a:xfrm>
        </p:spPr>
        <p:txBody>
          <a:bodyPr>
            <a:normAutofit/>
          </a:bodyPr>
          <a:lstStyle/>
          <a:p>
            <a:pPr algn="ctr"/>
            <a:r>
              <a:rPr lang="en-AU" b="1" u="sng" dirty="0" smtClean="0">
                <a:latin typeface="+mn-lt"/>
              </a:rPr>
              <a:t>Domain Integrity</a:t>
            </a:r>
            <a:br>
              <a:rPr lang="en-AU" b="1" u="sng" dirty="0" smtClean="0">
                <a:latin typeface="+mn-lt"/>
              </a:rPr>
            </a:br>
            <a:r>
              <a:rPr lang="en-AU" sz="1800" dirty="0" smtClean="0">
                <a:latin typeface="+mn-lt"/>
              </a:rPr>
              <a:t>The use of check statements</a:t>
            </a:r>
            <a:endParaRPr lang="en-AU" b="1" u="sng" dirty="0">
              <a:latin typeface="+mn-lt"/>
            </a:endParaRPr>
          </a:p>
        </p:txBody>
      </p:sp>
      <p:sp>
        <p:nvSpPr>
          <p:cNvPr id="5" name="TextBox 4"/>
          <p:cNvSpPr txBox="1"/>
          <p:nvPr/>
        </p:nvSpPr>
        <p:spPr>
          <a:xfrm>
            <a:off x="526214" y="1554408"/>
            <a:ext cx="9920601" cy="2585323"/>
          </a:xfrm>
          <a:prstGeom prst="rect">
            <a:avLst/>
          </a:prstGeom>
          <a:noFill/>
        </p:spPr>
        <p:txBody>
          <a:bodyPr wrap="square" rtlCol="0">
            <a:spAutoFit/>
          </a:bodyPr>
          <a:lstStyle/>
          <a:p>
            <a:r>
              <a:rPr lang="en-AU" dirty="0" smtClean="0"/>
              <a:t>Examples of constraints in the Contains </a:t>
            </a:r>
            <a:r>
              <a:rPr lang="en-AU" dirty="0"/>
              <a:t>t</a:t>
            </a:r>
            <a:r>
              <a:rPr lang="en-AU" dirty="0" smtClean="0"/>
              <a:t>able</a:t>
            </a:r>
            <a:endParaRPr lang="en-AU" dirty="0"/>
          </a:p>
          <a:p>
            <a:endParaRPr lang="en-AU" dirty="0" smtClean="0"/>
          </a:p>
          <a:p>
            <a:r>
              <a:rPr lang="en-AU" dirty="0" smtClean="0">
                <a:latin typeface="Courier New" panose="02070309020205020404" pitchFamily="49" charset="0"/>
                <a:cs typeface="Courier New" panose="02070309020205020404" pitchFamily="49" charset="0"/>
              </a:rPr>
              <a:t>CONSTRAINT </a:t>
            </a:r>
            <a:r>
              <a:rPr lang="en-AU" dirty="0">
                <a:latin typeface="Courier New" panose="02070309020205020404" pitchFamily="49" charset="0"/>
                <a:cs typeface="Courier New" panose="02070309020205020404" pitchFamily="49" charset="0"/>
              </a:rPr>
              <a:t>contain_unit2 CHECK(unit IN </a:t>
            </a:r>
            <a:r>
              <a:rPr lang="en-AU" dirty="0" smtClean="0">
                <a:latin typeface="Courier New" panose="02070309020205020404" pitchFamily="49" charset="0"/>
                <a:cs typeface="Courier New" panose="02070309020205020404" pitchFamily="49" charset="0"/>
              </a:rPr>
              <a:t>(</a:t>
            </a:r>
            <a:r>
              <a:rPr lang="en-AU" dirty="0">
                <a:latin typeface="Courier New" panose="02070309020205020404" pitchFamily="49" charset="0"/>
                <a:cs typeface="Courier New" panose="02070309020205020404" pitchFamily="49" charset="0"/>
              </a:rPr>
              <a:t>'ml</a:t>
            </a:r>
            <a:r>
              <a:rPr lang="en-AU" dirty="0" smtClean="0">
                <a:latin typeface="Courier New" panose="02070309020205020404" pitchFamily="49" charset="0"/>
                <a:cs typeface="Courier New" panose="02070309020205020404" pitchFamily="49" charset="0"/>
              </a:rPr>
              <a:t>', 'l</a:t>
            </a: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'mg</a:t>
            </a: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'g</a:t>
            </a: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'kg', 'unit(s)','</a:t>
            </a:r>
            <a:r>
              <a:rPr lang="en-AU" dirty="0" err="1" smtClean="0">
                <a:latin typeface="Courier New" panose="02070309020205020404" pitchFamily="49" charset="0"/>
                <a:cs typeface="Courier New" panose="02070309020205020404" pitchFamily="49" charset="0"/>
              </a:rPr>
              <a:t>tspn</a:t>
            </a:r>
            <a:r>
              <a:rPr lang="en-AU" dirty="0" smtClean="0">
                <a:latin typeface="Courier New" panose="02070309020205020404" pitchFamily="49" charset="0"/>
                <a:cs typeface="Courier New" panose="02070309020205020404" pitchFamily="49" charset="0"/>
              </a:rPr>
              <a:t>', '</a:t>
            </a:r>
            <a:r>
              <a:rPr lang="en-AU" dirty="0" err="1" smtClean="0">
                <a:latin typeface="Courier New" panose="02070309020205020404" pitchFamily="49" charset="0"/>
                <a:cs typeface="Courier New" panose="02070309020205020404" pitchFamily="49" charset="0"/>
              </a:rPr>
              <a:t>tbspn</a:t>
            </a:r>
            <a:r>
              <a:rPr lang="en-AU" dirty="0" smtClean="0">
                <a:latin typeface="Courier New" panose="02070309020205020404" pitchFamily="49" charset="0"/>
                <a:cs typeface="Courier New" panose="02070309020205020404" pitchFamily="49" charset="0"/>
              </a:rPr>
              <a:t>',</a:t>
            </a: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'lb',</a:t>
            </a: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a:t>
            </a:r>
            <a:r>
              <a:rPr lang="en-AU" dirty="0" err="1" smtClean="0">
                <a:latin typeface="Courier New" panose="02070309020205020404" pitchFamily="49" charset="0"/>
                <a:cs typeface="Courier New" panose="02070309020205020404" pitchFamily="49" charset="0"/>
              </a:rPr>
              <a:t>oz</a:t>
            </a:r>
            <a:r>
              <a:rPr lang="en-AU" dirty="0">
                <a:latin typeface="Courier New" panose="02070309020205020404" pitchFamily="49" charset="0"/>
                <a:cs typeface="Courier New" panose="02070309020205020404" pitchFamily="49" charset="0"/>
              </a:rPr>
              <a:t>'))</a:t>
            </a:r>
            <a:r>
              <a:rPr lang="en-AU" dirty="0"/>
              <a:t/>
            </a:r>
            <a:br>
              <a:rPr lang="en-AU" dirty="0"/>
            </a:br>
            <a:endParaRPr lang="en-AU" dirty="0"/>
          </a:p>
          <a:p>
            <a:r>
              <a:rPr lang="en-AU" dirty="0" smtClean="0"/>
              <a:t>Precise units of measurement are required in some recipes(especially desserts) in order for the recipe to be successful. A “pinch” of salt is usually ok but being imprecise when specifying the ingredients in a recipe will result in yourself and others not being able to replicate the results and could potentially end up in disaster.</a:t>
            </a:r>
            <a:endParaRPr lang="en-AU" dirty="0"/>
          </a:p>
        </p:txBody>
      </p:sp>
    </p:spTree>
    <p:extLst>
      <p:ext uri="{BB962C8B-B14F-4D97-AF65-F5344CB8AC3E}">
        <p14:creationId xmlns:p14="http://schemas.microsoft.com/office/powerpoint/2010/main" val="3760379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Domain Integrity</a:t>
            </a:r>
            <a:br>
              <a:rPr lang="en-AU" b="1" u="sng" dirty="0" smtClean="0">
                <a:latin typeface="+mn-lt"/>
              </a:rPr>
            </a:br>
            <a:r>
              <a:rPr lang="en-AU" sz="1800" dirty="0" smtClean="0">
                <a:latin typeface="+mn-lt"/>
              </a:rPr>
              <a:t>The use of check statements</a:t>
            </a:r>
            <a:endParaRPr lang="en-AU" b="1" u="sng" dirty="0">
              <a:latin typeface="+mn-lt"/>
            </a:endParaRPr>
          </a:p>
        </p:txBody>
      </p:sp>
      <p:sp>
        <p:nvSpPr>
          <p:cNvPr id="5" name="TextBox 4"/>
          <p:cNvSpPr txBox="1"/>
          <p:nvPr/>
        </p:nvSpPr>
        <p:spPr>
          <a:xfrm>
            <a:off x="5139324" y="1349239"/>
            <a:ext cx="1281826" cy="160043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400" b="1" dirty="0" smtClean="0"/>
              <a:t>Ingredient</a:t>
            </a:r>
            <a:endParaRPr lang="en-AU" sz="1400" dirty="0" smtClean="0"/>
          </a:p>
          <a:p>
            <a:pPr marL="171450" indent="-171450">
              <a:buFontTx/>
              <a:buChar char="-"/>
            </a:pPr>
            <a:r>
              <a:rPr lang="en-AU" sz="1400" u="sng" dirty="0" err="1" smtClean="0"/>
              <a:t>iname</a:t>
            </a:r>
            <a:endParaRPr lang="en-AU" sz="1400" u="sng" dirty="0" smtClean="0"/>
          </a:p>
          <a:p>
            <a:pPr marL="171450" indent="-171450">
              <a:buFontTx/>
              <a:buChar char="-"/>
            </a:pPr>
            <a:r>
              <a:rPr lang="en-AU" sz="1400" dirty="0" err="1" smtClean="0"/>
              <a:t>metric</a:t>
            </a:r>
            <a:r>
              <a:rPr lang="en-AU" sz="1400" dirty="0" err="1" smtClean="0"/>
              <a:t>ToCup</a:t>
            </a:r>
            <a:endParaRPr lang="en-AU" sz="1400" dirty="0"/>
          </a:p>
          <a:p>
            <a:pPr marL="171450" indent="-171450">
              <a:buFontTx/>
              <a:buChar char="-"/>
            </a:pPr>
            <a:r>
              <a:rPr lang="en-AU" sz="1400" dirty="0" err="1" smtClean="0"/>
              <a:t>gfLevel</a:t>
            </a:r>
            <a:endParaRPr lang="en-AU" sz="1400" dirty="0" smtClean="0"/>
          </a:p>
          <a:p>
            <a:pPr marL="171450" indent="-171450">
              <a:buFontTx/>
              <a:buChar char="-"/>
            </a:pPr>
            <a:r>
              <a:rPr lang="en-AU" sz="1400" dirty="0" smtClean="0"/>
              <a:t>vegLevel</a:t>
            </a:r>
          </a:p>
          <a:p>
            <a:pPr marL="171450" indent="-171450">
              <a:buFontTx/>
              <a:buChar char="-"/>
            </a:pPr>
            <a:r>
              <a:rPr lang="en-AU" sz="1400" dirty="0"/>
              <a:t>n</a:t>
            </a:r>
            <a:r>
              <a:rPr lang="en-AU" sz="1400" dirty="0" smtClean="0"/>
              <a:t>uts</a:t>
            </a:r>
          </a:p>
          <a:p>
            <a:pPr marL="171450" indent="-171450">
              <a:buFontTx/>
              <a:buChar char="-"/>
            </a:pPr>
            <a:r>
              <a:rPr lang="en-AU" sz="1400" dirty="0" smtClean="0"/>
              <a:t>dairy</a:t>
            </a:r>
          </a:p>
        </p:txBody>
      </p:sp>
      <p:sp>
        <p:nvSpPr>
          <p:cNvPr id="6" name="TextBox 5"/>
          <p:cNvSpPr txBox="1"/>
          <p:nvPr/>
        </p:nvSpPr>
        <p:spPr>
          <a:xfrm>
            <a:off x="760884" y="3399392"/>
            <a:ext cx="9920601" cy="2800767"/>
          </a:xfrm>
          <a:prstGeom prst="rect">
            <a:avLst/>
          </a:prstGeom>
          <a:noFill/>
        </p:spPr>
        <p:txBody>
          <a:bodyPr wrap="square" rtlCol="0">
            <a:spAutoFit/>
          </a:bodyPr>
          <a:lstStyle/>
          <a:p>
            <a:r>
              <a:rPr lang="en-AU" dirty="0" smtClean="0"/>
              <a:t>Example of a constraint in the </a:t>
            </a:r>
            <a:r>
              <a:rPr lang="en-AU" dirty="0" err="1" smtClean="0"/>
              <a:t>Ingrediant</a:t>
            </a:r>
            <a:r>
              <a:rPr lang="en-AU" dirty="0" smtClean="0"/>
              <a:t> table</a:t>
            </a:r>
            <a:endParaRPr lang="en-AU" dirty="0"/>
          </a:p>
          <a:p>
            <a:r>
              <a:rPr lang="en-AU" dirty="0"/>
              <a:t/>
            </a:r>
            <a:br>
              <a:rPr lang="en-AU" dirty="0"/>
            </a:br>
            <a:r>
              <a:rPr lang="en-AU" sz="1600" dirty="0">
                <a:latin typeface="Courier New" panose="02070309020205020404" pitchFamily="49" charset="0"/>
                <a:cs typeface="Courier New" panose="02070309020205020404" pitchFamily="49" charset="0"/>
              </a:rPr>
              <a:t>CONSTRAINT </a:t>
            </a:r>
            <a:r>
              <a:rPr lang="en-AU" sz="1600" dirty="0" err="1">
                <a:latin typeface="Courier New" panose="02070309020205020404" pitchFamily="49" charset="0"/>
                <a:cs typeface="Courier New" panose="02070309020205020404" pitchFamily="49" charset="0"/>
              </a:rPr>
              <a:t>ingred_vegLevel</a:t>
            </a:r>
            <a:r>
              <a:rPr lang="en-AU" sz="1600" dirty="0">
                <a:latin typeface="Courier New" panose="02070309020205020404" pitchFamily="49" charset="0"/>
                <a:cs typeface="Courier New" panose="02070309020205020404" pitchFamily="49" charset="0"/>
              </a:rPr>
              <a:t> CHECK(</a:t>
            </a:r>
            <a:r>
              <a:rPr lang="en-AU" sz="1600" dirty="0" err="1">
                <a:latin typeface="Courier New" panose="02070309020205020404" pitchFamily="49" charset="0"/>
                <a:cs typeface="Courier New" panose="02070309020205020404" pitchFamily="49" charset="0"/>
              </a:rPr>
              <a:t>vegLevel</a:t>
            </a:r>
            <a:r>
              <a:rPr lang="en-AU" sz="1600" dirty="0">
                <a:latin typeface="Courier New" panose="02070309020205020404" pitchFamily="49" charset="0"/>
                <a:cs typeface="Courier New" panose="02070309020205020404" pitchFamily="49" charset="0"/>
              </a:rPr>
              <a:t> &gt;= 1 </a:t>
            </a:r>
            <a:r>
              <a:rPr lang="en-AU" sz="1600" dirty="0" smtClean="0">
                <a:latin typeface="Courier New" panose="02070309020205020404" pitchFamily="49" charset="0"/>
                <a:cs typeface="Courier New" panose="02070309020205020404" pitchFamily="49" charset="0"/>
              </a:rPr>
              <a:t>AND </a:t>
            </a:r>
            <a:r>
              <a:rPr lang="en-AU" sz="1600" dirty="0" err="1" smtClean="0">
                <a:latin typeface="Courier New" panose="02070309020205020404" pitchFamily="49" charset="0"/>
                <a:cs typeface="Courier New" panose="02070309020205020404" pitchFamily="49" charset="0"/>
              </a:rPr>
              <a:t>vegLevel</a:t>
            </a:r>
            <a:r>
              <a:rPr lang="en-AU" sz="1600" dirty="0" smtClean="0">
                <a:latin typeface="Courier New" panose="02070309020205020404" pitchFamily="49" charset="0"/>
                <a:cs typeface="Courier New" panose="02070309020205020404" pitchFamily="49" charset="0"/>
              </a:rPr>
              <a:t> </a:t>
            </a:r>
            <a:r>
              <a:rPr lang="en-AU" sz="1600" dirty="0">
                <a:latin typeface="Courier New" panose="02070309020205020404" pitchFamily="49" charset="0"/>
                <a:cs typeface="Courier New" panose="02070309020205020404" pitchFamily="49" charset="0"/>
              </a:rPr>
              <a:t>&lt;= 3</a:t>
            </a:r>
            <a:r>
              <a:rPr lang="en-AU" sz="1600" dirty="0" smtClean="0">
                <a:latin typeface="Courier New" panose="02070309020205020404" pitchFamily="49" charset="0"/>
                <a:cs typeface="Courier New" panose="02070309020205020404" pitchFamily="49" charset="0"/>
              </a:rPr>
              <a:t>)</a:t>
            </a:r>
          </a:p>
          <a:p>
            <a:endParaRPr lang="en-AU" sz="1600" dirty="0">
              <a:latin typeface="Courier New" panose="02070309020205020404" pitchFamily="49" charset="0"/>
              <a:cs typeface="Courier New" panose="02070309020205020404" pitchFamily="49" charset="0"/>
            </a:endParaRPr>
          </a:p>
          <a:p>
            <a:r>
              <a:rPr lang="en-AU" dirty="0" err="1" smtClean="0"/>
              <a:t>vegLevel</a:t>
            </a:r>
            <a:r>
              <a:rPr lang="en-AU" dirty="0" smtClean="0"/>
              <a:t> is part of the allergen attributes that is present in both the recipe and </a:t>
            </a:r>
            <a:r>
              <a:rPr lang="en-AU" dirty="0" err="1" smtClean="0"/>
              <a:t>ingrediant</a:t>
            </a:r>
            <a:r>
              <a:rPr lang="en-AU" dirty="0" smtClean="0"/>
              <a:t> table. It is a number that is one of three values:</a:t>
            </a:r>
          </a:p>
          <a:p>
            <a:endParaRPr lang="en-AU" dirty="0" smtClean="0"/>
          </a:p>
          <a:p>
            <a:r>
              <a:rPr lang="en-AU" dirty="0" smtClean="0"/>
              <a:t>1 = vegan friendly.</a:t>
            </a:r>
            <a:br>
              <a:rPr lang="en-AU" dirty="0" smtClean="0"/>
            </a:br>
            <a:r>
              <a:rPr lang="en-AU" dirty="0" smtClean="0"/>
              <a:t>2 = vegetarian friendly.</a:t>
            </a:r>
          </a:p>
          <a:p>
            <a:r>
              <a:rPr lang="en-AU" dirty="0" smtClean="0"/>
              <a:t>3 = only suitable for those who eat meat (bacon </a:t>
            </a:r>
            <a:r>
              <a:rPr lang="en-AU" dirty="0" err="1" smtClean="0"/>
              <a:t>icecream</a:t>
            </a:r>
            <a:r>
              <a:rPr lang="en-AU" dirty="0" smtClean="0"/>
              <a:t> is actually pretty good)</a:t>
            </a:r>
            <a:endParaRPr lang="en-AU" dirty="0"/>
          </a:p>
        </p:txBody>
      </p:sp>
    </p:spTree>
    <p:extLst>
      <p:ext uri="{BB962C8B-B14F-4D97-AF65-F5344CB8AC3E}">
        <p14:creationId xmlns:p14="http://schemas.microsoft.com/office/powerpoint/2010/main" val="41239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Use of Action Statements</a:t>
            </a:r>
            <a:endParaRPr lang="en-AU" b="1" u="sng" dirty="0">
              <a:latin typeface="+mn-lt"/>
            </a:endParaRPr>
          </a:p>
        </p:txBody>
      </p:sp>
      <p:sp>
        <p:nvSpPr>
          <p:cNvPr id="3" name="TextBox 2"/>
          <p:cNvSpPr txBox="1"/>
          <p:nvPr/>
        </p:nvSpPr>
        <p:spPr>
          <a:xfrm>
            <a:off x="1164139" y="1579514"/>
            <a:ext cx="1905062"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200" b="1" dirty="0" smtClean="0"/>
              <a:t>Recipe</a:t>
            </a:r>
          </a:p>
          <a:p>
            <a:pPr marL="171450" indent="-171450">
              <a:buFontTx/>
              <a:buChar char="-"/>
            </a:pPr>
            <a:r>
              <a:rPr lang="en-AU" sz="1200" u="sng" dirty="0" smtClean="0"/>
              <a:t>recID</a:t>
            </a:r>
          </a:p>
          <a:p>
            <a:pPr marL="171450" indent="-171450">
              <a:buFontTx/>
              <a:buChar char="-"/>
            </a:pPr>
            <a:r>
              <a:rPr lang="en-AU" sz="1200" dirty="0" smtClean="0"/>
              <a:t>title</a:t>
            </a:r>
          </a:p>
          <a:p>
            <a:pPr marL="171450" indent="-171450">
              <a:buFontTx/>
              <a:buChar char="-"/>
            </a:pPr>
            <a:r>
              <a:rPr lang="en-AU" sz="1200" dirty="0" smtClean="0"/>
              <a:t>Instruction</a:t>
            </a:r>
          </a:p>
          <a:p>
            <a:pPr marL="171450" indent="-171450">
              <a:buFontTx/>
              <a:buChar char="-"/>
            </a:pPr>
            <a:r>
              <a:rPr lang="en-AU" sz="1200" dirty="0" smtClean="0"/>
              <a:t>time</a:t>
            </a:r>
          </a:p>
          <a:p>
            <a:pPr marL="171450" indent="-171450">
              <a:buFontTx/>
              <a:buChar char="-"/>
            </a:pPr>
            <a:r>
              <a:rPr lang="en-AU" sz="1200" dirty="0" smtClean="0"/>
              <a:t>Notes</a:t>
            </a:r>
          </a:p>
          <a:p>
            <a:pPr marL="171450" indent="-171450">
              <a:buFontTx/>
              <a:buChar char="-"/>
            </a:pPr>
            <a:r>
              <a:rPr lang="en-AU" sz="1200" dirty="0" smtClean="0"/>
              <a:t>Source</a:t>
            </a:r>
          </a:p>
          <a:p>
            <a:pPr marL="171450" indent="-171450">
              <a:buFontTx/>
              <a:buChar char="-"/>
            </a:pPr>
            <a:r>
              <a:rPr lang="en-AU" sz="1200" dirty="0" smtClean="0"/>
              <a:t>UID *</a:t>
            </a:r>
          </a:p>
          <a:p>
            <a:pPr marL="171450" indent="-171450">
              <a:buFontTx/>
              <a:buChar char="-"/>
            </a:pPr>
            <a:r>
              <a:rPr lang="en-AU" sz="1200" dirty="0" smtClean="0"/>
              <a:t>hasComponents</a:t>
            </a:r>
            <a:endParaRPr lang="en-AU" sz="1200" dirty="0"/>
          </a:p>
          <a:p>
            <a:pPr marL="171450" indent="-171450">
              <a:buFontTx/>
              <a:buChar char="-"/>
            </a:pPr>
            <a:r>
              <a:rPr lang="en-AU" sz="1200" dirty="0" smtClean="0"/>
              <a:t>gfLevel</a:t>
            </a:r>
            <a:endParaRPr lang="en-AU" sz="1200" dirty="0"/>
          </a:p>
          <a:p>
            <a:pPr marL="171450" indent="-171450">
              <a:buFontTx/>
              <a:buChar char="-"/>
            </a:pPr>
            <a:r>
              <a:rPr lang="en-AU" sz="1200" dirty="0" smtClean="0"/>
              <a:t>vegLevel</a:t>
            </a:r>
            <a:endParaRPr lang="en-AU" sz="1200" dirty="0"/>
          </a:p>
          <a:p>
            <a:pPr marL="171450" indent="-171450">
              <a:buFontTx/>
              <a:buChar char="-"/>
            </a:pPr>
            <a:r>
              <a:rPr lang="en-AU" sz="1200" dirty="0" smtClean="0"/>
              <a:t>nutFree</a:t>
            </a:r>
            <a:endParaRPr lang="en-AU" sz="1200" dirty="0"/>
          </a:p>
          <a:p>
            <a:pPr marL="171450" indent="-171450">
              <a:buFontTx/>
              <a:buChar char="-"/>
            </a:pPr>
            <a:r>
              <a:rPr lang="en-AU" sz="1200" dirty="0" smtClean="0"/>
              <a:t>dairyFree</a:t>
            </a:r>
          </a:p>
        </p:txBody>
      </p:sp>
      <p:sp>
        <p:nvSpPr>
          <p:cNvPr id="2" name="Rectangle 1"/>
          <p:cNvSpPr/>
          <p:nvPr/>
        </p:nvSpPr>
        <p:spPr>
          <a:xfrm>
            <a:off x="86977" y="4295178"/>
            <a:ext cx="568453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AU" dirty="0">
                <a:latin typeface="Courier New" panose="02070309020205020404" pitchFamily="49" charset="0"/>
              </a:rPr>
              <a:t>CONSTRAINT </a:t>
            </a:r>
            <a:r>
              <a:rPr lang="en-AU" dirty="0" err="1">
                <a:latin typeface="Courier New" panose="02070309020205020404" pitchFamily="49" charset="0"/>
              </a:rPr>
              <a:t>rec_FK</a:t>
            </a:r>
            <a:r>
              <a:rPr lang="en-AU" dirty="0">
                <a:latin typeface="Courier New" panose="02070309020205020404" pitchFamily="49" charset="0"/>
              </a:rPr>
              <a:t> FOREIGN KEY(</a:t>
            </a:r>
            <a:r>
              <a:rPr lang="en-AU" dirty="0" err="1">
                <a:latin typeface="Courier New" panose="02070309020205020404" pitchFamily="49" charset="0"/>
              </a:rPr>
              <a:t>uID</a:t>
            </a:r>
            <a:r>
              <a:rPr lang="en-AU" dirty="0">
                <a:latin typeface="Courier New" panose="02070309020205020404" pitchFamily="49" charset="0"/>
              </a:rPr>
              <a:t>) REFERENCES users(</a:t>
            </a:r>
            <a:r>
              <a:rPr lang="en-AU" dirty="0" err="1">
                <a:latin typeface="Courier New" panose="02070309020205020404" pitchFamily="49" charset="0"/>
              </a:rPr>
              <a:t>uID</a:t>
            </a:r>
            <a:r>
              <a:rPr lang="en-AU" dirty="0">
                <a:latin typeface="Courier New" panose="02070309020205020404" pitchFamily="49" charset="0"/>
              </a:rPr>
              <a:t>) ON DELETE </a:t>
            </a:r>
            <a:r>
              <a:rPr lang="en-AU" dirty="0" smtClean="0">
                <a:latin typeface="Courier New" panose="02070309020205020404" pitchFamily="49" charset="0"/>
              </a:rPr>
              <a:t>CASCADE</a:t>
            </a:r>
          </a:p>
          <a:p>
            <a:endParaRPr lang="en-AU" dirty="0">
              <a:latin typeface="Courier New" panose="02070309020205020404" pitchFamily="49" charset="0"/>
            </a:endParaRPr>
          </a:p>
          <a:p>
            <a:r>
              <a:rPr lang="en-AU" dirty="0" smtClean="0"/>
              <a:t>A recipe is dependent on the user that creates them. So if a user leaves the database or is deleted then their recipes are no longer relevant or needed. </a:t>
            </a:r>
            <a:endParaRPr lang="en-AU" dirty="0"/>
          </a:p>
        </p:txBody>
      </p:sp>
      <p:sp>
        <p:nvSpPr>
          <p:cNvPr id="5" name="TextBox 4"/>
          <p:cNvSpPr txBox="1"/>
          <p:nvPr/>
        </p:nvSpPr>
        <p:spPr>
          <a:xfrm>
            <a:off x="8220861" y="1988701"/>
            <a:ext cx="1024639" cy="156966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1600" b="1" smtClean="0"/>
              <a:t>Contains</a:t>
            </a:r>
          </a:p>
          <a:p>
            <a:pPr marL="171450" indent="-171450">
              <a:buFontTx/>
              <a:buChar char="-"/>
            </a:pPr>
            <a:r>
              <a:rPr lang="en-AU" sz="1600" u="sng" smtClean="0"/>
              <a:t>recID</a:t>
            </a:r>
            <a:r>
              <a:rPr lang="en-AU" sz="1600" smtClean="0"/>
              <a:t> *</a:t>
            </a:r>
          </a:p>
          <a:p>
            <a:pPr marL="171450" indent="-171450">
              <a:buFontTx/>
              <a:buChar char="-"/>
            </a:pPr>
            <a:r>
              <a:rPr lang="en-AU" sz="1600" u="sng" smtClean="0"/>
              <a:t>iname</a:t>
            </a:r>
            <a:r>
              <a:rPr lang="en-AU" sz="1600" smtClean="0"/>
              <a:t> *</a:t>
            </a:r>
            <a:endParaRPr lang="en-AU" sz="1600" u="sng" smtClean="0"/>
          </a:p>
          <a:p>
            <a:pPr marL="171450" indent="-171450">
              <a:buFontTx/>
              <a:buChar char="-"/>
            </a:pPr>
            <a:r>
              <a:rPr lang="en-AU" sz="1600" smtClean="0"/>
              <a:t>amount</a:t>
            </a:r>
          </a:p>
          <a:p>
            <a:pPr marL="171450" indent="-171450">
              <a:buFontTx/>
              <a:buChar char="-"/>
            </a:pPr>
            <a:r>
              <a:rPr lang="en-AU" sz="1600" smtClean="0"/>
              <a:t>units</a:t>
            </a:r>
          </a:p>
          <a:p>
            <a:pPr marL="171450" indent="-171450">
              <a:buFontTx/>
              <a:buChar char="-"/>
            </a:pPr>
            <a:r>
              <a:rPr lang="en-AU" sz="1600" smtClean="0"/>
              <a:t>cups</a:t>
            </a:r>
            <a:endParaRPr lang="en-AU" sz="1600" dirty="0"/>
          </a:p>
        </p:txBody>
      </p:sp>
      <p:sp>
        <p:nvSpPr>
          <p:cNvPr id="6" name="Rectangle 5"/>
          <p:cNvSpPr/>
          <p:nvPr/>
        </p:nvSpPr>
        <p:spPr>
          <a:xfrm>
            <a:off x="5956041" y="4295178"/>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AU" dirty="0">
                <a:latin typeface="Courier New" panose="02070309020205020404" pitchFamily="49" charset="0"/>
              </a:rPr>
              <a:t>CONSTRAINT contain_FK2 FOREIGN KEY(</a:t>
            </a:r>
            <a:r>
              <a:rPr lang="en-AU" dirty="0" err="1">
                <a:latin typeface="Courier New" panose="02070309020205020404" pitchFamily="49" charset="0"/>
              </a:rPr>
              <a:t>iname</a:t>
            </a:r>
            <a:r>
              <a:rPr lang="en-AU" dirty="0">
                <a:latin typeface="Courier New" panose="02070309020205020404" pitchFamily="49" charset="0"/>
              </a:rPr>
              <a:t>) REFERENCES </a:t>
            </a:r>
            <a:r>
              <a:rPr lang="en-AU" dirty="0" err="1">
                <a:latin typeface="Courier New" panose="02070309020205020404" pitchFamily="49" charset="0"/>
              </a:rPr>
              <a:t>ingrediant</a:t>
            </a:r>
            <a:r>
              <a:rPr lang="en-AU" dirty="0">
                <a:latin typeface="Courier New" panose="02070309020205020404" pitchFamily="49" charset="0"/>
              </a:rPr>
              <a:t>(</a:t>
            </a:r>
            <a:r>
              <a:rPr lang="en-AU" dirty="0" err="1">
                <a:latin typeface="Courier New" panose="02070309020205020404" pitchFamily="49" charset="0"/>
              </a:rPr>
              <a:t>iname</a:t>
            </a:r>
            <a:r>
              <a:rPr lang="en-AU" dirty="0">
                <a:latin typeface="Courier New" panose="02070309020205020404" pitchFamily="49" charset="0"/>
              </a:rPr>
              <a:t>) ON DELETE </a:t>
            </a:r>
            <a:r>
              <a:rPr lang="en-AU" dirty="0" smtClean="0">
                <a:latin typeface="Courier New" panose="02070309020205020404" pitchFamily="49" charset="0"/>
              </a:rPr>
              <a:t>RESTRICT</a:t>
            </a:r>
          </a:p>
          <a:p>
            <a:endParaRPr lang="en-AU" dirty="0">
              <a:latin typeface="Courier New" panose="02070309020205020404" pitchFamily="49" charset="0"/>
            </a:endParaRPr>
          </a:p>
          <a:p>
            <a:r>
              <a:rPr lang="en-AU" dirty="0" smtClean="0"/>
              <a:t>Ingredients are used by many recipes and are essentially the body of a recipe so we want to make absolutely sure that an ingredient needs to be deleted otherwise it can affect many tables.</a:t>
            </a:r>
            <a:endParaRPr lang="en-AU" dirty="0"/>
          </a:p>
        </p:txBody>
      </p:sp>
    </p:spTree>
    <p:extLst>
      <p:ext uri="{BB962C8B-B14F-4D97-AF65-F5344CB8AC3E}">
        <p14:creationId xmlns:p14="http://schemas.microsoft.com/office/powerpoint/2010/main" val="431668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Use of Views</a:t>
            </a:r>
            <a:endParaRPr lang="en-AU" b="1" u="sng" dirty="0">
              <a:latin typeface="+mn-lt"/>
            </a:endParaRPr>
          </a:p>
        </p:txBody>
      </p:sp>
      <p:sp>
        <p:nvSpPr>
          <p:cNvPr id="7" name="TextBox 6"/>
          <p:cNvSpPr txBox="1"/>
          <p:nvPr/>
        </p:nvSpPr>
        <p:spPr>
          <a:xfrm>
            <a:off x="1687653" y="1132912"/>
            <a:ext cx="7725747" cy="1477328"/>
          </a:xfrm>
          <a:prstGeom prst="rect">
            <a:avLst/>
          </a:prstGeom>
          <a:noFill/>
        </p:spPr>
        <p:txBody>
          <a:bodyPr wrap="square" rtlCol="0">
            <a:spAutoFit/>
          </a:bodyPr>
          <a:lstStyle/>
          <a:p>
            <a:r>
              <a:rPr lang="en-AU" dirty="0" smtClean="0"/>
              <a:t>With any recipe a person, company or party can claim any number of health benefits. However if a person knows what ingredients are used they can judged for themselves if these claims are legitimate.</a:t>
            </a:r>
          </a:p>
          <a:p>
            <a:endParaRPr lang="en-AU" dirty="0" smtClean="0"/>
          </a:p>
          <a:p>
            <a:r>
              <a:rPr lang="en-AU" dirty="0" smtClean="0"/>
              <a:t>Within the database this can be solved via the use of triggers.</a:t>
            </a:r>
            <a:endParaRPr lang="en-AU" dirty="0"/>
          </a:p>
        </p:txBody>
      </p:sp>
      <p:sp>
        <p:nvSpPr>
          <p:cNvPr id="8" name="TextBox 7"/>
          <p:cNvSpPr txBox="1"/>
          <p:nvPr/>
        </p:nvSpPr>
        <p:spPr>
          <a:xfrm>
            <a:off x="221969" y="2621618"/>
            <a:ext cx="5691674" cy="4370427"/>
          </a:xfrm>
          <a:prstGeom prst="rect">
            <a:avLst/>
          </a:prstGeom>
          <a:noFill/>
        </p:spPr>
        <p:txBody>
          <a:bodyPr wrap="square" rtlCol="0">
            <a:spAutoFit/>
          </a:bodyPr>
          <a:lstStyle/>
          <a:p>
            <a:r>
              <a:rPr lang="en-AU" sz="1400" dirty="0">
                <a:latin typeface="Courier New" panose="02070309020205020404" pitchFamily="49" charset="0"/>
                <a:cs typeface="Courier New" panose="02070309020205020404" pitchFamily="49" charset="0"/>
              </a:rPr>
              <a:t>create view </a:t>
            </a:r>
            <a:r>
              <a:rPr lang="en-AU" sz="1400" dirty="0" err="1">
                <a:latin typeface="Courier New" panose="02070309020205020404" pitchFamily="49" charset="0"/>
                <a:cs typeface="Courier New" panose="02070309020205020404" pitchFamily="49" charset="0"/>
              </a:rPr>
              <a:t>jointAllergens</a:t>
            </a:r>
            <a:r>
              <a:rPr lang="en-AU" sz="1400" dirty="0">
                <a:latin typeface="Courier New" panose="02070309020205020404" pitchFamily="49" charset="0"/>
                <a:cs typeface="Courier New" panose="02070309020205020404" pitchFamily="49" charset="0"/>
              </a:rPr>
              <a:t> AS</a:t>
            </a:r>
          </a:p>
          <a:p>
            <a:r>
              <a:rPr lang="en-AU" sz="1400" dirty="0">
                <a:latin typeface="Courier New" panose="02070309020205020404" pitchFamily="49" charset="0"/>
                <a:cs typeface="Courier New" panose="02070309020205020404" pitchFamily="49" charset="0"/>
              </a:rPr>
              <a:t>select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iname</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gfLevel</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vegLevel</a:t>
            </a:r>
            <a:r>
              <a:rPr lang="en-AU" sz="1400" dirty="0">
                <a:latin typeface="Courier New" panose="02070309020205020404" pitchFamily="49" charset="0"/>
                <a:cs typeface="Courier New" panose="02070309020205020404" pitchFamily="49" charset="0"/>
              </a:rPr>
              <a:t>, </a:t>
            </a:r>
            <a:r>
              <a:rPr lang="en-AU" sz="1400" dirty="0" err="1" smtClean="0">
                <a:latin typeface="Courier New" panose="02070309020205020404" pitchFamily="49" charset="0"/>
                <a:cs typeface="Courier New" panose="02070309020205020404" pitchFamily="49" charset="0"/>
              </a:rPr>
              <a:t>nutfree</a:t>
            </a:r>
            <a:r>
              <a:rPr lang="en-AU" sz="1400" dirty="0" smtClean="0">
                <a:latin typeface="Courier New" panose="02070309020205020404" pitchFamily="49" charset="0"/>
                <a:cs typeface="Courier New" panose="02070309020205020404" pitchFamily="49" charset="0"/>
              </a:rPr>
              <a:t>, </a:t>
            </a:r>
            <a:r>
              <a:rPr lang="en-AU" sz="1400" dirty="0" err="1" smtClean="0">
                <a:latin typeface="Courier New" panose="02070309020205020404" pitchFamily="49" charset="0"/>
                <a:cs typeface="Courier New" panose="02070309020205020404" pitchFamily="49" charset="0"/>
              </a:rPr>
              <a:t>dairyfree</a:t>
            </a:r>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from contains natural join </a:t>
            </a:r>
            <a:r>
              <a:rPr lang="en-AU" sz="1400" dirty="0" smtClean="0">
                <a:latin typeface="Courier New" panose="02070309020205020404" pitchFamily="49" charset="0"/>
                <a:cs typeface="Courier New" panose="02070309020205020404" pitchFamily="49" charset="0"/>
              </a:rPr>
              <a:t>ingredient</a:t>
            </a:r>
            <a:r>
              <a:rPr lang="en-AU" sz="1400" dirty="0" smtClean="0">
                <a:latin typeface="Courier New" panose="02070309020205020404" pitchFamily="49" charset="0"/>
                <a:cs typeface="Courier New" panose="02070309020205020404" pitchFamily="49" charset="0"/>
              </a:rPr>
              <a:t>;</a:t>
            </a:r>
          </a:p>
          <a:p>
            <a:endParaRPr lang="en-AU" sz="1400" dirty="0">
              <a:latin typeface="Courier New" panose="02070309020205020404" pitchFamily="49" charset="0"/>
              <a:cs typeface="Courier New" panose="02070309020205020404" pitchFamily="49" charset="0"/>
            </a:endParaRPr>
          </a:p>
          <a:p>
            <a:r>
              <a:rPr lang="en-AU" sz="1400" dirty="0" smtClean="0">
                <a:latin typeface="Courier New" panose="02070309020205020404" pitchFamily="49" charset="0"/>
                <a:cs typeface="Courier New" panose="02070309020205020404" pitchFamily="49" charset="0"/>
              </a:rPr>
              <a:t>create </a:t>
            </a:r>
            <a:r>
              <a:rPr lang="en-AU" sz="1400" dirty="0">
                <a:latin typeface="Courier New" panose="02070309020205020404" pitchFamily="49" charset="0"/>
                <a:cs typeface="Courier New" panose="02070309020205020404" pitchFamily="49" charset="0"/>
              </a:rPr>
              <a:t>view </a:t>
            </a:r>
            <a:r>
              <a:rPr lang="en-AU" sz="1400" dirty="0" err="1">
                <a:latin typeface="Courier New" panose="02070309020205020404" pitchFamily="49" charset="0"/>
                <a:cs typeface="Courier New" panose="02070309020205020404" pitchFamily="49" charset="0"/>
              </a:rPr>
              <a:t>recipeGF</a:t>
            </a:r>
            <a:r>
              <a:rPr lang="en-AU" sz="1400" dirty="0">
                <a:latin typeface="Courier New" panose="02070309020205020404" pitchFamily="49" charset="0"/>
                <a:cs typeface="Courier New" panose="02070309020205020404" pitchFamily="49" charset="0"/>
              </a:rPr>
              <a:t> AS</a:t>
            </a:r>
          </a:p>
          <a:p>
            <a:r>
              <a:rPr lang="en-AU" sz="1400" dirty="0">
                <a:latin typeface="Courier New" panose="02070309020205020404" pitchFamily="49" charset="0"/>
                <a:cs typeface="Courier New" panose="02070309020205020404" pitchFamily="49" charset="0"/>
              </a:rPr>
              <a:t>select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 max(</a:t>
            </a:r>
            <a:r>
              <a:rPr lang="en-AU" sz="1400" dirty="0" err="1">
                <a:latin typeface="Courier New" panose="02070309020205020404" pitchFamily="49" charset="0"/>
                <a:cs typeface="Courier New" panose="02070309020205020404" pitchFamily="49" charset="0"/>
              </a:rPr>
              <a:t>gfLevel</a:t>
            </a:r>
            <a:r>
              <a:rPr lang="en-AU" sz="1400" dirty="0">
                <a:latin typeface="Courier New" panose="02070309020205020404" pitchFamily="49" charset="0"/>
                <a:cs typeface="Courier New" panose="02070309020205020404" pitchFamily="49" charset="0"/>
              </a:rPr>
              <a:t>) as </a:t>
            </a:r>
            <a:r>
              <a:rPr lang="en-AU" sz="1400" dirty="0" err="1">
                <a:latin typeface="Courier New" panose="02070309020205020404" pitchFamily="49" charset="0"/>
                <a:cs typeface="Courier New" panose="02070309020205020404" pitchFamily="49" charset="0"/>
              </a:rPr>
              <a:t>gfLevel</a:t>
            </a:r>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from </a:t>
            </a:r>
            <a:r>
              <a:rPr lang="en-AU" sz="1400" dirty="0" err="1">
                <a:latin typeface="Courier New" panose="02070309020205020404" pitchFamily="49" charset="0"/>
                <a:cs typeface="Courier New" panose="02070309020205020404" pitchFamily="49" charset="0"/>
              </a:rPr>
              <a:t>jointAllergens</a:t>
            </a:r>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group by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a:t>
            </a:r>
          </a:p>
          <a:p>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create view </a:t>
            </a:r>
            <a:r>
              <a:rPr lang="en-AU" sz="1400" dirty="0" err="1">
                <a:latin typeface="Courier New" panose="02070309020205020404" pitchFamily="49" charset="0"/>
                <a:cs typeface="Courier New" panose="02070309020205020404" pitchFamily="49" charset="0"/>
              </a:rPr>
              <a:t>recipeVLevel</a:t>
            </a:r>
            <a:r>
              <a:rPr lang="en-AU" sz="1400" dirty="0">
                <a:latin typeface="Courier New" panose="02070309020205020404" pitchFamily="49" charset="0"/>
                <a:cs typeface="Courier New" panose="02070309020205020404" pitchFamily="49" charset="0"/>
              </a:rPr>
              <a:t> AS</a:t>
            </a:r>
          </a:p>
          <a:p>
            <a:r>
              <a:rPr lang="en-AU" sz="1400" dirty="0">
                <a:latin typeface="Courier New" panose="02070309020205020404" pitchFamily="49" charset="0"/>
                <a:cs typeface="Courier New" panose="02070309020205020404" pitchFamily="49" charset="0"/>
              </a:rPr>
              <a:t>select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 max(</a:t>
            </a:r>
            <a:r>
              <a:rPr lang="en-AU" sz="1400" dirty="0" err="1">
                <a:latin typeface="Courier New" panose="02070309020205020404" pitchFamily="49" charset="0"/>
                <a:cs typeface="Courier New" panose="02070309020205020404" pitchFamily="49" charset="0"/>
              </a:rPr>
              <a:t>vegLevel</a:t>
            </a:r>
            <a:r>
              <a:rPr lang="en-AU" sz="1400" dirty="0">
                <a:latin typeface="Courier New" panose="02070309020205020404" pitchFamily="49" charset="0"/>
                <a:cs typeface="Courier New" panose="02070309020205020404" pitchFamily="49" charset="0"/>
              </a:rPr>
              <a:t>) as </a:t>
            </a:r>
            <a:r>
              <a:rPr lang="en-AU" sz="1400" dirty="0" err="1">
                <a:latin typeface="Courier New" panose="02070309020205020404" pitchFamily="49" charset="0"/>
                <a:cs typeface="Courier New" panose="02070309020205020404" pitchFamily="49" charset="0"/>
              </a:rPr>
              <a:t>vegLevel</a:t>
            </a:r>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from </a:t>
            </a:r>
            <a:r>
              <a:rPr lang="en-AU" sz="1400" dirty="0" err="1">
                <a:latin typeface="Courier New" panose="02070309020205020404" pitchFamily="49" charset="0"/>
                <a:cs typeface="Courier New" panose="02070309020205020404" pitchFamily="49" charset="0"/>
              </a:rPr>
              <a:t>jointAllergens</a:t>
            </a:r>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group by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a:t>
            </a:r>
          </a:p>
          <a:p>
            <a:endParaRPr lang="en-AU" sz="1400" dirty="0" smtClean="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create view </a:t>
            </a:r>
            <a:r>
              <a:rPr lang="en-AU" sz="1400" dirty="0" err="1">
                <a:latin typeface="Courier New" panose="02070309020205020404" pitchFamily="49" charset="0"/>
                <a:cs typeface="Courier New" panose="02070309020205020404" pitchFamily="49" charset="0"/>
              </a:rPr>
              <a:t>recipeNuts</a:t>
            </a:r>
            <a:r>
              <a:rPr lang="en-AU" sz="1400" dirty="0">
                <a:latin typeface="Courier New" panose="02070309020205020404" pitchFamily="49" charset="0"/>
                <a:cs typeface="Courier New" panose="02070309020205020404" pitchFamily="49" charset="0"/>
              </a:rPr>
              <a:t> AS</a:t>
            </a:r>
          </a:p>
          <a:p>
            <a:r>
              <a:rPr lang="en-AU" sz="1400" dirty="0">
                <a:latin typeface="Courier New" panose="02070309020205020404" pitchFamily="49" charset="0"/>
                <a:cs typeface="Courier New" panose="02070309020205020404" pitchFamily="49" charset="0"/>
              </a:rPr>
              <a:t>select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bool_and</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nutfree</a:t>
            </a:r>
            <a:r>
              <a:rPr lang="en-AU" sz="1400" dirty="0">
                <a:latin typeface="Courier New" panose="02070309020205020404" pitchFamily="49" charset="0"/>
                <a:cs typeface="Courier New" panose="02070309020205020404" pitchFamily="49" charset="0"/>
              </a:rPr>
              <a:t>) as </a:t>
            </a:r>
            <a:r>
              <a:rPr lang="en-AU" sz="1400" dirty="0" err="1">
                <a:latin typeface="Courier New" panose="02070309020205020404" pitchFamily="49" charset="0"/>
                <a:cs typeface="Courier New" panose="02070309020205020404" pitchFamily="49" charset="0"/>
              </a:rPr>
              <a:t>nutFree</a:t>
            </a:r>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from </a:t>
            </a:r>
            <a:r>
              <a:rPr lang="en-AU" sz="1400" dirty="0" err="1">
                <a:latin typeface="Courier New" panose="02070309020205020404" pitchFamily="49" charset="0"/>
                <a:cs typeface="Courier New" panose="02070309020205020404" pitchFamily="49" charset="0"/>
              </a:rPr>
              <a:t>jointAllergens</a:t>
            </a:r>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group by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a:t>
            </a:r>
          </a:p>
          <a:p>
            <a:endParaRPr lang="en-AU" sz="1200" dirty="0">
              <a:latin typeface="Courier New" panose="02070309020205020404" pitchFamily="49" charset="0"/>
              <a:cs typeface="Courier New" panose="02070309020205020404" pitchFamily="49" charset="0"/>
            </a:endParaRPr>
          </a:p>
        </p:txBody>
      </p:sp>
      <p:sp>
        <p:nvSpPr>
          <p:cNvPr id="10" name="TextBox 9"/>
          <p:cNvSpPr txBox="1"/>
          <p:nvPr/>
        </p:nvSpPr>
        <p:spPr>
          <a:xfrm>
            <a:off x="6100255" y="2773239"/>
            <a:ext cx="5234471" cy="3323987"/>
          </a:xfrm>
          <a:prstGeom prst="rect">
            <a:avLst/>
          </a:prstGeom>
          <a:noFill/>
        </p:spPr>
        <p:txBody>
          <a:bodyPr wrap="square" rtlCol="0">
            <a:spAutoFit/>
          </a:bodyPr>
          <a:lstStyle/>
          <a:p>
            <a:r>
              <a:rPr lang="en-AU" sz="1400" dirty="0">
                <a:latin typeface="Courier New" panose="02070309020205020404" pitchFamily="49" charset="0"/>
                <a:cs typeface="Courier New" panose="02070309020205020404" pitchFamily="49" charset="0"/>
              </a:rPr>
              <a:t>create view </a:t>
            </a:r>
            <a:r>
              <a:rPr lang="en-AU" sz="1400" dirty="0" err="1">
                <a:latin typeface="Courier New" panose="02070309020205020404" pitchFamily="49" charset="0"/>
                <a:cs typeface="Courier New" panose="02070309020205020404" pitchFamily="49" charset="0"/>
              </a:rPr>
              <a:t>recipeDairy</a:t>
            </a:r>
            <a:r>
              <a:rPr lang="en-AU" sz="1400" dirty="0">
                <a:latin typeface="Courier New" panose="02070309020205020404" pitchFamily="49" charset="0"/>
                <a:cs typeface="Courier New" panose="02070309020205020404" pitchFamily="49" charset="0"/>
              </a:rPr>
              <a:t> AS</a:t>
            </a:r>
          </a:p>
          <a:p>
            <a:r>
              <a:rPr lang="en-AU" sz="1400" dirty="0">
                <a:latin typeface="Courier New" panose="02070309020205020404" pitchFamily="49" charset="0"/>
                <a:cs typeface="Courier New" panose="02070309020205020404" pitchFamily="49" charset="0"/>
              </a:rPr>
              <a:t>select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bool_and</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dairyfree</a:t>
            </a:r>
            <a:r>
              <a:rPr lang="en-AU" sz="1400" dirty="0">
                <a:latin typeface="Courier New" panose="02070309020205020404" pitchFamily="49" charset="0"/>
                <a:cs typeface="Courier New" panose="02070309020205020404" pitchFamily="49" charset="0"/>
              </a:rPr>
              <a:t>) as </a:t>
            </a:r>
            <a:r>
              <a:rPr lang="en-AU" sz="1400" dirty="0" err="1">
                <a:latin typeface="Courier New" panose="02070309020205020404" pitchFamily="49" charset="0"/>
                <a:cs typeface="Courier New" panose="02070309020205020404" pitchFamily="49" charset="0"/>
              </a:rPr>
              <a:t>dairyfree</a:t>
            </a:r>
            <a:r>
              <a:rPr lang="en-AU" sz="1400" dirty="0">
                <a:latin typeface="Courier New" panose="02070309020205020404" pitchFamily="49" charset="0"/>
                <a:cs typeface="Courier New" panose="02070309020205020404" pitchFamily="49" charset="0"/>
              </a:rPr>
              <a:t> </a:t>
            </a:r>
          </a:p>
          <a:p>
            <a:r>
              <a:rPr lang="en-AU" sz="1400" dirty="0">
                <a:latin typeface="Courier New" panose="02070309020205020404" pitchFamily="49" charset="0"/>
                <a:cs typeface="Courier New" panose="02070309020205020404" pitchFamily="49" charset="0"/>
              </a:rPr>
              <a:t>from </a:t>
            </a:r>
            <a:r>
              <a:rPr lang="en-AU" sz="1400" dirty="0" err="1">
                <a:latin typeface="Courier New" panose="02070309020205020404" pitchFamily="49" charset="0"/>
                <a:cs typeface="Courier New" panose="02070309020205020404" pitchFamily="49" charset="0"/>
              </a:rPr>
              <a:t>jointAllergens</a:t>
            </a:r>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group by </a:t>
            </a:r>
            <a:r>
              <a:rPr lang="en-AU" sz="1400" dirty="0" err="1">
                <a:latin typeface="Courier New" panose="02070309020205020404" pitchFamily="49" charset="0"/>
                <a:cs typeface="Courier New" panose="02070309020205020404" pitchFamily="49" charset="0"/>
              </a:rPr>
              <a:t>recID</a:t>
            </a:r>
            <a:r>
              <a:rPr lang="en-AU" sz="1400" dirty="0">
                <a:latin typeface="Courier New" panose="02070309020205020404" pitchFamily="49" charset="0"/>
                <a:cs typeface="Courier New" panose="02070309020205020404" pitchFamily="49" charset="0"/>
              </a:rPr>
              <a:t>;</a:t>
            </a:r>
          </a:p>
          <a:p>
            <a:endParaRPr lang="en-AU" sz="1400" dirty="0">
              <a:latin typeface="Courier New" panose="02070309020205020404" pitchFamily="49" charset="0"/>
              <a:cs typeface="Courier New" panose="02070309020205020404" pitchFamily="49" charset="0"/>
            </a:endParaRPr>
          </a:p>
          <a:p>
            <a:r>
              <a:rPr lang="en-AU" sz="1400" dirty="0">
                <a:latin typeface="Courier New" panose="02070309020205020404" pitchFamily="49" charset="0"/>
                <a:cs typeface="Courier New" panose="02070309020205020404" pitchFamily="49" charset="0"/>
              </a:rPr>
              <a:t>create view </a:t>
            </a:r>
            <a:r>
              <a:rPr lang="en-AU" sz="1400" dirty="0" err="1">
                <a:latin typeface="Courier New" panose="02070309020205020404" pitchFamily="49" charset="0"/>
                <a:cs typeface="Courier New" panose="02070309020205020404" pitchFamily="49" charset="0"/>
              </a:rPr>
              <a:t>recipeAllergyMatrix</a:t>
            </a:r>
            <a:r>
              <a:rPr lang="en-AU" sz="1400" dirty="0">
                <a:latin typeface="Courier New" panose="02070309020205020404" pitchFamily="49" charset="0"/>
                <a:cs typeface="Courier New" panose="02070309020205020404" pitchFamily="49" charset="0"/>
              </a:rPr>
              <a:t> AS</a:t>
            </a:r>
          </a:p>
          <a:p>
            <a:r>
              <a:rPr lang="en-AU" sz="1400" dirty="0" smtClean="0">
                <a:latin typeface="Courier New" panose="02070309020205020404" pitchFamily="49" charset="0"/>
                <a:cs typeface="Courier New" panose="02070309020205020404" pitchFamily="49" charset="0"/>
              </a:rPr>
              <a:t>SELECT </a:t>
            </a:r>
            <a:r>
              <a:rPr lang="en-AU" sz="1400" dirty="0" err="1">
                <a:latin typeface="Courier New" panose="02070309020205020404" pitchFamily="49" charset="0"/>
                <a:cs typeface="Courier New" panose="02070309020205020404" pitchFamily="49" charset="0"/>
              </a:rPr>
              <a:t>a.recID</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a.title</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b.gfLevel</a:t>
            </a:r>
            <a:r>
              <a:rPr lang="en-AU" sz="1400" dirty="0">
                <a:latin typeface="Courier New" panose="02070309020205020404" pitchFamily="49" charset="0"/>
                <a:cs typeface="Courier New" panose="02070309020205020404" pitchFamily="49" charset="0"/>
              </a:rPr>
              <a:t>, </a:t>
            </a:r>
            <a:endParaRPr lang="en-AU" sz="1400" dirty="0" smtClean="0">
              <a:latin typeface="Courier New" panose="02070309020205020404" pitchFamily="49" charset="0"/>
              <a:cs typeface="Courier New" panose="02070309020205020404" pitchFamily="49" charset="0"/>
            </a:endParaRPr>
          </a:p>
          <a:p>
            <a:r>
              <a:rPr lang="en-AU" sz="1400" dirty="0" err="1" smtClean="0">
                <a:latin typeface="Courier New" panose="02070309020205020404" pitchFamily="49" charset="0"/>
                <a:cs typeface="Courier New" panose="02070309020205020404" pitchFamily="49" charset="0"/>
              </a:rPr>
              <a:t>c.vegLevel</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d.nutFree</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e.dairyfree</a:t>
            </a:r>
            <a:endParaRPr lang="en-AU" sz="1400" dirty="0">
              <a:latin typeface="Courier New" panose="02070309020205020404" pitchFamily="49" charset="0"/>
              <a:cs typeface="Courier New" panose="02070309020205020404" pitchFamily="49" charset="0"/>
            </a:endParaRPr>
          </a:p>
          <a:p>
            <a:r>
              <a:rPr lang="pt-BR" sz="1400" dirty="0" smtClean="0">
                <a:latin typeface="Courier New" panose="02070309020205020404" pitchFamily="49" charset="0"/>
                <a:cs typeface="Courier New" panose="02070309020205020404" pitchFamily="49" charset="0"/>
              </a:rPr>
              <a:t>FROM </a:t>
            </a:r>
            <a:r>
              <a:rPr lang="pt-BR" sz="1400" dirty="0">
                <a:latin typeface="Courier New" panose="02070309020205020404" pitchFamily="49" charset="0"/>
                <a:cs typeface="Courier New" panose="02070309020205020404" pitchFamily="49" charset="0"/>
              </a:rPr>
              <a:t>recipe as a, recipeGF as b, </a:t>
            </a:r>
            <a:endParaRPr lang="pt-BR" sz="1400" dirty="0" smtClean="0">
              <a:latin typeface="Courier New" panose="02070309020205020404" pitchFamily="49" charset="0"/>
              <a:cs typeface="Courier New" panose="02070309020205020404" pitchFamily="49" charset="0"/>
            </a:endParaRPr>
          </a:p>
          <a:p>
            <a:r>
              <a:rPr lang="pt-BR" sz="1400" dirty="0" smtClean="0">
                <a:latin typeface="Courier New" panose="02070309020205020404" pitchFamily="49" charset="0"/>
                <a:cs typeface="Courier New" panose="02070309020205020404" pitchFamily="49" charset="0"/>
              </a:rPr>
              <a:t>recipeVLevel </a:t>
            </a:r>
            <a:r>
              <a:rPr lang="pt-BR" sz="1400" dirty="0">
                <a:latin typeface="Courier New" panose="02070309020205020404" pitchFamily="49" charset="0"/>
                <a:cs typeface="Courier New" panose="02070309020205020404" pitchFamily="49" charset="0"/>
              </a:rPr>
              <a:t>as c, recipeNuts as d, recipeDairy as e</a:t>
            </a:r>
          </a:p>
          <a:p>
            <a:r>
              <a:rPr lang="en-AU" sz="1400" dirty="0" smtClean="0">
                <a:latin typeface="Courier New" panose="02070309020205020404" pitchFamily="49" charset="0"/>
                <a:cs typeface="Courier New" panose="02070309020205020404" pitchFamily="49" charset="0"/>
              </a:rPr>
              <a:t>WHERE </a:t>
            </a:r>
            <a:r>
              <a:rPr lang="en-AU" sz="1400" dirty="0" err="1">
                <a:latin typeface="Courier New" panose="02070309020205020404" pitchFamily="49" charset="0"/>
                <a:cs typeface="Courier New" panose="02070309020205020404" pitchFamily="49" charset="0"/>
              </a:rPr>
              <a:t>a.recID</a:t>
            </a:r>
            <a:r>
              <a:rPr lang="en-AU" sz="1400" dirty="0">
                <a:latin typeface="Courier New" panose="02070309020205020404" pitchFamily="49" charset="0"/>
                <a:cs typeface="Courier New" panose="02070309020205020404" pitchFamily="49" charset="0"/>
              </a:rPr>
              <a:t> = </a:t>
            </a:r>
            <a:r>
              <a:rPr lang="en-AU" sz="1400" dirty="0" err="1">
                <a:latin typeface="Courier New" panose="02070309020205020404" pitchFamily="49" charset="0"/>
                <a:cs typeface="Courier New" panose="02070309020205020404" pitchFamily="49" charset="0"/>
              </a:rPr>
              <a:t>b.recID</a:t>
            </a:r>
            <a:r>
              <a:rPr lang="en-AU" sz="1400" dirty="0">
                <a:latin typeface="Courier New" panose="02070309020205020404" pitchFamily="49" charset="0"/>
                <a:cs typeface="Courier New" panose="02070309020205020404" pitchFamily="49" charset="0"/>
              </a:rPr>
              <a:t> </a:t>
            </a:r>
            <a:endParaRPr lang="en-AU" sz="1400" dirty="0" smtClean="0">
              <a:latin typeface="Courier New" panose="02070309020205020404" pitchFamily="49" charset="0"/>
              <a:cs typeface="Courier New" panose="02070309020205020404" pitchFamily="49" charset="0"/>
            </a:endParaRPr>
          </a:p>
          <a:p>
            <a:r>
              <a:rPr lang="en-AU" sz="1400" dirty="0" smtClean="0">
                <a:latin typeface="Courier New" panose="02070309020205020404" pitchFamily="49" charset="0"/>
                <a:cs typeface="Courier New" panose="02070309020205020404" pitchFamily="49" charset="0"/>
              </a:rPr>
              <a:t>AND </a:t>
            </a:r>
            <a:r>
              <a:rPr lang="en-AU" sz="1400" dirty="0" err="1" smtClean="0">
                <a:latin typeface="Courier New" panose="02070309020205020404" pitchFamily="49" charset="0"/>
                <a:cs typeface="Courier New" panose="02070309020205020404" pitchFamily="49" charset="0"/>
              </a:rPr>
              <a:t>a.recID</a:t>
            </a:r>
            <a:r>
              <a:rPr lang="en-AU" sz="1400" dirty="0" smtClean="0">
                <a:latin typeface="Courier New" panose="02070309020205020404" pitchFamily="49" charset="0"/>
                <a:cs typeface="Courier New" panose="02070309020205020404" pitchFamily="49" charset="0"/>
              </a:rPr>
              <a:t> </a:t>
            </a:r>
            <a:r>
              <a:rPr lang="en-AU" sz="1400" dirty="0">
                <a:latin typeface="Courier New" panose="02070309020205020404" pitchFamily="49" charset="0"/>
                <a:cs typeface="Courier New" panose="02070309020205020404" pitchFamily="49" charset="0"/>
              </a:rPr>
              <a:t>= </a:t>
            </a:r>
            <a:r>
              <a:rPr lang="en-AU" sz="1400" dirty="0" err="1" smtClean="0">
                <a:latin typeface="Courier New" panose="02070309020205020404" pitchFamily="49" charset="0"/>
                <a:cs typeface="Courier New" panose="02070309020205020404" pitchFamily="49" charset="0"/>
              </a:rPr>
              <a:t>c.recID</a:t>
            </a:r>
            <a:r>
              <a:rPr lang="en-AU" sz="1400" dirty="0">
                <a:latin typeface="Courier New" panose="02070309020205020404" pitchFamily="49" charset="0"/>
                <a:cs typeface="Courier New" panose="02070309020205020404" pitchFamily="49" charset="0"/>
              </a:rPr>
              <a:t> </a:t>
            </a:r>
            <a:endParaRPr lang="en-AU" sz="1400" dirty="0" smtClean="0">
              <a:latin typeface="Courier New" panose="02070309020205020404" pitchFamily="49" charset="0"/>
              <a:cs typeface="Courier New" panose="02070309020205020404" pitchFamily="49" charset="0"/>
            </a:endParaRPr>
          </a:p>
          <a:p>
            <a:r>
              <a:rPr lang="en-AU" sz="1400" dirty="0" smtClean="0">
                <a:latin typeface="Courier New" panose="02070309020205020404" pitchFamily="49" charset="0"/>
                <a:cs typeface="Courier New" panose="02070309020205020404" pitchFamily="49" charset="0"/>
              </a:rPr>
              <a:t>AND </a:t>
            </a:r>
            <a:r>
              <a:rPr lang="en-AU" sz="1400" dirty="0" err="1">
                <a:latin typeface="Courier New" panose="02070309020205020404" pitchFamily="49" charset="0"/>
                <a:cs typeface="Courier New" panose="02070309020205020404" pitchFamily="49" charset="0"/>
              </a:rPr>
              <a:t>a.recID</a:t>
            </a:r>
            <a:r>
              <a:rPr lang="en-AU" sz="1400" dirty="0">
                <a:latin typeface="Courier New" panose="02070309020205020404" pitchFamily="49" charset="0"/>
                <a:cs typeface="Courier New" panose="02070309020205020404" pitchFamily="49" charset="0"/>
              </a:rPr>
              <a:t> = </a:t>
            </a:r>
            <a:r>
              <a:rPr lang="en-AU" sz="1400" dirty="0" err="1">
                <a:latin typeface="Courier New" panose="02070309020205020404" pitchFamily="49" charset="0"/>
                <a:cs typeface="Courier New" panose="02070309020205020404" pitchFamily="49" charset="0"/>
              </a:rPr>
              <a:t>d.recID</a:t>
            </a:r>
            <a:r>
              <a:rPr lang="en-AU" sz="1400" dirty="0">
                <a:latin typeface="Courier New" panose="02070309020205020404" pitchFamily="49" charset="0"/>
                <a:cs typeface="Courier New" panose="02070309020205020404" pitchFamily="49" charset="0"/>
              </a:rPr>
              <a:t> </a:t>
            </a:r>
            <a:endParaRPr lang="en-AU" sz="1400" dirty="0" smtClean="0">
              <a:latin typeface="Courier New" panose="02070309020205020404" pitchFamily="49" charset="0"/>
              <a:cs typeface="Courier New" panose="02070309020205020404" pitchFamily="49" charset="0"/>
            </a:endParaRPr>
          </a:p>
          <a:p>
            <a:r>
              <a:rPr lang="en-AU" sz="1400" dirty="0" smtClean="0">
                <a:latin typeface="Courier New" panose="02070309020205020404" pitchFamily="49" charset="0"/>
                <a:cs typeface="Courier New" panose="02070309020205020404" pitchFamily="49" charset="0"/>
              </a:rPr>
              <a:t>AND </a:t>
            </a:r>
            <a:r>
              <a:rPr lang="en-AU" sz="1400" dirty="0" err="1" smtClean="0">
                <a:latin typeface="Courier New" panose="02070309020205020404" pitchFamily="49" charset="0"/>
                <a:cs typeface="Courier New" panose="02070309020205020404" pitchFamily="49" charset="0"/>
              </a:rPr>
              <a:t>a.recID</a:t>
            </a:r>
            <a:r>
              <a:rPr lang="en-AU" sz="1400" dirty="0" smtClean="0">
                <a:latin typeface="Courier New" panose="02070309020205020404" pitchFamily="49" charset="0"/>
                <a:cs typeface="Courier New" panose="02070309020205020404" pitchFamily="49" charset="0"/>
              </a:rPr>
              <a:t> </a:t>
            </a:r>
            <a:r>
              <a:rPr lang="en-AU" sz="1400" dirty="0">
                <a:latin typeface="Courier New" panose="02070309020205020404" pitchFamily="49" charset="0"/>
                <a:cs typeface="Courier New" panose="02070309020205020404" pitchFamily="49" charset="0"/>
              </a:rPr>
              <a:t>= </a:t>
            </a:r>
            <a:r>
              <a:rPr lang="en-AU" sz="1400" dirty="0" err="1">
                <a:latin typeface="Courier New" panose="02070309020205020404" pitchFamily="49" charset="0"/>
                <a:cs typeface="Courier New" panose="02070309020205020404" pitchFamily="49" charset="0"/>
              </a:rPr>
              <a:t>e.recID</a:t>
            </a:r>
            <a:r>
              <a:rPr lang="en-AU"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56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Use of Views</a:t>
            </a:r>
            <a:endParaRPr lang="en-AU" b="1" u="sng"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393594199"/>
              </p:ext>
            </p:extLst>
          </p:nvPr>
        </p:nvGraphicFramePr>
        <p:xfrm>
          <a:off x="1406955" y="1343609"/>
          <a:ext cx="8567469" cy="4683522"/>
        </p:xfrm>
        <a:graphic>
          <a:graphicData uri="http://schemas.openxmlformats.org/drawingml/2006/table">
            <a:tbl>
              <a:tblPr firstRow="1" firstCol="1" bandRow="1">
                <a:tableStyleId>{8799B23B-EC83-4686-B30A-512413B5E67A}</a:tableStyleId>
              </a:tblPr>
              <a:tblGrid>
                <a:gridCol w="1427607"/>
                <a:gridCol w="2038218"/>
                <a:gridCol w="816993"/>
                <a:gridCol w="1427607"/>
                <a:gridCol w="1428522"/>
                <a:gridCol w="1428522"/>
              </a:tblGrid>
              <a:tr h="469636">
                <a:tc>
                  <a:txBody>
                    <a:bodyPr/>
                    <a:lstStyle/>
                    <a:p>
                      <a:pPr algn="ctr">
                        <a:lnSpc>
                          <a:spcPct val="107000"/>
                        </a:lnSpc>
                        <a:spcAft>
                          <a:spcPts val="0"/>
                        </a:spcAft>
                      </a:pPr>
                      <a:r>
                        <a:rPr lang="en-AU" sz="1600" dirty="0" err="1">
                          <a:effectLst/>
                        </a:rPr>
                        <a:t>recid</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title</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gflevel</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veglevel</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err="1">
                          <a:effectLst/>
                        </a:rPr>
                        <a:t>nutfree</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err="1">
                          <a:effectLst/>
                        </a:rPr>
                        <a:t>dairyfree</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263717">
                <a:tc>
                  <a:txBody>
                    <a:bodyPr/>
                    <a:lstStyle/>
                    <a:p>
                      <a:pPr algn="ctr">
                        <a:lnSpc>
                          <a:spcPct val="107000"/>
                        </a:lnSpc>
                        <a:spcAft>
                          <a:spcPts val="0"/>
                        </a:spcAft>
                      </a:pPr>
                      <a:r>
                        <a:rPr lang="en-AU" sz="1600" dirty="0">
                          <a:effectLst/>
                        </a:rPr>
                        <a:t>14</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Easy apple cake</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3</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2</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t</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t</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527435">
                <a:tc>
                  <a:txBody>
                    <a:bodyPr/>
                    <a:lstStyle/>
                    <a:p>
                      <a:pPr algn="ctr">
                        <a:lnSpc>
                          <a:spcPct val="107000"/>
                        </a:lnSpc>
                        <a:spcAft>
                          <a:spcPts val="0"/>
                        </a:spcAft>
                      </a:pPr>
                      <a:r>
                        <a:rPr lang="en-AU" sz="1600" dirty="0">
                          <a:effectLst/>
                        </a:rPr>
                        <a:t>13</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Rhubarb Strawberry Pie Filling</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1</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2</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t</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263717">
                <a:tc>
                  <a:txBody>
                    <a:bodyPr/>
                    <a:lstStyle/>
                    <a:p>
                      <a:pPr algn="ctr">
                        <a:lnSpc>
                          <a:spcPct val="107000"/>
                        </a:lnSpc>
                        <a:spcAft>
                          <a:spcPts val="0"/>
                        </a:spcAft>
                      </a:pPr>
                      <a:r>
                        <a:rPr lang="en-AU" sz="1600" dirty="0">
                          <a:effectLst/>
                        </a:rPr>
                        <a:t>11</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Chocolate Ganache</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2</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2</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395576">
                <a:tc>
                  <a:txBody>
                    <a:bodyPr/>
                    <a:lstStyle/>
                    <a:p>
                      <a:pPr algn="ctr">
                        <a:lnSpc>
                          <a:spcPct val="107000"/>
                        </a:lnSpc>
                        <a:spcAft>
                          <a:spcPts val="0"/>
                        </a:spcAft>
                      </a:pPr>
                      <a:r>
                        <a:rPr lang="en-AU" sz="1600" dirty="0">
                          <a:effectLst/>
                        </a:rPr>
                        <a:t>10</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Simple Salted Caramel</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1</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2</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t</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263717">
                <a:tc>
                  <a:txBody>
                    <a:bodyPr/>
                    <a:lstStyle/>
                    <a:p>
                      <a:pPr algn="ctr">
                        <a:lnSpc>
                          <a:spcPct val="107000"/>
                        </a:lnSpc>
                        <a:spcAft>
                          <a:spcPts val="0"/>
                        </a:spcAft>
                      </a:pPr>
                      <a:r>
                        <a:rPr lang="en-AU" sz="1600">
                          <a:effectLst/>
                        </a:rPr>
                        <a:t>9</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err="1">
                          <a:effectLst/>
                        </a:rPr>
                        <a:t>Hazlenut</a:t>
                      </a:r>
                      <a:r>
                        <a:rPr lang="en-AU" sz="1600" dirty="0">
                          <a:effectLst/>
                        </a:rPr>
                        <a:t> Crust</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3</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2</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263717">
                <a:tc>
                  <a:txBody>
                    <a:bodyPr/>
                    <a:lstStyle/>
                    <a:p>
                      <a:pPr algn="ctr">
                        <a:lnSpc>
                          <a:spcPct val="107000"/>
                        </a:lnSpc>
                        <a:spcAft>
                          <a:spcPts val="0"/>
                        </a:spcAft>
                      </a:pPr>
                      <a:r>
                        <a:rPr lang="en-AU" sz="1600">
                          <a:effectLst/>
                        </a:rPr>
                        <a:t>8</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Double Pie Crust</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3</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2</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t</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527435">
                <a:tc>
                  <a:txBody>
                    <a:bodyPr/>
                    <a:lstStyle/>
                    <a:p>
                      <a:pPr algn="ctr">
                        <a:lnSpc>
                          <a:spcPct val="107000"/>
                        </a:lnSpc>
                        <a:spcAft>
                          <a:spcPts val="0"/>
                        </a:spcAft>
                      </a:pPr>
                      <a:r>
                        <a:rPr lang="en-AU" sz="1600">
                          <a:effectLst/>
                        </a:rPr>
                        <a:t>6</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Alice's House Truffles 4.0</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2</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2</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659294">
                <a:tc>
                  <a:txBody>
                    <a:bodyPr/>
                    <a:lstStyle/>
                    <a:p>
                      <a:pPr algn="ctr">
                        <a:lnSpc>
                          <a:spcPct val="107000"/>
                        </a:lnSpc>
                        <a:spcAft>
                          <a:spcPts val="0"/>
                        </a:spcAft>
                      </a:pPr>
                      <a:r>
                        <a:rPr lang="en-AU" sz="1600">
                          <a:effectLst/>
                        </a:rPr>
                        <a:t>5</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3-Ingediant Peanut Butter Cookies</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1</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2</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f</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t</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131859">
                <a:tc>
                  <a:txBody>
                    <a:bodyPr/>
                    <a:lstStyle/>
                    <a:p>
                      <a:pPr algn="ctr">
                        <a:lnSpc>
                          <a:spcPct val="107000"/>
                        </a:lnSpc>
                        <a:spcAft>
                          <a:spcPts val="0"/>
                        </a:spcAft>
                      </a:pPr>
                      <a:r>
                        <a:rPr lang="en-AU" sz="1600">
                          <a:effectLst/>
                        </a:rPr>
                        <a:t>4</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Onde Onde</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1</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1</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t</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t</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263717">
                <a:tc>
                  <a:txBody>
                    <a:bodyPr/>
                    <a:lstStyle/>
                    <a:p>
                      <a:pPr algn="ctr">
                        <a:lnSpc>
                          <a:spcPct val="107000"/>
                        </a:lnSpc>
                        <a:spcAft>
                          <a:spcPts val="0"/>
                        </a:spcAft>
                      </a:pPr>
                      <a:r>
                        <a:rPr lang="en-AU" sz="1600">
                          <a:effectLst/>
                        </a:rPr>
                        <a:t>3</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Choc Chunk Cookies GF</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2</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2</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f</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f</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263717">
                <a:tc>
                  <a:txBody>
                    <a:bodyPr/>
                    <a:lstStyle/>
                    <a:p>
                      <a:pPr algn="ctr">
                        <a:lnSpc>
                          <a:spcPct val="107000"/>
                        </a:lnSpc>
                        <a:spcAft>
                          <a:spcPts val="0"/>
                        </a:spcAft>
                      </a:pPr>
                      <a:r>
                        <a:rPr lang="en-AU" sz="1600">
                          <a:effectLst/>
                        </a:rPr>
                        <a:t>2</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Baileys Cookies</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3</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2</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f</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f</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r h="0">
                <a:tc>
                  <a:txBody>
                    <a:bodyPr/>
                    <a:lstStyle/>
                    <a:p>
                      <a:pPr algn="ctr">
                        <a:lnSpc>
                          <a:spcPct val="107000"/>
                        </a:lnSpc>
                        <a:spcAft>
                          <a:spcPts val="0"/>
                        </a:spcAft>
                      </a:pPr>
                      <a:r>
                        <a:rPr lang="en-AU" sz="1600">
                          <a:effectLst/>
                        </a:rPr>
                        <a:t>1</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Easy Watermelon Treat</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1</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a:effectLst/>
                        </a:rPr>
                        <a:t>1</a:t>
                      </a:r>
                      <a:endParaRPr lang="en-AU" sz="160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t</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c>
                  <a:txBody>
                    <a:bodyPr/>
                    <a:lstStyle/>
                    <a:p>
                      <a:pPr algn="ctr">
                        <a:lnSpc>
                          <a:spcPct val="107000"/>
                        </a:lnSpc>
                        <a:spcAft>
                          <a:spcPts val="0"/>
                        </a:spcAft>
                      </a:pPr>
                      <a:r>
                        <a:rPr lang="en-AU" sz="1600" dirty="0">
                          <a:effectLst/>
                        </a:rPr>
                        <a:t> </a:t>
                      </a:r>
                      <a:r>
                        <a:rPr lang="en-AU" sz="1600" dirty="0" smtClean="0">
                          <a:effectLst/>
                        </a:rPr>
                        <a:t>t</a:t>
                      </a:r>
                      <a:endParaRPr lang="en-AU"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410" marR="50410" marT="0" marB="0"/>
                </a:tc>
              </a:tr>
            </a:tbl>
          </a:graphicData>
        </a:graphic>
      </p:graphicFrame>
    </p:spTree>
    <p:extLst>
      <p:ext uri="{BB962C8B-B14F-4D97-AF65-F5344CB8AC3E}">
        <p14:creationId xmlns:p14="http://schemas.microsoft.com/office/powerpoint/2010/main" val="415311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
            <a:ext cx="10515600" cy="1047750"/>
          </a:xfrm>
        </p:spPr>
        <p:txBody>
          <a:bodyPr/>
          <a:lstStyle/>
          <a:p>
            <a:pPr algn="ctr"/>
            <a:r>
              <a:rPr lang="en-AU" b="1" u="sng" dirty="0" smtClean="0"/>
              <a:t>Inspiration/Requirements for Database</a:t>
            </a:r>
            <a:endParaRPr lang="en-AU"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8538" y="1047751"/>
            <a:ext cx="2982297" cy="1990291"/>
          </a:xfrm>
        </p:spPr>
      </p:pic>
      <p:sp>
        <p:nvSpPr>
          <p:cNvPr id="5" name="TextBox 4"/>
          <p:cNvSpPr txBox="1"/>
          <p:nvPr/>
        </p:nvSpPr>
        <p:spPr>
          <a:xfrm>
            <a:off x="209938" y="3251571"/>
            <a:ext cx="4007499"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u="sng" dirty="0" smtClean="0"/>
              <a:t>Almond Jelly (</a:t>
            </a:r>
            <a:r>
              <a:rPr lang="ja-JP" altLang="en-US" u="sng" dirty="0" smtClean="0"/>
              <a:t>杏仁豆腐）</a:t>
            </a:r>
            <a:r>
              <a:rPr lang="en-AU" altLang="ja-JP" u="sng" dirty="0"/>
              <a:t> </a:t>
            </a:r>
            <a:r>
              <a:rPr lang="en-AU" altLang="ja-JP" u="sng" dirty="0" smtClean="0"/>
              <a:t>Recipe</a:t>
            </a:r>
          </a:p>
          <a:p>
            <a:pPr marL="285750" indent="-285750">
              <a:buFont typeface="Arial" panose="020B0604020202020204" pitchFamily="34" charset="0"/>
              <a:buChar char="•"/>
            </a:pPr>
            <a:r>
              <a:rPr lang="en-AU" sz="1400" dirty="0" smtClean="0"/>
              <a:t>Milk – 400 ml</a:t>
            </a:r>
          </a:p>
          <a:p>
            <a:pPr marL="285750" indent="-285750">
              <a:buFont typeface="Arial" panose="020B0604020202020204" pitchFamily="34" charset="0"/>
              <a:buChar char="•"/>
            </a:pPr>
            <a:r>
              <a:rPr lang="en-AU" sz="1400" dirty="0" smtClean="0"/>
              <a:t>Sugar – 4 tablespoons</a:t>
            </a:r>
          </a:p>
          <a:p>
            <a:pPr marL="285750" indent="-285750">
              <a:buFont typeface="Arial" panose="020B0604020202020204" pitchFamily="34" charset="0"/>
              <a:buChar char="•"/>
            </a:pPr>
            <a:r>
              <a:rPr lang="en-AU" sz="1400" dirty="0" smtClean="0"/>
              <a:t>Almond </a:t>
            </a:r>
            <a:r>
              <a:rPr lang="en-AU" sz="1400" dirty="0" err="1" smtClean="0"/>
              <a:t>essense</a:t>
            </a:r>
            <a:r>
              <a:rPr lang="en-AU" sz="1400" dirty="0" smtClean="0"/>
              <a:t> – 1 Teaspoon</a:t>
            </a:r>
          </a:p>
          <a:p>
            <a:pPr marL="285750" indent="-285750">
              <a:buFont typeface="Arial" panose="020B0604020202020204" pitchFamily="34" charset="0"/>
              <a:buChar char="•"/>
            </a:pPr>
            <a:r>
              <a:rPr lang="en-AU" sz="1400" dirty="0" smtClean="0"/>
              <a:t>Agar </a:t>
            </a:r>
            <a:r>
              <a:rPr lang="en-AU" sz="1400" dirty="0" err="1" smtClean="0"/>
              <a:t>Agar</a:t>
            </a:r>
            <a:r>
              <a:rPr lang="en-AU" sz="1400" dirty="0" smtClean="0"/>
              <a:t> Powder – 5-10 grams</a:t>
            </a:r>
          </a:p>
          <a:p>
            <a:pPr marL="285750" indent="-285750">
              <a:buFont typeface="Arial" panose="020B0604020202020204" pitchFamily="34" charset="0"/>
              <a:buChar char="•"/>
            </a:pPr>
            <a:r>
              <a:rPr lang="en-AU" sz="1400" dirty="0" smtClean="0"/>
              <a:t>Cream(optional) 50 ml</a:t>
            </a:r>
          </a:p>
          <a:p>
            <a:pPr marL="285750" indent="-285750">
              <a:buFont typeface="Arial" panose="020B0604020202020204" pitchFamily="34" charset="0"/>
              <a:buChar char="•"/>
            </a:pPr>
            <a:endParaRPr lang="en-AU" sz="1400" dirty="0"/>
          </a:p>
          <a:p>
            <a:r>
              <a:rPr lang="en-AU" sz="1400" dirty="0" smtClean="0"/>
              <a:t>Instructions: </a:t>
            </a:r>
          </a:p>
          <a:p>
            <a:pPr marL="342900" indent="-342900">
              <a:buFont typeface="+mj-lt"/>
              <a:buAutoNum type="arabicPeriod"/>
            </a:pPr>
            <a:r>
              <a:rPr lang="en-AU" sz="1400" dirty="0" smtClean="0"/>
              <a:t>Dissolve </a:t>
            </a:r>
            <a:r>
              <a:rPr lang="en-AU" sz="1400" dirty="0" err="1" smtClean="0"/>
              <a:t>gelatin</a:t>
            </a:r>
            <a:r>
              <a:rPr lang="en-AU" sz="1400" dirty="0" smtClean="0"/>
              <a:t> in cold water. </a:t>
            </a:r>
          </a:p>
          <a:p>
            <a:pPr marL="342900" indent="-342900">
              <a:buFont typeface="+mj-lt"/>
              <a:buAutoNum type="arabicPeriod"/>
            </a:pPr>
            <a:r>
              <a:rPr lang="en-AU" sz="1400" dirty="0" smtClean="0"/>
              <a:t>Heat milk gently, making sure it doesn’t boil</a:t>
            </a:r>
          </a:p>
          <a:p>
            <a:pPr marL="342900" indent="-342900">
              <a:buFont typeface="+mj-lt"/>
              <a:buAutoNum type="arabicPeriod"/>
            </a:pPr>
            <a:r>
              <a:rPr lang="en-AU" sz="1400" dirty="0" smtClean="0"/>
              <a:t>Add sugar and stir till dissolved</a:t>
            </a:r>
          </a:p>
          <a:p>
            <a:pPr marL="342900" indent="-342900">
              <a:buFont typeface="+mj-lt"/>
              <a:buAutoNum type="arabicPeriod"/>
            </a:pPr>
            <a:r>
              <a:rPr lang="en-AU" sz="1400" dirty="0" smtClean="0"/>
              <a:t>Turn off heat, add cream, agar </a:t>
            </a:r>
            <a:r>
              <a:rPr lang="en-AU" sz="1400" dirty="0" err="1" smtClean="0"/>
              <a:t>agar</a:t>
            </a:r>
            <a:r>
              <a:rPr lang="en-AU" sz="1400" dirty="0" smtClean="0"/>
              <a:t> and </a:t>
            </a:r>
            <a:r>
              <a:rPr lang="en-AU" sz="1400" dirty="0" err="1" smtClean="0"/>
              <a:t>essense</a:t>
            </a:r>
            <a:endParaRPr lang="en-AU" sz="1400" dirty="0" smtClean="0"/>
          </a:p>
          <a:p>
            <a:pPr marL="342900" indent="-342900">
              <a:buFont typeface="+mj-lt"/>
              <a:buAutoNum type="arabicPeriod"/>
            </a:pPr>
            <a:r>
              <a:rPr lang="en-AU" sz="1400" dirty="0" smtClean="0"/>
              <a:t>Stir well and allow to cool</a:t>
            </a:r>
            <a:endParaRPr lang="en-AU" u="sng" dirty="0"/>
          </a:p>
          <a:p>
            <a:r>
              <a:rPr lang="en-AU" sz="1200" dirty="0" smtClean="0"/>
              <a:t>Source: </a:t>
            </a:r>
            <a:r>
              <a:rPr lang="en-AU" sz="1200" dirty="0" smtClean="0">
                <a:hlinkClick r:id="rId3"/>
              </a:rPr>
              <a:t>http://sumokitchen.com/JapaneseRecipes/japanese-annindofu/</a:t>
            </a:r>
            <a:endParaRPr lang="en-AU" sz="1200" dirty="0" smtClean="0"/>
          </a:p>
        </p:txBody>
      </p:sp>
      <p:sp>
        <p:nvSpPr>
          <p:cNvPr id="6" name="TextBox 5"/>
          <p:cNvSpPr txBox="1"/>
          <p:nvPr/>
        </p:nvSpPr>
        <p:spPr>
          <a:xfrm>
            <a:off x="4453229" y="1175658"/>
            <a:ext cx="6223518" cy="5355312"/>
          </a:xfrm>
          <a:prstGeom prst="rect">
            <a:avLst/>
          </a:prstGeom>
          <a:noFill/>
        </p:spPr>
        <p:txBody>
          <a:bodyPr wrap="square" rtlCol="0">
            <a:spAutoFit/>
          </a:bodyPr>
          <a:lstStyle/>
          <a:p>
            <a:r>
              <a:rPr lang="en-AU" dirty="0" smtClean="0"/>
              <a:t>I required a storage method for recipes that I used or came up with that would be lightweight, wouldn’t degrade with time</a:t>
            </a:r>
            <a:r>
              <a:rPr lang="en-AU" dirty="0"/>
              <a:t> </a:t>
            </a:r>
            <a:r>
              <a:rPr lang="en-AU" dirty="0" smtClean="0"/>
              <a:t>and wouldn’t be easily lost.</a:t>
            </a:r>
          </a:p>
          <a:p>
            <a:endParaRPr lang="en-AU" dirty="0"/>
          </a:p>
          <a:p>
            <a:r>
              <a:rPr lang="en-AU" dirty="0" smtClean="0"/>
              <a:t>Lost many recipes by storing the adjustments in just my head.</a:t>
            </a:r>
          </a:p>
          <a:p>
            <a:endParaRPr lang="en-AU" dirty="0" smtClean="0"/>
          </a:p>
          <a:p>
            <a:r>
              <a:rPr lang="en-AU" dirty="0" smtClean="0"/>
              <a:t>So what entities and information are required for a recipe database?</a:t>
            </a:r>
          </a:p>
          <a:p>
            <a:pPr marL="285750" indent="-285750">
              <a:buFont typeface="Arial" panose="020B0604020202020204" pitchFamily="34" charset="0"/>
              <a:buChar char="•"/>
            </a:pPr>
            <a:r>
              <a:rPr lang="en-AU" dirty="0" smtClean="0"/>
              <a:t>Recipes – instructions, who created them, time to create them</a:t>
            </a:r>
          </a:p>
          <a:p>
            <a:pPr marL="285750" indent="-285750">
              <a:buFont typeface="Arial" panose="020B0604020202020204" pitchFamily="34" charset="0"/>
              <a:buChar char="•"/>
            </a:pPr>
            <a:r>
              <a:rPr lang="en-AU" dirty="0" smtClean="0"/>
              <a:t>Ingredients  - name, units of measurement, allergy information</a:t>
            </a:r>
          </a:p>
          <a:p>
            <a:pPr marL="285750" indent="-285750">
              <a:buFont typeface="Arial" panose="020B0604020202020204" pitchFamily="34" charset="0"/>
              <a:buChar char="•"/>
            </a:pPr>
            <a:r>
              <a:rPr lang="en-AU" dirty="0" smtClean="0"/>
              <a:t>How much of the ingredient is used in the recipe?</a:t>
            </a:r>
          </a:p>
          <a:p>
            <a:pPr marL="285750" indent="-285750">
              <a:buFont typeface="Arial" panose="020B0604020202020204" pitchFamily="34" charset="0"/>
              <a:buChar char="•"/>
            </a:pPr>
            <a:r>
              <a:rPr lang="en-AU" dirty="0" smtClean="0"/>
              <a:t>Can recipe’s use other recipes in their creation?</a:t>
            </a:r>
          </a:p>
          <a:p>
            <a:pPr marL="285750" indent="-285750">
              <a:buFont typeface="Arial" panose="020B0604020202020204" pitchFamily="34" charset="0"/>
              <a:buChar char="•"/>
            </a:pPr>
            <a:r>
              <a:rPr lang="en-AU" dirty="0" smtClean="0"/>
              <a:t>Can you substitute ingredients in a recipe? Can you use these substitutions in any recipe?</a:t>
            </a:r>
          </a:p>
          <a:p>
            <a:pPr marL="285750" indent="-285750">
              <a:buFont typeface="Arial" panose="020B0604020202020204" pitchFamily="34" charset="0"/>
              <a:buChar char="•"/>
            </a:pPr>
            <a:r>
              <a:rPr lang="en-AU" dirty="0" smtClean="0"/>
              <a:t>What sort of people are going to connect to and use my database ?</a:t>
            </a:r>
          </a:p>
          <a:p>
            <a:endParaRPr lang="en-AU" dirty="0"/>
          </a:p>
        </p:txBody>
      </p:sp>
    </p:spTree>
    <p:extLst>
      <p:ext uri="{BB962C8B-B14F-4D97-AF65-F5344CB8AC3E}">
        <p14:creationId xmlns:p14="http://schemas.microsoft.com/office/powerpoint/2010/main" val="4251204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57845" y="889048"/>
            <a:ext cx="1905062"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200" b="1" dirty="0" smtClean="0"/>
              <a:t>Recipe</a:t>
            </a:r>
          </a:p>
          <a:p>
            <a:pPr marL="171450" indent="-171450">
              <a:buFontTx/>
              <a:buChar char="-"/>
            </a:pPr>
            <a:r>
              <a:rPr lang="en-AU" sz="1200" u="sng" dirty="0" smtClean="0"/>
              <a:t>recID</a:t>
            </a:r>
          </a:p>
          <a:p>
            <a:pPr marL="171450" indent="-171450">
              <a:buFontTx/>
              <a:buChar char="-"/>
            </a:pPr>
            <a:r>
              <a:rPr lang="en-AU" sz="1200" dirty="0" smtClean="0"/>
              <a:t>title</a:t>
            </a:r>
          </a:p>
          <a:p>
            <a:pPr marL="171450" indent="-171450">
              <a:buFontTx/>
              <a:buChar char="-"/>
            </a:pPr>
            <a:r>
              <a:rPr lang="en-AU" sz="1200" dirty="0" smtClean="0"/>
              <a:t>Instruction</a:t>
            </a:r>
          </a:p>
          <a:p>
            <a:pPr marL="171450" indent="-171450">
              <a:buFontTx/>
              <a:buChar char="-"/>
            </a:pPr>
            <a:r>
              <a:rPr lang="en-AU" sz="1200" dirty="0" smtClean="0"/>
              <a:t>time</a:t>
            </a:r>
          </a:p>
          <a:p>
            <a:pPr marL="171450" indent="-171450">
              <a:buFontTx/>
              <a:buChar char="-"/>
            </a:pPr>
            <a:r>
              <a:rPr lang="en-AU" sz="1200" dirty="0" smtClean="0"/>
              <a:t>Notes</a:t>
            </a:r>
          </a:p>
          <a:p>
            <a:pPr marL="171450" indent="-171450">
              <a:buFontTx/>
              <a:buChar char="-"/>
            </a:pPr>
            <a:r>
              <a:rPr lang="en-AU" sz="1200" dirty="0" smtClean="0"/>
              <a:t>Source</a:t>
            </a:r>
          </a:p>
          <a:p>
            <a:pPr marL="171450" indent="-171450">
              <a:buFontTx/>
              <a:buChar char="-"/>
            </a:pPr>
            <a:r>
              <a:rPr lang="en-AU" sz="1200" dirty="0" smtClean="0"/>
              <a:t>UID *</a:t>
            </a:r>
          </a:p>
          <a:p>
            <a:pPr marL="171450" indent="-171450">
              <a:buFontTx/>
              <a:buChar char="-"/>
            </a:pPr>
            <a:r>
              <a:rPr lang="en-AU" sz="1200" dirty="0" smtClean="0"/>
              <a:t>hasComponents</a:t>
            </a:r>
            <a:endParaRPr lang="en-AU" sz="1200" dirty="0"/>
          </a:p>
          <a:p>
            <a:pPr marL="171450" indent="-171450">
              <a:buFontTx/>
              <a:buChar char="-"/>
            </a:pPr>
            <a:r>
              <a:rPr lang="en-AU" sz="1200" dirty="0" smtClean="0"/>
              <a:t>gfLevel</a:t>
            </a:r>
            <a:endParaRPr lang="en-AU" sz="1200" dirty="0"/>
          </a:p>
          <a:p>
            <a:pPr marL="171450" indent="-171450">
              <a:buFontTx/>
              <a:buChar char="-"/>
            </a:pPr>
            <a:r>
              <a:rPr lang="en-AU" sz="1200" dirty="0" smtClean="0"/>
              <a:t>vegLevel</a:t>
            </a:r>
            <a:endParaRPr lang="en-AU" sz="1200" dirty="0"/>
          </a:p>
          <a:p>
            <a:pPr marL="171450" indent="-171450">
              <a:buFontTx/>
              <a:buChar char="-"/>
            </a:pPr>
            <a:r>
              <a:rPr lang="en-AU" sz="1200" dirty="0" smtClean="0"/>
              <a:t>nutFree</a:t>
            </a:r>
            <a:endParaRPr lang="en-AU" sz="1200" dirty="0"/>
          </a:p>
          <a:p>
            <a:pPr marL="171450" indent="-171450">
              <a:buFontTx/>
              <a:buChar char="-"/>
            </a:pPr>
            <a:r>
              <a:rPr lang="en-AU" sz="1200" dirty="0" smtClean="0"/>
              <a:t>dairyFree</a:t>
            </a:r>
          </a:p>
        </p:txBody>
      </p:sp>
      <p:sp>
        <p:nvSpPr>
          <p:cNvPr id="6" name="TextBox 5"/>
          <p:cNvSpPr txBox="1"/>
          <p:nvPr/>
        </p:nvSpPr>
        <p:spPr>
          <a:xfrm>
            <a:off x="8392190" y="743444"/>
            <a:ext cx="1011880"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200" b="1" dirty="0" smtClean="0"/>
              <a:t>Component</a:t>
            </a:r>
            <a:endParaRPr lang="en-AU" sz="1200" dirty="0" smtClean="0"/>
          </a:p>
          <a:p>
            <a:pPr marL="171450" indent="-171450">
              <a:buFontTx/>
              <a:buChar char="-"/>
            </a:pPr>
            <a:r>
              <a:rPr lang="en-AU" sz="1200" u="sng" dirty="0" smtClean="0"/>
              <a:t>mainID</a:t>
            </a:r>
            <a:r>
              <a:rPr lang="en-AU" sz="1200" dirty="0" smtClean="0"/>
              <a:t> *</a:t>
            </a:r>
            <a:endParaRPr lang="en-AU" sz="1200" u="sng" dirty="0"/>
          </a:p>
          <a:p>
            <a:pPr marL="171450" indent="-171450">
              <a:buFontTx/>
              <a:buChar char="-"/>
            </a:pPr>
            <a:r>
              <a:rPr lang="en-AU" sz="1200" u="sng" dirty="0" smtClean="0"/>
              <a:t>compID</a:t>
            </a:r>
            <a:r>
              <a:rPr lang="en-AU" sz="1200" dirty="0"/>
              <a:t> </a:t>
            </a:r>
            <a:r>
              <a:rPr lang="en-AU" sz="1200" dirty="0" smtClean="0"/>
              <a:t>*</a:t>
            </a:r>
            <a:endParaRPr lang="en-AU" sz="1200" u="sng" dirty="0" smtClean="0"/>
          </a:p>
          <a:p>
            <a:pPr marL="171450" indent="-171450">
              <a:buFontTx/>
              <a:buChar char="-"/>
            </a:pPr>
            <a:r>
              <a:rPr lang="en-AU" sz="1200" dirty="0" smtClean="0"/>
              <a:t>step</a:t>
            </a:r>
            <a:endParaRPr lang="en-AU" sz="1200" dirty="0"/>
          </a:p>
        </p:txBody>
      </p:sp>
      <p:sp>
        <p:nvSpPr>
          <p:cNvPr id="8" name="TextBox 7"/>
          <p:cNvSpPr txBox="1"/>
          <p:nvPr/>
        </p:nvSpPr>
        <p:spPr>
          <a:xfrm>
            <a:off x="755867" y="449272"/>
            <a:ext cx="1057597"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200" b="1" dirty="0" smtClean="0"/>
              <a:t>UserTypes</a:t>
            </a:r>
          </a:p>
          <a:p>
            <a:pPr marL="171450" indent="-171450">
              <a:buFontTx/>
              <a:buChar char="-"/>
            </a:pPr>
            <a:r>
              <a:rPr lang="en-AU" sz="1200" u="sng" dirty="0"/>
              <a:t>t</a:t>
            </a:r>
            <a:r>
              <a:rPr lang="en-AU" sz="1200" u="sng" dirty="0" smtClean="0"/>
              <a:t>ype</a:t>
            </a:r>
          </a:p>
          <a:p>
            <a:pPr marL="171450" indent="-171450">
              <a:buFontTx/>
              <a:buChar char="-"/>
            </a:pPr>
            <a:r>
              <a:rPr lang="en-AU" sz="1200" dirty="0"/>
              <a:t>r</a:t>
            </a:r>
            <a:r>
              <a:rPr lang="en-AU" sz="1200" dirty="0" smtClean="0"/>
              <a:t>ole</a:t>
            </a:r>
          </a:p>
          <a:p>
            <a:pPr marL="171450" indent="-171450">
              <a:buFontTx/>
              <a:buChar char="-"/>
            </a:pPr>
            <a:r>
              <a:rPr lang="en-AU" sz="1200" dirty="0"/>
              <a:t>d</a:t>
            </a:r>
            <a:r>
              <a:rPr lang="en-AU" sz="1200" dirty="0" smtClean="0"/>
              <a:t>escription</a:t>
            </a:r>
          </a:p>
        </p:txBody>
      </p:sp>
      <p:sp>
        <p:nvSpPr>
          <p:cNvPr id="10" name="TextBox 9"/>
          <p:cNvSpPr txBox="1"/>
          <p:nvPr/>
        </p:nvSpPr>
        <p:spPr>
          <a:xfrm>
            <a:off x="807356" y="2500528"/>
            <a:ext cx="954620" cy="10156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200" b="1" dirty="0" smtClean="0"/>
              <a:t>Users</a:t>
            </a:r>
          </a:p>
          <a:p>
            <a:pPr marL="171450" indent="-171450">
              <a:buFontTx/>
              <a:buChar char="-"/>
            </a:pPr>
            <a:r>
              <a:rPr lang="en-AU" sz="1200" u="sng" dirty="0" smtClean="0"/>
              <a:t>UID</a:t>
            </a:r>
          </a:p>
          <a:p>
            <a:pPr marL="171450" indent="-171450">
              <a:buFontTx/>
              <a:buChar char="-"/>
            </a:pPr>
            <a:r>
              <a:rPr lang="en-AU" sz="1200" dirty="0" smtClean="0"/>
              <a:t>name</a:t>
            </a:r>
          </a:p>
          <a:p>
            <a:pPr marL="171450" indent="-171450">
              <a:buFontTx/>
              <a:buChar char="-"/>
            </a:pPr>
            <a:r>
              <a:rPr lang="en-AU" sz="1200" dirty="0"/>
              <a:t>p</a:t>
            </a:r>
            <a:r>
              <a:rPr lang="en-AU" sz="1200" dirty="0" smtClean="0"/>
              <a:t>assword</a:t>
            </a:r>
          </a:p>
          <a:p>
            <a:pPr marL="171450" indent="-171450">
              <a:buFontTx/>
              <a:buChar char="-"/>
            </a:pPr>
            <a:r>
              <a:rPr lang="en-AU" sz="1200" dirty="0"/>
              <a:t>t</a:t>
            </a:r>
            <a:r>
              <a:rPr lang="en-AU" sz="1200" dirty="0" smtClean="0"/>
              <a:t>ype *</a:t>
            </a:r>
            <a:endParaRPr lang="en-AU" sz="1200" dirty="0"/>
          </a:p>
        </p:txBody>
      </p:sp>
      <p:sp>
        <p:nvSpPr>
          <p:cNvPr id="11" name="TextBox 10"/>
          <p:cNvSpPr txBox="1"/>
          <p:nvPr/>
        </p:nvSpPr>
        <p:spPr>
          <a:xfrm>
            <a:off x="9895075" y="1734067"/>
            <a:ext cx="993605"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200" b="1" dirty="0" smtClean="0"/>
              <a:t>Pictures</a:t>
            </a:r>
          </a:p>
          <a:p>
            <a:pPr marL="171450" indent="-171450">
              <a:buFontTx/>
              <a:buChar char="-"/>
            </a:pPr>
            <a:r>
              <a:rPr lang="en-AU" sz="1200" u="sng" dirty="0"/>
              <a:t>l</a:t>
            </a:r>
            <a:r>
              <a:rPr lang="en-AU" sz="1200" u="sng" dirty="0" smtClean="0"/>
              <a:t>ink</a:t>
            </a:r>
          </a:p>
          <a:p>
            <a:pPr marL="171450" indent="-171450">
              <a:buFontTx/>
              <a:buChar char="-"/>
            </a:pPr>
            <a:r>
              <a:rPr lang="en-AU" sz="1200" dirty="0" smtClean="0"/>
              <a:t>recID *</a:t>
            </a:r>
          </a:p>
          <a:p>
            <a:pPr marL="171450" indent="-171450">
              <a:buFontTx/>
              <a:buChar char="-"/>
            </a:pPr>
            <a:r>
              <a:rPr lang="en-AU" sz="1200" dirty="0" smtClean="0"/>
              <a:t>descriptor</a:t>
            </a:r>
          </a:p>
        </p:txBody>
      </p:sp>
      <p:sp>
        <p:nvSpPr>
          <p:cNvPr id="12" name="TextBox 11"/>
          <p:cNvSpPr txBox="1"/>
          <p:nvPr/>
        </p:nvSpPr>
        <p:spPr>
          <a:xfrm>
            <a:off x="7391030" y="4805936"/>
            <a:ext cx="1322029" cy="116955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200" b="1" dirty="0" smtClean="0"/>
              <a:t>Substitution</a:t>
            </a:r>
          </a:p>
          <a:p>
            <a:pPr marL="171450" indent="-171450">
              <a:buFontTx/>
              <a:buChar char="-"/>
            </a:pPr>
            <a:r>
              <a:rPr lang="en-AU" sz="1400" u="sng" dirty="0" smtClean="0"/>
              <a:t>mainIngred</a:t>
            </a:r>
            <a:r>
              <a:rPr lang="en-AU" sz="1400" dirty="0" smtClean="0"/>
              <a:t> *</a:t>
            </a:r>
            <a:endParaRPr lang="en-AU" sz="1400" u="sng" dirty="0" smtClean="0"/>
          </a:p>
          <a:p>
            <a:pPr marL="171450" indent="-171450">
              <a:buFontTx/>
              <a:buChar char="-"/>
            </a:pPr>
            <a:r>
              <a:rPr lang="en-AU" sz="1400" u="sng" dirty="0" smtClean="0"/>
              <a:t>subIngred</a:t>
            </a:r>
            <a:r>
              <a:rPr lang="en-AU" sz="1400" dirty="0" smtClean="0"/>
              <a:t> *</a:t>
            </a:r>
            <a:endParaRPr lang="en-AU" sz="1400" u="sng" dirty="0" smtClean="0"/>
          </a:p>
          <a:p>
            <a:pPr marL="171450" indent="-171450">
              <a:buFontTx/>
              <a:buChar char="-"/>
            </a:pPr>
            <a:r>
              <a:rPr lang="en-AU" sz="1400" u="sng" dirty="0"/>
              <a:t>r</a:t>
            </a:r>
            <a:r>
              <a:rPr lang="en-AU" sz="1400" u="sng" dirty="0" smtClean="0"/>
              <a:t>ecipe</a:t>
            </a:r>
            <a:r>
              <a:rPr lang="en-AU" sz="1400" dirty="0" smtClean="0"/>
              <a:t> *</a:t>
            </a:r>
            <a:endParaRPr lang="en-AU" sz="1400" u="sng" dirty="0" smtClean="0"/>
          </a:p>
          <a:p>
            <a:pPr marL="171450" indent="-171450">
              <a:buFontTx/>
              <a:buChar char="-"/>
            </a:pPr>
            <a:r>
              <a:rPr lang="en-AU" sz="1400" dirty="0" smtClean="0"/>
              <a:t>notes</a:t>
            </a:r>
          </a:p>
        </p:txBody>
      </p:sp>
      <p:sp>
        <p:nvSpPr>
          <p:cNvPr id="13" name="TextBox 12"/>
          <p:cNvSpPr txBox="1"/>
          <p:nvPr/>
        </p:nvSpPr>
        <p:spPr>
          <a:xfrm>
            <a:off x="2277260" y="4827460"/>
            <a:ext cx="859531"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1200" b="1" dirty="0" smtClean="0"/>
              <a:t>Contains</a:t>
            </a:r>
          </a:p>
          <a:p>
            <a:pPr marL="171450" indent="-171450">
              <a:buFontTx/>
              <a:buChar char="-"/>
            </a:pPr>
            <a:r>
              <a:rPr lang="en-AU" sz="1200" u="sng" dirty="0" smtClean="0"/>
              <a:t>recID</a:t>
            </a:r>
            <a:r>
              <a:rPr lang="en-AU" sz="1200" dirty="0" smtClean="0"/>
              <a:t> *</a:t>
            </a:r>
          </a:p>
          <a:p>
            <a:pPr marL="171450" indent="-171450">
              <a:buFontTx/>
              <a:buChar char="-"/>
            </a:pPr>
            <a:r>
              <a:rPr lang="en-AU" sz="1200" u="sng" dirty="0" err="1" smtClean="0"/>
              <a:t>iname</a:t>
            </a:r>
            <a:r>
              <a:rPr lang="en-AU" sz="1200" dirty="0" smtClean="0"/>
              <a:t> *</a:t>
            </a:r>
            <a:endParaRPr lang="en-AU" sz="1200" u="sng" dirty="0" smtClean="0"/>
          </a:p>
          <a:p>
            <a:pPr marL="171450" indent="-171450">
              <a:buFontTx/>
              <a:buChar char="-"/>
            </a:pPr>
            <a:r>
              <a:rPr lang="en-AU" sz="1200" dirty="0"/>
              <a:t>a</a:t>
            </a:r>
            <a:r>
              <a:rPr lang="en-AU" sz="1200" dirty="0" smtClean="0"/>
              <a:t>mount</a:t>
            </a:r>
          </a:p>
          <a:p>
            <a:pPr marL="171450" indent="-171450">
              <a:buFontTx/>
              <a:buChar char="-"/>
            </a:pPr>
            <a:r>
              <a:rPr lang="en-AU" sz="1200" dirty="0" smtClean="0"/>
              <a:t>units</a:t>
            </a:r>
          </a:p>
          <a:p>
            <a:pPr marL="171450" indent="-171450">
              <a:buFontTx/>
              <a:buChar char="-"/>
            </a:pPr>
            <a:r>
              <a:rPr lang="en-AU" sz="1200" dirty="0" smtClean="0"/>
              <a:t>cups</a:t>
            </a:r>
            <a:endParaRPr lang="en-AU" sz="1200" dirty="0"/>
          </a:p>
        </p:txBody>
      </p:sp>
      <p:sp>
        <p:nvSpPr>
          <p:cNvPr id="14" name="TextBox 13"/>
          <p:cNvSpPr txBox="1"/>
          <p:nvPr/>
        </p:nvSpPr>
        <p:spPr>
          <a:xfrm>
            <a:off x="4921866" y="4706150"/>
            <a:ext cx="1148007" cy="138499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200" b="1" dirty="0" smtClean="0"/>
              <a:t>Ingredient</a:t>
            </a:r>
            <a:endParaRPr lang="en-AU" sz="1200" dirty="0" smtClean="0"/>
          </a:p>
          <a:p>
            <a:pPr marL="171450" indent="-171450">
              <a:buFontTx/>
              <a:buChar char="-"/>
            </a:pPr>
            <a:r>
              <a:rPr lang="en-AU" sz="1200" u="sng" dirty="0" err="1" smtClean="0"/>
              <a:t>iname</a:t>
            </a:r>
            <a:endParaRPr lang="en-AU" sz="1200" u="sng" dirty="0" smtClean="0"/>
          </a:p>
          <a:p>
            <a:pPr marL="171450" indent="-171450">
              <a:buFontTx/>
              <a:buChar char="-"/>
            </a:pPr>
            <a:r>
              <a:rPr lang="en-AU" sz="1200" dirty="0" err="1" smtClean="0"/>
              <a:t>metric</a:t>
            </a:r>
            <a:r>
              <a:rPr lang="en-AU" sz="1200" dirty="0" err="1" smtClean="0"/>
              <a:t>ToCup</a:t>
            </a:r>
            <a:endParaRPr lang="en-AU" sz="1200" dirty="0"/>
          </a:p>
          <a:p>
            <a:pPr marL="171450" indent="-171450">
              <a:buFontTx/>
              <a:buChar char="-"/>
            </a:pPr>
            <a:r>
              <a:rPr lang="en-AU" sz="1200" dirty="0" err="1" smtClean="0"/>
              <a:t>gfLevel</a:t>
            </a:r>
            <a:endParaRPr lang="en-AU" sz="1200" dirty="0" smtClean="0"/>
          </a:p>
          <a:p>
            <a:pPr marL="171450" indent="-171450">
              <a:buFontTx/>
              <a:buChar char="-"/>
            </a:pPr>
            <a:r>
              <a:rPr lang="en-AU" sz="1200" dirty="0" smtClean="0"/>
              <a:t>vegLevel</a:t>
            </a:r>
          </a:p>
          <a:p>
            <a:pPr marL="171450" indent="-171450">
              <a:buFontTx/>
              <a:buChar char="-"/>
            </a:pPr>
            <a:r>
              <a:rPr lang="en-AU" sz="1200" dirty="0"/>
              <a:t>n</a:t>
            </a:r>
            <a:r>
              <a:rPr lang="en-AU" sz="1200" dirty="0" smtClean="0"/>
              <a:t>uts</a:t>
            </a:r>
          </a:p>
          <a:p>
            <a:pPr marL="171450" indent="-171450">
              <a:buFontTx/>
              <a:buChar char="-"/>
            </a:pPr>
            <a:r>
              <a:rPr lang="en-AU" sz="1200" dirty="0" smtClean="0"/>
              <a:t>dairy</a:t>
            </a:r>
          </a:p>
        </p:txBody>
      </p:sp>
      <p:cxnSp>
        <p:nvCxnSpPr>
          <p:cNvPr id="19" name="Straight Connector 18"/>
          <p:cNvCxnSpPr>
            <a:stCxn id="13" idx="3"/>
            <a:endCxn id="14" idx="1"/>
          </p:cNvCxnSpPr>
          <p:nvPr/>
        </p:nvCxnSpPr>
        <p:spPr>
          <a:xfrm flipV="1">
            <a:off x="3136791" y="5398648"/>
            <a:ext cx="1785075" cy="2897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8" idx="2"/>
            <a:endCxn id="10" idx="0"/>
          </p:cNvCxnSpPr>
          <p:nvPr/>
        </p:nvCxnSpPr>
        <p:spPr>
          <a:xfrm>
            <a:off x="1284666" y="1280269"/>
            <a:ext cx="0" cy="1220259"/>
          </a:xfrm>
          <a:prstGeom prst="line">
            <a:avLst/>
          </a:prstGeom>
        </p:spPr>
        <p:style>
          <a:lnRef idx="1">
            <a:schemeClr val="dk1"/>
          </a:lnRef>
          <a:fillRef idx="0">
            <a:schemeClr val="dk1"/>
          </a:fillRef>
          <a:effectRef idx="0">
            <a:schemeClr val="dk1"/>
          </a:effectRef>
          <a:fontRef idx="minor">
            <a:schemeClr val="tx1"/>
          </a:fontRef>
        </p:style>
      </p:cxnSp>
      <p:cxnSp>
        <p:nvCxnSpPr>
          <p:cNvPr id="29" name="Elbow Connector 28"/>
          <p:cNvCxnSpPr/>
          <p:nvPr/>
        </p:nvCxnSpPr>
        <p:spPr>
          <a:xfrm rot="5400000" flipH="1" flipV="1">
            <a:off x="3309040" y="2753074"/>
            <a:ext cx="1445422" cy="270335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0" name="Elbow Connector 29"/>
          <p:cNvCxnSpPr>
            <a:stCxn id="10" idx="3"/>
            <a:endCxn id="5" idx="1"/>
          </p:cNvCxnSpPr>
          <p:nvPr/>
        </p:nvCxnSpPr>
        <p:spPr>
          <a:xfrm flipV="1">
            <a:off x="1761976" y="2135543"/>
            <a:ext cx="2695869" cy="872817"/>
          </a:xfrm>
          <a:prstGeom prst="bentConnector3">
            <a:avLst/>
          </a:prstGeom>
        </p:spPr>
        <p:style>
          <a:lnRef idx="1">
            <a:schemeClr val="dk1"/>
          </a:lnRef>
          <a:fillRef idx="0">
            <a:schemeClr val="dk1"/>
          </a:fillRef>
          <a:effectRef idx="0">
            <a:schemeClr val="dk1"/>
          </a:effectRef>
          <a:fontRef idx="minor">
            <a:schemeClr val="tx1"/>
          </a:fontRef>
        </p:style>
      </p:cxnSp>
      <p:cxnSp>
        <p:nvCxnSpPr>
          <p:cNvPr id="37" name="Elbow Connector 36"/>
          <p:cNvCxnSpPr>
            <a:endCxn id="12" idx="0"/>
          </p:cNvCxnSpPr>
          <p:nvPr/>
        </p:nvCxnSpPr>
        <p:spPr>
          <a:xfrm>
            <a:off x="6362907" y="3340765"/>
            <a:ext cx="1689138" cy="1465171"/>
          </a:xfrm>
          <a:prstGeom prst="bentConnector2">
            <a:avLst/>
          </a:prstGeom>
        </p:spPr>
        <p:style>
          <a:lnRef idx="1">
            <a:schemeClr val="dk1"/>
          </a:lnRef>
          <a:fillRef idx="0">
            <a:schemeClr val="dk1"/>
          </a:fillRef>
          <a:effectRef idx="0">
            <a:schemeClr val="dk1"/>
          </a:effectRef>
          <a:fontRef idx="minor">
            <a:schemeClr val="tx1"/>
          </a:fontRef>
        </p:style>
      </p:cxnSp>
      <p:cxnSp>
        <p:nvCxnSpPr>
          <p:cNvPr id="38" name="Elbow Connector 37"/>
          <p:cNvCxnSpPr>
            <a:stCxn id="14" idx="2"/>
            <a:endCxn id="12" idx="2"/>
          </p:cNvCxnSpPr>
          <p:nvPr/>
        </p:nvCxnSpPr>
        <p:spPr>
          <a:xfrm rot="5400000" flipH="1" flipV="1">
            <a:off x="6716128" y="4755228"/>
            <a:ext cx="115658" cy="2556175"/>
          </a:xfrm>
          <a:prstGeom prst="bentConnector3">
            <a:avLst>
              <a:gd name="adj1" fmla="val -197652"/>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4" idx="3"/>
            <a:endCxn id="12" idx="1"/>
          </p:cNvCxnSpPr>
          <p:nvPr/>
        </p:nvCxnSpPr>
        <p:spPr>
          <a:xfrm flipV="1">
            <a:off x="6069873" y="5390712"/>
            <a:ext cx="1321157" cy="793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a:stCxn id="5" idx="3"/>
            <a:endCxn id="11" idx="1"/>
          </p:cNvCxnSpPr>
          <p:nvPr/>
        </p:nvCxnSpPr>
        <p:spPr>
          <a:xfrm>
            <a:off x="6362907" y="2135543"/>
            <a:ext cx="3532168" cy="14023"/>
          </a:xfrm>
          <a:prstGeom prst="line">
            <a:avLst/>
          </a:prstGeom>
        </p:spPr>
        <p:style>
          <a:lnRef idx="1">
            <a:schemeClr val="dk1"/>
          </a:lnRef>
          <a:fillRef idx="0">
            <a:schemeClr val="dk1"/>
          </a:fillRef>
          <a:effectRef idx="0">
            <a:schemeClr val="dk1"/>
          </a:effectRef>
          <a:fontRef idx="minor">
            <a:schemeClr val="tx1"/>
          </a:fontRef>
        </p:style>
      </p:cxnSp>
      <p:cxnSp>
        <p:nvCxnSpPr>
          <p:cNvPr id="97" name="Elbow Connector 96"/>
          <p:cNvCxnSpPr>
            <a:stCxn id="5" idx="0"/>
            <a:endCxn id="6" idx="0"/>
          </p:cNvCxnSpPr>
          <p:nvPr/>
        </p:nvCxnSpPr>
        <p:spPr>
          <a:xfrm rot="5400000" flipH="1" flipV="1">
            <a:off x="7081451" y="-927631"/>
            <a:ext cx="145604" cy="3487754"/>
          </a:xfrm>
          <a:prstGeom prst="bentConnector3">
            <a:avLst>
              <a:gd name="adj1" fmla="val 257001"/>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endCxn id="6" idx="1"/>
          </p:cNvCxnSpPr>
          <p:nvPr/>
        </p:nvCxnSpPr>
        <p:spPr>
          <a:xfrm flipV="1">
            <a:off x="6372277" y="1158943"/>
            <a:ext cx="2019913" cy="10701"/>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1152650" y="1493163"/>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1152650" y="1581310"/>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flipV="1">
            <a:off x="1085798" y="2335598"/>
            <a:ext cx="198868" cy="16493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flipV="1">
            <a:off x="4292082" y="1941734"/>
            <a:ext cx="165763" cy="198887"/>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2028191" y="2869728"/>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5278359" y="3513182"/>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a:off x="1284666" y="2345840"/>
            <a:ext cx="197717" cy="167690"/>
          </a:xfrm>
          <a:prstGeom prst="line">
            <a:avLst/>
          </a:prstGeom>
          <a:ln w="19050"/>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1152650" y="2256224"/>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a:off x="5278360" y="3586331"/>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a:off x="5363853" y="6170649"/>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5363853" y="6213776"/>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6" name="Straight Connector 135"/>
          <p:cNvCxnSpPr/>
          <p:nvPr/>
        </p:nvCxnSpPr>
        <p:spPr>
          <a:xfrm>
            <a:off x="4308564" y="2149566"/>
            <a:ext cx="165763" cy="167690"/>
          </a:xfrm>
          <a:prstGeom prst="line">
            <a:avLst/>
          </a:prstGeom>
          <a:ln w="19050"/>
        </p:spPr>
        <p:style>
          <a:lnRef idx="1">
            <a:schemeClr val="dk1"/>
          </a:lnRef>
          <a:fillRef idx="0">
            <a:schemeClr val="dk1"/>
          </a:fillRef>
          <a:effectRef idx="0">
            <a:schemeClr val="dk1"/>
          </a:effectRef>
          <a:fontRef idx="minor">
            <a:schemeClr val="tx1"/>
          </a:fontRef>
        </p:style>
      </p:cxnSp>
      <p:sp>
        <p:nvSpPr>
          <p:cNvPr id="141" name="Oval 140"/>
          <p:cNvSpPr/>
          <p:nvPr/>
        </p:nvSpPr>
        <p:spPr>
          <a:xfrm>
            <a:off x="4058147" y="2037049"/>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143" name="Straight Connector 142"/>
          <p:cNvCxnSpPr/>
          <p:nvPr/>
        </p:nvCxnSpPr>
        <p:spPr>
          <a:xfrm flipV="1">
            <a:off x="1944220" y="2857266"/>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flipV="1">
            <a:off x="2454991" y="4612998"/>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2677984" y="4612997"/>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3126535" y="5212185"/>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flipV="1">
            <a:off x="3127477" y="5435806"/>
            <a:ext cx="222993" cy="215442"/>
          </a:xfrm>
          <a:prstGeom prst="line">
            <a:avLst/>
          </a:prstGeom>
          <a:ln w="19050"/>
        </p:spPr>
        <p:style>
          <a:lnRef idx="1">
            <a:schemeClr val="dk1"/>
          </a:lnRef>
          <a:fillRef idx="0">
            <a:schemeClr val="dk1"/>
          </a:fillRef>
          <a:effectRef idx="0">
            <a:schemeClr val="dk1"/>
          </a:effectRef>
          <a:fontRef idx="minor">
            <a:schemeClr val="tx1"/>
          </a:fontRef>
        </p:style>
      </p:cxnSp>
      <p:sp>
        <p:nvSpPr>
          <p:cNvPr id="155" name="Oval 154"/>
          <p:cNvSpPr/>
          <p:nvPr/>
        </p:nvSpPr>
        <p:spPr>
          <a:xfrm>
            <a:off x="2616293" y="4399770"/>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157" name="Straight Connector 156"/>
          <p:cNvCxnSpPr/>
          <p:nvPr/>
        </p:nvCxnSpPr>
        <p:spPr>
          <a:xfrm flipV="1">
            <a:off x="4734737" y="5284354"/>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58" name="Straight Connector 157"/>
          <p:cNvCxnSpPr/>
          <p:nvPr/>
        </p:nvCxnSpPr>
        <p:spPr>
          <a:xfrm flipV="1">
            <a:off x="4685001" y="5292125"/>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flipV="1">
            <a:off x="6306263" y="5288710"/>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60" name="Straight Connector 159"/>
          <p:cNvCxnSpPr/>
          <p:nvPr/>
        </p:nvCxnSpPr>
        <p:spPr>
          <a:xfrm flipV="1">
            <a:off x="6249618" y="5292125"/>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61" name="Straight Connector 160"/>
          <p:cNvCxnSpPr/>
          <p:nvPr/>
        </p:nvCxnSpPr>
        <p:spPr>
          <a:xfrm>
            <a:off x="7176896" y="5399632"/>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63" name="Straight Connector 162"/>
          <p:cNvCxnSpPr/>
          <p:nvPr/>
        </p:nvCxnSpPr>
        <p:spPr>
          <a:xfrm flipV="1">
            <a:off x="7176896" y="5189676"/>
            <a:ext cx="222993" cy="215442"/>
          </a:xfrm>
          <a:prstGeom prst="line">
            <a:avLst/>
          </a:prstGeom>
          <a:ln w="19050"/>
        </p:spPr>
        <p:style>
          <a:lnRef idx="1">
            <a:schemeClr val="dk1"/>
          </a:lnRef>
          <a:fillRef idx="0">
            <a:schemeClr val="dk1"/>
          </a:fillRef>
          <a:effectRef idx="0">
            <a:schemeClr val="dk1"/>
          </a:effectRef>
          <a:fontRef idx="minor">
            <a:schemeClr val="tx1"/>
          </a:fontRef>
        </p:style>
      </p:cxnSp>
      <p:sp>
        <p:nvSpPr>
          <p:cNvPr id="164" name="Oval 163"/>
          <p:cNvSpPr/>
          <p:nvPr/>
        </p:nvSpPr>
        <p:spPr>
          <a:xfrm>
            <a:off x="7963403" y="4373184"/>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65" name="Oval 164"/>
          <p:cNvSpPr/>
          <p:nvPr/>
        </p:nvSpPr>
        <p:spPr>
          <a:xfrm>
            <a:off x="7967794" y="6220438"/>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66" name="Oval 165"/>
          <p:cNvSpPr/>
          <p:nvPr/>
        </p:nvSpPr>
        <p:spPr>
          <a:xfrm>
            <a:off x="6926499" y="5328503"/>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172" name="Straight Connector 171"/>
          <p:cNvCxnSpPr/>
          <p:nvPr/>
        </p:nvCxnSpPr>
        <p:spPr>
          <a:xfrm flipV="1">
            <a:off x="6444686" y="3242182"/>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73" name="Straight Connector 172"/>
          <p:cNvCxnSpPr/>
          <p:nvPr/>
        </p:nvCxnSpPr>
        <p:spPr>
          <a:xfrm flipV="1">
            <a:off x="6547323" y="3242181"/>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74" name="Straight Connector 173"/>
          <p:cNvCxnSpPr/>
          <p:nvPr/>
        </p:nvCxnSpPr>
        <p:spPr>
          <a:xfrm flipV="1">
            <a:off x="7825069" y="4599760"/>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a:off x="8048062" y="4599759"/>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a:off x="7818913" y="5984035"/>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flipV="1">
            <a:off x="8052044" y="5984035"/>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V="1">
            <a:off x="6435698" y="2016590"/>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flipV="1">
            <a:off x="6516564" y="2015678"/>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98" name="Straight Connector 197"/>
          <p:cNvCxnSpPr/>
          <p:nvPr/>
        </p:nvCxnSpPr>
        <p:spPr>
          <a:xfrm>
            <a:off x="9673898" y="2178711"/>
            <a:ext cx="202483" cy="198839"/>
          </a:xfrm>
          <a:prstGeom prst="line">
            <a:avLst/>
          </a:prstGeom>
          <a:ln w="19050"/>
        </p:spPr>
        <p:style>
          <a:lnRef idx="1">
            <a:schemeClr val="dk1"/>
          </a:lnRef>
          <a:fillRef idx="0">
            <a:schemeClr val="dk1"/>
          </a:fillRef>
          <a:effectRef idx="0">
            <a:schemeClr val="dk1"/>
          </a:effectRef>
          <a:fontRef idx="minor">
            <a:schemeClr val="tx1"/>
          </a:fontRef>
        </p:style>
      </p:cxnSp>
      <p:cxnSp>
        <p:nvCxnSpPr>
          <p:cNvPr id="199" name="Straight Connector 198"/>
          <p:cNvCxnSpPr/>
          <p:nvPr/>
        </p:nvCxnSpPr>
        <p:spPr>
          <a:xfrm flipV="1">
            <a:off x="9659502" y="1957735"/>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201" name="Straight Connector 200"/>
          <p:cNvCxnSpPr/>
          <p:nvPr/>
        </p:nvCxnSpPr>
        <p:spPr>
          <a:xfrm flipV="1">
            <a:off x="6436042" y="1055804"/>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202" name="Straight Connector 201"/>
          <p:cNvCxnSpPr/>
          <p:nvPr/>
        </p:nvCxnSpPr>
        <p:spPr>
          <a:xfrm flipV="1">
            <a:off x="6516908" y="1054892"/>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8145587" y="1155610"/>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207" name="Straight Connector 206"/>
          <p:cNvCxnSpPr/>
          <p:nvPr/>
        </p:nvCxnSpPr>
        <p:spPr>
          <a:xfrm flipV="1">
            <a:off x="8145587" y="945654"/>
            <a:ext cx="222993" cy="215442"/>
          </a:xfrm>
          <a:prstGeom prst="line">
            <a:avLst/>
          </a:prstGeom>
          <a:ln w="19050"/>
        </p:spPr>
        <p:style>
          <a:lnRef idx="1">
            <a:schemeClr val="dk1"/>
          </a:lnRef>
          <a:fillRef idx="0">
            <a:schemeClr val="dk1"/>
          </a:fillRef>
          <a:effectRef idx="0">
            <a:schemeClr val="dk1"/>
          </a:effectRef>
          <a:fontRef idx="minor">
            <a:schemeClr val="tx1"/>
          </a:fontRef>
        </p:style>
      </p:cxnSp>
      <p:sp>
        <p:nvSpPr>
          <p:cNvPr id="208" name="Oval 207"/>
          <p:cNvSpPr/>
          <p:nvPr/>
        </p:nvSpPr>
        <p:spPr>
          <a:xfrm>
            <a:off x="8790748" y="370009"/>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09" name="Oval 208"/>
          <p:cNvSpPr/>
          <p:nvPr/>
        </p:nvSpPr>
        <p:spPr>
          <a:xfrm>
            <a:off x="7902755" y="1087164"/>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210" name="Straight Connector 209"/>
          <p:cNvCxnSpPr/>
          <p:nvPr/>
        </p:nvCxnSpPr>
        <p:spPr>
          <a:xfrm flipV="1">
            <a:off x="8593494" y="578068"/>
            <a:ext cx="285895" cy="159488"/>
          </a:xfrm>
          <a:prstGeom prst="line">
            <a:avLst/>
          </a:prstGeom>
          <a:ln w="19050"/>
        </p:spPr>
        <p:style>
          <a:lnRef idx="1">
            <a:schemeClr val="dk1"/>
          </a:lnRef>
          <a:fillRef idx="0">
            <a:schemeClr val="dk1"/>
          </a:fillRef>
          <a:effectRef idx="0">
            <a:schemeClr val="dk1"/>
          </a:effectRef>
          <a:fontRef idx="minor">
            <a:schemeClr val="tx1"/>
          </a:fontRef>
        </p:style>
      </p:cxnSp>
      <p:cxnSp>
        <p:nvCxnSpPr>
          <p:cNvPr id="211" name="Straight Connector 210"/>
          <p:cNvCxnSpPr/>
          <p:nvPr/>
        </p:nvCxnSpPr>
        <p:spPr>
          <a:xfrm>
            <a:off x="8879389" y="578067"/>
            <a:ext cx="367248" cy="157580"/>
          </a:xfrm>
          <a:prstGeom prst="line">
            <a:avLst/>
          </a:prstGeom>
          <a:ln w="19050"/>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5280088" y="707654"/>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5280088" y="804072"/>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Connector 219"/>
          <p:cNvCxnSpPr/>
          <p:nvPr/>
        </p:nvCxnSpPr>
        <p:spPr>
          <a:xfrm flipV="1">
            <a:off x="9561462" y="2015677"/>
            <a:ext cx="0" cy="271001"/>
          </a:xfrm>
          <a:prstGeom prst="line">
            <a:avLst/>
          </a:prstGeom>
          <a:ln w="19050"/>
        </p:spPr>
        <p:style>
          <a:lnRef idx="1">
            <a:schemeClr val="dk1"/>
          </a:lnRef>
          <a:fillRef idx="0">
            <a:schemeClr val="dk1"/>
          </a:fillRef>
          <a:effectRef idx="0">
            <a:schemeClr val="dk1"/>
          </a:effectRef>
          <a:fontRef idx="minor">
            <a:schemeClr val="tx1"/>
          </a:fontRef>
        </p:style>
      </p:cxnSp>
      <p:sp>
        <p:nvSpPr>
          <p:cNvPr id="221" name="Oval 220"/>
          <p:cNvSpPr/>
          <p:nvPr/>
        </p:nvSpPr>
        <p:spPr>
          <a:xfrm>
            <a:off x="3375636" y="5344711"/>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92634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8298" y="234497"/>
            <a:ext cx="6439678" cy="1325563"/>
          </a:xfrm>
        </p:spPr>
        <p:txBody>
          <a:bodyPr/>
          <a:lstStyle/>
          <a:p>
            <a:r>
              <a:rPr lang="en-AU" b="1" u="sng" dirty="0" smtClean="0"/>
              <a:t>A One to Many Relationship</a:t>
            </a:r>
            <a:endParaRPr lang="en-AU" b="1" u="sng" dirty="0"/>
          </a:p>
        </p:txBody>
      </p:sp>
      <p:sp>
        <p:nvSpPr>
          <p:cNvPr id="4" name="TextBox 3"/>
          <p:cNvSpPr txBox="1"/>
          <p:nvPr/>
        </p:nvSpPr>
        <p:spPr>
          <a:xfrm>
            <a:off x="705117" y="1506856"/>
            <a:ext cx="1177758" cy="95410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400" b="1" dirty="0" smtClean="0"/>
              <a:t>UserTypes</a:t>
            </a:r>
          </a:p>
          <a:p>
            <a:pPr marL="171450" indent="-171450">
              <a:buFontTx/>
              <a:buChar char="-"/>
            </a:pPr>
            <a:r>
              <a:rPr lang="en-AU" sz="1400" u="sng" dirty="0"/>
              <a:t>t</a:t>
            </a:r>
            <a:r>
              <a:rPr lang="en-AU" sz="1400" u="sng" dirty="0" smtClean="0"/>
              <a:t>ype</a:t>
            </a:r>
          </a:p>
          <a:p>
            <a:pPr marL="171450" indent="-171450">
              <a:buFontTx/>
              <a:buChar char="-"/>
            </a:pPr>
            <a:r>
              <a:rPr lang="en-AU" sz="1400" dirty="0"/>
              <a:t>r</a:t>
            </a:r>
            <a:r>
              <a:rPr lang="en-AU" sz="1400" dirty="0" smtClean="0"/>
              <a:t>ole</a:t>
            </a:r>
          </a:p>
          <a:p>
            <a:pPr marL="171450" indent="-171450">
              <a:buFontTx/>
              <a:buChar char="-"/>
            </a:pPr>
            <a:r>
              <a:rPr lang="en-AU" sz="1400" dirty="0"/>
              <a:t>d</a:t>
            </a:r>
            <a:r>
              <a:rPr lang="en-AU" sz="1400" dirty="0" smtClean="0"/>
              <a:t>escription</a:t>
            </a:r>
          </a:p>
        </p:txBody>
      </p:sp>
      <p:sp>
        <p:nvSpPr>
          <p:cNvPr id="5" name="TextBox 4"/>
          <p:cNvSpPr txBox="1"/>
          <p:nvPr/>
        </p:nvSpPr>
        <p:spPr>
          <a:xfrm>
            <a:off x="766544" y="3844136"/>
            <a:ext cx="1054904" cy="116955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400" b="1" dirty="0" smtClean="0"/>
              <a:t>Users</a:t>
            </a:r>
          </a:p>
          <a:p>
            <a:pPr marL="171450" indent="-171450">
              <a:buFontTx/>
              <a:buChar char="-"/>
            </a:pPr>
            <a:r>
              <a:rPr lang="en-AU" sz="1400" u="sng" dirty="0" smtClean="0"/>
              <a:t>UID</a:t>
            </a:r>
          </a:p>
          <a:p>
            <a:pPr marL="171450" indent="-171450">
              <a:buFontTx/>
              <a:buChar char="-"/>
            </a:pPr>
            <a:r>
              <a:rPr lang="en-AU" sz="1400" dirty="0" smtClean="0"/>
              <a:t>name</a:t>
            </a:r>
          </a:p>
          <a:p>
            <a:pPr marL="171450" indent="-171450">
              <a:buFontTx/>
              <a:buChar char="-"/>
            </a:pPr>
            <a:r>
              <a:rPr lang="en-AU" sz="1400" dirty="0"/>
              <a:t>p</a:t>
            </a:r>
            <a:r>
              <a:rPr lang="en-AU" sz="1400" dirty="0" smtClean="0"/>
              <a:t>assword</a:t>
            </a:r>
          </a:p>
          <a:p>
            <a:pPr marL="171450" indent="-171450">
              <a:buFontTx/>
              <a:buChar char="-"/>
            </a:pPr>
            <a:r>
              <a:rPr lang="en-AU" sz="1400" dirty="0"/>
              <a:t>t</a:t>
            </a:r>
            <a:r>
              <a:rPr lang="en-AU" sz="1400" dirty="0" smtClean="0"/>
              <a:t>ype *</a:t>
            </a:r>
            <a:endParaRPr lang="en-AU" sz="1400" dirty="0"/>
          </a:p>
        </p:txBody>
      </p:sp>
      <p:cxnSp>
        <p:nvCxnSpPr>
          <p:cNvPr id="6" name="Straight Connector 5"/>
          <p:cNvCxnSpPr>
            <a:stCxn id="4" idx="2"/>
            <a:endCxn id="5" idx="0"/>
          </p:cNvCxnSpPr>
          <p:nvPr/>
        </p:nvCxnSpPr>
        <p:spPr>
          <a:xfrm>
            <a:off x="1293996" y="2460963"/>
            <a:ext cx="0" cy="1383173"/>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161980" y="2538195"/>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161980" y="2626342"/>
            <a:ext cx="2640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095128" y="3679206"/>
            <a:ext cx="198868" cy="16493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293996" y="3680117"/>
            <a:ext cx="197717" cy="16769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161980" y="3618495"/>
            <a:ext cx="264032"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53419833"/>
              </p:ext>
            </p:extLst>
          </p:nvPr>
        </p:nvGraphicFramePr>
        <p:xfrm>
          <a:off x="2471754" y="4154568"/>
          <a:ext cx="6952164" cy="2346960"/>
        </p:xfrm>
        <a:graphic>
          <a:graphicData uri="http://schemas.openxmlformats.org/drawingml/2006/table">
            <a:tbl>
              <a:tblPr firstRow="1" bandRow="1">
                <a:tableStyleId>{8799B23B-EC83-4686-B30A-512413B5E67A}</a:tableStyleId>
              </a:tblPr>
              <a:tblGrid>
                <a:gridCol w="934251"/>
                <a:gridCol w="2541831"/>
                <a:gridCol w="1738041"/>
                <a:gridCol w="1738041"/>
              </a:tblGrid>
              <a:tr h="301663">
                <a:tc gridSpan="4">
                  <a:txBody>
                    <a:bodyPr/>
                    <a:lstStyle/>
                    <a:p>
                      <a:pPr marL="0" algn="ctr" defTabSz="914400" rtl="0" eaLnBrk="1" latinLnBrk="0" hangingPunct="1"/>
                      <a:r>
                        <a:rPr lang="en-AU" sz="1600" b="1" u="sng" kern="1200" dirty="0" smtClean="0">
                          <a:solidFill>
                            <a:schemeClr val="tx1"/>
                          </a:solidFill>
                          <a:latin typeface="+mn-lt"/>
                          <a:ea typeface="+mn-ea"/>
                          <a:cs typeface="+mn-cs"/>
                        </a:rPr>
                        <a:t>Users</a:t>
                      </a:r>
                      <a:endParaRPr lang="en-AU" sz="1600" b="1" u="sng" kern="1200" dirty="0">
                        <a:solidFill>
                          <a:schemeClr val="tx1"/>
                        </a:solidFill>
                        <a:latin typeface="+mn-lt"/>
                        <a:ea typeface="+mn-ea"/>
                        <a:cs typeface="+mn-cs"/>
                      </a:endParaRPr>
                    </a:p>
                  </a:txBody>
                  <a:tcPr/>
                </a:tc>
                <a:tc hMerge="1">
                  <a:txBody>
                    <a:bodyPr/>
                    <a:lstStyle/>
                    <a:p>
                      <a:pPr marL="0" algn="ctr" defTabSz="914400" rtl="0" eaLnBrk="1" latinLnBrk="0" hangingPunct="1"/>
                      <a:endParaRPr lang="en-AU"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AU"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AU" sz="1800" b="1" kern="1200" dirty="0">
                        <a:solidFill>
                          <a:schemeClr val="lt1"/>
                        </a:solidFill>
                        <a:latin typeface="+mn-lt"/>
                        <a:ea typeface="+mn-ea"/>
                        <a:cs typeface="+mn-cs"/>
                      </a:endParaRPr>
                    </a:p>
                  </a:txBody>
                  <a:tcPr/>
                </a:tc>
              </a:tr>
              <a:tr h="301663">
                <a:tc>
                  <a:txBody>
                    <a:bodyPr/>
                    <a:lstStyle/>
                    <a:p>
                      <a:pPr marL="0" algn="ctr" defTabSz="914400" rtl="0" eaLnBrk="1" latinLnBrk="0" hangingPunct="1"/>
                      <a:r>
                        <a:rPr lang="en-AU" sz="1600" b="1" kern="1200" dirty="0" smtClean="0">
                          <a:solidFill>
                            <a:schemeClr val="tx1"/>
                          </a:solidFill>
                          <a:latin typeface="+mn-lt"/>
                          <a:ea typeface="+mn-ea"/>
                          <a:cs typeface="+mn-cs"/>
                        </a:rPr>
                        <a:t>ID</a:t>
                      </a:r>
                      <a:endParaRPr lang="en-AU" sz="1600" b="1" kern="1200" dirty="0">
                        <a:solidFill>
                          <a:schemeClr val="tx1"/>
                        </a:solidFill>
                        <a:latin typeface="+mn-lt"/>
                        <a:ea typeface="+mn-ea"/>
                        <a:cs typeface="+mn-cs"/>
                      </a:endParaRPr>
                    </a:p>
                  </a:txBody>
                  <a:tcPr/>
                </a:tc>
                <a:tc>
                  <a:txBody>
                    <a:bodyPr/>
                    <a:lstStyle/>
                    <a:p>
                      <a:pPr marL="0" algn="ctr" defTabSz="914400" rtl="0" eaLnBrk="1" latinLnBrk="0" hangingPunct="1"/>
                      <a:r>
                        <a:rPr lang="en-AU" sz="1600" b="1" kern="1200" dirty="0" smtClean="0">
                          <a:solidFill>
                            <a:schemeClr val="tx1"/>
                          </a:solidFill>
                          <a:latin typeface="+mn-lt"/>
                          <a:ea typeface="+mn-ea"/>
                          <a:cs typeface="+mn-cs"/>
                        </a:rPr>
                        <a:t>Name</a:t>
                      </a:r>
                      <a:endParaRPr lang="en-AU" sz="1600" b="1" kern="1200" dirty="0">
                        <a:solidFill>
                          <a:schemeClr val="tx1"/>
                        </a:solidFill>
                        <a:latin typeface="+mn-lt"/>
                        <a:ea typeface="+mn-ea"/>
                        <a:cs typeface="+mn-cs"/>
                      </a:endParaRPr>
                    </a:p>
                  </a:txBody>
                  <a:tcPr/>
                </a:tc>
                <a:tc>
                  <a:txBody>
                    <a:bodyPr/>
                    <a:lstStyle/>
                    <a:p>
                      <a:pPr marL="0" algn="ctr" defTabSz="914400" rtl="0" eaLnBrk="1" latinLnBrk="0" hangingPunct="1"/>
                      <a:r>
                        <a:rPr lang="en-AU" sz="1600" b="1" kern="1200" dirty="0" smtClean="0">
                          <a:solidFill>
                            <a:schemeClr val="tx1"/>
                          </a:solidFill>
                          <a:latin typeface="+mn-lt"/>
                          <a:ea typeface="+mn-ea"/>
                          <a:cs typeface="+mn-cs"/>
                        </a:rPr>
                        <a:t>password</a:t>
                      </a:r>
                      <a:endParaRPr lang="en-AU" sz="1600" b="1" kern="1200" dirty="0">
                        <a:solidFill>
                          <a:schemeClr val="tx1"/>
                        </a:solidFill>
                        <a:latin typeface="+mn-lt"/>
                        <a:ea typeface="+mn-ea"/>
                        <a:cs typeface="+mn-cs"/>
                      </a:endParaRPr>
                    </a:p>
                  </a:txBody>
                  <a:tcPr/>
                </a:tc>
                <a:tc>
                  <a:txBody>
                    <a:bodyPr/>
                    <a:lstStyle/>
                    <a:p>
                      <a:pPr marL="0" algn="ctr" defTabSz="914400" rtl="0" eaLnBrk="1" latinLnBrk="0" hangingPunct="1"/>
                      <a:r>
                        <a:rPr lang="en-AU" sz="1600" b="1" kern="1200" dirty="0" smtClean="0">
                          <a:solidFill>
                            <a:schemeClr val="tx1"/>
                          </a:solidFill>
                          <a:latin typeface="+mn-lt"/>
                          <a:ea typeface="+mn-ea"/>
                          <a:cs typeface="+mn-cs"/>
                        </a:rPr>
                        <a:t>Type</a:t>
                      </a:r>
                      <a:endParaRPr lang="en-AU" sz="1600" b="1" kern="1200" dirty="0">
                        <a:solidFill>
                          <a:schemeClr val="tx1"/>
                        </a:solidFill>
                        <a:latin typeface="+mn-lt"/>
                        <a:ea typeface="+mn-ea"/>
                        <a:cs typeface="+mn-cs"/>
                      </a:endParaRPr>
                    </a:p>
                  </a:txBody>
                  <a:tcPr/>
                </a:tc>
              </a:tr>
              <a:tr h="301663">
                <a:tc>
                  <a:txBody>
                    <a:bodyPr/>
                    <a:lstStyle/>
                    <a:p>
                      <a:pPr algn="ctr"/>
                      <a:r>
                        <a:rPr lang="en-AU" sz="1600" b="0" dirty="0" smtClean="0">
                          <a:solidFill>
                            <a:schemeClr val="tx1"/>
                          </a:solidFill>
                        </a:rPr>
                        <a:t>1</a:t>
                      </a:r>
                      <a:endParaRPr lang="en-AU" sz="1600" b="0" dirty="0">
                        <a:solidFill>
                          <a:schemeClr val="tx1"/>
                        </a:solidFill>
                      </a:endParaRPr>
                    </a:p>
                  </a:txBody>
                  <a:tcPr/>
                </a:tc>
                <a:tc>
                  <a:txBody>
                    <a:bodyPr/>
                    <a:lstStyle/>
                    <a:p>
                      <a:pPr algn="ctr"/>
                      <a:r>
                        <a:rPr lang="en-AU" sz="1600" b="0" dirty="0" smtClean="0">
                          <a:solidFill>
                            <a:schemeClr val="tx1"/>
                          </a:solidFill>
                        </a:rPr>
                        <a:t>John</a:t>
                      </a:r>
                      <a:r>
                        <a:rPr lang="en-AU" sz="1600" b="0" baseline="0" dirty="0" smtClean="0">
                          <a:solidFill>
                            <a:schemeClr val="tx1"/>
                          </a:solidFill>
                        </a:rPr>
                        <a:t> Massy-Greene</a:t>
                      </a:r>
                      <a:endParaRPr lang="en-AU" sz="1600" b="0" dirty="0">
                        <a:solidFill>
                          <a:schemeClr val="tx1"/>
                        </a:solidFill>
                      </a:endParaRPr>
                    </a:p>
                  </a:txBody>
                  <a:tcPr/>
                </a:tc>
                <a:tc>
                  <a:txBody>
                    <a:bodyPr/>
                    <a:lstStyle/>
                    <a:p>
                      <a:pPr algn="ctr"/>
                      <a:r>
                        <a:rPr lang="en-AU" sz="1600" b="0" dirty="0" err="1" smtClean="0">
                          <a:solidFill>
                            <a:schemeClr val="tx1"/>
                          </a:solidFill>
                        </a:rPr>
                        <a:t>sexbomb</a:t>
                      </a:r>
                      <a:endParaRPr lang="en-AU" sz="1600" b="0" dirty="0">
                        <a:solidFill>
                          <a:schemeClr val="tx1"/>
                        </a:solidFill>
                      </a:endParaRPr>
                    </a:p>
                  </a:txBody>
                  <a:tcPr/>
                </a:tc>
                <a:tc>
                  <a:txBody>
                    <a:bodyPr/>
                    <a:lstStyle/>
                    <a:p>
                      <a:pPr algn="ctr"/>
                      <a:r>
                        <a:rPr lang="en-AU" sz="1600" b="0" dirty="0" smtClean="0">
                          <a:solidFill>
                            <a:schemeClr val="tx1"/>
                          </a:solidFill>
                        </a:rPr>
                        <a:t>1</a:t>
                      </a:r>
                      <a:endParaRPr lang="en-AU" sz="1600" b="0" dirty="0">
                        <a:solidFill>
                          <a:schemeClr val="tx1"/>
                        </a:solidFill>
                      </a:endParaRPr>
                    </a:p>
                  </a:txBody>
                  <a:tcPr/>
                </a:tc>
              </a:tr>
              <a:tr h="301663">
                <a:tc>
                  <a:txBody>
                    <a:bodyPr/>
                    <a:lstStyle/>
                    <a:p>
                      <a:pPr algn="ctr"/>
                      <a:r>
                        <a:rPr lang="en-AU" sz="1600" b="0" dirty="0" smtClean="0">
                          <a:solidFill>
                            <a:schemeClr val="tx1"/>
                          </a:solidFill>
                        </a:rPr>
                        <a:t>2</a:t>
                      </a:r>
                      <a:endParaRPr lang="en-AU" sz="1600" b="0" dirty="0">
                        <a:solidFill>
                          <a:schemeClr val="tx1"/>
                        </a:solidFill>
                      </a:endParaRPr>
                    </a:p>
                  </a:txBody>
                  <a:tcPr/>
                </a:tc>
                <a:tc>
                  <a:txBody>
                    <a:bodyPr/>
                    <a:lstStyle/>
                    <a:p>
                      <a:pPr algn="ctr"/>
                      <a:r>
                        <a:rPr lang="en-AU" sz="1600" b="0" dirty="0" smtClean="0">
                          <a:solidFill>
                            <a:schemeClr val="tx1"/>
                          </a:solidFill>
                        </a:rPr>
                        <a:t>Kat Goh</a:t>
                      </a:r>
                      <a:endParaRPr lang="en-AU" sz="1600" b="0" dirty="0">
                        <a:solidFill>
                          <a:schemeClr val="tx1"/>
                        </a:solidFill>
                      </a:endParaRPr>
                    </a:p>
                  </a:txBody>
                  <a:tcPr/>
                </a:tc>
                <a:tc>
                  <a:txBody>
                    <a:bodyPr/>
                    <a:lstStyle/>
                    <a:p>
                      <a:pPr algn="ctr"/>
                      <a:r>
                        <a:rPr lang="en-AU" sz="1600" b="0" dirty="0" err="1" smtClean="0">
                          <a:solidFill>
                            <a:schemeClr val="tx1"/>
                          </a:solidFill>
                        </a:rPr>
                        <a:t>ameizing</a:t>
                      </a:r>
                      <a:endParaRPr lang="en-AU" sz="1600" b="0" dirty="0">
                        <a:solidFill>
                          <a:schemeClr val="tx1"/>
                        </a:solidFill>
                      </a:endParaRPr>
                    </a:p>
                  </a:txBody>
                  <a:tcPr/>
                </a:tc>
                <a:tc>
                  <a:txBody>
                    <a:bodyPr/>
                    <a:lstStyle/>
                    <a:p>
                      <a:pPr algn="ctr"/>
                      <a:r>
                        <a:rPr lang="en-AU" sz="1600" b="0" dirty="0" smtClean="0">
                          <a:solidFill>
                            <a:schemeClr val="tx1"/>
                          </a:solidFill>
                        </a:rPr>
                        <a:t>2</a:t>
                      </a:r>
                      <a:endParaRPr lang="en-AU" sz="1600" b="0" dirty="0">
                        <a:solidFill>
                          <a:schemeClr val="tx1"/>
                        </a:solidFill>
                      </a:endParaRPr>
                    </a:p>
                  </a:txBody>
                  <a:tcPr/>
                </a:tc>
              </a:tr>
              <a:tr h="301663">
                <a:tc>
                  <a:txBody>
                    <a:bodyPr/>
                    <a:lstStyle/>
                    <a:p>
                      <a:pPr algn="ctr"/>
                      <a:r>
                        <a:rPr lang="en-AU" sz="1600" b="0" dirty="0" smtClean="0">
                          <a:solidFill>
                            <a:schemeClr val="tx1"/>
                          </a:solidFill>
                        </a:rPr>
                        <a:t>3</a:t>
                      </a:r>
                      <a:endParaRPr lang="en-AU" sz="1600" b="0" dirty="0">
                        <a:solidFill>
                          <a:schemeClr val="tx1"/>
                        </a:solidFill>
                      </a:endParaRPr>
                    </a:p>
                  </a:txBody>
                  <a:tcPr/>
                </a:tc>
                <a:tc>
                  <a:txBody>
                    <a:bodyPr/>
                    <a:lstStyle/>
                    <a:p>
                      <a:pPr algn="ctr"/>
                      <a:r>
                        <a:rPr lang="en-AU" sz="1600" b="0" kern="1200" dirty="0" err="1" smtClean="0">
                          <a:solidFill>
                            <a:schemeClr val="tx1"/>
                          </a:solidFill>
                          <a:latin typeface="+mn-lt"/>
                          <a:ea typeface="+mn-ea"/>
                          <a:cs typeface="+mn-cs"/>
                        </a:rPr>
                        <a:t>Jax</a:t>
                      </a:r>
                      <a:r>
                        <a:rPr lang="en-AU" sz="1600" b="0" kern="1200" dirty="0" smtClean="0">
                          <a:solidFill>
                            <a:schemeClr val="tx1"/>
                          </a:solidFill>
                          <a:latin typeface="+mn-lt"/>
                          <a:ea typeface="+mn-ea"/>
                          <a:cs typeface="+mn-cs"/>
                        </a:rPr>
                        <a:t> Arnold</a:t>
                      </a:r>
                      <a:endParaRPr lang="en-AU" sz="1600" b="0" kern="1200" dirty="0">
                        <a:solidFill>
                          <a:schemeClr val="tx1"/>
                        </a:solidFill>
                        <a:latin typeface="+mn-lt"/>
                        <a:ea typeface="+mn-ea"/>
                        <a:cs typeface="+mn-cs"/>
                      </a:endParaRPr>
                    </a:p>
                  </a:txBody>
                  <a:tcPr/>
                </a:tc>
                <a:tc>
                  <a:txBody>
                    <a:bodyPr/>
                    <a:lstStyle/>
                    <a:p>
                      <a:pPr algn="ctr"/>
                      <a:r>
                        <a:rPr lang="en-AU" sz="1600" b="0" dirty="0" smtClean="0">
                          <a:solidFill>
                            <a:schemeClr val="tx1"/>
                          </a:solidFill>
                        </a:rPr>
                        <a:t>gremlin</a:t>
                      </a:r>
                      <a:endParaRPr lang="en-AU" sz="1600" b="0" dirty="0">
                        <a:solidFill>
                          <a:schemeClr val="tx1"/>
                        </a:solidFill>
                      </a:endParaRPr>
                    </a:p>
                  </a:txBody>
                  <a:tcPr/>
                </a:tc>
                <a:tc>
                  <a:txBody>
                    <a:bodyPr/>
                    <a:lstStyle/>
                    <a:p>
                      <a:pPr algn="ctr"/>
                      <a:r>
                        <a:rPr lang="en-AU" sz="1600" b="0" dirty="0" smtClean="0">
                          <a:solidFill>
                            <a:schemeClr val="tx1"/>
                          </a:solidFill>
                        </a:rPr>
                        <a:t>2</a:t>
                      </a:r>
                      <a:endParaRPr lang="en-AU" sz="1600" b="0" dirty="0">
                        <a:solidFill>
                          <a:schemeClr val="tx1"/>
                        </a:solidFill>
                      </a:endParaRPr>
                    </a:p>
                  </a:txBody>
                  <a:tcPr/>
                </a:tc>
              </a:tr>
              <a:tr h="301663">
                <a:tc>
                  <a:txBody>
                    <a:bodyPr/>
                    <a:lstStyle/>
                    <a:p>
                      <a:pPr algn="ctr"/>
                      <a:r>
                        <a:rPr lang="en-AU" sz="1600" b="0" dirty="0" smtClean="0">
                          <a:solidFill>
                            <a:schemeClr val="tx1"/>
                          </a:solidFill>
                        </a:rPr>
                        <a:t>4</a:t>
                      </a:r>
                      <a:endParaRPr lang="en-AU" sz="1600" b="0" dirty="0">
                        <a:solidFill>
                          <a:schemeClr val="tx1"/>
                        </a:solidFill>
                      </a:endParaRPr>
                    </a:p>
                  </a:txBody>
                  <a:tcPr/>
                </a:tc>
                <a:tc>
                  <a:txBody>
                    <a:bodyPr/>
                    <a:lstStyle/>
                    <a:p>
                      <a:pPr algn="ctr"/>
                      <a:r>
                        <a:rPr lang="en-AU" sz="1600" b="0" dirty="0" smtClean="0">
                          <a:solidFill>
                            <a:schemeClr val="tx1"/>
                          </a:solidFill>
                        </a:rPr>
                        <a:t>Andrew</a:t>
                      </a:r>
                      <a:r>
                        <a:rPr lang="en-AU" sz="1600" b="0" baseline="0" dirty="0" smtClean="0">
                          <a:solidFill>
                            <a:schemeClr val="tx1"/>
                          </a:solidFill>
                        </a:rPr>
                        <a:t> </a:t>
                      </a:r>
                      <a:r>
                        <a:rPr lang="en-AU" sz="1600" b="0" baseline="0" dirty="0" err="1" smtClean="0">
                          <a:solidFill>
                            <a:schemeClr val="tx1"/>
                          </a:solidFill>
                        </a:rPr>
                        <a:t>Lem</a:t>
                      </a:r>
                      <a:endParaRPr lang="en-AU" sz="1600" b="0" dirty="0">
                        <a:solidFill>
                          <a:schemeClr val="tx1"/>
                        </a:solidFill>
                      </a:endParaRPr>
                    </a:p>
                  </a:txBody>
                  <a:tcPr/>
                </a:tc>
                <a:tc>
                  <a:txBody>
                    <a:bodyPr/>
                    <a:lstStyle/>
                    <a:p>
                      <a:pPr algn="ctr"/>
                      <a:r>
                        <a:rPr lang="en-AU" sz="1600" b="0" dirty="0" smtClean="0">
                          <a:solidFill>
                            <a:schemeClr val="tx1"/>
                          </a:solidFill>
                        </a:rPr>
                        <a:t>bananas</a:t>
                      </a:r>
                      <a:endParaRPr lang="en-AU" sz="1600" b="0" dirty="0">
                        <a:solidFill>
                          <a:schemeClr val="tx1"/>
                        </a:solidFill>
                      </a:endParaRPr>
                    </a:p>
                  </a:txBody>
                  <a:tcPr/>
                </a:tc>
                <a:tc>
                  <a:txBody>
                    <a:bodyPr/>
                    <a:lstStyle/>
                    <a:p>
                      <a:pPr algn="ctr"/>
                      <a:r>
                        <a:rPr lang="en-AU" sz="1600" b="0" dirty="0" smtClean="0">
                          <a:solidFill>
                            <a:schemeClr val="tx1"/>
                          </a:solidFill>
                        </a:rPr>
                        <a:t>3</a:t>
                      </a:r>
                      <a:endParaRPr lang="en-AU" sz="1600" b="0" dirty="0">
                        <a:solidFill>
                          <a:schemeClr val="tx1"/>
                        </a:solidFill>
                      </a:endParaRPr>
                    </a:p>
                  </a:txBody>
                  <a:tcPr/>
                </a:tc>
              </a:tr>
              <a:tr h="301663">
                <a:tc>
                  <a:txBody>
                    <a:bodyPr/>
                    <a:lstStyle/>
                    <a:p>
                      <a:pPr algn="ctr"/>
                      <a:r>
                        <a:rPr lang="en-AU" sz="1600" b="0" dirty="0" smtClean="0">
                          <a:solidFill>
                            <a:schemeClr val="tx1"/>
                          </a:solidFill>
                        </a:rPr>
                        <a:t>5</a:t>
                      </a:r>
                      <a:endParaRPr lang="en-AU" sz="1600" b="0" dirty="0">
                        <a:solidFill>
                          <a:schemeClr val="tx1"/>
                        </a:solidFill>
                      </a:endParaRPr>
                    </a:p>
                  </a:txBody>
                  <a:tcPr/>
                </a:tc>
                <a:tc>
                  <a:txBody>
                    <a:bodyPr/>
                    <a:lstStyle/>
                    <a:p>
                      <a:pPr algn="ctr"/>
                      <a:r>
                        <a:rPr lang="en-AU" sz="1600" b="0" dirty="0" smtClean="0">
                          <a:solidFill>
                            <a:schemeClr val="tx1"/>
                          </a:solidFill>
                        </a:rPr>
                        <a:t>Joshua</a:t>
                      </a:r>
                      <a:r>
                        <a:rPr lang="en-AU" sz="1600" b="0" baseline="0" dirty="0" smtClean="0">
                          <a:solidFill>
                            <a:schemeClr val="tx1"/>
                          </a:solidFill>
                        </a:rPr>
                        <a:t> Ching</a:t>
                      </a:r>
                      <a:endParaRPr lang="en-AU" sz="1600" b="0" dirty="0">
                        <a:solidFill>
                          <a:schemeClr val="tx1"/>
                        </a:solidFill>
                      </a:endParaRPr>
                    </a:p>
                  </a:txBody>
                  <a:tcPr/>
                </a:tc>
                <a:tc>
                  <a:txBody>
                    <a:bodyPr/>
                    <a:lstStyle/>
                    <a:p>
                      <a:pPr algn="ctr"/>
                      <a:r>
                        <a:rPr lang="en-AU" sz="1600" b="0" dirty="0" err="1" smtClean="0">
                          <a:solidFill>
                            <a:schemeClr val="tx1"/>
                          </a:solidFill>
                        </a:rPr>
                        <a:t>iheartpi</a:t>
                      </a:r>
                      <a:endParaRPr lang="en-AU" sz="1600" b="0" dirty="0">
                        <a:solidFill>
                          <a:schemeClr val="tx1"/>
                        </a:solidFill>
                      </a:endParaRPr>
                    </a:p>
                  </a:txBody>
                  <a:tcPr/>
                </a:tc>
                <a:tc>
                  <a:txBody>
                    <a:bodyPr/>
                    <a:lstStyle/>
                    <a:p>
                      <a:pPr algn="ctr"/>
                      <a:r>
                        <a:rPr lang="en-AU" sz="1600" b="0" dirty="0" smtClean="0">
                          <a:solidFill>
                            <a:schemeClr val="tx1"/>
                          </a:solidFill>
                        </a:rPr>
                        <a:t>3</a:t>
                      </a:r>
                      <a:endParaRPr lang="en-AU" sz="1600" b="0" dirty="0">
                        <a:solidFill>
                          <a:schemeClr val="tx1"/>
                        </a:solidFill>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54355662"/>
              </p:ext>
            </p:extLst>
          </p:nvPr>
        </p:nvGraphicFramePr>
        <p:xfrm>
          <a:off x="2471754" y="1331421"/>
          <a:ext cx="8170587" cy="2641600"/>
        </p:xfrm>
        <a:graphic>
          <a:graphicData uri="http://schemas.openxmlformats.org/drawingml/2006/table">
            <a:tbl>
              <a:tblPr firstRow="1" bandRow="1">
                <a:tableStyleId>{8799B23B-EC83-4686-B30A-512413B5E67A}</a:tableStyleId>
              </a:tblPr>
              <a:tblGrid>
                <a:gridCol w="1115771"/>
                <a:gridCol w="1916124"/>
                <a:gridCol w="5138692"/>
              </a:tblGrid>
              <a:tr h="370840">
                <a:tc gridSpan="3">
                  <a:txBody>
                    <a:bodyPr/>
                    <a:lstStyle/>
                    <a:p>
                      <a:pPr algn="ctr"/>
                      <a:r>
                        <a:rPr lang="en-AU" sz="1600" u="sng" dirty="0" err="1" smtClean="0"/>
                        <a:t>UserTypes</a:t>
                      </a:r>
                      <a:endParaRPr lang="en-AU" sz="1600" u="sng" dirty="0"/>
                    </a:p>
                  </a:txBody>
                  <a:tcPr/>
                </a:tc>
                <a:tc hMerge="1">
                  <a:txBody>
                    <a:bodyPr/>
                    <a:lstStyle/>
                    <a:p>
                      <a:endParaRPr lang="en-AU" dirty="0"/>
                    </a:p>
                  </a:txBody>
                  <a:tcPr/>
                </a:tc>
                <a:tc hMerge="1">
                  <a:txBody>
                    <a:bodyPr/>
                    <a:lstStyle/>
                    <a:p>
                      <a:endParaRPr lang="en-AU" dirty="0"/>
                    </a:p>
                  </a:txBody>
                  <a:tcPr/>
                </a:tc>
              </a:tr>
              <a:tr h="370840">
                <a:tc>
                  <a:txBody>
                    <a:bodyPr/>
                    <a:lstStyle/>
                    <a:p>
                      <a:pPr algn="ctr"/>
                      <a:r>
                        <a:rPr lang="en-AU" sz="1600" b="1" dirty="0" smtClean="0"/>
                        <a:t>type</a:t>
                      </a:r>
                      <a:endParaRPr lang="en-AU" sz="1600" b="1" dirty="0"/>
                    </a:p>
                  </a:txBody>
                  <a:tcPr/>
                </a:tc>
                <a:tc>
                  <a:txBody>
                    <a:bodyPr/>
                    <a:lstStyle/>
                    <a:p>
                      <a:pPr algn="ctr"/>
                      <a:r>
                        <a:rPr lang="en-AU" sz="1600" b="1" dirty="0" smtClean="0"/>
                        <a:t>role</a:t>
                      </a:r>
                      <a:endParaRPr lang="en-AU" sz="1600" b="1" dirty="0"/>
                    </a:p>
                  </a:txBody>
                  <a:tcPr/>
                </a:tc>
                <a:tc>
                  <a:txBody>
                    <a:bodyPr/>
                    <a:lstStyle/>
                    <a:p>
                      <a:pPr algn="ctr"/>
                      <a:r>
                        <a:rPr lang="en-AU" sz="1600" b="1" dirty="0" smtClean="0"/>
                        <a:t>description</a:t>
                      </a:r>
                      <a:endParaRPr lang="en-AU" sz="1600" b="1" dirty="0"/>
                    </a:p>
                  </a:txBody>
                  <a:tcPr/>
                </a:tc>
              </a:tr>
              <a:tr h="370840">
                <a:tc>
                  <a:txBody>
                    <a:bodyPr/>
                    <a:lstStyle/>
                    <a:p>
                      <a:pPr algn="ctr"/>
                      <a:r>
                        <a:rPr lang="en-AU" sz="1600" dirty="0" smtClean="0"/>
                        <a:t>1</a:t>
                      </a:r>
                      <a:endParaRPr lang="en-AU" sz="1600" dirty="0"/>
                    </a:p>
                  </a:txBody>
                  <a:tcPr/>
                </a:tc>
                <a:tc>
                  <a:txBody>
                    <a:bodyPr/>
                    <a:lstStyle/>
                    <a:p>
                      <a:pPr algn="ctr"/>
                      <a:r>
                        <a:rPr lang="en-AU" sz="1600" dirty="0" smtClean="0"/>
                        <a:t>Super Admin</a:t>
                      </a:r>
                      <a:endParaRPr lang="en-AU" sz="1600" dirty="0"/>
                    </a:p>
                  </a:txBody>
                  <a:tcPr/>
                </a:tc>
                <a:tc>
                  <a:txBody>
                    <a:bodyPr/>
                    <a:lstStyle/>
                    <a:p>
                      <a:r>
                        <a:rPr lang="en-AU" sz="1600" kern="1200" dirty="0" smtClean="0">
                          <a:solidFill>
                            <a:schemeClr val="tx1"/>
                          </a:solidFill>
                          <a:latin typeface="+mn-lt"/>
                          <a:ea typeface="+mn-ea"/>
                          <a:cs typeface="+mn-cs"/>
                        </a:rPr>
                        <a:t>This role has access to all privileges</a:t>
                      </a:r>
                      <a:endParaRPr lang="en-AU" sz="1600" dirty="0"/>
                    </a:p>
                  </a:txBody>
                  <a:tcPr/>
                </a:tc>
              </a:tr>
              <a:tr h="370840">
                <a:tc>
                  <a:txBody>
                    <a:bodyPr/>
                    <a:lstStyle/>
                    <a:p>
                      <a:pPr algn="ctr"/>
                      <a:r>
                        <a:rPr lang="en-AU" sz="1600" dirty="0" smtClean="0"/>
                        <a:t>2</a:t>
                      </a:r>
                      <a:endParaRPr lang="en-AU" sz="1600" dirty="0"/>
                    </a:p>
                  </a:txBody>
                  <a:tcPr/>
                </a:tc>
                <a:tc>
                  <a:txBody>
                    <a:bodyPr/>
                    <a:lstStyle/>
                    <a:p>
                      <a:pPr algn="ctr"/>
                      <a:r>
                        <a:rPr lang="en-AU" sz="1600" dirty="0" smtClean="0"/>
                        <a:t>Admin</a:t>
                      </a:r>
                      <a:endParaRPr lang="en-AU" sz="1600" dirty="0"/>
                    </a:p>
                  </a:txBody>
                  <a:tcPr/>
                </a:tc>
                <a:tc>
                  <a:txBody>
                    <a:bodyPr/>
                    <a:lstStyle/>
                    <a:p>
                      <a:r>
                        <a:rPr lang="en-AU" sz="1600" kern="1200" dirty="0" smtClean="0">
                          <a:solidFill>
                            <a:schemeClr val="tx1"/>
                          </a:solidFill>
                          <a:latin typeface="+mn-lt"/>
                          <a:ea typeface="+mn-ea"/>
                          <a:cs typeface="+mn-cs"/>
                        </a:rPr>
                        <a:t>User can read all tables, write their own recipes and add or delete users, except admins</a:t>
                      </a:r>
                      <a:endParaRPr lang="en-AU" sz="1600" dirty="0"/>
                    </a:p>
                  </a:txBody>
                  <a:tcPr/>
                </a:tc>
              </a:tr>
              <a:tr h="370840">
                <a:tc>
                  <a:txBody>
                    <a:bodyPr/>
                    <a:lstStyle/>
                    <a:p>
                      <a:pPr algn="ctr"/>
                      <a:r>
                        <a:rPr lang="en-AU" sz="1600" dirty="0" smtClean="0"/>
                        <a:t>3</a:t>
                      </a:r>
                      <a:endParaRPr lang="en-AU" sz="1600" dirty="0"/>
                    </a:p>
                  </a:txBody>
                  <a:tcPr/>
                </a:tc>
                <a:tc>
                  <a:txBody>
                    <a:bodyPr/>
                    <a:lstStyle/>
                    <a:p>
                      <a:pPr algn="ctr"/>
                      <a:r>
                        <a:rPr lang="en-AU" sz="1600" dirty="0" smtClean="0"/>
                        <a:t>Regular</a:t>
                      </a:r>
                      <a:endParaRPr lang="en-AU" sz="1600" dirty="0"/>
                    </a:p>
                  </a:txBody>
                  <a:tcPr/>
                </a:tc>
                <a:tc>
                  <a:txBody>
                    <a:bodyPr/>
                    <a:lstStyle/>
                    <a:p>
                      <a:r>
                        <a:rPr lang="en-AU" sz="1600" kern="1200" dirty="0" smtClean="0">
                          <a:solidFill>
                            <a:schemeClr val="tx1"/>
                          </a:solidFill>
                          <a:latin typeface="+mn-lt"/>
                          <a:ea typeface="+mn-ea"/>
                          <a:cs typeface="+mn-cs"/>
                        </a:rPr>
                        <a:t>Can read all tables(except users and </a:t>
                      </a:r>
                      <a:r>
                        <a:rPr lang="en-AU" sz="1600" kern="1200" dirty="0" err="1" smtClean="0">
                          <a:solidFill>
                            <a:schemeClr val="tx1"/>
                          </a:solidFill>
                          <a:latin typeface="+mn-lt"/>
                          <a:ea typeface="+mn-ea"/>
                          <a:cs typeface="+mn-cs"/>
                        </a:rPr>
                        <a:t>userTypes</a:t>
                      </a:r>
                      <a:r>
                        <a:rPr lang="en-AU" sz="1600" kern="1200" dirty="0" smtClean="0">
                          <a:solidFill>
                            <a:schemeClr val="tx1"/>
                          </a:solidFill>
                          <a:latin typeface="+mn-lt"/>
                          <a:ea typeface="+mn-ea"/>
                          <a:cs typeface="+mn-cs"/>
                        </a:rPr>
                        <a:t>) and write their own recipes and upload pictures</a:t>
                      </a:r>
                      <a:endParaRPr lang="en-AU" sz="1600" dirty="0"/>
                    </a:p>
                  </a:txBody>
                  <a:tcPr/>
                </a:tc>
              </a:tr>
              <a:tr h="370840">
                <a:tc>
                  <a:txBody>
                    <a:bodyPr/>
                    <a:lstStyle/>
                    <a:p>
                      <a:pPr algn="ctr"/>
                      <a:r>
                        <a:rPr lang="en-AU" sz="1600" dirty="0" smtClean="0"/>
                        <a:t>4</a:t>
                      </a:r>
                      <a:endParaRPr lang="en-AU" sz="1600" dirty="0"/>
                    </a:p>
                  </a:txBody>
                  <a:tcPr/>
                </a:tc>
                <a:tc>
                  <a:txBody>
                    <a:bodyPr/>
                    <a:lstStyle/>
                    <a:p>
                      <a:pPr algn="ctr"/>
                      <a:r>
                        <a:rPr lang="en-AU" sz="1600" dirty="0" smtClean="0"/>
                        <a:t>Guest</a:t>
                      </a:r>
                      <a:endParaRPr lang="en-AU" sz="1600" dirty="0"/>
                    </a:p>
                  </a:txBody>
                  <a:tcPr/>
                </a:tc>
                <a:tc>
                  <a:txBody>
                    <a:bodyPr/>
                    <a:lstStyle/>
                    <a:p>
                      <a:r>
                        <a:rPr lang="en-AU" sz="1600" kern="1200" dirty="0" smtClean="0">
                          <a:solidFill>
                            <a:schemeClr val="tx1"/>
                          </a:solidFill>
                          <a:latin typeface="+mn-lt"/>
                          <a:ea typeface="+mn-ea"/>
                          <a:cs typeface="+mn-cs"/>
                        </a:rPr>
                        <a:t>Can only read all tables(except users and </a:t>
                      </a:r>
                      <a:r>
                        <a:rPr lang="en-AU" sz="1600" kern="1200" dirty="0" err="1" smtClean="0">
                          <a:solidFill>
                            <a:schemeClr val="tx1"/>
                          </a:solidFill>
                          <a:latin typeface="+mn-lt"/>
                          <a:ea typeface="+mn-ea"/>
                          <a:cs typeface="+mn-cs"/>
                        </a:rPr>
                        <a:t>userTypes</a:t>
                      </a:r>
                      <a:r>
                        <a:rPr lang="en-AU" sz="1600" kern="1200" dirty="0" smtClean="0">
                          <a:solidFill>
                            <a:schemeClr val="tx1"/>
                          </a:solidFill>
                          <a:latin typeface="+mn-lt"/>
                          <a:ea typeface="+mn-ea"/>
                          <a:cs typeface="+mn-cs"/>
                        </a:rPr>
                        <a:t>)</a:t>
                      </a:r>
                      <a:endParaRPr lang="en-AU" sz="1600" dirty="0"/>
                    </a:p>
                  </a:txBody>
                  <a:tcPr/>
                </a:tc>
              </a:tr>
            </a:tbl>
          </a:graphicData>
        </a:graphic>
      </p:graphicFrame>
    </p:spTree>
    <p:extLst>
      <p:ext uri="{BB962C8B-B14F-4D97-AF65-F5344CB8AC3E}">
        <p14:creationId xmlns:p14="http://schemas.microsoft.com/office/powerpoint/2010/main" val="2583121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612" y="197174"/>
            <a:ext cx="11086322" cy="1325563"/>
          </a:xfrm>
        </p:spPr>
        <p:txBody>
          <a:bodyPr/>
          <a:lstStyle/>
          <a:p>
            <a:r>
              <a:rPr lang="en-AU" b="1" u="sng" dirty="0" smtClean="0"/>
              <a:t>Recipe Database – A Many-to-Many Relationship</a:t>
            </a:r>
            <a:endParaRPr lang="en-AU" b="1" u="sng" dirty="0"/>
          </a:p>
        </p:txBody>
      </p:sp>
      <p:sp>
        <p:nvSpPr>
          <p:cNvPr id="4" name="TextBox 3"/>
          <p:cNvSpPr txBox="1"/>
          <p:nvPr/>
        </p:nvSpPr>
        <p:spPr>
          <a:xfrm>
            <a:off x="1786277" y="1562602"/>
            <a:ext cx="1905062"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200" b="1" dirty="0" smtClean="0"/>
              <a:t>Recipe</a:t>
            </a:r>
          </a:p>
          <a:p>
            <a:pPr marL="171450" indent="-171450">
              <a:buFontTx/>
              <a:buChar char="-"/>
            </a:pPr>
            <a:r>
              <a:rPr lang="en-AU" sz="1200" u="sng" dirty="0" smtClean="0"/>
              <a:t>recID</a:t>
            </a:r>
          </a:p>
          <a:p>
            <a:pPr marL="171450" indent="-171450">
              <a:buFontTx/>
              <a:buChar char="-"/>
            </a:pPr>
            <a:r>
              <a:rPr lang="en-AU" sz="1200" dirty="0" err="1" smtClean="0"/>
              <a:t>uID</a:t>
            </a:r>
            <a:r>
              <a:rPr lang="en-AU" sz="1200" dirty="0" smtClean="0"/>
              <a:t> *</a:t>
            </a:r>
          </a:p>
          <a:p>
            <a:pPr marL="171450" indent="-171450">
              <a:buFontTx/>
              <a:buChar char="-"/>
            </a:pPr>
            <a:r>
              <a:rPr lang="en-AU" sz="1200" dirty="0" smtClean="0"/>
              <a:t>title</a:t>
            </a:r>
          </a:p>
          <a:p>
            <a:pPr marL="171450" indent="-171450">
              <a:buFontTx/>
              <a:buChar char="-"/>
            </a:pPr>
            <a:r>
              <a:rPr lang="en-AU" sz="1200" dirty="0" smtClean="0"/>
              <a:t>Instructions</a:t>
            </a:r>
          </a:p>
          <a:p>
            <a:pPr marL="171450" indent="-171450">
              <a:buFontTx/>
              <a:buChar char="-"/>
            </a:pPr>
            <a:r>
              <a:rPr lang="en-AU" sz="1200" dirty="0" smtClean="0"/>
              <a:t>time</a:t>
            </a:r>
          </a:p>
          <a:p>
            <a:pPr marL="171450" indent="-171450">
              <a:buFontTx/>
              <a:buChar char="-"/>
            </a:pPr>
            <a:r>
              <a:rPr lang="en-AU" sz="1200" dirty="0" smtClean="0"/>
              <a:t>Notes</a:t>
            </a:r>
          </a:p>
          <a:p>
            <a:pPr marL="171450" indent="-171450">
              <a:buFontTx/>
              <a:buChar char="-"/>
            </a:pPr>
            <a:r>
              <a:rPr lang="en-AU" sz="1200" dirty="0" smtClean="0"/>
              <a:t>Source</a:t>
            </a:r>
          </a:p>
          <a:p>
            <a:pPr marL="171450" indent="-171450">
              <a:buFontTx/>
              <a:buChar char="-"/>
            </a:pPr>
            <a:r>
              <a:rPr lang="en-AU" sz="1200" dirty="0" smtClean="0"/>
              <a:t>hasComponents</a:t>
            </a:r>
            <a:endParaRPr lang="en-AU" sz="1200" dirty="0"/>
          </a:p>
          <a:p>
            <a:pPr marL="171450" indent="-171450">
              <a:buFontTx/>
              <a:buChar char="-"/>
            </a:pPr>
            <a:r>
              <a:rPr lang="en-AU" sz="1200" dirty="0" smtClean="0"/>
              <a:t>gfLevel</a:t>
            </a:r>
            <a:endParaRPr lang="en-AU" sz="1200" dirty="0"/>
          </a:p>
          <a:p>
            <a:pPr marL="171450" indent="-171450">
              <a:buFontTx/>
              <a:buChar char="-"/>
            </a:pPr>
            <a:r>
              <a:rPr lang="en-AU" sz="1200" dirty="0" smtClean="0"/>
              <a:t>vegLevel</a:t>
            </a:r>
            <a:endParaRPr lang="en-AU" sz="1200" dirty="0"/>
          </a:p>
          <a:p>
            <a:pPr marL="171450" indent="-171450">
              <a:buFontTx/>
              <a:buChar char="-"/>
            </a:pPr>
            <a:r>
              <a:rPr lang="en-AU" sz="1200" dirty="0" smtClean="0"/>
              <a:t>nutFree</a:t>
            </a:r>
            <a:endParaRPr lang="en-AU" sz="1200" dirty="0"/>
          </a:p>
          <a:p>
            <a:pPr marL="171450" indent="-171450">
              <a:buFontTx/>
              <a:buChar char="-"/>
            </a:pPr>
            <a:r>
              <a:rPr lang="en-AU" sz="1200" dirty="0" smtClean="0"/>
              <a:t>dairyFree</a:t>
            </a:r>
          </a:p>
        </p:txBody>
      </p:sp>
      <p:sp>
        <p:nvSpPr>
          <p:cNvPr id="5" name="TextBox 4"/>
          <p:cNvSpPr txBox="1"/>
          <p:nvPr/>
        </p:nvSpPr>
        <p:spPr>
          <a:xfrm>
            <a:off x="169719" y="2192837"/>
            <a:ext cx="859531"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1200" b="1" dirty="0" smtClean="0"/>
              <a:t>Contains</a:t>
            </a:r>
          </a:p>
          <a:p>
            <a:pPr marL="171450" indent="-171450">
              <a:buFontTx/>
              <a:buChar char="-"/>
            </a:pPr>
            <a:r>
              <a:rPr lang="en-AU" sz="1200" u="sng" dirty="0" smtClean="0"/>
              <a:t>recID</a:t>
            </a:r>
            <a:r>
              <a:rPr lang="en-AU" sz="1200" dirty="0" smtClean="0"/>
              <a:t> *</a:t>
            </a:r>
          </a:p>
          <a:p>
            <a:pPr marL="171450" indent="-171450">
              <a:buFontTx/>
              <a:buChar char="-"/>
            </a:pPr>
            <a:r>
              <a:rPr lang="en-AU" sz="1200" u="sng" dirty="0" err="1" smtClean="0"/>
              <a:t>iname</a:t>
            </a:r>
            <a:r>
              <a:rPr lang="en-AU" sz="1200" dirty="0" smtClean="0"/>
              <a:t> *</a:t>
            </a:r>
            <a:endParaRPr lang="en-AU" sz="1200" u="sng" dirty="0" smtClean="0"/>
          </a:p>
          <a:p>
            <a:pPr marL="171450" indent="-171450">
              <a:buFontTx/>
              <a:buChar char="-"/>
            </a:pPr>
            <a:r>
              <a:rPr lang="en-AU" sz="1200" dirty="0"/>
              <a:t>a</a:t>
            </a:r>
            <a:r>
              <a:rPr lang="en-AU" sz="1200" dirty="0" smtClean="0"/>
              <a:t>mount</a:t>
            </a:r>
          </a:p>
          <a:p>
            <a:pPr marL="171450" indent="-171450">
              <a:buFontTx/>
              <a:buChar char="-"/>
            </a:pPr>
            <a:r>
              <a:rPr lang="en-AU" sz="1200" dirty="0" smtClean="0"/>
              <a:t>units</a:t>
            </a:r>
          </a:p>
          <a:p>
            <a:pPr marL="171450" indent="-171450">
              <a:buFontTx/>
              <a:buChar char="-"/>
            </a:pPr>
            <a:r>
              <a:rPr lang="en-AU" sz="1200" dirty="0" smtClean="0"/>
              <a:t>cups</a:t>
            </a:r>
            <a:endParaRPr lang="en-AU" sz="1200" dirty="0"/>
          </a:p>
        </p:txBody>
      </p:sp>
      <p:sp>
        <p:nvSpPr>
          <p:cNvPr id="6" name="TextBox 5"/>
          <p:cNvSpPr txBox="1"/>
          <p:nvPr/>
        </p:nvSpPr>
        <p:spPr>
          <a:xfrm>
            <a:off x="1385373" y="4319098"/>
            <a:ext cx="1148007" cy="138499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AU" sz="1200" b="1" dirty="0" smtClean="0"/>
              <a:t>Ingredient</a:t>
            </a:r>
            <a:endParaRPr lang="en-AU" sz="1200" dirty="0" smtClean="0"/>
          </a:p>
          <a:p>
            <a:pPr marL="171450" indent="-171450">
              <a:buFontTx/>
              <a:buChar char="-"/>
            </a:pPr>
            <a:r>
              <a:rPr lang="en-AU" sz="1200" u="sng" dirty="0" err="1" smtClean="0"/>
              <a:t>iname</a:t>
            </a:r>
            <a:endParaRPr lang="en-AU" sz="1200" u="sng" dirty="0" smtClean="0"/>
          </a:p>
          <a:p>
            <a:pPr marL="171450" indent="-171450">
              <a:buFontTx/>
              <a:buChar char="-"/>
            </a:pPr>
            <a:r>
              <a:rPr lang="en-AU" sz="1200" dirty="0" err="1" smtClean="0"/>
              <a:t>metric</a:t>
            </a:r>
            <a:r>
              <a:rPr lang="en-AU" sz="1200" dirty="0" err="1" smtClean="0"/>
              <a:t>ToCup</a:t>
            </a:r>
            <a:endParaRPr lang="en-AU" sz="1200" dirty="0" smtClean="0"/>
          </a:p>
          <a:p>
            <a:pPr marL="171450" indent="-171450">
              <a:buFontTx/>
              <a:buChar char="-"/>
            </a:pPr>
            <a:r>
              <a:rPr lang="en-AU" sz="1200" dirty="0" err="1" smtClean="0"/>
              <a:t>gfLevel</a:t>
            </a:r>
            <a:endParaRPr lang="en-AU" sz="1200" dirty="0" smtClean="0"/>
          </a:p>
          <a:p>
            <a:pPr marL="171450" indent="-171450">
              <a:buFontTx/>
              <a:buChar char="-"/>
            </a:pPr>
            <a:r>
              <a:rPr lang="en-AU" sz="1200" dirty="0" smtClean="0"/>
              <a:t>vegLevel</a:t>
            </a:r>
          </a:p>
          <a:p>
            <a:pPr marL="171450" indent="-171450">
              <a:buFontTx/>
              <a:buChar char="-"/>
            </a:pPr>
            <a:r>
              <a:rPr lang="en-AU" sz="1200" dirty="0" err="1" smtClean="0"/>
              <a:t>nutFree</a:t>
            </a:r>
            <a:endParaRPr lang="en-AU" sz="1200" dirty="0" smtClean="0"/>
          </a:p>
          <a:p>
            <a:pPr marL="171450" indent="-171450">
              <a:buFontTx/>
              <a:buChar char="-"/>
            </a:pPr>
            <a:r>
              <a:rPr lang="en-AU" sz="1200" dirty="0" err="1" smtClean="0"/>
              <a:t>dairyFree</a:t>
            </a:r>
            <a:endParaRPr lang="en-AU" sz="1200" dirty="0" smtClean="0"/>
          </a:p>
        </p:txBody>
      </p:sp>
      <p:cxnSp>
        <p:nvCxnSpPr>
          <p:cNvPr id="7" name="Straight Connector 6"/>
          <p:cNvCxnSpPr>
            <a:stCxn id="5" idx="3"/>
            <a:endCxn id="4" idx="1"/>
          </p:cNvCxnSpPr>
          <p:nvPr/>
        </p:nvCxnSpPr>
        <p:spPr>
          <a:xfrm>
            <a:off x="1029250" y="2793002"/>
            <a:ext cx="757027" cy="16095"/>
          </a:xfrm>
          <a:prstGeom prst="line">
            <a:avLst/>
          </a:prstGeom>
        </p:spPr>
        <p:style>
          <a:lnRef idx="1">
            <a:schemeClr val="dk1"/>
          </a:lnRef>
          <a:fillRef idx="0">
            <a:schemeClr val="dk1"/>
          </a:fillRef>
          <a:effectRef idx="0">
            <a:schemeClr val="dk1"/>
          </a:effectRef>
          <a:fontRef idx="minor">
            <a:schemeClr val="tx1"/>
          </a:fontRef>
        </p:style>
      </p:cxnSp>
      <p:cxnSp>
        <p:nvCxnSpPr>
          <p:cNvPr id="8" name="Elbow Connector 7"/>
          <p:cNvCxnSpPr>
            <a:stCxn id="5" idx="2"/>
            <a:endCxn id="6" idx="1"/>
          </p:cNvCxnSpPr>
          <p:nvPr/>
        </p:nvCxnSpPr>
        <p:spPr>
          <a:xfrm rot="16200000" flipH="1">
            <a:off x="183214" y="3809437"/>
            <a:ext cx="1618430" cy="785888"/>
          </a:xfrm>
          <a:prstGeom prst="bentConnector2">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600263" y="3405166"/>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80911" y="3405166"/>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029250" y="2593655"/>
            <a:ext cx="222993" cy="215442"/>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1031795" y="2801702"/>
            <a:ext cx="222993" cy="215442"/>
          </a:xfrm>
          <a:prstGeom prst="line">
            <a:avLst/>
          </a:prstGeom>
          <a:ln w="19050"/>
        </p:spPr>
        <p:style>
          <a:lnRef idx="1">
            <a:schemeClr val="dk1"/>
          </a:lnRef>
          <a:fillRef idx="0">
            <a:schemeClr val="dk1"/>
          </a:fillRef>
          <a:effectRef idx="0">
            <a:schemeClr val="dk1"/>
          </a:effectRef>
          <a:fontRef idx="minor">
            <a:schemeClr val="tx1"/>
          </a:fontRef>
        </p:style>
      </p:cxnSp>
      <p:sp>
        <p:nvSpPr>
          <p:cNvPr id="15" name="Oval 14"/>
          <p:cNvSpPr/>
          <p:nvPr/>
        </p:nvSpPr>
        <p:spPr>
          <a:xfrm>
            <a:off x="1285419" y="2713061"/>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16" name="Straight Connector 15"/>
          <p:cNvCxnSpPr/>
          <p:nvPr/>
        </p:nvCxnSpPr>
        <p:spPr>
          <a:xfrm flipV="1">
            <a:off x="1248937" y="4892118"/>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91572" y="2669777"/>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1613239" y="2668791"/>
            <a:ext cx="0" cy="271001"/>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167786" y="4892118"/>
            <a:ext cx="0" cy="271001"/>
          </a:xfrm>
          <a:prstGeom prst="line">
            <a:avLst/>
          </a:prstGeom>
          <a:ln w="19050"/>
        </p:spPr>
        <p:style>
          <a:lnRef idx="1">
            <a:schemeClr val="dk1"/>
          </a:lnRef>
          <a:fillRef idx="0">
            <a:schemeClr val="dk1"/>
          </a:fillRef>
          <a:effectRef idx="0">
            <a:schemeClr val="dk1"/>
          </a:effectRef>
          <a:fontRef idx="minor">
            <a:schemeClr val="tx1"/>
          </a:fontRef>
        </p:style>
      </p:cxnSp>
      <p:sp>
        <p:nvSpPr>
          <p:cNvPr id="43" name="Oval 42"/>
          <p:cNvSpPr/>
          <p:nvPr/>
        </p:nvSpPr>
        <p:spPr>
          <a:xfrm>
            <a:off x="510346" y="3668467"/>
            <a:ext cx="177282" cy="17728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aphicFrame>
        <p:nvGraphicFramePr>
          <p:cNvPr id="20" name="Table 19"/>
          <p:cNvGraphicFramePr>
            <a:graphicFrameLocks noGrp="1"/>
          </p:cNvGraphicFramePr>
          <p:nvPr>
            <p:extLst>
              <p:ext uri="{D42A27DB-BD31-4B8C-83A1-F6EECF244321}">
                <p14:modId xmlns:p14="http://schemas.microsoft.com/office/powerpoint/2010/main" val="384740348"/>
              </p:ext>
            </p:extLst>
          </p:nvPr>
        </p:nvGraphicFramePr>
        <p:xfrm>
          <a:off x="3864376" y="2585787"/>
          <a:ext cx="8128002" cy="1854200"/>
        </p:xfrm>
        <a:graphic>
          <a:graphicData uri="http://schemas.openxmlformats.org/drawingml/2006/table">
            <a:tbl>
              <a:tblPr firstRow="1" bandRow="1">
                <a:tableStyleId>{8799B23B-EC83-4686-B30A-512413B5E67A}</a:tableStyleId>
              </a:tblPr>
              <a:tblGrid>
                <a:gridCol w="1354667"/>
                <a:gridCol w="1462391"/>
                <a:gridCol w="1246943"/>
                <a:gridCol w="1354667"/>
                <a:gridCol w="1354667"/>
                <a:gridCol w="1354667"/>
              </a:tblGrid>
              <a:tr h="370840">
                <a:tc gridSpan="6">
                  <a:txBody>
                    <a:bodyPr/>
                    <a:lstStyle/>
                    <a:p>
                      <a:pPr algn="ctr"/>
                      <a:r>
                        <a:rPr lang="en-AU" u="sng" dirty="0" smtClean="0"/>
                        <a:t>Ingredient</a:t>
                      </a:r>
                      <a:endParaRPr lang="en-AU" u="sng"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r>
              <a:tr h="370840">
                <a:tc>
                  <a:txBody>
                    <a:bodyPr/>
                    <a:lstStyle/>
                    <a:p>
                      <a:pPr algn="ctr"/>
                      <a:r>
                        <a:rPr lang="en-AU" b="1" dirty="0" err="1" smtClean="0"/>
                        <a:t>iname</a:t>
                      </a:r>
                      <a:endParaRPr lang="en-AU" b="1" dirty="0"/>
                    </a:p>
                  </a:txBody>
                  <a:tcPr/>
                </a:tc>
                <a:tc>
                  <a:txBody>
                    <a:bodyPr/>
                    <a:lstStyle/>
                    <a:p>
                      <a:pPr algn="ctr"/>
                      <a:r>
                        <a:rPr lang="en-AU" b="1" dirty="0" err="1" smtClean="0"/>
                        <a:t>metricToCup</a:t>
                      </a:r>
                      <a:endParaRPr lang="en-AU" b="1" dirty="0"/>
                    </a:p>
                  </a:txBody>
                  <a:tcPr/>
                </a:tc>
                <a:tc>
                  <a:txBody>
                    <a:bodyPr/>
                    <a:lstStyle/>
                    <a:p>
                      <a:pPr algn="ctr"/>
                      <a:r>
                        <a:rPr lang="en-AU" b="1" dirty="0" err="1" smtClean="0"/>
                        <a:t>gfLevel</a:t>
                      </a:r>
                      <a:endParaRPr lang="en-AU" b="1" dirty="0"/>
                    </a:p>
                  </a:txBody>
                  <a:tcPr/>
                </a:tc>
                <a:tc>
                  <a:txBody>
                    <a:bodyPr/>
                    <a:lstStyle/>
                    <a:p>
                      <a:pPr algn="ctr"/>
                      <a:r>
                        <a:rPr lang="en-AU" b="1" dirty="0" err="1" smtClean="0"/>
                        <a:t>vegLevel</a:t>
                      </a:r>
                      <a:endParaRPr lang="en-AU" b="1" dirty="0"/>
                    </a:p>
                  </a:txBody>
                  <a:tcPr/>
                </a:tc>
                <a:tc>
                  <a:txBody>
                    <a:bodyPr/>
                    <a:lstStyle/>
                    <a:p>
                      <a:pPr algn="ctr"/>
                      <a:r>
                        <a:rPr lang="en-AU" b="1" dirty="0" err="1" smtClean="0"/>
                        <a:t>nutFree</a:t>
                      </a:r>
                      <a:endParaRPr lang="en-AU" b="1" dirty="0"/>
                    </a:p>
                  </a:txBody>
                  <a:tcPr/>
                </a:tc>
                <a:tc>
                  <a:txBody>
                    <a:bodyPr/>
                    <a:lstStyle/>
                    <a:p>
                      <a:pPr algn="ctr"/>
                      <a:r>
                        <a:rPr lang="en-AU" b="1" dirty="0" err="1" smtClean="0"/>
                        <a:t>dairyFree</a:t>
                      </a:r>
                      <a:endParaRPr lang="en-AU" b="1" dirty="0"/>
                    </a:p>
                  </a:txBody>
                  <a:tcPr/>
                </a:tc>
              </a:tr>
              <a:tr h="370840">
                <a:tc>
                  <a:txBody>
                    <a:bodyPr/>
                    <a:lstStyle/>
                    <a:p>
                      <a:r>
                        <a:rPr lang="en-AU" sz="1400" dirty="0" smtClean="0"/>
                        <a:t>Peanut butter</a:t>
                      </a:r>
                      <a:endParaRPr lang="en-AU" sz="1400" dirty="0"/>
                    </a:p>
                  </a:txBody>
                  <a:tcPr/>
                </a:tc>
                <a:tc>
                  <a:txBody>
                    <a:bodyPr/>
                    <a:lstStyle/>
                    <a:p>
                      <a:r>
                        <a:rPr lang="en-AU" sz="1400" dirty="0" smtClean="0"/>
                        <a:t>250</a:t>
                      </a:r>
                      <a:endParaRPr lang="en-AU" sz="1400" dirty="0"/>
                    </a:p>
                  </a:txBody>
                  <a:tcPr/>
                </a:tc>
                <a:tc>
                  <a:txBody>
                    <a:bodyPr/>
                    <a:lstStyle/>
                    <a:p>
                      <a:r>
                        <a:rPr lang="en-AU" sz="1400" dirty="0" smtClean="0"/>
                        <a:t>1</a:t>
                      </a:r>
                      <a:endParaRPr lang="en-AU" sz="1400" dirty="0"/>
                    </a:p>
                  </a:txBody>
                  <a:tcPr/>
                </a:tc>
                <a:tc>
                  <a:txBody>
                    <a:bodyPr/>
                    <a:lstStyle/>
                    <a:p>
                      <a:r>
                        <a:rPr lang="en-AU" sz="1400" dirty="0" smtClean="0"/>
                        <a:t>1</a:t>
                      </a:r>
                      <a:endParaRPr lang="en-AU" sz="1400" dirty="0"/>
                    </a:p>
                  </a:txBody>
                  <a:tcPr/>
                </a:tc>
                <a:tc>
                  <a:txBody>
                    <a:bodyPr/>
                    <a:lstStyle/>
                    <a:p>
                      <a:r>
                        <a:rPr lang="en-AU" sz="1400" dirty="0" smtClean="0"/>
                        <a:t>False</a:t>
                      </a:r>
                      <a:endParaRPr lang="en-AU" sz="1400" dirty="0"/>
                    </a:p>
                  </a:txBody>
                  <a:tcPr/>
                </a:tc>
                <a:tc>
                  <a:txBody>
                    <a:bodyPr/>
                    <a:lstStyle/>
                    <a:p>
                      <a:r>
                        <a:rPr lang="en-AU" sz="1400" dirty="0" smtClean="0"/>
                        <a:t>True</a:t>
                      </a:r>
                      <a:endParaRPr lang="en-AU" sz="1400" dirty="0"/>
                    </a:p>
                  </a:txBody>
                  <a:tcPr/>
                </a:tc>
              </a:tr>
              <a:tr h="370840">
                <a:tc>
                  <a:txBody>
                    <a:bodyPr/>
                    <a:lstStyle/>
                    <a:p>
                      <a:r>
                        <a:rPr lang="en-AU" sz="1400" dirty="0" smtClean="0"/>
                        <a:t>White sugar</a:t>
                      </a:r>
                      <a:endParaRPr lang="en-AU" sz="1400" dirty="0"/>
                    </a:p>
                  </a:txBody>
                  <a:tcPr/>
                </a:tc>
                <a:tc>
                  <a:txBody>
                    <a:bodyPr/>
                    <a:lstStyle/>
                    <a:p>
                      <a:r>
                        <a:rPr lang="en-AU" sz="1400" dirty="0" smtClean="0"/>
                        <a:t>225</a:t>
                      </a:r>
                      <a:endParaRPr lang="en-AU" sz="1400" dirty="0"/>
                    </a:p>
                  </a:txBody>
                  <a:tcPr/>
                </a:tc>
                <a:tc>
                  <a:txBody>
                    <a:bodyPr/>
                    <a:lstStyle/>
                    <a:p>
                      <a:r>
                        <a:rPr lang="en-AU" sz="1400" dirty="0" smtClean="0"/>
                        <a:t>1</a:t>
                      </a:r>
                      <a:endParaRPr lang="en-AU" sz="1400" dirty="0"/>
                    </a:p>
                  </a:txBody>
                  <a:tcPr/>
                </a:tc>
                <a:tc>
                  <a:txBody>
                    <a:bodyPr/>
                    <a:lstStyle/>
                    <a:p>
                      <a:r>
                        <a:rPr lang="en-AU" sz="1400" dirty="0" smtClean="0"/>
                        <a:t>1</a:t>
                      </a:r>
                      <a:endParaRPr lang="en-AU" sz="1400" dirty="0"/>
                    </a:p>
                  </a:txBody>
                  <a:tcPr/>
                </a:tc>
                <a:tc>
                  <a:txBody>
                    <a:bodyPr/>
                    <a:lstStyle/>
                    <a:p>
                      <a:r>
                        <a:rPr lang="en-AU" sz="1400" dirty="0" smtClean="0"/>
                        <a:t>True</a:t>
                      </a:r>
                      <a:endParaRPr lang="en-AU" sz="1400" dirty="0"/>
                    </a:p>
                  </a:txBody>
                  <a:tcPr/>
                </a:tc>
                <a:tc>
                  <a:txBody>
                    <a:bodyPr/>
                    <a:lstStyle/>
                    <a:p>
                      <a:r>
                        <a:rPr lang="en-AU" sz="1400" dirty="0" smtClean="0"/>
                        <a:t>True</a:t>
                      </a:r>
                      <a:endParaRPr lang="en-AU" sz="1400" dirty="0"/>
                    </a:p>
                  </a:txBody>
                  <a:tcPr/>
                </a:tc>
              </a:tr>
              <a:tr h="370840">
                <a:tc>
                  <a:txBody>
                    <a:bodyPr/>
                    <a:lstStyle/>
                    <a:p>
                      <a:r>
                        <a:rPr lang="en-AU" sz="1400" dirty="0" smtClean="0"/>
                        <a:t>Egg</a:t>
                      </a:r>
                      <a:endParaRPr lang="en-AU" sz="1400" dirty="0"/>
                    </a:p>
                  </a:txBody>
                  <a:tcPr/>
                </a:tc>
                <a:tc>
                  <a:txBody>
                    <a:bodyPr/>
                    <a:lstStyle/>
                    <a:p>
                      <a:r>
                        <a:rPr lang="en-AU" sz="1400" dirty="0" smtClean="0"/>
                        <a:t>NULL</a:t>
                      </a:r>
                      <a:endParaRPr lang="en-AU" sz="1400" dirty="0"/>
                    </a:p>
                  </a:txBody>
                  <a:tcPr/>
                </a:tc>
                <a:tc>
                  <a:txBody>
                    <a:bodyPr/>
                    <a:lstStyle/>
                    <a:p>
                      <a:r>
                        <a:rPr lang="en-AU" sz="1400" dirty="0" smtClean="0"/>
                        <a:t>1</a:t>
                      </a:r>
                      <a:endParaRPr lang="en-AU" sz="1400" dirty="0"/>
                    </a:p>
                  </a:txBody>
                  <a:tcPr/>
                </a:tc>
                <a:tc>
                  <a:txBody>
                    <a:bodyPr/>
                    <a:lstStyle/>
                    <a:p>
                      <a:r>
                        <a:rPr lang="en-AU" sz="1400" dirty="0" smtClean="0"/>
                        <a:t>2</a:t>
                      </a:r>
                      <a:endParaRPr lang="en-AU" sz="1400" dirty="0"/>
                    </a:p>
                  </a:txBody>
                  <a:tcPr/>
                </a:tc>
                <a:tc>
                  <a:txBody>
                    <a:bodyPr/>
                    <a:lstStyle/>
                    <a:p>
                      <a:r>
                        <a:rPr lang="en-AU" sz="1400" dirty="0" smtClean="0"/>
                        <a:t>True</a:t>
                      </a:r>
                      <a:endParaRPr lang="en-AU" sz="1400" dirty="0"/>
                    </a:p>
                  </a:txBody>
                  <a:tcPr/>
                </a:tc>
                <a:tc>
                  <a:txBody>
                    <a:bodyPr/>
                    <a:lstStyle/>
                    <a:p>
                      <a:r>
                        <a:rPr lang="en-AU" sz="1400" dirty="0" smtClean="0"/>
                        <a:t>True</a:t>
                      </a:r>
                      <a:endParaRPr lang="en-AU" sz="1400" dirty="0"/>
                    </a:p>
                  </a:txBody>
                  <a:tcPr/>
                </a:tc>
              </a:tr>
            </a:tbl>
          </a:graphicData>
        </a:graphic>
      </p:graphicFrame>
    </p:spTree>
    <p:extLst>
      <p:ext uri="{BB962C8B-B14F-4D97-AF65-F5344CB8AC3E}">
        <p14:creationId xmlns:p14="http://schemas.microsoft.com/office/powerpoint/2010/main" val="4148134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8186484"/>
              </p:ext>
            </p:extLst>
          </p:nvPr>
        </p:nvGraphicFramePr>
        <p:xfrm>
          <a:off x="376109" y="524935"/>
          <a:ext cx="11235963" cy="1973929"/>
        </p:xfrm>
        <a:graphic>
          <a:graphicData uri="http://schemas.openxmlformats.org/drawingml/2006/table">
            <a:tbl>
              <a:tblPr firstRow="1" bandRow="1">
                <a:tableStyleId>{8799B23B-EC83-4686-B30A-512413B5E67A}</a:tableStyleId>
              </a:tblPr>
              <a:tblGrid>
                <a:gridCol w="651579"/>
                <a:gridCol w="582627"/>
                <a:gridCol w="1448847"/>
                <a:gridCol w="1375273"/>
                <a:gridCol w="752560"/>
                <a:gridCol w="1335186"/>
                <a:gridCol w="1553670"/>
                <a:gridCol w="841572"/>
                <a:gridCol w="890124"/>
                <a:gridCol w="890124"/>
                <a:gridCol w="914401"/>
              </a:tblGrid>
              <a:tr h="423332">
                <a:tc gridSpan="11">
                  <a:txBody>
                    <a:bodyPr/>
                    <a:lstStyle/>
                    <a:p>
                      <a:pPr algn="ctr"/>
                      <a:r>
                        <a:rPr lang="en-AU" b="1" u="sng" dirty="0" smtClean="0"/>
                        <a:t>Recipe</a:t>
                      </a:r>
                      <a:endParaRPr lang="en-AU" b="1" u="sng"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pPr algn="ctr"/>
                      <a:endParaRPr lang="en-AU" b="1" u="sng" dirty="0"/>
                    </a:p>
                  </a:txBody>
                  <a:tcPr/>
                </a:tc>
              </a:tr>
              <a:tr h="361877">
                <a:tc>
                  <a:txBody>
                    <a:bodyPr/>
                    <a:lstStyle/>
                    <a:p>
                      <a:pPr algn="ctr"/>
                      <a:r>
                        <a:rPr lang="en-AU" sz="1400" b="1" u="none" dirty="0" err="1" smtClean="0"/>
                        <a:t>recID</a:t>
                      </a:r>
                      <a:endParaRPr lang="en-AU" sz="1400" b="1" u="none" dirty="0"/>
                    </a:p>
                  </a:txBody>
                  <a:tcPr/>
                </a:tc>
                <a:tc>
                  <a:txBody>
                    <a:bodyPr/>
                    <a:lstStyle/>
                    <a:p>
                      <a:pPr algn="ctr"/>
                      <a:r>
                        <a:rPr lang="en-AU" sz="1400" b="1" u="none" dirty="0" smtClean="0"/>
                        <a:t>UID</a:t>
                      </a:r>
                      <a:endParaRPr lang="en-AU" sz="1400" b="1" u="none" dirty="0"/>
                    </a:p>
                  </a:txBody>
                  <a:tcPr/>
                </a:tc>
                <a:tc>
                  <a:txBody>
                    <a:bodyPr/>
                    <a:lstStyle/>
                    <a:p>
                      <a:pPr algn="ctr"/>
                      <a:r>
                        <a:rPr lang="en-AU" sz="1400" b="1" u="none" dirty="0" smtClean="0"/>
                        <a:t>Title</a:t>
                      </a:r>
                      <a:endParaRPr lang="en-AU" sz="1400" b="1" u="none" dirty="0"/>
                    </a:p>
                  </a:txBody>
                  <a:tcPr/>
                </a:tc>
                <a:tc>
                  <a:txBody>
                    <a:bodyPr/>
                    <a:lstStyle/>
                    <a:p>
                      <a:pPr algn="ctr"/>
                      <a:r>
                        <a:rPr lang="en-AU" sz="1400" b="1" u="none" dirty="0" smtClean="0"/>
                        <a:t>instructions</a:t>
                      </a:r>
                      <a:endParaRPr lang="en-AU" sz="1400" b="1" u="none" dirty="0"/>
                    </a:p>
                  </a:txBody>
                  <a:tcPr/>
                </a:tc>
                <a:tc>
                  <a:txBody>
                    <a:bodyPr/>
                    <a:lstStyle/>
                    <a:p>
                      <a:pPr algn="ctr"/>
                      <a:r>
                        <a:rPr lang="en-AU" sz="1400" b="1" u="none" dirty="0" smtClean="0"/>
                        <a:t>Time</a:t>
                      </a:r>
                      <a:endParaRPr lang="en-AU" sz="1400" b="1" u="none" dirty="0"/>
                    </a:p>
                  </a:txBody>
                  <a:tcPr/>
                </a:tc>
                <a:tc>
                  <a:txBody>
                    <a:bodyPr/>
                    <a:lstStyle/>
                    <a:p>
                      <a:pPr algn="ctr"/>
                      <a:r>
                        <a:rPr lang="en-AU" sz="1400" b="1" u="none" dirty="0" smtClean="0"/>
                        <a:t>Notes</a:t>
                      </a:r>
                      <a:endParaRPr lang="en-AU" sz="1400" b="1" u="none" dirty="0"/>
                    </a:p>
                  </a:txBody>
                  <a:tcPr/>
                </a:tc>
                <a:tc>
                  <a:txBody>
                    <a:bodyPr/>
                    <a:lstStyle/>
                    <a:p>
                      <a:pPr algn="ctr"/>
                      <a:r>
                        <a:rPr lang="en-AU" sz="1400" b="1" u="none" dirty="0" smtClean="0"/>
                        <a:t>source</a:t>
                      </a:r>
                      <a:endParaRPr lang="en-AU" sz="1400" b="1" u="none" dirty="0"/>
                    </a:p>
                  </a:txBody>
                  <a:tcPr/>
                </a:tc>
                <a:tc>
                  <a:txBody>
                    <a:bodyPr/>
                    <a:lstStyle/>
                    <a:p>
                      <a:pPr algn="ctr"/>
                      <a:r>
                        <a:rPr lang="en-AU" sz="1400" b="1" u="none" dirty="0" err="1" smtClean="0"/>
                        <a:t>gfLevel</a:t>
                      </a:r>
                      <a:endParaRPr lang="en-AU" sz="1400" b="1" u="none" dirty="0"/>
                    </a:p>
                  </a:txBody>
                  <a:tcPr/>
                </a:tc>
                <a:tc>
                  <a:txBody>
                    <a:bodyPr/>
                    <a:lstStyle/>
                    <a:p>
                      <a:pPr algn="ctr"/>
                      <a:r>
                        <a:rPr lang="en-AU" sz="1400" b="1" u="none" dirty="0" err="1" smtClean="0"/>
                        <a:t>vegLevel</a:t>
                      </a:r>
                      <a:endParaRPr lang="en-AU" sz="1400" b="1" u="none" dirty="0"/>
                    </a:p>
                  </a:txBody>
                  <a:tcPr/>
                </a:tc>
                <a:tc>
                  <a:txBody>
                    <a:bodyPr/>
                    <a:lstStyle/>
                    <a:p>
                      <a:pPr algn="ctr"/>
                      <a:r>
                        <a:rPr lang="en-AU" sz="1400" b="1" u="none" dirty="0" err="1" smtClean="0"/>
                        <a:t>nutFree</a:t>
                      </a:r>
                      <a:endParaRPr lang="en-AU" sz="1400" b="1" u="none" dirty="0"/>
                    </a:p>
                  </a:txBody>
                  <a:tcPr/>
                </a:tc>
                <a:tc>
                  <a:txBody>
                    <a:bodyPr/>
                    <a:lstStyle/>
                    <a:p>
                      <a:pPr algn="ctr"/>
                      <a:r>
                        <a:rPr lang="en-AU" sz="1400" b="1" u="none" dirty="0" err="1" smtClean="0"/>
                        <a:t>dairyFree</a:t>
                      </a:r>
                      <a:endParaRPr lang="en-AU" sz="1400" b="1" u="none" dirty="0"/>
                    </a:p>
                  </a:txBody>
                  <a:tcPr/>
                </a:tc>
              </a:tr>
              <a:tr h="361877">
                <a:tc>
                  <a:txBody>
                    <a:bodyPr/>
                    <a:lstStyle/>
                    <a:p>
                      <a:r>
                        <a:rPr lang="en-AU" sz="1200" dirty="0" smtClean="0"/>
                        <a:t>5</a:t>
                      </a:r>
                      <a:endParaRPr lang="en-AU" sz="1200" dirty="0"/>
                    </a:p>
                  </a:txBody>
                  <a:tcPr/>
                </a:tc>
                <a:tc>
                  <a:txBody>
                    <a:bodyPr/>
                    <a:lstStyle/>
                    <a:p>
                      <a:r>
                        <a:rPr lang="en-AU" sz="1200" dirty="0" smtClean="0"/>
                        <a:t>1</a:t>
                      </a:r>
                      <a:endParaRPr lang="en-AU" sz="1200" dirty="0"/>
                    </a:p>
                  </a:txBody>
                  <a:tcPr/>
                </a:tc>
                <a:tc>
                  <a:txBody>
                    <a:bodyPr/>
                    <a:lstStyle/>
                    <a:p>
                      <a:r>
                        <a:rPr lang="en-AU" sz="1200" dirty="0" smtClean="0"/>
                        <a:t>3-Ingrediant</a:t>
                      </a:r>
                      <a:r>
                        <a:rPr lang="en-AU" sz="1200" baseline="0" dirty="0" smtClean="0"/>
                        <a:t> </a:t>
                      </a:r>
                      <a:r>
                        <a:rPr lang="en-AU" sz="1200" baseline="0" dirty="0" err="1" smtClean="0"/>
                        <a:t>Peanutt</a:t>
                      </a:r>
                      <a:r>
                        <a:rPr lang="en-AU" sz="1200" baseline="0" dirty="0" smtClean="0"/>
                        <a:t> Butter Cookies</a:t>
                      </a:r>
                      <a:endParaRPr lang="en-AU" sz="1200" dirty="0"/>
                    </a:p>
                  </a:txBody>
                  <a:tcPr/>
                </a:tc>
                <a:tc>
                  <a:txBody>
                    <a:bodyPr/>
                    <a:lstStyle/>
                    <a:p>
                      <a:pPr marL="342900" indent="-342900">
                        <a:buAutoNum type="arabicPeriod"/>
                      </a:pPr>
                      <a:r>
                        <a:rPr lang="en-AU" sz="1200" dirty="0" smtClean="0"/>
                        <a:t>Preheat oven to 350.</a:t>
                      </a:r>
                    </a:p>
                    <a:p>
                      <a:pPr marL="342900" indent="-342900">
                        <a:buAutoNum type="arabicPeriod"/>
                      </a:pPr>
                      <a:r>
                        <a:rPr lang="en-AU" sz="1200" dirty="0" smtClean="0"/>
                        <a:t>Mix</a:t>
                      </a:r>
                      <a:r>
                        <a:rPr lang="en-AU" sz="1200" baseline="0" dirty="0" smtClean="0"/>
                        <a:t> All </a:t>
                      </a:r>
                      <a:r>
                        <a:rPr lang="en-AU" sz="1200" baseline="0" dirty="0" err="1" smtClean="0"/>
                        <a:t>Ingrediants</a:t>
                      </a:r>
                      <a:r>
                        <a:rPr lang="en-AU" sz="1200" baseline="0" dirty="0" smtClean="0"/>
                        <a:t> together.</a:t>
                      </a:r>
                    </a:p>
                    <a:p>
                      <a:pPr marL="342900" indent="-342900">
                        <a:buAutoNum type="arabicPeriod"/>
                      </a:pPr>
                      <a:r>
                        <a:rPr lang="en-AU" sz="1200" baseline="0" dirty="0" smtClean="0"/>
                        <a:t>Bake</a:t>
                      </a:r>
                      <a:endParaRPr lang="en-AU" sz="1200" dirty="0"/>
                    </a:p>
                  </a:txBody>
                  <a:tcPr/>
                </a:tc>
                <a:tc>
                  <a:txBody>
                    <a:bodyPr/>
                    <a:lstStyle/>
                    <a:p>
                      <a:r>
                        <a:rPr lang="en-AU" sz="1200" dirty="0" smtClean="0"/>
                        <a:t>20</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Adding cranberries makes</a:t>
                      </a:r>
                      <a:r>
                        <a:rPr lang="en-AU" sz="1200" baseline="0" dirty="0" smtClean="0"/>
                        <a:t> these even better</a:t>
                      </a:r>
                      <a:endParaRPr lang="en-AU" sz="1200" dirty="0" smtClean="0"/>
                    </a:p>
                    <a:p>
                      <a:endParaRPr lang="en-AU" sz="1200" dirty="0"/>
                    </a:p>
                  </a:txBody>
                  <a:tcPr/>
                </a:tc>
                <a:tc>
                  <a:txBody>
                    <a:bodyPr/>
                    <a:lstStyle/>
                    <a:p>
                      <a:r>
                        <a:rPr lang="en-AU" sz="1200" dirty="0" smtClean="0"/>
                        <a:t>www.epicurious.com</a:t>
                      </a:r>
                      <a:endParaRPr lang="en-AU" sz="1200" dirty="0"/>
                    </a:p>
                  </a:txBody>
                  <a:tcPr/>
                </a:tc>
                <a:tc>
                  <a:txBody>
                    <a:bodyPr/>
                    <a:lstStyle/>
                    <a:p>
                      <a:r>
                        <a:rPr lang="en-AU" sz="1200" dirty="0" smtClean="0"/>
                        <a:t>1</a:t>
                      </a:r>
                      <a:endParaRPr lang="en-AU" sz="1200" dirty="0"/>
                    </a:p>
                  </a:txBody>
                  <a:tcPr/>
                </a:tc>
                <a:tc>
                  <a:txBody>
                    <a:bodyPr/>
                    <a:lstStyle/>
                    <a:p>
                      <a:r>
                        <a:rPr lang="en-AU" sz="1200" dirty="0" smtClean="0"/>
                        <a:t>2</a:t>
                      </a:r>
                      <a:endParaRPr lang="en-AU" sz="1200" dirty="0"/>
                    </a:p>
                  </a:txBody>
                  <a:tcPr/>
                </a:tc>
                <a:tc>
                  <a:txBody>
                    <a:bodyPr/>
                    <a:lstStyle/>
                    <a:p>
                      <a:r>
                        <a:rPr lang="en-AU" sz="1200" dirty="0" smtClean="0"/>
                        <a:t>False</a:t>
                      </a:r>
                      <a:endParaRPr lang="en-AU" sz="1200" dirty="0"/>
                    </a:p>
                  </a:txBody>
                  <a:tcPr/>
                </a:tc>
                <a:tc>
                  <a:txBody>
                    <a:bodyPr/>
                    <a:lstStyle/>
                    <a:p>
                      <a:r>
                        <a:rPr lang="en-AU" sz="1200" dirty="0" smtClean="0"/>
                        <a:t>True</a:t>
                      </a:r>
                      <a:endParaRPr lang="en-AU" sz="12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40838141"/>
              </p:ext>
            </p:extLst>
          </p:nvPr>
        </p:nvGraphicFramePr>
        <p:xfrm>
          <a:off x="1748779" y="2977344"/>
          <a:ext cx="8128000" cy="1854200"/>
        </p:xfrm>
        <a:graphic>
          <a:graphicData uri="http://schemas.openxmlformats.org/drawingml/2006/table">
            <a:tbl>
              <a:tblPr firstRow="1" bandRow="1">
                <a:tableStyleId>{8799B23B-EC83-4686-B30A-512413B5E67A}</a:tableStyleId>
              </a:tblPr>
              <a:tblGrid>
                <a:gridCol w="1625600"/>
                <a:gridCol w="1625600"/>
                <a:gridCol w="1625600"/>
                <a:gridCol w="1625600"/>
                <a:gridCol w="1625600"/>
              </a:tblGrid>
              <a:tr h="370840">
                <a:tc gridSpan="5">
                  <a:txBody>
                    <a:bodyPr/>
                    <a:lstStyle/>
                    <a:p>
                      <a:pPr algn="ctr"/>
                      <a:r>
                        <a:rPr lang="en-AU" b="1" u="sng" dirty="0" smtClean="0"/>
                        <a:t>Contains</a:t>
                      </a:r>
                      <a:endParaRPr lang="en-AU" b="1" u="sng"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r>
              <a:tr h="370840">
                <a:tc>
                  <a:txBody>
                    <a:bodyPr/>
                    <a:lstStyle/>
                    <a:p>
                      <a:pPr algn="ctr"/>
                      <a:r>
                        <a:rPr lang="en-AU" b="1" u="none" dirty="0" err="1" smtClean="0"/>
                        <a:t>recID</a:t>
                      </a:r>
                      <a:endParaRPr lang="en-AU" b="1" u="none" dirty="0"/>
                    </a:p>
                  </a:txBody>
                  <a:tcPr/>
                </a:tc>
                <a:tc>
                  <a:txBody>
                    <a:bodyPr/>
                    <a:lstStyle/>
                    <a:p>
                      <a:pPr algn="ctr"/>
                      <a:r>
                        <a:rPr lang="en-AU" b="1" u="none" dirty="0" err="1" smtClean="0"/>
                        <a:t>Iname</a:t>
                      </a:r>
                      <a:endParaRPr lang="en-AU" b="1" u="none" dirty="0"/>
                    </a:p>
                  </a:txBody>
                  <a:tcPr/>
                </a:tc>
                <a:tc>
                  <a:txBody>
                    <a:bodyPr/>
                    <a:lstStyle/>
                    <a:p>
                      <a:pPr algn="ctr"/>
                      <a:r>
                        <a:rPr lang="en-AU" b="1" u="none" dirty="0" smtClean="0"/>
                        <a:t>amount</a:t>
                      </a:r>
                      <a:endParaRPr lang="en-AU" b="1" u="none" dirty="0"/>
                    </a:p>
                  </a:txBody>
                  <a:tcPr/>
                </a:tc>
                <a:tc>
                  <a:txBody>
                    <a:bodyPr/>
                    <a:lstStyle/>
                    <a:p>
                      <a:pPr algn="ctr"/>
                      <a:r>
                        <a:rPr lang="en-AU" b="1" u="none" dirty="0" smtClean="0"/>
                        <a:t>Unit</a:t>
                      </a:r>
                      <a:endParaRPr lang="en-AU" b="1" u="none" dirty="0"/>
                    </a:p>
                  </a:txBody>
                  <a:tcPr/>
                </a:tc>
                <a:tc>
                  <a:txBody>
                    <a:bodyPr/>
                    <a:lstStyle/>
                    <a:p>
                      <a:pPr algn="ctr"/>
                      <a:r>
                        <a:rPr lang="en-AU" b="1" u="none" dirty="0" smtClean="0"/>
                        <a:t>cups</a:t>
                      </a:r>
                      <a:endParaRPr lang="en-AU" b="1" u="none" dirty="0"/>
                    </a:p>
                  </a:txBody>
                  <a:tcPr/>
                </a:tc>
              </a:tr>
              <a:tr h="370840">
                <a:tc>
                  <a:txBody>
                    <a:bodyPr/>
                    <a:lstStyle/>
                    <a:p>
                      <a:r>
                        <a:rPr lang="en-AU" dirty="0" smtClean="0"/>
                        <a:t>5</a:t>
                      </a:r>
                      <a:endParaRPr lang="en-AU" dirty="0"/>
                    </a:p>
                  </a:txBody>
                  <a:tcPr/>
                </a:tc>
                <a:tc>
                  <a:txBody>
                    <a:bodyPr/>
                    <a:lstStyle/>
                    <a:p>
                      <a:r>
                        <a:rPr lang="en-AU" dirty="0" smtClean="0"/>
                        <a:t>Peanut</a:t>
                      </a:r>
                      <a:r>
                        <a:rPr lang="en-AU" baseline="0" dirty="0" smtClean="0"/>
                        <a:t> butter</a:t>
                      </a:r>
                      <a:endParaRPr lang="en-AU" dirty="0"/>
                    </a:p>
                  </a:txBody>
                  <a:tcPr/>
                </a:tc>
                <a:tc>
                  <a:txBody>
                    <a:bodyPr/>
                    <a:lstStyle/>
                    <a:p>
                      <a:r>
                        <a:rPr lang="en-AU" dirty="0" smtClean="0"/>
                        <a:t>1</a:t>
                      </a:r>
                      <a:endParaRPr lang="en-AU" dirty="0"/>
                    </a:p>
                  </a:txBody>
                  <a:tcPr/>
                </a:tc>
                <a:tc>
                  <a:txBody>
                    <a:bodyPr/>
                    <a:lstStyle/>
                    <a:p>
                      <a:r>
                        <a:rPr lang="en-AU" dirty="0" smtClean="0"/>
                        <a:t>NULL</a:t>
                      </a:r>
                      <a:endParaRPr lang="en-AU" dirty="0"/>
                    </a:p>
                  </a:txBody>
                  <a:tcPr/>
                </a:tc>
                <a:tc>
                  <a:txBody>
                    <a:bodyPr/>
                    <a:lstStyle/>
                    <a:p>
                      <a:r>
                        <a:rPr lang="en-AU" dirty="0" smtClean="0"/>
                        <a:t>TRUE</a:t>
                      </a:r>
                      <a:endParaRPr lang="en-AU" dirty="0"/>
                    </a:p>
                  </a:txBody>
                  <a:tcPr/>
                </a:tc>
              </a:tr>
              <a:tr h="370840">
                <a:tc>
                  <a:txBody>
                    <a:bodyPr/>
                    <a:lstStyle/>
                    <a:p>
                      <a:r>
                        <a:rPr lang="en-AU" dirty="0" smtClean="0"/>
                        <a:t>5</a:t>
                      </a:r>
                      <a:endParaRPr lang="en-AU" dirty="0"/>
                    </a:p>
                  </a:txBody>
                  <a:tcPr/>
                </a:tc>
                <a:tc>
                  <a:txBody>
                    <a:bodyPr/>
                    <a:lstStyle/>
                    <a:p>
                      <a:r>
                        <a:rPr lang="en-AU" dirty="0" smtClean="0"/>
                        <a:t>White sugar</a:t>
                      </a:r>
                      <a:endParaRPr lang="en-AU" dirty="0"/>
                    </a:p>
                  </a:txBody>
                  <a:tcPr/>
                </a:tc>
                <a:tc>
                  <a:txBody>
                    <a:bodyPr/>
                    <a:lstStyle/>
                    <a:p>
                      <a:r>
                        <a:rPr lang="en-AU" dirty="0" smtClean="0"/>
                        <a:t>1</a:t>
                      </a:r>
                      <a:endParaRPr lang="en-AU" dirty="0"/>
                    </a:p>
                  </a:txBody>
                  <a:tcPr/>
                </a:tc>
                <a:tc>
                  <a:txBody>
                    <a:bodyPr/>
                    <a:lstStyle/>
                    <a:p>
                      <a:r>
                        <a:rPr lang="en-AU" dirty="0" smtClean="0"/>
                        <a:t>NULL</a:t>
                      </a:r>
                      <a:endParaRPr lang="en-AU" dirty="0"/>
                    </a:p>
                  </a:txBody>
                  <a:tcPr/>
                </a:tc>
                <a:tc>
                  <a:txBody>
                    <a:bodyPr/>
                    <a:lstStyle/>
                    <a:p>
                      <a:r>
                        <a:rPr lang="en-AU" dirty="0" smtClean="0"/>
                        <a:t>TRUE</a:t>
                      </a:r>
                      <a:endParaRPr lang="en-AU" dirty="0"/>
                    </a:p>
                  </a:txBody>
                  <a:tcPr/>
                </a:tc>
              </a:tr>
              <a:tr h="370840">
                <a:tc>
                  <a:txBody>
                    <a:bodyPr/>
                    <a:lstStyle/>
                    <a:p>
                      <a:r>
                        <a:rPr lang="en-AU" dirty="0" smtClean="0"/>
                        <a:t>5</a:t>
                      </a:r>
                      <a:endParaRPr lang="en-AU" dirty="0"/>
                    </a:p>
                  </a:txBody>
                  <a:tcPr/>
                </a:tc>
                <a:tc>
                  <a:txBody>
                    <a:bodyPr/>
                    <a:lstStyle/>
                    <a:p>
                      <a:r>
                        <a:rPr lang="en-AU" dirty="0" smtClean="0"/>
                        <a:t>Egg</a:t>
                      </a:r>
                      <a:endParaRPr lang="en-AU" dirty="0"/>
                    </a:p>
                  </a:txBody>
                  <a:tcPr/>
                </a:tc>
                <a:tc>
                  <a:txBody>
                    <a:bodyPr/>
                    <a:lstStyle/>
                    <a:p>
                      <a:r>
                        <a:rPr lang="en-AU" dirty="0" smtClean="0"/>
                        <a:t>1</a:t>
                      </a:r>
                      <a:endParaRPr lang="en-AU" dirty="0"/>
                    </a:p>
                  </a:txBody>
                  <a:tcPr/>
                </a:tc>
                <a:tc>
                  <a:txBody>
                    <a:bodyPr/>
                    <a:lstStyle/>
                    <a:p>
                      <a:r>
                        <a:rPr lang="en-AU" dirty="0" smtClean="0"/>
                        <a:t>unit(s)</a:t>
                      </a:r>
                      <a:endParaRPr lang="en-AU" dirty="0"/>
                    </a:p>
                  </a:txBody>
                  <a:tcPr/>
                </a:tc>
                <a:tc>
                  <a:txBody>
                    <a:bodyPr/>
                    <a:lstStyle/>
                    <a:p>
                      <a:r>
                        <a:rPr lang="en-AU" dirty="0" smtClean="0"/>
                        <a:t>FALSE</a:t>
                      </a:r>
                      <a:endParaRPr lang="en-AU" dirty="0"/>
                    </a:p>
                  </a:txBody>
                  <a:tcPr/>
                </a:tc>
              </a:tr>
            </a:tbl>
          </a:graphicData>
        </a:graphic>
      </p:graphicFrame>
    </p:spTree>
    <p:extLst>
      <p:ext uri="{BB962C8B-B14F-4D97-AF65-F5344CB8AC3E}">
        <p14:creationId xmlns:p14="http://schemas.microsoft.com/office/powerpoint/2010/main" val="1315026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9390" y="124103"/>
            <a:ext cx="6477000" cy="1064664"/>
          </a:xfrm>
        </p:spPr>
        <p:txBody>
          <a:bodyPr>
            <a:normAutofit/>
          </a:bodyPr>
          <a:lstStyle/>
          <a:p>
            <a:pPr algn="ctr"/>
            <a:r>
              <a:rPr lang="en-AU" b="1" u="sng" dirty="0" smtClean="0">
                <a:latin typeface="+mn-lt"/>
              </a:rPr>
              <a:t>Querying The </a:t>
            </a:r>
            <a:r>
              <a:rPr lang="en-AU" b="1" u="sng" dirty="0" err="1" smtClean="0">
                <a:latin typeface="+mn-lt"/>
              </a:rPr>
              <a:t>Dabatabase</a:t>
            </a:r>
            <a:r>
              <a:rPr lang="en-AU" b="1" u="sng" dirty="0" smtClean="0">
                <a:latin typeface="+mn-lt"/>
              </a:rPr>
              <a:t/>
            </a:r>
            <a:br>
              <a:rPr lang="en-AU" b="1" u="sng" dirty="0" smtClean="0">
                <a:latin typeface="+mn-lt"/>
              </a:rPr>
            </a:br>
            <a:r>
              <a:rPr lang="en-AU" sz="1800" dirty="0" smtClean="0">
                <a:latin typeface="+mn-lt"/>
              </a:rPr>
              <a:t>A simple Query</a:t>
            </a:r>
            <a:endParaRPr lang="en-AU" b="1" u="sng"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85288202"/>
              </p:ext>
            </p:extLst>
          </p:nvPr>
        </p:nvGraphicFramePr>
        <p:xfrm>
          <a:off x="6187309" y="2179735"/>
          <a:ext cx="5554924" cy="4443541"/>
        </p:xfrm>
        <a:graphic>
          <a:graphicData uri="http://schemas.openxmlformats.org/drawingml/2006/table">
            <a:tbl>
              <a:tblPr firstRow="1" firstCol="1" bandRow="1">
                <a:tableStyleId>{8799B23B-EC83-4686-B30A-512413B5E67A}</a:tableStyleId>
              </a:tblPr>
              <a:tblGrid>
                <a:gridCol w="1160259"/>
                <a:gridCol w="1100517"/>
                <a:gridCol w="671638"/>
                <a:gridCol w="2622510"/>
              </a:tblGrid>
              <a:tr h="174054">
                <a:tc>
                  <a:txBody>
                    <a:bodyPr/>
                    <a:lstStyle/>
                    <a:p>
                      <a:pPr algn="ctr">
                        <a:lnSpc>
                          <a:spcPct val="107000"/>
                        </a:lnSpc>
                        <a:spcAft>
                          <a:spcPts val="0"/>
                        </a:spcAft>
                      </a:pPr>
                      <a:r>
                        <a:rPr lang="en-AU" sz="1600" dirty="0" err="1">
                          <a:effectLst/>
                        </a:rPr>
                        <a:t>mainingred</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gn="ctr">
                        <a:lnSpc>
                          <a:spcPct val="107000"/>
                        </a:lnSpc>
                        <a:spcAft>
                          <a:spcPts val="0"/>
                        </a:spcAft>
                      </a:pPr>
                      <a:r>
                        <a:rPr lang="en-AU" sz="1600" dirty="0" err="1">
                          <a:effectLst/>
                        </a:rPr>
                        <a:t>subingred</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gn="ctr">
                        <a:lnSpc>
                          <a:spcPct val="107000"/>
                        </a:lnSpc>
                        <a:spcAft>
                          <a:spcPts val="0"/>
                        </a:spcAft>
                      </a:pPr>
                      <a:r>
                        <a:rPr lang="en-AU" sz="1600" dirty="0">
                          <a:effectLst/>
                        </a:rPr>
                        <a:t>recipe</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gn="ctr">
                        <a:lnSpc>
                          <a:spcPct val="107000"/>
                        </a:lnSpc>
                        <a:spcAft>
                          <a:spcPts val="0"/>
                        </a:spcAft>
                      </a:pPr>
                      <a:r>
                        <a:rPr lang="en-AU" sz="1600" dirty="0">
                          <a:effectLst/>
                        </a:rPr>
                        <a:t>notes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r>
              <a:tr h="696214">
                <a:tc>
                  <a:txBody>
                    <a:bodyPr/>
                    <a:lstStyle/>
                    <a:p>
                      <a:pPr>
                        <a:lnSpc>
                          <a:spcPct val="107000"/>
                        </a:lnSpc>
                        <a:spcAft>
                          <a:spcPts val="0"/>
                        </a:spcAft>
                      </a:pPr>
                      <a:r>
                        <a:rPr lang="en-AU" sz="1100" b="0" dirty="0">
                          <a:effectLst/>
                        </a:rPr>
                        <a:t>baking powder</a:t>
                      </a:r>
                      <a:endParaRPr lang="en-A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dirty="0">
                          <a:effectLst/>
                        </a:rPr>
                        <a:t>baking soda</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dirty="0">
                          <a:effectLst/>
                        </a:rPr>
                        <a:t>0</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dirty="0">
                          <a:effectLst/>
                        </a:rPr>
                        <a:t>1 </a:t>
                      </a:r>
                      <a:r>
                        <a:rPr lang="en-AU" sz="1100" dirty="0" err="1">
                          <a:effectLst/>
                        </a:rPr>
                        <a:t>tspn</a:t>
                      </a:r>
                      <a:r>
                        <a:rPr lang="en-AU" sz="1100" dirty="0">
                          <a:effectLst/>
                        </a:rPr>
                        <a:t> to 1/4 </a:t>
                      </a:r>
                      <a:r>
                        <a:rPr lang="en-AU" sz="1100" dirty="0" err="1">
                          <a:effectLst/>
                        </a:rPr>
                        <a:t>tspn</a:t>
                      </a:r>
                      <a:r>
                        <a:rPr lang="en-AU" sz="1100" dirty="0">
                          <a:effectLst/>
                        </a:rPr>
                        <a:t> of baking soda + 1/2 teaspoon of cream of tar </a:t>
                      </a:r>
                      <a:r>
                        <a:rPr lang="en-AU" sz="1100" dirty="0" err="1">
                          <a:effectLst/>
                        </a:rPr>
                        <a:t>tar</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r>
              <a:tr h="696214">
                <a:tc>
                  <a:txBody>
                    <a:bodyPr/>
                    <a:lstStyle/>
                    <a:p>
                      <a:pPr>
                        <a:lnSpc>
                          <a:spcPct val="107000"/>
                        </a:lnSpc>
                        <a:spcAft>
                          <a:spcPts val="0"/>
                        </a:spcAft>
                      </a:pPr>
                      <a:r>
                        <a:rPr lang="en-AU" sz="1100" b="0" dirty="0">
                          <a:effectLst/>
                        </a:rPr>
                        <a:t>baking powder</a:t>
                      </a:r>
                      <a:endParaRPr lang="en-A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dirty="0">
                          <a:effectLst/>
                        </a:rPr>
                        <a:t>cream of tartar</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1 tspn to 1/4 tspn of baking soda + 1/2 teaspoon of cream of tar tar</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r>
              <a:tr h="174054">
                <a:tc>
                  <a:txBody>
                    <a:bodyPr/>
                    <a:lstStyle/>
                    <a:p>
                      <a:pPr>
                        <a:lnSpc>
                          <a:spcPct val="107000"/>
                        </a:lnSpc>
                        <a:spcAft>
                          <a:spcPts val="0"/>
                        </a:spcAft>
                      </a:pPr>
                      <a:r>
                        <a:rPr lang="en-AU" sz="1100" b="0" dirty="0">
                          <a:effectLst/>
                        </a:rPr>
                        <a:t>cream of tartar</a:t>
                      </a:r>
                      <a:endParaRPr lang="en-A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lemon</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1:1 substitution</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r>
              <a:tr h="696214">
                <a:tc>
                  <a:txBody>
                    <a:bodyPr/>
                    <a:lstStyle/>
                    <a:p>
                      <a:pPr>
                        <a:lnSpc>
                          <a:spcPct val="107000"/>
                        </a:lnSpc>
                        <a:spcAft>
                          <a:spcPts val="0"/>
                        </a:spcAft>
                      </a:pPr>
                      <a:r>
                        <a:rPr lang="en-AU" sz="1100" b="0" dirty="0">
                          <a:effectLst/>
                        </a:rPr>
                        <a:t>cream</a:t>
                      </a:r>
                      <a:endParaRPr lang="en-A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whole milk</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substitute 1 cup of cream for 210ml mls of whole milk + 25g of melted butter</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r>
              <a:tr h="696214">
                <a:tc>
                  <a:txBody>
                    <a:bodyPr/>
                    <a:lstStyle/>
                    <a:p>
                      <a:pPr>
                        <a:lnSpc>
                          <a:spcPct val="107000"/>
                        </a:lnSpc>
                        <a:spcAft>
                          <a:spcPts val="0"/>
                        </a:spcAft>
                      </a:pPr>
                      <a:r>
                        <a:rPr lang="en-AU" sz="1100" b="0" dirty="0">
                          <a:effectLst/>
                        </a:rPr>
                        <a:t>cream</a:t>
                      </a:r>
                      <a:endParaRPr lang="en-A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unsalted butter</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substitute 1 cup of cream for 210ml mls of whole milk + 25g of melted butter</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r>
              <a:tr h="522161">
                <a:tc>
                  <a:txBody>
                    <a:bodyPr/>
                    <a:lstStyle/>
                    <a:p>
                      <a:pPr>
                        <a:lnSpc>
                          <a:spcPct val="107000"/>
                        </a:lnSpc>
                        <a:spcAft>
                          <a:spcPts val="0"/>
                        </a:spcAft>
                      </a:pPr>
                      <a:r>
                        <a:rPr lang="en-AU" sz="1100" b="0" dirty="0">
                          <a:effectLst/>
                        </a:rPr>
                        <a:t>vanilla pod</a:t>
                      </a:r>
                      <a:endParaRPr lang="en-A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vanilla extract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1/2 a vanilla pod = 1 teaspoon of vanilla extract</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r>
              <a:tr h="696214">
                <a:tc>
                  <a:txBody>
                    <a:bodyPr/>
                    <a:lstStyle/>
                    <a:p>
                      <a:pPr>
                        <a:lnSpc>
                          <a:spcPct val="107000"/>
                        </a:lnSpc>
                        <a:spcAft>
                          <a:spcPts val="0"/>
                        </a:spcAft>
                      </a:pPr>
                      <a:r>
                        <a:rPr lang="en-AU" sz="1100" b="0" dirty="0">
                          <a:effectLst/>
                        </a:rPr>
                        <a:t>corn starch</a:t>
                      </a:r>
                      <a:endParaRPr lang="en-A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dirty="0">
                          <a:effectLst/>
                        </a:rPr>
                        <a:t>AP flour</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c>
                  <a:txBody>
                    <a:bodyPr/>
                    <a:lstStyle/>
                    <a:p>
                      <a:pPr>
                        <a:lnSpc>
                          <a:spcPct val="107000"/>
                        </a:lnSpc>
                        <a:spcAft>
                          <a:spcPts val="0"/>
                        </a:spcAft>
                      </a:pPr>
                      <a:r>
                        <a:rPr lang="en-AU" sz="1100" dirty="0">
                          <a:effectLst/>
                        </a:rPr>
                        <a:t>1 tablespoon of </a:t>
                      </a:r>
                      <a:r>
                        <a:rPr lang="en-AU" sz="1100" dirty="0" err="1">
                          <a:effectLst/>
                        </a:rPr>
                        <a:t>cornstarch</a:t>
                      </a:r>
                      <a:r>
                        <a:rPr lang="en-AU" sz="1100" dirty="0">
                          <a:effectLst/>
                        </a:rPr>
                        <a:t> = 2 tablespoons of all purpose flour</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41" marR="66541" marT="0" marB="0"/>
                </a:tc>
              </a:tr>
            </a:tbl>
          </a:graphicData>
        </a:graphic>
      </p:graphicFrame>
      <p:sp>
        <p:nvSpPr>
          <p:cNvPr id="6" name="TextBox 5"/>
          <p:cNvSpPr txBox="1"/>
          <p:nvPr/>
        </p:nvSpPr>
        <p:spPr>
          <a:xfrm>
            <a:off x="485522" y="1998733"/>
            <a:ext cx="5025154" cy="2862322"/>
          </a:xfrm>
          <a:prstGeom prst="rect">
            <a:avLst/>
          </a:prstGeom>
          <a:noFill/>
        </p:spPr>
        <p:txBody>
          <a:bodyPr wrap="square" rtlCol="0">
            <a:spAutoFit/>
          </a:bodyPr>
          <a:lstStyle/>
          <a:p>
            <a:r>
              <a:rPr lang="en-US" b="1" u="sng" dirty="0" smtClean="0">
                <a:cs typeface="Courier New" panose="02070309020205020404" pitchFamily="49" charset="0"/>
              </a:rPr>
              <a:t>The Query</a:t>
            </a: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select </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from </a:t>
            </a:r>
            <a:r>
              <a:rPr lang="en-US" dirty="0">
                <a:latin typeface="Courier New" panose="02070309020205020404" pitchFamily="49" charset="0"/>
                <a:cs typeface="Courier New" panose="02070309020205020404" pitchFamily="49" charset="0"/>
              </a:rPr>
              <a:t>substitution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where </a:t>
            </a:r>
            <a:r>
              <a:rPr lang="en-US" dirty="0">
                <a:latin typeface="Courier New" panose="02070309020205020404" pitchFamily="49" charset="0"/>
                <a:cs typeface="Courier New" panose="02070309020205020404" pitchFamily="49" charset="0"/>
              </a:rPr>
              <a:t>recipe = 0</a:t>
            </a:r>
            <a:r>
              <a:rPr lang="en-US" dirty="0" smtClean="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b="1" u="sng" dirty="0" smtClean="0">
                <a:cs typeface="Courier New" panose="02070309020205020404" pitchFamily="49" charset="0"/>
              </a:rPr>
              <a:t>Explanation</a:t>
            </a:r>
          </a:p>
          <a:p>
            <a:r>
              <a:rPr lang="en-AU" dirty="0" smtClean="0">
                <a:cs typeface="Courier New" panose="02070309020205020404" pitchFamily="49" charset="0"/>
              </a:rPr>
              <a:t>Find all the general purpose substitutions. That is substitutions that can usually be used in any baking recipe.</a:t>
            </a:r>
            <a:endParaRPr lang="en-AU" dirty="0">
              <a:cs typeface="Courier New" panose="02070309020205020404" pitchFamily="49" charset="0"/>
            </a:endParaRPr>
          </a:p>
        </p:txBody>
      </p:sp>
      <p:sp>
        <p:nvSpPr>
          <p:cNvPr id="7" name="TextBox 6"/>
          <p:cNvSpPr txBox="1"/>
          <p:nvPr/>
        </p:nvSpPr>
        <p:spPr>
          <a:xfrm>
            <a:off x="6187309" y="1629401"/>
            <a:ext cx="1011504" cy="369332"/>
          </a:xfrm>
          <a:prstGeom prst="rect">
            <a:avLst/>
          </a:prstGeom>
          <a:noFill/>
        </p:spPr>
        <p:txBody>
          <a:bodyPr wrap="square" rtlCol="0">
            <a:spAutoFit/>
          </a:bodyPr>
          <a:lstStyle/>
          <a:p>
            <a:r>
              <a:rPr lang="en-AU" b="1" u="sng" dirty="0" smtClean="0"/>
              <a:t>Output</a:t>
            </a:r>
            <a:endParaRPr lang="en-AU" b="1" u="sng" dirty="0"/>
          </a:p>
        </p:txBody>
      </p:sp>
    </p:spTree>
    <p:extLst>
      <p:ext uri="{BB962C8B-B14F-4D97-AF65-F5344CB8AC3E}">
        <p14:creationId xmlns:p14="http://schemas.microsoft.com/office/powerpoint/2010/main" val="1286636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Querying The </a:t>
            </a:r>
            <a:r>
              <a:rPr lang="en-AU" b="1" u="sng" dirty="0" err="1" smtClean="0">
                <a:latin typeface="+mn-lt"/>
              </a:rPr>
              <a:t>Dabatabase</a:t>
            </a:r>
            <a:r>
              <a:rPr lang="en-AU" sz="1800" b="1" u="sng" dirty="0" smtClean="0">
                <a:latin typeface="+mn-lt"/>
              </a:rPr>
              <a:t/>
            </a:r>
            <a:br>
              <a:rPr lang="en-AU" sz="1800" b="1" u="sng" dirty="0" smtClean="0">
                <a:latin typeface="+mn-lt"/>
              </a:rPr>
            </a:br>
            <a:r>
              <a:rPr lang="en-AU" sz="1800" dirty="0" smtClean="0">
                <a:latin typeface="+mn-lt"/>
              </a:rPr>
              <a:t>Natural Join Query and Cross Product Notation</a:t>
            </a:r>
            <a:endParaRPr lang="en-AU" b="1" u="sng" dirty="0">
              <a:latin typeface="+mn-lt"/>
            </a:endParaRPr>
          </a:p>
        </p:txBody>
      </p:sp>
      <p:sp>
        <p:nvSpPr>
          <p:cNvPr id="3" name="TextBox 2"/>
          <p:cNvSpPr txBox="1"/>
          <p:nvPr/>
        </p:nvSpPr>
        <p:spPr>
          <a:xfrm>
            <a:off x="323682" y="1343278"/>
            <a:ext cx="5510676" cy="4493538"/>
          </a:xfrm>
          <a:prstGeom prst="rect">
            <a:avLst/>
          </a:prstGeom>
          <a:noFill/>
        </p:spPr>
        <p:txBody>
          <a:bodyPr wrap="square" rtlCol="0">
            <a:spAutoFit/>
          </a:bodyPr>
          <a:lstStyle/>
          <a:p>
            <a:r>
              <a:rPr lang="en-US" b="1" u="sng" dirty="0" smtClean="0">
                <a:cs typeface="Courier New" panose="02070309020205020404" pitchFamily="49" charset="0"/>
              </a:rPr>
              <a:t>The Query</a:t>
            </a:r>
          </a:p>
          <a:p>
            <a:endParaRPr lang="en-US"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a:t>
            </a:r>
            <a:r>
              <a:rPr lang="en-US" sz="1600" dirty="0" smtClean="0">
                <a:latin typeface="Courier New" panose="02070309020205020404" pitchFamily="49" charset="0"/>
                <a:cs typeface="Courier New" panose="02070309020205020404" pitchFamily="49" charset="0"/>
              </a:rPr>
              <a:t>elect </a:t>
            </a:r>
            <a:r>
              <a:rPr lang="en-US" sz="1600" dirty="0" err="1" smtClean="0">
                <a:latin typeface="Courier New" panose="02070309020205020404" pitchFamily="49" charset="0"/>
                <a:cs typeface="Courier New" panose="02070309020205020404" pitchFamily="49" charset="0"/>
              </a:rPr>
              <a:t>uid</a:t>
            </a:r>
            <a:r>
              <a:rPr lang="en-US" sz="1600" dirty="0" smtClean="0">
                <a:latin typeface="Courier New" panose="02070309020205020404" pitchFamily="49" charset="0"/>
                <a:cs typeface="Courier New" panose="02070309020205020404" pitchFamily="49" charset="0"/>
              </a:rPr>
              <a:t>, name, </a:t>
            </a:r>
            <a:r>
              <a:rPr lang="en-US" sz="1600" dirty="0" err="1" smtClean="0">
                <a:latin typeface="Courier New" panose="02070309020205020404" pitchFamily="49" charset="0"/>
                <a:cs typeface="Courier New" panose="02070309020205020404" pitchFamily="49" charset="0"/>
              </a:rPr>
              <a:t>recID</a:t>
            </a:r>
            <a:r>
              <a:rPr lang="en-US" sz="1600" dirty="0" smtClean="0">
                <a:latin typeface="Courier New" panose="02070309020205020404" pitchFamily="49" charset="0"/>
                <a:cs typeface="Courier New" panose="02070309020205020404" pitchFamily="49" charset="0"/>
              </a:rPr>
              <a:t>, title</a:t>
            </a:r>
          </a:p>
          <a:p>
            <a:r>
              <a:rPr lang="en-US" sz="1600" dirty="0" smtClean="0">
                <a:latin typeface="Courier New" panose="02070309020205020404" pitchFamily="49" charset="0"/>
                <a:cs typeface="Courier New" panose="02070309020205020404" pitchFamily="49" charset="0"/>
              </a:rPr>
              <a:t>from users natural join recipe</a:t>
            </a:r>
          </a:p>
          <a:p>
            <a:r>
              <a:rPr lang="en-US" sz="1600" dirty="0" smtClean="0">
                <a:latin typeface="Courier New" panose="02070309020205020404" pitchFamily="49" charset="0"/>
                <a:cs typeface="Courier New" panose="02070309020205020404" pitchFamily="49" charset="0"/>
              </a:rPr>
              <a:t>where source is NULL AND </a:t>
            </a:r>
            <a:r>
              <a:rPr lang="en-US" sz="1600" dirty="0" err="1" smtClean="0">
                <a:latin typeface="Courier New" panose="02070309020205020404" pitchFamily="49" charset="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recID</a:t>
            </a:r>
            <a:r>
              <a:rPr lang="en-US" sz="1600" dirty="0" smtClean="0">
                <a:latin typeface="Courier New" panose="02070309020205020404" pitchFamily="49" charset="0"/>
                <a:cs typeface="Courier New" panose="02070309020205020404" pitchFamily="49" charset="0"/>
              </a:rPr>
              <a:t> &lt;&gt; 0;</a:t>
            </a:r>
          </a:p>
          <a:p>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OR</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a:t>
            </a:r>
            <a:r>
              <a:rPr lang="en-US" sz="1600" dirty="0" smtClean="0">
                <a:latin typeface="Courier New" panose="02070309020205020404" pitchFamily="49" charset="0"/>
                <a:cs typeface="Courier New" panose="02070309020205020404" pitchFamily="49" charset="0"/>
              </a:rPr>
              <a:t>elect </a:t>
            </a:r>
            <a:r>
              <a:rPr lang="en-US" sz="1600" dirty="0" err="1" smtClean="0">
                <a:latin typeface="Courier New" panose="02070309020205020404" pitchFamily="49" charset="0"/>
                <a:cs typeface="Courier New" panose="02070309020205020404" pitchFamily="49" charset="0"/>
              </a:rPr>
              <a:t>a.uid</a:t>
            </a:r>
            <a:r>
              <a:rPr lang="en-US" sz="1600" dirty="0" smtClean="0">
                <a:latin typeface="Courier New" panose="02070309020205020404" pitchFamily="49" charset="0"/>
                <a:cs typeface="Courier New" panose="02070309020205020404" pitchFamily="49" charset="0"/>
              </a:rPr>
              <a:t>, a.name, </a:t>
            </a:r>
            <a:r>
              <a:rPr lang="en-US" sz="1600" dirty="0" err="1" smtClean="0">
                <a:latin typeface="Courier New" panose="02070309020205020404" pitchFamily="49" charset="0"/>
                <a:cs typeface="Courier New" panose="02070309020205020404" pitchFamily="49" charset="0"/>
              </a:rPr>
              <a:t>b.recID</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b.title</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a:t>
            </a:r>
            <a:r>
              <a:rPr lang="en-US" sz="1600" dirty="0" smtClean="0">
                <a:latin typeface="Courier New" panose="02070309020205020404" pitchFamily="49" charset="0"/>
                <a:cs typeface="Courier New" panose="02070309020205020404" pitchFamily="49" charset="0"/>
              </a:rPr>
              <a:t>rom users as a, recipe as b</a:t>
            </a:r>
          </a:p>
          <a:p>
            <a:r>
              <a:rPr lang="en-US" sz="1600" dirty="0" smtClean="0">
                <a:latin typeface="Courier New" panose="02070309020205020404" pitchFamily="49" charset="0"/>
                <a:cs typeface="Courier New" panose="02070309020205020404" pitchFamily="49" charset="0"/>
              </a:rPr>
              <a:t>Where </a:t>
            </a:r>
            <a:r>
              <a:rPr lang="en-US" sz="1600" dirty="0" err="1" smtClean="0">
                <a:latin typeface="Courier New" panose="02070309020205020404" pitchFamily="49" charset="0"/>
                <a:cs typeface="Courier New" panose="02070309020205020404" pitchFamily="49" charset="0"/>
              </a:rPr>
              <a:t>a.uid</a:t>
            </a:r>
            <a:r>
              <a:rPr lang="en-US" sz="1600" dirty="0" smtClean="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b.UID</a:t>
            </a:r>
            <a:r>
              <a:rPr lang="en-US" sz="1600" dirty="0" smtClean="0">
                <a:latin typeface="Courier New" panose="02070309020205020404" pitchFamily="49" charset="0"/>
                <a:cs typeface="Courier New" panose="02070309020205020404" pitchFamily="49" charset="0"/>
              </a:rPr>
              <a:t> AND </a:t>
            </a:r>
          </a:p>
          <a:p>
            <a:r>
              <a:rPr lang="en-US" sz="1600" dirty="0" err="1" smtClean="0">
                <a:latin typeface="Courier New" panose="02070309020205020404" pitchFamily="49" charset="0"/>
                <a:cs typeface="Courier New" panose="02070309020205020404" pitchFamily="49" charset="0"/>
              </a:rPr>
              <a:t>b.source</a:t>
            </a:r>
            <a:r>
              <a:rPr lang="en-US" sz="1600" dirty="0" smtClean="0">
                <a:latin typeface="Courier New" panose="02070309020205020404" pitchFamily="49" charset="0"/>
                <a:cs typeface="Courier New" panose="02070309020205020404" pitchFamily="49" charset="0"/>
              </a:rPr>
              <a:t> is NULL AND </a:t>
            </a:r>
            <a:r>
              <a:rPr lang="en-US" sz="1600" dirty="0" err="1" smtClean="0">
                <a:latin typeface="Courier New" panose="02070309020205020404" pitchFamily="49" charset="0"/>
                <a:cs typeface="Courier New" panose="02070309020205020404" pitchFamily="49" charset="0"/>
              </a:rPr>
              <a:t>b.recID</a:t>
            </a:r>
            <a:r>
              <a:rPr lang="en-US" sz="1600" dirty="0" smtClean="0">
                <a:latin typeface="Courier New" panose="02070309020205020404" pitchFamily="49" charset="0"/>
                <a:cs typeface="Courier New" panose="02070309020205020404" pitchFamily="49" charset="0"/>
              </a:rPr>
              <a:t> &lt;&gt; 0;</a:t>
            </a:r>
          </a:p>
          <a:p>
            <a:endParaRPr lang="en-US" dirty="0">
              <a:latin typeface="Courier New" panose="02070309020205020404" pitchFamily="49" charset="0"/>
              <a:cs typeface="Courier New" panose="02070309020205020404" pitchFamily="49" charset="0"/>
            </a:endParaRPr>
          </a:p>
          <a:p>
            <a:r>
              <a:rPr lang="en-US" b="1" u="sng" dirty="0" smtClean="0">
                <a:cs typeface="Courier New" panose="02070309020205020404" pitchFamily="49" charset="0"/>
              </a:rPr>
              <a:t>Explanation</a:t>
            </a:r>
          </a:p>
          <a:p>
            <a:r>
              <a:rPr lang="en-AU" dirty="0" smtClean="0">
                <a:cs typeface="Courier New" panose="02070309020205020404" pitchFamily="49" charset="0"/>
              </a:rPr>
              <a:t>Find the names of users and the recipe that they’ve done where they came up with the recipe themselves. That is did not take the recipe from a source.</a:t>
            </a:r>
            <a:endParaRPr lang="en-AU" dirty="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07974075"/>
              </p:ext>
            </p:extLst>
          </p:nvPr>
        </p:nvGraphicFramePr>
        <p:xfrm>
          <a:off x="5976621" y="2154943"/>
          <a:ext cx="5725160" cy="2005842"/>
        </p:xfrm>
        <a:graphic>
          <a:graphicData uri="http://schemas.openxmlformats.org/drawingml/2006/table">
            <a:tbl>
              <a:tblPr firstRow="1" firstCol="1" bandRow="1">
                <a:tableStyleId>{8799B23B-EC83-4686-B30A-512413B5E67A}</a:tableStyleId>
              </a:tblPr>
              <a:tblGrid>
                <a:gridCol w="634572"/>
                <a:gridCol w="1432291"/>
                <a:gridCol w="962952"/>
                <a:gridCol w="2695345"/>
              </a:tblGrid>
              <a:tr h="0">
                <a:tc>
                  <a:txBody>
                    <a:bodyPr/>
                    <a:lstStyle/>
                    <a:p>
                      <a:pPr algn="ctr">
                        <a:lnSpc>
                          <a:spcPct val="107000"/>
                        </a:lnSpc>
                        <a:spcAft>
                          <a:spcPts val="0"/>
                        </a:spcAft>
                      </a:pPr>
                      <a:r>
                        <a:rPr lang="en-AU" sz="1100" dirty="0" err="1">
                          <a:effectLst/>
                        </a:rPr>
                        <a:t>uid</a:t>
                      </a:r>
                      <a:endParaRPr lang="en-AU"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100" dirty="0">
                          <a:effectLst/>
                        </a:rPr>
                        <a:t>name</a:t>
                      </a:r>
                      <a:endParaRPr lang="en-AU"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100" dirty="0" err="1">
                          <a:effectLst/>
                        </a:rPr>
                        <a:t>recid</a:t>
                      </a:r>
                      <a:endParaRPr lang="en-AU"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100" dirty="0">
                          <a:effectLst/>
                        </a:rPr>
                        <a:t>title</a:t>
                      </a:r>
                      <a:endParaRPr lang="en-AU"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5</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Joshua Ching</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1</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dirty="0">
                          <a:effectLst/>
                        </a:rPr>
                        <a:t>Easy Watermelon Treat</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2</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Kat Goh</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4</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Onde Onde</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5</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dirty="0">
                          <a:effectLst/>
                        </a:rPr>
                        <a:t>Joshua Ching</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9</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Hazlenut Crust</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a:effectLst/>
                        </a:rPr>
                        <a:t>5</a:t>
                      </a:r>
                      <a:endParaRPr lang="en-AU" sz="16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dirty="0">
                          <a:effectLst/>
                        </a:rPr>
                        <a:t>Joshua Ching</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10</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Simple Salted Caramel</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5</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dirty="0">
                          <a:effectLst/>
                        </a:rPr>
                        <a:t>Joshua Ching</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11</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Chocolate Ganache</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5</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dirty="0">
                          <a:effectLst/>
                        </a:rPr>
                        <a:t>Joshua Ching</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dirty="0">
                          <a:effectLst/>
                        </a:rPr>
                        <a:t>12</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dirty="0">
                          <a:effectLst/>
                        </a:rPr>
                        <a:t>Salted Caramel Chocolate Tart</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4</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Andrew Lem</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a:effectLst/>
                        </a:rPr>
                        <a:t>13</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600" dirty="0">
                          <a:effectLst/>
                        </a:rPr>
                        <a:t>Rhubarb Strawberry Pie Filling</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6187309" y="1629401"/>
            <a:ext cx="1011504" cy="369332"/>
          </a:xfrm>
          <a:prstGeom prst="rect">
            <a:avLst/>
          </a:prstGeom>
          <a:noFill/>
        </p:spPr>
        <p:txBody>
          <a:bodyPr wrap="square" rtlCol="0">
            <a:spAutoFit/>
          </a:bodyPr>
          <a:lstStyle/>
          <a:p>
            <a:r>
              <a:rPr lang="en-AU" b="1" u="sng" dirty="0" smtClean="0"/>
              <a:t>Output</a:t>
            </a:r>
            <a:endParaRPr lang="en-AU" b="1" u="sng" dirty="0"/>
          </a:p>
        </p:txBody>
      </p:sp>
    </p:spTree>
    <p:extLst>
      <p:ext uri="{BB962C8B-B14F-4D97-AF65-F5344CB8AC3E}">
        <p14:creationId xmlns:p14="http://schemas.microsoft.com/office/powerpoint/2010/main" val="3699252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00498" y="182246"/>
            <a:ext cx="6477000" cy="1064664"/>
          </a:xfrm>
        </p:spPr>
        <p:txBody>
          <a:bodyPr>
            <a:normAutofit/>
          </a:bodyPr>
          <a:lstStyle/>
          <a:p>
            <a:pPr algn="ctr"/>
            <a:r>
              <a:rPr lang="en-AU" b="1" u="sng" dirty="0" smtClean="0">
                <a:latin typeface="+mn-lt"/>
              </a:rPr>
              <a:t>Querying The </a:t>
            </a:r>
            <a:r>
              <a:rPr lang="en-AU" b="1" u="sng" dirty="0" err="1" smtClean="0">
                <a:latin typeface="+mn-lt"/>
              </a:rPr>
              <a:t>Dabatabase</a:t>
            </a:r>
            <a:r>
              <a:rPr lang="en-AU" b="1" u="sng" dirty="0" smtClean="0">
                <a:latin typeface="+mn-lt"/>
              </a:rPr>
              <a:t/>
            </a:r>
            <a:br>
              <a:rPr lang="en-AU" b="1" u="sng" dirty="0" smtClean="0">
                <a:latin typeface="+mn-lt"/>
              </a:rPr>
            </a:br>
            <a:r>
              <a:rPr lang="en-AU" sz="1800" dirty="0" smtClean="0">
                <a:latin typeface="+mn-lt"/>
              </a:rPr>
              <a:t>A group by query</a:t>
            </a:r>
            <a:endParaRPr lang="en-AU" b="1" u="sng" dirty="0">
              <a:latin typeface="+mn-lt"/>
            </a:endParaRPr>
          </a:p>
        </p:txBody>
      </p:sp>
      <p:sp>
        <p:nvSpPr>
          <p:cNvPr id="3" name="TextBox 2"/>
          <p:cNvSpPr txBox="1"/>
          <p:nvPr/>
        </p:nvSpPr>
        <p:spPr>
          <a:xfrm>
            <a:off x="323682" y="1343278"/>
            <a:ext cx="5510676" cy="3139321"/>
          </a:xfrm>
          <a:prstGeom prst="rect">
            <a:avLst/>
          </a:prstGeom>
          <a:noFill/>
        </p:spPr>
        <p:txBody>
          <a:bodyPr wrap="square" rtlCol="0">
            <a:spAutoFit/>
          </a:bodyPr>
          <a:lstStyle/>
          <a:p>
            <a:r>
              <a:rPr lang="en-US" b="1" u="sng" dirty="0" smtClean="0">
                <a:cs typeface="Courier New" panose="02070309020205020404" pitchFamily="49" charset="0"/>
              </a:rPr>
              <a:t>The Query</a:t>
            </a:r>
          </a:p>
          <a:p>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elect title, count(*) as </a:t>
            </a:r>
            <a:r>
              <a:rPr lang="en-US" dirty="0" err="1" smtClean="0">
                <a:latin typeface="Courier New" panose="02070309020205020404" pitchFamily="49" charset="0"/>
                <a:cs typeface="Courier New" panose="02070309020205020404" pitchFamily="49" charset="0"/>
              </a:rPr>
              <a:t>ingredientNum</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rom recipe natural join contains</a:t>
            </a:r>
          </a:p>
          <a:p>
            <a:r>
              <a:rPr lang="en-US" dirty="0" smtClean="0">
                <a:latin typeface="Courier New" panose="02070309020205020404" pitchFamily="49" charset="0"/>
                <a:cs typeface="Courier New" panose="02070309020205020404" pitchFamily="49" charset="0"/>
              </a:rPr>
              <a:t>group by title</a:t>
            </a:r>
          </a:p>
          <a:p>
            <a:r>
              <a:rPr lang="en-US" dirty="0" smtClean="0">
                <a:latin typeface="Courier New" panose="02070309020205020404" pitchFamily="49" charset="0"/>
                <a:cs typeface="Courier New" panose="02070309020205020404" pitchFamily="49" charset="0"/>
              </a:rPr>
              <a:t>order by count(*);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b="1" u="sng" dirty="0" smtClean="0">
                <a:cs typeface="Courier New" panose="02070309020205020404" pitchFamily="49" charset="0"/>
              </a:rPr>
              <a:t>Explanation</a:t>
            </a:r>
          </a:p>
          <a:p>
            <a:r>
              <a:rPr lang="en-US" dirty="0" smtClean="0">
                <a:cs typeface="Courier New" panose="02070309020205020404" pitchFamily="49" charset="0"/>
              </a:rPr>
              <a:t>Find all the recipes with ingredients and count how many ingredients there are in each recipe. Then order the table in descending order by the number of ingredients</a:t>
            </a:r>
            <a:endParaRPr lang="en-US" dirty="0">
              <a:cs typeface="Courier New" panose="02070309020205020404" pitchFamily="49" charset="0"/>
            </a:endParaRPr>
          </a:p>
        </p:txBody>
      </p:sp>
      <p:sp>
        <p:nvSpPr>
          <p:cNvPr id="5" name="TextBox 4"/>
          <p:cNvSpPr txBox="1"/>
          <p:nvPr/>
        </p:nvSpPr>
        <p:spPr>
          <a:xfrm>
            <a:off x="6956053" y="1343278"/>
            <a:ext cx="1011504" cy="369332"/>
          </a:xfrm>
          <a:prstGeom prst="rect">
            <a:avLst/>
          </a:prstGeom>
          <a:noFill/>
        </p:spPr>
        <p:txBody>
          <a:bodyPr wrap="square" rtlCol="0">
            <a:spAutoFit/>
          </a:bodyPr>
          <a:lstStyle/>
          <a:p>
            <a:r>
              <a:rPr lang="en-AU" b="1" u="sng" dirty="0" smtClean="0"/>
              <a:t>Output</a:t>
            </a:r>
            <a:endParaRPr lang="en-AU" b="1" u="sng" dirty="0"/>
          </a:p>
        </p:txBody>
      </p:sp>
      <p:graphicFrame>
        <p:nvGraphicFramePr>
          <p:cNvPr id="2" name="Table 1"/>
          <p:cNvGraphicFramePr>
            <a:graphicFrameLocks noGrp="1"/>
          </p:cNvGraphicFramePr>
          <p:nvPr>
            <p:extLst>
              <p:ext uri="{D42A27DB-BD31-4B8C-83A1-F6EECF244321}">
                <p14:modId xmlns:p14="http://schemas.microsoft.com/office/powerpoint/2010/main" val="1803741106"/>
              </p:ext>
            </p:extLst>
          </p:nvPr>
        </p:nvGraphicFramePr>
        <p:xfrm>
          <a:off x="6365767" y="2131265"/>
          <a:ext cx="4776966" cy="3391986"/>
        </p:xfrm>
        <a:graphic>
          <a:graphicData uri="http://schemas.openxmlformats.org/drawingml/2006/table">
            <a:tbl>
              <a:tblPr firstRow="1" firstCol="1" bandRow="1">
                <a:tableStyleId>{8799B23B-EC83-4686-B30A-512413B5E67A}</a:tableStyleId>
              </a:tblPr>
              <a:tblGrid>
                <a:gridCol w="3304875"/>
                <a:gridCol w="1472091"/>
              </a:tblGrid>
              <a:tr h="0">
                <a:tc>
                  <a:txBody>
                    <a:bodyPr/>
                    <a:lstStyle/>
                    <a:p>
                      <a:pPr algn="ctr">
                        <a:lnSpc>
                          <a:spcPct val="107000"/>
                        </a:lnSpc>
                        <a:spcAft>
                          <a:spcPts val="0"/>
                        </a:spcAft>
                      </a:pPr>
                      <a:r>
                        <a:rPr lang="en-AU" sz="1600" dirty="0">
                          <a:effectLst/>
                        </a:rPr>
                        <a:t>title</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dirty="0" err="1">
                          <a:effectLst/>
                        </a:rPr>
                        <a:t>ingrediantNum</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Chocolate Ganache</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a:effectLst/>
                        </a:rPr>
                        <a:t>2</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Easy Watermelon Treat</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a:effectLst/>
                        </a:rPr>
                        <a:t>2</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3-Ingediant Peanut Butter Cookies</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a:effectLst/>
                        </a:rPr>
                        <a:t>3</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Double Pie Crust</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a:effectLst/>
                        </a:rPr>
                        <a:t>4</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Easy apple cake</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a:effectLst/>
                        </a:rPr>
                        <a:t>4</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Hazelnut Crust</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a:effectLst/>
                        </a:rPr>
                        <a:t>5</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Simple Salted Caramel</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a:effectLst/>
                        </a:rPr>
                        <a:t>5</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Alice's House Truffles 4.0</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a:effectLst/>
                        </a:rPr>
                        <a:t>5</a:t>
                      </a:r>
                      <a:endParaRPr lang="en-AU"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err="1">
                          <a:effectLst/>
                        </a:rPr>
                        <a:t>Onde</a:t>
                      </a:r>
                      <a:r>
                        <a:rPr lang="en-AU" sz="1600" b="0" dirty="0">
                          <a:effectLst/>
                        </a:rPr>
                        <a:t> </a:t>
                      </a:r>
                      <a:r>
                        <a:rPr lang="en-AU" sz="1600" b="0" dirty="0" err="1">
                          <a:effectLst/>
                        </a:rPr>
                        <a:t>Onde</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dirty="0">
                          <a:effectLst/>
                        </a:rPr>
                        <a:t>5</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Rhubarb Strawberry Pie Filling</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dirty="0">
                          <a:effectLst/>
                        </a:rPr>
                        <a:t>6</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Baileys Cookies</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dirty="0">
                          <a:effectLst/>
                        </a:rPr>
                        <a:t>8</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AU" sz="1600" b="0" dirty="0">
                          <a:effectLst/>
                        </a:rPr>
                        <a:t>Choc Chunk Cookies GF</a:t>
                      </a:r>
                      <a:endParaRPr lang="en-AU"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AU" sz="1600" dirty="0">
                          <a:effectLst/>
                        </a:rPr>
                        <a:t>12</a:t>
                      </a:r>
                      <a:endParaRPr lang="en-AU"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924518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1562</Words>
  <Application>Microsoft Office PowerPoint</Application>
  <PresentationFormat>Widescreen</PresentationFormat>
  <Paragraphs>567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MS Mincho</vt:lpstr>
      <vt:lpstr>ＭＳ Ｐゴシック</vt:lpstr>
      <vt:lpstr>Arial</vt:lpstr>
      <vt:lpstr>Calibri</vt:lpstr>
      <vt:lpstr>Calibri Light</vt:lpstr>
      <vt:lpstr>Courier New</vt:lpstr>
      <vt:lpstr>Times New Roman</vt:lpstr>
      <vt:lpstr>Office Theme</vt:lpstr>
      <vt:lpstr>Recipe Database</vt:lpstr>
      <vt:lpstr>Inspiration/Requirements for Database</vt:lpstr>
      <vt:lpstr>PowerPoint Presentation</vt:lpstr>
      <vt:lpstr>A One to Many Relationship</vt:lpstr>
      <vt:lpstr>Recipe Database – A Many-to-Many Relationship</vt:lpstr>
      <vt:lpstr>PowerPoint Presentation</vt:lpstr>
      <vt:lpstr>Querying The Dabatabase A simple Query</vt:lpstr>
      <vt:lpstr>Querying The Dabatabase Natural Join Query and Cross Product Notation</vt:lpstr>
      <vt:lpstr>Querying The Dabatabase A group by query</vt:lpstr>
      <vt:lpstr>Querying The Dabatabase Using subqueries</vt:lpstr>
      <vt:lpstr>Querying The Dabatabase Non-Natural Join Cross Products</vt:lpstr>
      <vt:lpstr>Domain Integrity The use of check statements</vt:lpstr>
      <vt:lpstr>Domain Integrity The use of check statements</vt:lpstr>
      <vt:lpstr>Domain Integrity The use of check statements</vt:lpstr>
      <vt:lpstr>Use of Action Statements</vt:lpstr>
      <vt:lpstr>Use of Views</vt:lpstr>
      <vt:lpstr>Use of Views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John</cp:lastModifiedBy>
  <cp:revision>55</cp:revision>
  <dcterms:created xsi:type="dcterms:W3CDTF">2016-10-02T22:59:35Z</dcterms:created>
  <dcterms:modified xsi:type="dcterms:W3CDTF">2016-10-04T12:29:06Z</dcterms:modified>
</cp:coreProperties>
</file>