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2" autoAdjust="0"/>
    <p:restoredTop sz="100000" autoAdjust="0"/>
  </p:normalViewPr>
  <p:slideViewPr>
    <p:cSldViewPr snapToGrid="0">
      <p:cViewPr>
        <p:scale>
          <a:sx n="136" d="100"/>
          <a:sy n="136"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2"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4/24/2024</a:t>
            </a:fld>
            <a:endParaRPr lang="zh-CN" altLang="en-US" sz="1200">
              <a:latin typeface="Calibri" pitchFamily="0" charset="0"/>
              <a:ea typeface="等线" pitchFamily="0" charset="0"/>
              <a:cs typeface="Calibri" pitchFamily="0" charset="0"/>
            </a:endParaRPr>
          </a:p>
        </p:txBody>
      </p:sp>
      <p:sp>
        <p:nvSpPr>
          <p:cNvPr id="13"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4"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42687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29" name="对象"/>
          <p:cNvSpPr>
            <a:spLocks noGrp="1"/>
          </p:cNvSpPr>
          <p:nvPr>
            <p:ph type="sldImg"/>
          </p:nvPr>
        </p:nvSpPr>
        <p:spPr>
          <a:xfrm rot="0">
            <a:off x="685800" y="1143000"/>
            <a:ext cx="5486400" cy="3086100"/>
          </a:xfrm>
          <a:prstGeom prst="rect"/>
          <a:noFill/>
          <a:ln w="12700" cmpd="sng" cap="flat">
            <a:noFill/>
            <a:prstDash val="solid"/>
            <a:miter/>
          </a:ln>
        </p:spPr>
      </p:sp>
      <p:sp>
        <p:nvSpPr>
          <p:cNvPr id="3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2141743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72" name="对象"/>
          <p:cNvSpPr>
            <a:spLocks noGrp="1"/>
          </p:cNvSpPr>
          <p:nvPr>
            <p:ph type="sldImg"/>
          </p:nvPr>
        </p:nvSpPr>
        <p:spPr>
          <a:xfrm rot="0">
            <a:off x="685800" y="1143000"/>
            <a:ext cx="5486400" cy="3086100"/>
          </a:xfrm>
          <a:prstGeom prst="rect"/>
          <a:noFill/>
          <a:ln w="12700" cmpd="sng" cap="flat">
            <a:noFill/>
            <a:prstDash val="solid"/>
            <a:miter/>
          </a:ln>
        </p:spPr>
      </p:sp>
      <p:sp>
        <p:nvSpPr>
          <p:cNvPr id="7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5364789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40" name="对象"/>
          <p:cNvSpPr>
            <a:spLocks noGrp="1"/>
          </p:cNvSpPr>
          <p:nvPr>
            <p:ph type="sldImg"/>
          </p:nvPr>
        </p:nvSpPr>
        <p:spPr>
          <a:xfrm rot="0">
            <a:off x="685800" y="1143000"/>
            <a:ext cx="5486400" cy="3086100"/>
          </a:xfrm>
          <a:prstGeom prst="rect"/>
          <a:noFill/>
          <a:ln w="12700" cmpd="sng" cap="flat">
            <a:noFill/>
            <a:prstDash val="solid"/>
            <a:miter/>
          </a:ln>
        </p:spPr>
      </p:sp>
      <p:sp>
        <p:nvSpPr>
          <p:cNvPr id="4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010594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44" name="对象"/>
          <p:cNvSpPr>
            <a:spLocks noGrp="1"/>
          </p:cNvSpPr>
          <p:nvPr>
            <p:ph type="sldImg"/>
          </p:nvPr>
        </p:nvSpPr>
        <p:spPr>
          <a:xfrm rot="0">
            <a:off x="685800" y="1143000"/>
            <a:ext cx="5486400" cy="3086100"/>
          </a:xfrm>
          <a:prstGeom prst="rect"/>
          <a:noFill/>
          <a:ln w="12700" cmpd="sng" cap="flat">
            <a:noFill/>
            <a:prstDash val="solid"/>
            <a:miter/>
          </a:ln>
        </p:spPr>
      </p:sp>
      <p:sp>
        <p:nvSpPr>
          <p:cNvPr id="4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9909560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48" name="对象"/>
          <p:cNvSpPr>
            <a:spLocks noGrp="1"/>
          </p:cNvSpPr>
          <p:nvPr>
            <p:ph type="sldImg"/>
          </p:nvPr>
        </p:nvSpPr>
        <p:spPr>
          <a:xfrm rot="0">
            <a:off x="685800" y="1143000"/>
            <a:ext cx="5486400" cy="3086100"/>
          </a:xfrm>
          <a:prstGeom prst="rect"/>
          <a:noFill/>
          <a:ln w="12700" cmpd="sng" cap="flat">
            <a:noFill/>
            <a:prstDash val="solid"/>
            <a:miter/>
          </a:ln>
        </p:spPr>
      </p:sp>
      <p:sp>
        <p:nvSpPr>
          <p:cNvPr id="4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4313034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52" name="对象"/>
          <p:cNvSpPr>
            <a:spLocks noGrp="1"/>
          </p:cNvSpPr>
          <p:nvPr>
            <p:ph type="sldImg"/>
          </p:nvPr>
        </p:nvSpPr>
        <p:spPr>
          <a:xfrm rot="0">
            <a:off x="685800" y="1143000"/>
            <a:ext cx="5486400" cy="3086100"/>
          </a:xfrm>
          <a:prstGeom prst="rect"/>
          <a:noFill/>
          <a:ln w="12700" cmpd="sng" cap="flat">
            <a:noFill/>
            <a:prstDash val="solid"/>
            <a:miter/>
          </a:ln>
        </p:spPr>
      </p:sp>
      <p:sp>
        <p:nvSpPr>
          <p:cNvPr id="5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5751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56" name="对象"/>
          <p:cNvSpPr>
            <a:spLocks noGrp="1"/>
          </p:cNvSpPr>
          <p:nvPr>
            <p:ph type="sldImg"/>
          </p:nvPr>
        </p:nvSpPr>
        <p:spPr>
          <a:xfrm rot="0">
            <a:off x="685800" y="1143000"/>
            <a:ext cx="5486400" cy="3086100"/>
          </a:xfrm>
          <a:prstGeom prst="rect"/>
          <a:noFill/>
          <a:ln w="12700" cmpd="sng" cap="flat">
            <a:noFill/>
            <a:prstDash val="solid"/>
            <a:miter/>
          </a:ln>
        </p:spPr>
      </p:sp>
      <p:sp>
        <p:nvSpPr>
          <p:cNvPr id="57"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2269049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60" name="对象"/>
          <p:cNvSpPr>
            <a:spLocks noGrp="1"/>
          </p:cNvSpPr>
          <p:nvPr>
            <p:ph type="sldImg"/>
          </p:nvPr>
        </p:nvSpPr>
        <p:spPr>
          <a:xfrm rot="0">
            <a:off x="685800" y="1143000"/>
            <a:ext cx="5486400" cy="3086100"/>
          </a:xfrm>
          <a:prstGeom prst="rect"/>
          <a:noFill/>
          <a:ln w="12700" cmpd="sng" cap="flat">
            <a:noFill/>
            <a:prstDash val="solid"/>
            <a:miter/>
          </a:ln>
        </p:spPr>
      </p:sp>
      <p:sp>
        <p:nvSpPr>
          <p:cNvPr id="6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2917577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64" name="对象"/>
          <p:cNvSpPr>
            <a:spLocks noGrp="1"/>
          </p:cNvSpPr>
          <p:nvPr>
            <p:ph type="sldImg"/>
          </p:nvPr>
        </p:nvSpPr>
        <p:spPr>
          <a:xfrm rot="0">
            <a:off x="685800" y="1143000"/>
            <a:ext cx="5486400" cy="3086100"/>
          </a:xfrm>
          <a:prstGeom prst="rect"/>
          <a:noFill/>
          <a:ln w="12700" cmpd="sng" cap="flat">
            <a:noFill/>
            <a:prstDash val="solid"/>
            <a:miter/>
          </a:ln>
        </p:spPr>
      </p:sp>
      <p:sp>
        <p:nvSpPr>
          <p:cNvPr id="6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6296847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68" name="对象"/>
          <p:cNvSpPr>
            <a:spLocks noGrp="1"/>
          </p:cNvSpPr>
          <p:nvPr>
            <p:ph type="sldImg"/>
          </p:nvPr>
        </p:nvSpPr>
        <p:spPr>
          <a:xfrm rot="0">
            <a:off x="685800" y="1143000"/>
            <a:ext cx="5486400" cy="3086100"/>
          </a:xfrm>
          <a:prstGeom prst="rect"/>
          <a:noFill/>
          <a:ln w="12700" cmpd="sng" cap="flat">
            <a:noFill/>
            <a:prstDash val="solid"/>
            <a:miter/>
          </a:ln>
        </p:spPr>
      </p:sp>
      <p:sp>
        <p:nvSpPr>
          <p:cNvPr id="6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48608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16" name="矩形"/>
          <p:cNvSpPr>
            <a:spLocks/>
          </p:cNvSpPr>
          <p:nvPr/>
        </p:nvSpPr>
        <p:spPr>
          <a:xfrm rot="0">
            <a:off x="446534" y="457200"/>
            <a:ext cx="3703319" cy="94997"/>
          </a:xfrm>
          <a:prstGeom prst="rect"/>
          <a:solidFill>
            <a:srgbClr val="465359"/>
          </a:solidFill>
          <a:ln w="12700" cmpd="sng" cap="flat">
            <a:noFill/>
            <a:prstDash val="solid"/>
            <a:round/>
          </a:ln>
        </p:spPr>
      </p:sp>
      <p:sp>
        <p:nvSpPr>
          <p:cNvPr id="17" name="矩形"/>
          <p:cNvSpPr>
            <a:spLocks/>
          </p:cNvSpPr>
          <p:nvPr/>
        </p:nvSpPr>
        <p:spPr>
          <a:xfrm rot="0">
            <a:off x="8042147" y="453643"/>
            <a:ext cx="3703317" cy="98554"/>
          </a:xfrm>
          <a:prstGeom prst="rect"/>
          <a:solidFill>
            <a:srgbClr val="969FA7"/>
          </a:solidFill>
          <a:ln w="12700" cmpd="sng" cap="flat">
            <a:noFill/>
            <a:prstDash val="solid"/>
            <a:round/>
          </a:ln>
        </p:spPr>
      </p:sp>
      <p:sp>
        <p:nvSpPr>
          <p:cNvPr id="18" name="矩形"/>
          <p:cNvSpPr>
            <a:spLocks/>
          </p:cNvSpPr>
          <p:nvPr/>
        </p:nvSpPr>
        <p:spPr>
          <a:xfrm rot="0">
            <a:off x="4241830" y="457200"/>
            <a:ext cx="3703316" cy="91440"/>
          </a:xfrm>
          <a:prstGeom prst="rect"/>
          <a:solidFill>
            <a:schemeClr val="accent1"/>
          </a:solidFill>
          <a:ln w="12700" cmpd="sng" cap="flat">
            <a:noFill/>
            <a:prstDash val="solid"/>
            <a:round/>
          </a:ln>
        </p:spPr>
      </p:sp>
      <p:pic>
        <p:nvPicPr>
          <p:cNvPr id="19" name="图片" descr="Logo&#10;&#10;Description automatically generated"/>
          <p:cNvPicPr>
            <a:picLocks noChangeAspect="1"/>
          </p:cNvPicPr>
          <p:nvPr/>
        </p:nvPicPr>
        <p:blipFill>
          <a:blip r:embed="rId2" cstate="print"/>
          <a:stretch>
            <a:fillRect/>
          </a:stretch>
        </p:blipFill>
        <p:spPr>
          <a:xfrm rot="0">
            <a:off x="10485002" y="6437910"/>
            <a:ext cx="1125802" cy="365126"/>
          </a:xfrm>
          <a:prstGeom prst="rect"/>
          <a:noFill/>
          <a:ln w="12700" cmpd="sng" cap="flat">
            <a:noFill/>
            <a:prstDash val="solid"/>
            <a:miter/>
          </a:ln>
        </p:spPr>
      </p:pic>
      <p:sp>
        <p:nvSpPr>
          <p:cNvPr id="20"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21"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pitchFamily="0" charset="0"/>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22"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pitchFamily="0" charset="0"/>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pitchFamily="0" charset="0"/>
            </a:endParaRPr>
          </a:p>
        </p:txBody>
      </p:sp>
      <p:sp>
        <p:nvSpPr>
          <p:cNvPr id="23" name="文本框"/>
          <p:cNvSpPr>
            <a:spLocks noGrp="1"/>
          </p:cNvSpPr>
          <p:nvPr>
            <p:ph type="dt" idx="10"/>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4/24/2024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4"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5" name="文本框"/>
          <p:cNvSpPr>
            <a:spLocks noGrp="1"/>
          </p:cNvSpPr>
          <p:nvPr>
            <p:ph type="sldNum"/>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27199192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0664080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7460950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2"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6"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4"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5"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6"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7"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4/24/2024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86338355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9213914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6280751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3691285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968117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3294802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2681548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6508793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6350936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4/24/2024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7" cy="98554"/>
          </a:xfrm>
          <a:prstGeom prst="rect"/>
          <a:solidFill>
            <a:srgbClr val="969FA7"/>
          </a:solidFill>
          <a:ln w="12700" cmpd="sng" cap="flat">
            <a:noFill/>
            <a:prstDash val="solid"/>
            <a:round/>
          </a:ln>
        </p:spPr>
      </p:sp>
      <p:sp>
        <p:nvSpPr>
          <p:cNvPr id="8" name="矩形"/>
          <p:cNvSpPr>
            <a:spLocks/>
          </p:cNvSpPr>
          <p:nvPr/>
        </p:nvSpPr>
        <p:spPr>
          <a:xfrm rot="0">
            <a:off x="4241830" y="457200"/>
            <a:ext cx="3703316"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2" cy="365126"/>
          </a:xfrm>
          <a:prstGeom prst="rect"/>
          <a:noFill/>
          <a:ln w="12700" cmpd="sng" cap="flat">
            <a:noFill/>
            <a:prstDash val="solid"/>
            <a:miter/>
          </a:ln>
        </p:spPr>
      </p:pic>
    </p:spTree>
    <p:extLst>
      <p:ext uri="{BB962C8B-B14F-4D97-AF65-F5344CB8AC3E}">
        <p14:creationId xmlns:p14="http://schemas.microsoft.com/office/powerpoint/2010/main" val="613851447"/>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793"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PROJECT TITLE</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2584136" y="4091071"/>
            <a:ext cx="7980183" cy="9772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1. Student Name-</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mabika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College Name</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St Joseph engineering College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Department</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-computer science and engineering</a:t>
            </a:r>
            <a:endParaRPr lang="zh-CN" altLang="en-US" sz="2000" b="1" i="0" u="none" strike="noStrike" kern="1200" cap="none" spc="0" baseline="0">
              <a:solidFill>
                <a:srgbClr val="1481AC"/>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4798606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7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61499497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9"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pitchFamily="0"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(Technology Used)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42868304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3"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Example:</a:t>
            </a:r>
            <a:r>
              <a:rPr lang="en-US" altLang="zh-CN" sz="28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44093112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7"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Collection: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Gather historical data on bike rentals, including time, date, location, and other relevant factors.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Utilize real-time data sources, such as weather conditions, events, and holidays, to enhance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Preprocessing:</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Clean and preprocess the collected data to handle missing values, outliers, and inconsistencies.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Feature engineering to extract relevant features from the data that might impact bike demand.</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Machine Learning Algorithm:</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Consider incorporating other factors like weather conditions, day of the week, and special events to improve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Deployment: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Develop a user-friendly interface or application that provides real-time predictions for bike counts at different hours.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 the solution on a scalable and reliable platform, considering factors like server infrastructure, response time, and user accessibility.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Evaluation: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Assess the model's performance using appropriate metrics such as Mean Absolute Error (MAE), Root Mean Squared Error (RMSE), or other relevant metrics.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Fine-tune the model based on feedback and continuous monitoring of prediction accuracy.</a:t>
            </a:r>
            <a:endParaRPr lang="en-US" altLang="zh-CN" sz="1200" b="1" i="0" u="none" strike="noStrike" kern="1200" cap="none" spc="0" baseline="0">
              <a:solidFill>
                <a:srgbClr val="404040"/>
              </a:solidFill>
              <a:latin typeface="Calibri"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Franklin Gothic Book" pitchFamily="0" charset="0"/>
                <a:cs typeface="Franklin Gothic Book" pitchFamily="0" charset="0"/>
              </a:rPr>
              <a:t>Result:</a:t>
            </a:r>
            <a:endPar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75490008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5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pitchFamily="0" charset="0"/>
                <a:ea typeface="Franklin Gothic Book" pitchFamily="0" charset="0"/>
                <a:cs typeface="Franklin Gothic Book" pitchFamily="0" charset="0"/>
              </a:rPr>
              <a:t>The "System Approach" section outlines the overall strategy and methodology for developing and implementing the rental bike prediction system. Here's a suggested structure for this section:</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rPr>
              <a:t>System requirements</a:t>
            </a:r>
            <a:endPar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rPr>
              <a:t>Library required to build the model</a:t>
            </a:r>
            <a:endParaRPr lang="zh-CN" altLang="en-US" sz="1800" b="1" i="0" u="none" strike="noStrike" kern="1200" cap="none" spc="0" baseline="0">
              <a:solidFill>
                <a:srgbClr val="0F0F0F"/>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44604063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5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In the Algorithm section, describe the machine learning algorithm chosen for predicting bike counts. Here's an example structure for this section: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Algorithm Selection: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Provide a brief overview of the chosen algorithm (e.g., time-series forecasting model, like ARIMA or LSTM) and justify its selection based on the problem statement and data characteristics.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Data Input:</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Specify the input features used by the algorithm, such as historical bike rental data, weather conditions, day of the week, and any other relevant factors.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Training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Explain how the algorithm is trained using historical data. Highlight any specific considerations or techniques employed, such as cross-validation or hyperparameter tuning.</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Prediction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Detail how the trained algorithm makes predictions for future bike counts. Discuss any real-time data inputs considered during the prediction phase.</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42901279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59"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Present the results of the machine learning model in terms of its accuracy and effectiveness in predicting bike counts. Include visualizations and comparisons between predicted and actual counts to highlight the model's performance.</a:t>
            </a: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87572319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52697457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6"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67"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166373951"/>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60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22</cp:revision>
  <dcterms:created xsi:type="dcterms:W3CDTF">2021-05-26T16:50:10Z</dcterms:created>
  <dcterms:modified xsi:type="dcterms:W3CDTF">2024-04-24T00:00:30Z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