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1" r:id="rId7"/>
    <p:sldId id="273" r:id="rId8"/>
    <p:sldId id="263" r:id="rId9"/>
    <p:sldId id="274" r:id="rId10"/>
    <p:sldId id="275" r:id="rId11"/>
    <p:sldId id="261" r:id="rId12"/>
    <p:sldId id="277" r:id="rId13"/>
    <p:sldId id="262" r:id="rId14"/>
    <p:sldId id="264" r:id="rId15"/>
    <p:sldId id="278" r:id="rId16"/>
    <p:sldId id="270" r:id="rId17"/>
    <p:sldId id="266" r:id="rId18"/>
    <p:sldId id="267" r:id="rId19"/>
    <p:sldId id="276" r:id="rId20"/>
    <p:sldId id="279" r:id="rId21"/>
    <p:sldId id="281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C0ED-4131-4491-9E61-7139B146EC91}" type="datetimeFigureOut">
              <a:rPr lang="en-US" smtClean="0"/>
              <a:t>8/25/2009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FC41D-2F87-477C-9EAE-BEF69AB0A0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7D3B-5208-4574-AF72-B508D4E863DF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686F-4DFF-46C3-BA4E-CB03542099BE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5DEA-7A87-4CDE-81AC-4C4544A3D972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1368-F5E2-4ADC-82B6-FC14D8381C08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A4BC-1EC9-4E96-B55E-AD682EB25663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8BD1-A2C4-473E-A672-BED8C573171D}" type="datetime1">
              <a:rPr lang="en-US" smtClean="0"/>
              <a:t>8/25/2009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9A02-DB31-483E-A9ED-48851342B660}" type="datetime1">
              <a:rPr lang="en-US" smtClean="0"/>
              <a:t>8/25/2009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CB11-08A4-4814-A272-A78285054EA3}" type="datetime1">
              <a:rPr lang="en-US" smtClean="0"/>
              <a:t>8/25/2009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5335-EA8E-4B56-8F75-19CBEDB41A34}" type="datetime1">
              <a:rPr lang="en-US" smtClean="0"/>
              <a:t>8/25/2009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DF0B-8EE7-4304-AD8E-6278E79CE23A}" type="datetime1">
              <a:rPr lang="en-US" smtClean="0"/>
              <a:t>8/25/2009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D0C-8518-4551-A5A5-170307892F2F}" type="datetime1">
              <a:rPr lang="en-US" smtClean="0"/>
              <a:t>8/25/2009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C517-C9F5-4E21-9E4A-FAE5CB025206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E8F2-FA76-4667-B912-BD4704F43C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905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Production Model Update Schedule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Link Forecaster Database to Production Model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10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5486400" y="6096000"/>
            <a:ext cx="8382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Linked to Download Tab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1752600" y="685800"/>
            <a:ext cx="457200" cy="76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3600" y="5334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Select Data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1981200" y="914400"/>
            <a:ext cx="685800" cy="457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12192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Select Connections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27" idx="2"/>
          </p:cNvCxnSpPr>
          <p:nvPr/>
        </p:nvCxnSpPr>
        <p:spPr>
          <a:xfrm rot="16200000" flipH="1">
            <a:off x="4763989" y="1182588"/>
            <a:ext cx="987622" cy="2286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Select Properties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5943600" y="2971800"/>
            <a:ext cx="2514600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1600" y="18288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 Insert the Path to the </a:t>
            </a:r>
            <a:r>
              <a:rPr lang="en-US" sz="1400" dirty="0" err="1" smtClean="0"/>
              <a:t>mdb</a:t>
            </a:r>
            <a:r>
              <a:rPr lang="en-US" sz="1400" dirty="0" smtClean="0"/>
              <a:t> File in 4 Locations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6324600" y="2590800"/>
            <a:ext cx="19050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752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3</a:t>
            </a:r>
            <a:br>
              <a:rPr lang="en-US" sz="3600" dirty="0" smtClean="0"/>
            </a:br>
            <a:r>
              <a:rPr lang="en-US" sz="3600" dirty="0" smtClean="0"/>
              <a:t>Review Assumptions and Verify D2 Output is Correct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4038600"/>
          </a:xfrm>
        </p:spPr>
        <p:txBody>
          <a:bodyPr>
            <a:normAutofit/>
          </a:bodyPr>
          <a:lstStyle/>
          <a:p>
            <a:pPr marL="971550" lvl="1" indent="-514350"/>
            <a:r>
              <a:rPr lang="en-US" sz="2400" b="1" dirty="0" smtClean="0">
                <a:solidFill>
                  <a:schemeClr val="tx1"/>
                </a:solidFill>
              </a:rPr>
              <a:t>2 Options Possible</a:t>
            </a:r>
          </a:p>
          <a:p>
            <a:pPr marL="971550" lvl="1" indent="-514350"/>
            <a:endParaRPr lang="en-US" sz="1400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 Mine Engineer Reviews the Production Model Assumptions and D2 Sheets to Verify the Assumptions and Determines the Assumptions Should Remain the Same Going Forward.</a:t>
            </a:r>
          </a:p>
          <a:p>
            <a:pPr marL="971550" lvl="1" indent="-514350" algn="l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 Review Reveals a Change to the Assumptions is Necessary.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 D2 Output From Production Model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632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D2 Report Tabs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flipV="1">
            <a:off x="5486400" y="6096000"/>
            <a:ext cx="5334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86400" y="6096000"/>
            <a:ext cx="7620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86400" y="6096000"/>
            <a:ext cx="9144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86400" y="6096000"/>
            <a:ext cx="10668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86400" y="6096000"/>
            <a:ext cx="12192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86400" y="6096000"/>
            <a:ext cx="13716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486400" y="6096000"/>
            <a:ext cx="15240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486400" y="6096000"/>
            <a:ext cx="16764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6400" y="6096000"/>
            <a:ext cx="18288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86400" y="6096000"/>
            <a:ext cx="19812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86400" y="6096000"/>
            <a:ext cx="21336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486400" y="6096000"/>
            <a:ext cx="22860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5676900" y="1257300"/>
            <a:ext cx="685800" cy="6096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7620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Yellow Cell to Pick Month to Start Each Tab of D2 Report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00400" y="2438400"/>
            <a:ext cx="2895600" cy="1143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96000" y="31242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Information Is Pulled From the Mining Summary Tab and Can be Printed to Review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715000" y="4114800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Review, Adjustments Can be Made to Assumptions Either in the Forecaster if Used or on the </a:t>
            </a:r>
            <a:r>
              <a:rPr lang="en-US" sz="1400" dirty="0" err="1" smtClean="0"/>
              <a:t>Longwall</a:t>
            </a:r>
            <a:r>
              <a:rPr lang="en-US" sz="1400" dirty="0" smtClean="0"/>
              <a:t>, Mains, Gates, or Panels Tabs.  The Updates Move Through to the D2 Report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Option 1) Review Checks Out and Everything is Acceptable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4038600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After Verifying the Acceptability of the Production Model D2 Output With the Superintendent and/or VP: </a:t>
            </a:r>
          </a:p>
          <a:p>
            <a:pPr marL="971550" lvl="1" indent="-514350"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Go to Step 4 – to Submit Update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Option 2) Review Reveals a Change to the Assumptions is Necessary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4572000"/>
          </a:xfrm>
        </p:spPr>
        <p:txBody>
          <a:bodyPr>
            <a:noAutofit/>
          </a:bodyPr>
          <a:lstStyle/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 Mine Engineer Should: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Discuss the Findings of the Review With the Superintendent.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Determine, with the Superintendent, How to Adjust the Assumptions to Better Forecast What is Occurring.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Then The Mine Engineer Should: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Make Adjustments to the Assumptions.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Take a Look at the New Output.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Inform the Superintendent and/or VP of the Changes Made and Differences Resulting From Those Changes in the D2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752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4</a:t>
            </a:r>
            <a:br>
              <a:rPr lang="en-US" sz="3600" dirty="0" smtClean="0"/>
            </a:br>
            <a:r>
              <a:rPr lang="en-US" sz="3600" dirty="0" smtClean="0"/>
              <a:t>Submit The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Update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4038600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After Verifying the Acceptability of the Production Model D2 Output With the Superintendent and/or VP: 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The Mine Engineer Should Copy the Reviewed File and Any Linked Updated Forecaster </a:t>
            </a:r>
            <a:r>
              <a:rPr lang="en-US" sz="2000" dirty="0" err="1" smtClean="0">
                <a:solidFill>
                  <a:schemeClr val="tx1"/>
                </a:solidFill>
              </a:rPr>
              <a:t>mdb</a:t>
            </a:r>
            <a:r>
              <a:rPr lang="en-US" sz="2000" dirty="0" smtClean="0">
                <a:solidFill>
                  <a:schemeClr val="tx1"/>
                </a:solidFill>
              </a:rPr>
              <a:t> File and Quality </a:t>
            </a:r>
            <a:r>
              <a:rPr lang="en-US" sz="2000" dirty="0" err="1" smtClean="0">
                <a:solidFill>
                  <a:schemeClr val="tx1"/>
                </a:solidFill>
              </a:rPr>
              <a:t>mdb</a:t>
            </a:r>
            <a:r>
              <a:rPr lang="en-US" sz="2000" dirty="0" smtClean="0">
                <a:solidFill>
                  <a:schemeClr val="tx1"/>
                </a:solidFill>
              </a:rPr>
              <a:t> File to the Assigned Folder on the P Drive.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After Copying the Mine Engineer Should Send an Email Notification to Capital Planning </a:t>
            </a:r>
            <a:r>
              <a:rPr lang="en-US" sz="2000" b="1" u="sng" dirty="0" smtClean="0">
                <a:solidFill>
                  <a:schemeClr val="tx1"/>
                </a:solidFill>
              </a:rPr>
              <a:t>Before the 2</a:t>
            </a:r>
            <a:r>
              <a:rPr lang="en-US" sz="2000" b="1" u="sng" baseline="30000" dirty="0" smtClean="0">
                <a:solidFill>
                  <a:schemeClr val="tx1"/>
                </a:solidFill>
              </a:rPr>
              <a:t>nd</a:t>
            </a:r>
            <a:r>
              <a:rPr lang="en-US" sz="2000" b="1" u="sng" dirty="0" smtClean="0">
                <a:solidFill>
                  <a:schemeClr val="tx1"/>
                </a:solidFill>
              </a:rPr>
              <a:t> Tuesday of Every Month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971550" lvl="1" indent="-514350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Update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2192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To be completed before the Last Tuesday of Every Month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6020773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1981200" y="4191000"/>
            <a:ext cx="1066800" cy="53340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5</a:t>
            </a:r>
            <a:br>
              <a:rPr lang="en-US" sz="3600" dirty="0" smtClean="0"/>
            </a:br>
            <a:r>
              <a:rPr lang="en-US" sz="3600" dirty="0" smtClean="0"/>
              <a:t>Update Face Locations in Forecaster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8001000" cy="1905000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>
                <a:solidFill>
                  <a:schemeClr val="tx1"/>
                </a:solidFill>
              </a:rPr>
              <a:t>The Mine Engineer Runs the Most Recent </a:t>
            </a:r>
            <a:r>
              <a:rPr lang="en-US" sz="2400" dirty="0" err="1" smtClean="0">
                <a:solidFill>
                  <a:schemeClr val="tx1"/>
                </a:solidFill>
              </a:rPr>
              <a:t>mdb</a:t>
            </a:r>
            <a:r>
              <a:rPr lang="en-US" sz="2400" dirty="0" smtClean="0">
                <a:solidFill>
                  <a:schemeClr val="tx1"/>
                </a:solidFill>
              </a:rPr>
              <a:t> Forecaster File With Updated Face Locations  as of Monday 12:01AM </a:t>
            </a:r>
            <a:r>
              <a:rPr lang="en-US" sz="2000" i="1" dirty="0" smtClean="0">
                <a:solidFill>
                  <a:schemeClr val="tx1"/>
                </a:solidFill>
              </a:rPr>
              <a:t>(Monday the day Before the Last Tuesday of the Month) </a:t>
            </a:r>
            <a:r>
              <a:rPr lang="en-US" sz="2400" dirty="0" smtClean="0">
                <a:solidFill>
                  <a:schemeClr val="tx1"/>
                </a:solidFill>
              </a:rPr>
              <a:t>and Then Links the </a:t>
            </a:r>
            <a:r>
              <a:rPr lang="en-US" sz="2400" dirty="0" err="1" smtClean="0">
                <a:solidFill>
                  <a:schemeClr val="tx1"/>
                </a:solidFill>
              </a:rPr>
              <a:t>mdb</a:t>
            </a:r>
            <a:r>
              <a:rPr lang="en-US" sz="2400" dirty="0" smtClean="0">
                <a:solidFill>
                  <a:schemeClr val="tx1"/>
                </a:solidFill>
              </a:rPr>
              <a:t> File to the Production Model.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514600"/>
            <a:ext cx="8763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IF THE MINE ENGINEER IS USING THE FORECASTER PROGRAM PLEASE COMPLETE THIS STEP BEFORE REVIEWING THE PRODUCTION MODEL D2 REPORT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752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6</a:t>
            </a:r>
            <a:br>
              <a:rPr lang="en-US" sz="3600" dirty="0" smtClean="0"/>
            </a:br>
            <a:r>
              <a:rPr lang="en-US" sz="3600" dirty="0" smtClean="0"/>
              <a:t>Review Assumptions and Verify D2 Output is Correct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4267200"/>
          </a:xfrm>
        </p:spPr>
        <p:txBody>
          <a:bodyPr>
            <a:normAutofit/>
          </a:bodyPr>
          <a:lstStyle/>
          <a:p>
            <a:pPr marL="971550" lvl="1" indent="-514350"/>
            <a:r>
              <a:rPr lang="en-US" sz="2400" b="1" dirty="0" smtClean="0">
                <a:solidFill>
                  <a:schemeClr val="tx1"/>
                </a:solidFill>
              </a:rPr>
              <a:t>2 Options Possible</a:t>
            </a:r>
          </a:p>
          <a:p>
            <a:pPr marL="971550" lvl="1" indent="-514350"/>
            <a:endParaRPr lang="en-US" sz="1400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 Mine Engineer Reviews the Production Model Assumptions and D2 Sheets to Verify the Assumptions and Determines the Assumptions Should Remain the Same Going Forward.</a:t>
            </a:r>
          </a:p>
          <a:p>
            <a:pPr marL="971550" lvl="1" indent="-514350" algn="l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 Review Reveals a Change to the Assumptions is Necessary.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 D2 Output From Production Model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632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D2 Report Tabs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flipV="1">
            <a:off x="5486400" y="6096000"/>
            <a:ext cx="5334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86400" y="6096000"/>
            <a:ext cx="7620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86400" y="6096000"/>
            <a:ext cx="9144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86400" y="6096000"/>
            <a:ext cx="10668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86400" y="6096000"/>
            <a:ext cx="12192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86400" y="6096000"/>
            <a:ext cx="13716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486400" y="6096000"/>
            <a:ext cx="15240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486400" y="6096000"/>
            <a:ext cx="16764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6400" y="6096000"/>
            <a:ext cx="18288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86400" y="6096000"/>
            <a:ext cx="19812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86400" y="6096000"/>
            <a:ext cx="21336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486400" y="6096000"/>
            <a:ext cx="2286000" cy="381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5676900" y="1257300"/>
            <a:ext cx="685800" cy="6096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762000"/>
            <a:ext cx="34290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Yellow Cell to Pick Month to Start Each Tab of D2 Report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00400" y="2438400"/>
            <a:ext cx="2895600" cy="1143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96000" y="31242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Information Is Pulled From the Mining Summary Tab and Can be Printed to Review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715000" y="4114800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Review, Adjustments Can be Made to Assumptions Either in the Forecaster if Used or on the </a:t>
            </a:r>
            <a:r>
              <a:rPr lang="en-US" sz="1400" dirty="0" err="1" smtClean="0"/>
              <a:t>Longwall</a:t>
            </a:r>
            <a:r>
              <a:rPr lang="en-US" sz="1400" dirty="0" smtClean="0"/>
              <a:t>, Mains, Gates, or Panels Tabs.  The Updates Move Through to the D2 Report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Calendar Showing Key Dates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905291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Option 1) Review Checks Out and Everything is Acceptable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4038600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After Verifying the Acceptability of the Production Model D2 Output With the Superintendent and/or VP: </a:t>
            </a:r>
          </a:p>
          <a:p>
            <a:pPr marL="971550" lvl="1" indent="-514350"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Go to Step 7 – to Submit Update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Option 2) Review Reveals a Change to the Assumptions is Necessary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4572000"/>
          </a:xfrm>
        </p:spPr>
        <p:txBody>
          <a:bodyPr>
            <a:noAutofit/>
          </a:bodyPr>
          <a:lstStyle/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 Mine Engineer Should: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Discuss the Findings of the Review With the Superintendent.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Determine, with the Superintendent, How to Adjust the Assumptions to Better Forecast What is Occurring.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Then The Mine Engineer Should: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Make Adjustments to the Assumptions.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Take a Look at the New Output.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Inform the Superintendent and/or VP of the Changes Made and Differences Resulting From Those Changes in the D2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752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7</a:t>
            </a:r>
            <a:br>
              <a:rPr lang="en-US" sz="3600" dirty="0" smtClean="0"/>
            </a:br>
            <a:r>
              <a:rPr lang="en-US" sz="3600" dirty="0" smtClean="0"/>
              <a:t>Submit The 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Update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4038600"/>
          </a:xfrm>
        </p:spPr>
        <p:txBody>
          <a:bodyPr>
            <a:normAutofit/>
          </a:bodyPr>
          <a:lstStyle/>
          <a:p>
            <a:pPr marL="971550" lvl="1" indent="-514350" algn="l"/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After Verifying the Acceptability of the Production Model D2 Output With the Superintendent and/or VP: 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The Mine Engineer Should Copy the Reviewed File and Any Linked Updated Forecaster </a:t>
            </a:r>
            <a:r>
              <a:rPr lang="en-US" sz="2000" dirty="0" err="1" smtClean="0">
                <a:solidFill>
                  <a:schemeClr val="tx1"/>
                </a:solidFill>
              </a:rPr>
              <a:t>mdb</a:t>
            </a:r>
            <a:r>
              <a:rPr lang="en-US" sz="2000" dirty="0" smtClean="0">
                <a:solidFill>
                  <a:schemeClr val="tx1"/>
                </a:solidFill>
              </a:rPr>
              <a:t> File and Quality </a:t>
            </a:r>
            <a:r>
              <a:rPr lang="en-US" sz="2000" dirty="0" err="1" smtClean="0">
                <a:solidFill>
                  <a:schemeClr val="tx1"/>
                </a:solidFill>
              </a:rPr>
              <a:t>mdb</a:t>
            </a:r>
            <a:r>
              <a:rPr lang="en-US" sz="2000" dirty="0" smtClean="0">
                <a:solidFill>
                  <a:schemeClr val="tx1"/>
                </a:solidFill>
              </a:rPr>
              <a:t> File to the Assigned Folder on the P Drive.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After Copying the Mine Engineer Should Send an Email Notification to Capital Planning </a:t>
            </a:r>
            <a:r>
              <a:rPr lang="en-US" sz="2000" b="1" u="sng" dirty="0" smtClean="0">
                <a:solidFill>
                  <a:schemeClr val="tx1"/>
                </a:solidFill>
              </a:rPr>
              <a:t>Before the Last Tuesday of Every Month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971550" lvl="1" indent="-514350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 Updates of the Production Model per Month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Update – Before 2</a:t>
            </a:r>
            <a:r>
              <a:rPr lang="en-US" baseline="30000" dirty="0" smtClean="0"/>
              <a:t>nd</a:t>
            </a:r>
            <a:r>
              <a:rPr lang="en-US" dirty="0" smtClean="0"/>
              <a:t> Tuesday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Update – Before Last Tuesday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Update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2192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To be completed before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Tuesday of Every Month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6020773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1828800" y="3505200"/>
            <a:ext cx="1371600" cy="106680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47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1</a:t>
            </a:r>
            <a:br>
              <a:rPr lang="en-US" sz="3600" dirty="0" smtClean="0"/>
            </a:br>
            <a:r>
              <a:rPr lang="en-US" sz="3600" dirty="0" smtClean="0"/>
              <a:t>Load </a:t>
            </a:r>
            <a:r>
              <a:rPr lang="en-US" sz="3600" dirty="0" err="1" smtClean="0"/>
              <a:t>Actuals</a:t>
            </a:r>
            <a:r>
              <a:rPr lang="en-US" sz="3600" dirty="0" smtClean="0"/>
              <a:t> From Prior Month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8001000" cy="609600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>
                <a:solidFill>
                  <a:schemeClr val="tx1"/>
                </a:solidFill>
              </a:rPr>
              <a:t>Mine Engineer Loads </a:t>
            </a:r>
            <a:r>
              <a:rPr lang="en-US" sz="2400" dirty="0" err="1" smtClean="0">
                <a:solidFill>
                  <a:schemeClr val="tx1"/>
                </a:solidFill>
              </a:rPr>
              <a:t>Actuals</a:t>
            </a:r>
            <a:r>
              <a:rPr lang="en-US" sz="2400" dirty="0" smtClean="0">
                <a:solidFill>
                  <a:schemeClr val="tx1"/>
                </a:solidFill>
              </a:rPr>
              <a:t> into Production 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828799"/>
          </a:xfrm>
        </p:spPr>
        <p:txBody>
          <a:bodyPr>
            <a:noAutofit/>
          </a:bodyPr>
          <a:lstStyle/>
          <a:p>
            <a:r>
              <a:rPr lang="en-US" sz="3600" dirty="0" smtClean="0"/>
              <a:t>An Example of An EOM Production Report That Contains the Actual Information per Section Needed For the Production Model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057400"/>
            <a:ext cx="8915400" cy="422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Enter </a:t>
            </a:r>
            <a:r>
              <a:rPr lang="en-US" sz="3600" dirty="0" err="1" smtClean="0"/>
              <a:t>Actuals</a:t>
            </a:r>
            <a:r>
              <a:rPr lang="en-US" sz="3600" dirty="0" smtClean="0"/>
              <a:t> From EOM Into Production Model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2057400" y="6172200"/>
            <a:ext cx="533400" cy="533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209800" y="6324600"/>
            <a:ext cx="533400" cy="2286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323306" y="6438900"/>
            <a:ext cx="534194" cy="79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438400" y="6324600"/>
            <a:ext cx="533400" cy="2286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90800" y="6400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Tabs to Enter Assumptions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457200" y="2057400"/>
            <a:ext cx="1371600" cy="685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029200" y="2057400"/>
            <a:ext cx="914400" cy="762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9200" y="1828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Monthly Assumptions Are Overwritten by </a:t>
            </a:r>
            <a:r>
              <a:rPr lang="en-US" sz="1200" dirty="0" err="1" smtClean="0"/>
              <a:t>Actuals</a:t>
            </a:r>
            <a:r>
              <a:rPr lang="en-US" sz="1200" dirty="0" smtClean="0"/>
              <a:t> From the End of the Month Production Report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3467100" y="2247900"/>
            <a:ext cx="762000" cy="381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62800" y="2057400"/>
            <a:ext cx="1295400" cy="762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2362200" y="2209800"/>
            <a:ext cx="685800" cy="533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676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2</a:t>
            </a:r>
            <a:br>
              <a:rPr lang="en-US" sz="3600" dirty="0" smtClean="0"/>
            </a:br>
            <a:r>
              <a:rPr lang="en-US" sz="3600" dirty="0" smtClean="0"/>
              <a:t>Update End of Month Face Locations in Forecaster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8001000" cy="1371600"/>
          </a:xfrm>
        </p:spPr>
        <p:txBody>
          <a:bodyPr>
            <a:normAutofit/>
          </a:bodyPr>
          <a:lstStyle/>
          <a:p>
            <a:pPr lvl="1" algn="l"/>
            <a:r>
              <a:rPr lang="en-US" sz="2400" dirty="0" smtClean="0">
                <a:solidFill>
                  <a:schemeClr val="tx1"/>
                </a:solidFill>
              </a:rPr>
              <a:t>The Mine Engineer Runs </a:t>
            </a:r>
            <a:r>
              <a:rPr lang="en-US" sz="2400" dirty="0" smtClean="0">
                <a:solidFill>
                  <a:schemeClr val="tx1"/>
                </a:solidFill>
              </a:rPr>
              <a:t>the Most Recent </a:t>
            </a:r>
            <a:r>
              <a:rPr lang="en-US" sz="2400" dirty="0" err="1" smtClean="0">
                <a:solidFill>
                  <a:schemeClr val="tx1"/>
                </a:solidFill>
              </a:rPr>
              <a:t>mdb</a:t>
            </a:r>
            <a:r>
              <a:rPr lang="en-US" sz="2400" dirty="0" smtClean="0">
                <a:solidFill>
                  <a:schemeClr val="tx1"/>
                </a:solidFill>
              </a:rPr>
              <a:t> Forecaster File </a:t>
            </a:r>
            <a:r>
              <a:rPr lang="en-US" sz="2400" dirty="0" smtClean="0">
                <a:solidFill>
                  <a:schemeClr val="tx1"/>
                </a:solidFill>
              </a:rPr>
              <a:t>With the Updated End of the Month Face Locations and Then Links the </a:t>
            </a:r>
            <a:r>
              <a:rPr lang="en-US" sz="2400" dirty="0" err="1" smtClean="0">
                <a:solidFill>
                  <a:schemeClr val="tx1"/>
                </a:solidFill>
              </a:rPr>
              <a:t>mdb</a:t>
            </a:r>
            <a:r>
              <a:rPr lang="en-US" sz="2400" dirty="0" smtClean="0">
                <a:solidFill>
                  <a:schemeClr val="tx1"/>
                </a:solidFill>
              </a:rPr>
              <a:t> File to the Production Model.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514600"/>
            <a:ext cx="8763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IF THE MINE ENGINEER IS USING THE FORECASTER PROGRAM PLEASE COMPLETE THIS STEP BEFORE REVIEWING THE PRODUCTION MODEL D2 REPORT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</p:spPr>
        <p:txBody>
          <a:bodyPr>
            <a:noAutofit/>
          </a:bodyPr>
          <a:lstStyle/>
          <a:p>
            <a:r>
              <a:rPr lang="en-US" sz="3200" dirty="0" smtClean="0"/>
              <a:t>Update End of Month Face Locations in Forecaster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11A7-2BE1-4DDF-AE44-669E30342DFB}" type="datetime1">
              <a:rPr lang="en-US" smtClean="0"/>
              <a:t>8/25/2009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E8F2-FA76-4667-B912-BD4704F43C6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1295400" y="2743200"/>
            <a:ext cx="4038600" cy="19050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133600" y="2743200"/>
            <a:ext cx="3276600" cy="14478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4000" y="40386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the Date for Each Active Section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449580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the Section Plus for Each Active Section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750</Words>
  <Application>Microsoft Office PowerPoint</Application>
  <PresentationFormat>On-screen Show (4:3)</PresentationFormat>
  <Paragraphs>127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Production Model Update Schedule</vt:lpstr>
      <vt:lpstr>Example Calendar Showing Key Dates</vt:lpstr>
      <vt:lpstr>TWO Updates of the Production Model per Month</vt:lpstr>
      <vt:lpstr>1st Update</vt:lpstr>
      <vt:lpstr>Step 1 Load Actuals From Prior Month</vt:lpstr>
      <vt:lpstr>An Example of An EOM Production Report That Contains the Actual Information per Section Needed For the Production Model</vt:lpstr>
      <vt:lpstr>Enter Actuals From EOM Into Production Model</vt:lpstr>
      <vt:lpstr>Step 2 Update End of Month Face Locations in Forecaster</vt:lpstr>
      <vt:lpstr>Update End of Month Face Locations in Forecaster</vt:lpstr>
      <vt:lpstr>Link Forecaster Database to Production Model</vt:lpstr>
      <vt:lpstr>Step 3 Review Assumptions and Verify D2 Output is Correct</vt:lpstr>
      <vt:lpstr>Review D2 Output From Production Model</vt:lpstr>
      <vt:lpstr>Option 1) Review Checks Out and Everything is Acceptable</vt:lpstr>
      <vt:lpstr>Option 2) Review Reveals a Change to the Assumptions is Necessary</vt:lpstr>
      <vt:lpstr>Step 4 Submit The 1st Update</vt:lpstr>
      <vt:lpstr>2nd Update</vt:lpstr>
      <vt:lpstr>Step 5 Update Face Locations in Forecaster</vt:lpstr>
      <vt:lpstr>Step 6 Review Assumptions and Verify D2 Output is Correct</vt:lpstr>
      <vt:lpstr>Review D2 Output From Production Model</vt:lpstr>
      <vt:lpstr>Option 1) Review Checks Out and Everything is Acceptable</vt:lpstr>
      <vt:lpstr>Option 2) Review Reveals a Change to the Assumptions is Necessary</vt:lpstr>
      <vt:lpstr>Step 7 Submit The 2nd Update</vt:lpstr>
    </vt:vector>
  </TitlesOfParts>
  <Company>CONSOL Energy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bbm0epm</dc:creator>
  <cp:lastModifiedBy>bbm0epm</cp:lastModifiedBy>
  <cp:revision>29</cp:revision>
  <dcterms:created xsi:type="dcterms:W3CDTF">2009-08-25T15:33:25Z</dcterms:created>
  <dcterms:modified xsi:type="dcterms:W3CDTF">2009-08-25T20:14:14Z</dcterms:modified>
</cp:coreProperties>
</file>