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8"/>
  </p:notesMasterIdLst>
  <p:sldIdLst>
    <p:sldId id="256" r:id="rId2"/>
    <p:sldId id="259" r:id="rId3"/>
    <p:sldId id="260" r:id="rId4"/>
    <p:sldId id="261" r:id="rId5"/>
    <p:sldId id="263" r:id="rId6"/>
    <p:sldId id="268"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A16359-689F-41DF-9A61-8A223D3B3486}">
  <a:tblStyle styleId="{AFA16359-689F-41DF-9A61-8A223D3B34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5" autoAdjust="0"/>
    <p:restoredTop sz="90282" autoAdjust="0"/>
  </p:normalViewPr>
  <p:slideViewPr>
    <p:cSldViewPr snapToGrid="0">
      <p:cViewPr varScale="1">
        <p:scale>
          <a:sx n="108" d="100"/>
          <a:sy n="108" d="100"/>
        </p:scale>
        <p:origin x="8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Söhne"/>
              </a:rPr>
              <a:t>In today's web development landscape, creating immersive user experiences is paramount. This presentation delves into the innovative integration of ChatGPT within side modal portals, marking a significant advancement in web interactivity and functionality. As the digital realm evolves, there's a growing emphasis on captivating user engagement and seamless content delivery. This research explores how leveraging ChatGPT enhances the development of side modal portals, paving the way for dynamic and personalized user interactions. Join us as we embark on a journey to redefine user engagement in web development.</a:t>
            </a:r>
            <a:br>
              <a:rPr lang="en-US"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ECECEC"/>
                </a:solidFill>
                <a:effectLst/>
                <a:latin typeface="Söhne"/>
              </a:rPr>
              <a:t>Requesting guidance from ChatGPT on building the portal using HTML, CSS, and JavaScript.</a:t>
            </a:r>
          </a:p>
          <a:p>
            <a:pPr algn="l">
              <a:buFont typeface="Arial" panose="020B0604020202020204" pitchFamily="34" charset="0"/>
              <a:buChar char="•"/>
            </a:pPr>
            <a:r>
              <a:rPr lang="en-US" b="0" i="0" dirty="0">
                <a:solidFill>
                  <a:srgbClr val="ECECEC"/>
                </a:solidFill>
                <a:effectLst/>
                <a:latin typeface="Söhne"/>
              </a:rPr>
              <a:t>Sample code snippets provided by ChatGPT for implementation.</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1" i="0" dirty="0">
                <a:solidFill>
                  <a:srgbClr val="ECECEC"/>
                </a:solidFill>
                <a:effectLst/>
                <a:latin typeface="Söhne"/>
              </a:rPr>
              <a:t>Efficiency of ChatGPT</a:t>
            </a:r>
            <a:endParaRPr lang="en-US" b="0" i="0" dirty="0">
              <a:solidFill>
                <a:srgbClr val="ECECEC"/>
              </a:solidFill>
              <a:effectLst/>
              <a:latin typeface="Söhne"/>
            </a:endParaRPr>
          </a:p>
          <a:p>
            <a:pPr marL="158750" indent="0" algn="l">
              <a:buFont typeface="Arial" panose="020B0604020202020204" pitchFamily="34" charset="0"/>
              <a:buNone/>
            </a:pPr>
            <a:r>
              <a:rPr lang="en-US" b="0" i="0" dirty="0">
                <a:solidFill>
                  <a:srgbClr val="ECECEC"/>
                </a:solidFill>
                <a:effectLst/>
                <a:latin typeface="Söhne"/>
              </a:rPr>
              <a:t>ChatGPT's role in streamlining complex coding tasks, facilitating rapid prototyping, and reducing development time.</a:t>
            </a:r>
          </a:p>
          <a:p>
            <a:pPr marL="158750" indent="0" algn="l">
              <a:buFont typeface="Arial" panose="020B0604020202020204" pitchFamily="34" charset="0"/>
              <a:buNone/>
            </a:pPr>
            <a:r>
              <a:rPr lang="en-US" b="0" i="0" dirty="0">
                <a:solidFill>
                  <a:srgbClr val="ECECEC"/>
                </a:solidFill>
                <a:effectLst/>
                <a:latin typeface="Söhne"/>
              </a:rPr>
              <a:t>Demonstration of ChatGPT's ability to provide actionable insights and code snippets tailored to specific project requirements.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ECECEC"/>
                </a:solidFill>
                <a:effectLst/>
                <a:latin typeface="Söhne"/>
              </a:rPr>
              <a:t>ChatGPT played a pivotal role in providing foundational code snippets and facilitating customization.</a:t>
            </a:r>
          </a:p>
          <a:p>
            <a:pPr marL="158750" indent="0" algn="l">
              <a:buFont typeface="Arial" panose="020B0604020202020204" pitchFamily="34" charset="0"/>
              <a:buNone/>
            </a:pPr>
            <a:r>
              <a:rPr lang="en-US" b="0" i="0" dirty="0">
                <a:solidFill>
                  <a:srgbClr val="ECECEC"/>
                </a:solidFill>
                <a:effectLst/>
                <a:latin typeface="Söhne"/>
              </a:rPr>
              <a:t>Its contribution significantly contributed to the project's success and efficiency in implementation.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f9262ee2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7f9262ee2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p:cSld name="TITLE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285500" y="2832875"/>
            <a:ext cx="3657300" cy="644700"/>
          </a:xfrm>
          <a:prstGeom prst="rect">
            <a:avLst/>
          </a:prstGeom>
          <a:effectLst>
            <a:outerShdw blurRad="57150" dist="19050" dir="5400000" algn="bl" rotWithShape="0">
              <a:srgbClr val="76A5AF">
                <a:alpha val="88000"/>
              </a:srgbClr>
            </a:outerShdw>
          </a:effectLst>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56" name="Google Shape;56;p15"/>
          <p:cNvSpPr txBox="1">
            <a:spLocks noGrp="1"/>
          </p:cNvSpPr>
          <p:nvPr>
            <p:ph type="subTitle" idx="1"/>
          </p:nvPr>
        </p:nvSpPr>
        <p:spPr>
          <a:xfrm>
            <a:off x="4144050" y="3549850"/>
            <a:ext cx="394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3">
  <p:cSld name="CAPTION_ONLY_1_1_1_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23"/>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1" r:id="rId5"/>
    <p:sldLayoutId id="2147483662" r:id="rId6"/>
    <p:sldLayoutId id="2147483663"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1720175" y="1290821"/>
            <a:ext cx="5331324" cy="1038824"/>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latin typeface="Times New Roman" panose="02020603050405020304" pitchFamily="18" charset="0"/>
                <a:cs typeface="Times New Roman" panose="02020603050405020304" pitchFamily="18" charset="0"/>
              </a:rPr>
              <a:t>Building a Side Modal Portal with ChatGPT</a:t>
            </a:r>
          </a:p>
        </p:txBody>
      </p:sp>
      <p:sp>
        <p:nvSpPr>
          <p:cNvPr id="164" name="Google Shape;164;p38"/>
          <p:cNvSpPr txBox="1">
            <a:spLocks noGrp="1"/>
          </p:cNvSpPr>
          <p:nvPr>
            <p:ph type="ctrTitle"/>
          </p:nvPr>
        </p:nvSpPr>
        <p:spPr>
          <a:xfrm>
            <a:off x="2306762" y="3013058"/>
            <a:ext cx="4158150"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200" b="0" dirty="0">
                <a:latin typeface="Montserrat ExtraLight"/>
                <a:ea typeface="Montserrat ExtraLight"/>
                <a:cs typeface="Montserrat ExtraLight"/>
                <a:sym typeface="Montserrat ExtraLight"/>
              </a:rPr>
              <a:t>First Name, Last Name</a:t>
            </a:r>
            <a:endParaRPr sz="22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004337" y="2659193"/>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1"/>
          <p:cNvSpPr txBox="1">
            <a:spLocks noGrp="1"/>
          </p:cNvSpPr>
          <p:nvPr>
            <p:ph type="ctrTitle"/>
          </p:nvPr>
        </p:nvSpPr>
        <p:spPr>
          <a:xfrm>
            <a:off x="3421379" y="1179871"/>
            <a:ext cx="4483756" cy="6921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latin typeface="Times New Roman" panose="02020603050405020304" pitchFamily="18" charset="0"/>
                <a:cs typeface="Times New Roman" panose="02020603050405020304" pitchFamily="18" charset="0"/>
              </a:rPr>
              <a:t>Introduction</a:t>
            </a:r>
            <a:endParaRPr sz="3600" dirty="0">
              <a:latin typeface="Times New Roman" panose="02020603050405020304" pitchFamily="18" charset="0"/>
              <a:cs typeface="Times New Roman" panose="02020603050405020304" pitchFamily="18" charset="0"/>
            </a:endParaRPr>
          </a:p>
        </p:txBody>
      </p:sp>
      <p:sp>
        <p:nvSpPr>
          <p:cNvPr id="195" name="Google Shape;195;p41"/>
          <p:cNvSpPr txBox="1">
            <a:spLocks noGrp="1"/>
          </p:cNvSpPr>
          <p:nvPr>
            <p:ph type="subTitle" idx="1"/>
          </p:nvPr>
        </p:nvSpPr>
        <p:spPr>
          <a:xfrm>
            <a:off x="3819832" y="2080459"/>
            <a:ext cx="4264418" cy="266852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ECECEC"/>
                </a:solidFill>
                <a:effectLst/>
                <a:latin typeface="Söhne"/>
              </a:rPr>
              <a:t>Side modal portals offer dynamic content presentation while ChatGPT enhances interactivity.</a:t>
            </a:r>
          </a:p>
          <a:p>
            <a:pPr algn="l">
              <a:buFont typeface="Arial" panose="020B0604020202020204" pitchFamily="34" charset="0"/>
              <a:buChar char="•"/>
            </a:pPr>
            <a:r>
              <a:rPr lang="en-US" b="0" i="0" dirty="0">
                <a:solidFill>
                  <a:srgbClr val="ECECEC"/>
                </a:solidFill>
                <a:effectLst/>
                <a:latin typeface="Söhne"/>
              </a:rPr>
              <a:t>This presentation delves into the innovative integration of ChatGPT within side modal portals, marking a significant advancement in web interactivity and functionality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subTitle" idx="1"/>
          </p:nvPr>
        </p:nvSpPr>
        <p:spPr>
          <a:xfrm>
            <a:off x="1341327" y="774918"/>
            <a:ext cx="6461346" cy="1373922"/>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AU" b="0" i="0" dirty="0">
                <a:solidFill>
                  <a:srgbClr val="ECECEC"/>
                </a:solidFill>
                <a:effectLst/>
                <a:latin typeface="Söhne"/>
              </a:rPr>
              <a:t>Objective: Constructing a side modal portal for a school project site redesign.</a:t>
            </a:r>
          </a:p>
          <a:p>
            <a:pPr algn="l">
              <a:buFont typeface="Arial" panose="020B0604020202020204" pitchFamily="34" charset="0"/>
              <a:buChar char="•"/>
            </a:pPr>
            <a:r>
              <a:rPr lang="en-AU" b="0" i="0" dirty="0">
                <a:solidFill>
                  <a:srgbClr val="ECECEC"/>
                </a:solidFill>
                <a:effectLst/>
                <a:latin typeface="Söhne"/>
              </a:rPr>
              <a:t>Requesting guidance from ChatGPT on building the portal using HTML, CSS, and JavaScript.</a:t>
            </a:r>
          </a:p>
          <a:p>
            <a:pPr algn="l">
              <a:buFont typeface="Arial" panose="020B0604020202020204" pitchFamily="34" charset="0"/>
              <a:buChar char="•"/>
            </a:pPr>
            <a:r>
              <a:rPr lang="en-AU" b="0" i="0" dirty="0">
                <a:solidFill>
                  <a:srgbClr val="ECECEC"/>
                </a:solidFill>
                <a:effectLst/>
                <a:latin typeface="Söhne"/>
              </a:rPr>
              <a:t>ChatGPT's Response: Sample code snippets provided demonstrating modals, CSS styles, and JavaScript functions.</a:t>
            </a:r>
          </a:p>
        </p:txBody>
      </p:sp>
      <p:sp>
        <p:nvSpPr>
          <p:cNvPr id="201" name="Google Shape;201;p42"/>
          <p:cNvSpPr txBox="1">
            <a:spLocks noGrp="1"/>
          </p:cNvSpPr>
          <p:nvPr>
            <p:ph type="ctrTitle"/>
          </p:nvPr>
        </p:nvSpPr>
        <p:spPr>
          <a:xfrm>
            <a:off x="1660050" y="64008"/>
            <a:ext cx="5442900" cy="5632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Querying ChatGPT</a:t>
            </a:r>
          </a:p>
        </p:txBody>
      </p:sp>
      <p:pic>
        <p:nvPicPr>
          <p:cNvPr id="3" name="Picture 2">
            <a:extLst>
              <a:ext uri="{FF2B5EF4-FFF2-40B4-BE49-F238E27FC236}">
                <a16:creationId xmlns:a16="http://schemas.microsoft.com/office/drawing/2014/main" id="{98E8AF24-699C-CFA2-5177-714C45B17C0C}"/>
              </a:ext>
            </a:extLst>
          </p:cNvPr>
          <p:cNvPicPr>
            <a:picLocks noChangeAspect="1"/>
          </p:cNvPicPr>
          <p:nvPr/>
        </p:nvPicPr>
        <p:blipFill>
          <a:blip r:embed="rId3">
            <a:alphaModFix amt="85000"/>
          </a:blip>
          <a:stretch>
            <a:fillRect/>
          </a:stretch>
        </p:blipFill>
        <p:spPr>
          <a:xfrm>
            <a:off x="6189067" y="2148840"/>
            <a:ext cx="2593434" cy="2784016"/>
          </a:xfrm>
          <a:prstGeom prst="rect">
            <a:avLst/>
          </a:prstGeom>
        </p:spPr>
      </p:pic>
      <p:pic>
        <p:nvPicPr>
          <p:cNvPr id="5" name="Picture 4">
            <a:extLst>
              <a:ext uri="{FF2B5EF4-FFF2-40B4-BE49-F238E27FC236}">
                <a16:creationId xmlns:a16="http://schemas.microsoft.com/office/drawing/2014/main" id="{70514E56-5A8F-32BC-4C20-5EAFA3C9C52C}"/>
              </a:ext>
            </a:extLst>
          </p:cNvPr>
          <p:cNvPicPr>
            <a:picLocks noChangeAspect="1"/>
          </p:cNvPicPr>
          <p:nvPr/>
        </p:nvPicPr>
        <p:blipFill>
          <a:blip r:embed="rId4">
            <a:alphaModFix amt="85000"/>
          </a:blip>
          <a:stretch>
            <a:fillRect/>
          </a:stretch>
        </p:blipFill>
        <p:spPr>
          <a:xfrm>
            <a:off x="3127249" y="2148840"/>
            <a:ext cx="2715769" cy="2784016"/>
          </a:xfrm>
          <a:prstGeom prst="rect">
            <a:avLst/>
          </a:prstGeom>
        </p:spPr>
      </p:pic>
      <p:pic>
        <p:nvPicPr>
          <p:cNvPr id="7" name="Picture 6">
            <a:extLst>
              <a:ext uri="{FF2B5EF4-FFF2-40B4-BE49-F238E27FC236}">
                <a16:creationId xmlns:a16="http://schemas.microsoft.com/office/drawing/2014/main" id="{5FB5DE63-26CE-A7C7-E87F-B0C290FE795E}"/>
              </a:ext>
            </a:extLst>
          </p:cNvPr>
          <p:cNvPicPr>
            <a:picLocks noChangeAspect="1"/>
          </p:cNvPicPr>
          <p:nvPr/>
        </p:nvPicPr>
        <p:blipFill>
          <a:blip r:embed="rId5">
            <a:alphaModFix amt="85000"/>
          </a:blip>
          <a:stretch>
            <a:fillRect/>
          </a:stretch>
        </p:blipFill>
        <p:spPr>
          <a:xfrm>
            <a:off x="233172" y="2148840"/>
            <a:ext cx="2660906" cy="27840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1005840" y="1972950"/>
            <a:ext cx="6583680" cy="59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dirty="0"/>
              <a:t>Implementation</a:t>
            </a:r>
          </a:p>
        </p:txBody>
      </p:sp>
      <p:sp>
        <p:nvSpPr>
          <p:cNvPr id="208" name="Google Shape;208;p43"/>
          <p:cNvSpPr txBox="1">
            <a:spLocks noGrp="1"/>
          </p:cNvSpPr>
          <p:nvPr>
            <p:ph type="subTitle" idx="1"/>
          </p:nvPr>
        </p:nvSpPr>
        <p:spPr>
          <a:xfrm>
            <a:off x="1261470" y="2736341"/>
            <a:ext cx="6510929" cy="210198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Modifications made to the provided code to suit the site's layout and functionality.</a:t>
            </a:r>
          </a:p>
          <a:p>
            <a:pPr marL="285750" lvl="0" indent="-285750" algn="l" rtl="0">
              <a:spcBef>
                <a:spcPts val="0"/>
              </a:spcBef>
              <a:spcAft>
                <a:spcPts val="0"/>
              </a:spcAft>
              <a:buFont typeface="Arial" panose="020B0604020202020204" pitchFamily="34" charset="0"/>
              <a:buChar char="•"/>
            </a:pPr>
            <a:r>
              <a:rPr lang="en-US" sz="1600" b="0" i="0" dirty="0">
                <a:solidFill>
                  <a:srgbClr val="ECECEC"/>
                </a:solidFill>
                <a:effectLst/>
                <a:latin typeface="Times New Roman" panose="02020603050405020304" pitchFamily="18" charset="0"/>
                <a:cs typeface="Times New Roman" panose="02020603050405020304" pitchFamily="18" charset="0"/>
              </a:rPr>
              <a:t>Adjustments to the provided code to align with the site's layout and functionality requirements.</a:t>
            </a:r>
          </a:p>
          <a:p>
            <a:pPr marL="285750" lvl="0" indent="-285750" algn="l" rtl="0">
              <a:spcBef>
                <a:spcPts val="0"/>
              </a:spcBef>
              <a:spcAft>
                <a:spcPts val="0"/>
              </a:spcAf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Demonstrating the efficiency of ChatGPT in addressing complex coding tasks and expediting development workflows. One immediate benefit of a model like ChatGPT is speeding up the coding process(Wahyu </a:t>
            </a:r>
            <a:r>
              <a:rPr lang="en-US" sz="1600" dirty="0" err="1">
                <a:solidFill>
                  <a:schemeClr val="bg1"/>
                </a:solidFill>
                <a:latin typeface="Times New Roman" panose="02020603050405020304" pitchFamily="18" charset="0"/>
                <a:cs typeface="Times New Roman" panose="02020603050405020304" pitchFamily="18" charset="0"/>
              </a:rPr>
              <a:t>Rahmaniar</a:t>
            </a:r>
            <a:r>
              <a:rPr lang="en-US" sz="1600" dirty="0">
                <a:solidFill>
                  <a:schemeClr val="bg1"/>
                </a:solidFill>
                <a:latin typeface="Times New Roman" panose="02020603050405020304" pitchFamily="18" charset="0"/>
                <a:cs typeface="Times New Roman" panose="02020603050405020304" pitchFamily="18" charset="0"/>
              </a:rPr>
              <a:t>, 2023).  </a:t>
            </a:r>
          </a:p>
          <a:p>
            <a:pPr marL="285750" lvl="0" indent="-285750" algn="l" rtl="0">
              <a:spcBef>
                <a:spcPts val="0"/>
              </a:spcBef>
              <a:spcAft>
                <a:spcPts val="0"/>
              </a:spcAft>
              <a:buFont typeface="Arial" panose="020B0604020202020204" pitchFamily="34" charset="0"/>
              <a:buChar char="•"/>
            </a:pPr>
            <a:endParaRPr sz="1600" dirty="0">
              <a:solidFill>
                <a:schemeClr val="bg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6C8BC36-42B3-0C80-86B5-1A6484AFBD6E}"/>
              </a:ext>
            </a:extLst>
          </p:cNvPr>
          <p:cNvSpPr>
            <a:spLocks noChangeArrowheads="1"/>
          </p:cNvSpPr>
          <p:nvPr/>
        </p:nvSpPr>
        <p:spPr bwMode="auto">
          <a:xfrm>
            <a:off x="0" y="0"/>
            <a:ext cx="9144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EC"/>
                </a:solidFill>
                <a:effectLst/>
                <a:latin typeface="Söhne"/>
              </a:rPr>
              <a:t>Modifications made to the provided code to suit the site's layout and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EC"/>
                </a:solidFill>
                <a:effectLst/>
                <a:latin typeface="Söhne"/>
              </a:rPr>
              <a:t>Customization with Bootstrap framework classes and JavaScript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EC"/>
                </a:solidFill>
                <a:effectLst/>
                <a:latin typeface="Söhne"/>
              </a:rPr>
              <a:t>Demonstrating the efficiency of ChatGPT in addressing complex coding tasks and expediting development workflows.</a:t>
            </a:r>
            <a:br>
              <a:rPr kumimoji="0" lang="en-US" altLang="en-US" sz="7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cxnSp>
        <p:nvCxnSpPr>
          <p:cNvPr id="222" name="Google Shape;222;p45"/>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24" name="Google Shape;224;p45"/>
          <p:cNvSpPr txBox="1">
            <a:spLocks noGrp="1"/>
          </p:cNvSpPr>
          <p:nvPr>
            <p:ph type="subTitle" idx="1"/>
          </p:nvPr>
        </p:nvSpPr>
        <p:spPr>
          <a:xfrm>
            <a:off x="918972" y="1479861"/>
            <a:ext cx="7306056" cy="28465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Successful Development:</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 side modal portal was successfully developed with the invaluable assistance of ChatGPT.</a:t>
            </a:r>
          </a:p>
          <a:p>
            <a:pPr marL="285750" lvl="0" indent="-285750" algn="l" rtl="0">
              <a:spcBef>
                <a:spcPts val="0"/>
              </a:spcBef>
              <a:spcAft>
                <a:spcPts val="0"/>
              </a:spcAft>
              <a:buFont typeface="Arial" panose="020B0604020202020204" pitchFamily="34" charset="0"/>
              <a:buChar char="•"/>
            </a:pPr>
            <a:r>
              <a:rPr lang="en-US" dirty="0"/>
              <a:t>ChatGPT's guidance streamlined the development process, resulting in a functional and user-friendly portal.</a:t>
            </a:r>
          </a:p>
          <a:p>
            <a:pPr marL="285750" lvl="0" indent="-285750" algn="l" rtl="0">
              <a:spcBef>
                <a:spcPts val="0"/>
              </a:spcBef>
              <a:spcAft>
                <a:spcPts val="0"/>
              </a:spcAft>
              <a:buFont typeface="Arial" panose="020B0604020202020204" pitchFamily="34" charset="0"/>
              <a:buChar char="•"/>
            </a:pPr>
            <a:r>
              <a:rPr lang="en-US" dirty="0"/>
              <a:t>The project underscores the significance of AI tools in expediting web development workflows.</a:t>
            </a:r>
          </a:p>
          <a:p>
            <a:pPr marL="285750" lvl="0" indent="-285750" algn="l" rtl="0">
              <a:spcBef>
                <a:spcPts val="0"/>
              </a:spcBef>
              <a:spcAft>
                <a:spcPts val="0"/>
              </a:spcAft>
              <a:buFont typeface="Arial" panose="020B0604020202020204" pitchFamily="34" charset="0"/>
              <a:buChar char="•"/>
            </a:pPr>
            <a:r>
              <a:rPr lang="en-US" dirty="0"/>
              <a:t>AI, exemplified by ChatGPT, has proven instrumental in accelerating prototyping and reducing development time.</a:t>
            </a:r>
            <a:endParaRPr dirty="0"/>
          </a:p>
        </p:txBody>
      </p:sp>
      <p:sp>
        <p:nvSpPr>
          <p:cNvPr id="225" name="Google Shape;225;p45"/>
          <p:cNvSpPr txBox="1">
            <a:spLocks noGrp="1"/>
          </p:cNvSpPr>
          <p:nvPr>
            <p:ph type="title" idx="2"/>
          </p:nvPr>
        </p:nvSpPr>
        <p:spPr>
          <a:xfrm>
            <a:off x="1690896" y="817101"/>
            <a:ext cx="4196608" cy="4537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sz="2800" b="1" dirty="0">
                <a:latin typeface="Times New Roman" panose="02020603050405020304" pitchFamily="18" charset="0"/>
                <a:cs typeface="Times New Roman" panose="02020603050405020304" pitchFamily="18" charset="0"/>
              </a:rPr>
              <a:t> Results and Conclusion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2748294" y="998776"/>
            <a:ext cx="3647412" cy="6506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latin typeface="Times New Roman" panose="02020603050405020304" pitchFamily="18" charset="0"/>
                <a:cs typeface="Times New Roman" panose="02020603050405020304" pitchFamily="18" charset="0"/>
              </a:rPr>
              <a:t>Reference</a:t>
            </a:r>
            <a:endParaRPr dirty="0">
              <a:solidFill>
                <a:schemeClr val="bg1"/>
              </a:solidFill>
              <a:latin typeface="Times New Roman" panose="02020603050405020304" pitchFamily="18" charset="0"/>
              <a:cs typeface="Times New Roman" panose="02020603050405020304" pitchFamily="18" charset="0"/>
            </a:endParaRPr>
          </a:p>
        </p:txBody>
      </p:sp>
      <p:cxnSp>
        <p:nvCxnSpPr>
          <p:cNvPr id="281" name="Google Shape;281;p50"/>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82" name="Google Shape;282;p50"/>
          <p:cNvSpPr txBox="1">
            <a:spLocks noGrp="1"/>
          </p:cNvSpPr>
          <p:nvPr>
            <p:ph type="body" idx="4294967295"/>
          </p:nvPr>
        </p:nvSpPr>
        <p:spPr>
          <a:xfrm>
            <a:off x="88777" y="1724385"/>
            <a:ext cx="9055223" cy="2732203"/>
          </a:xfrm>
          <a:prstGeom prst="rect">
            <a:avLst/>
          </a:prstGeom>
        </p:spPr>
        <p:txBody>
          <a:bodyPr spcFirstLastPara="1" wrap="square" lIns="91425" tIns="91425" rIns="91425" bIns="91425" anchor="t" anchorCtr="0">
            <a:noAutofit/>
          </a:bodyPr>
          <a:lstStyle/>
          <a:p>
            <a:pPr marL="0" indent="-457200">
              <a:lnSpc>
                <a:spcPct val="200000"/>
              </a:lnSpc>
              <a:buNone/>
            </a:pPr>
            <a:r>
              <a:rPr lang="en-US" sz="1800" dirty="0">
                <a:solidFill>
                  <a:schemeClr val="bg1"/>
                </a:solidFill>
                <a:effectLst/>
                <a:latin typeface="Times New Roman" panose="02020603050405020304" pitchFamily="18" charset="0"/>
              </a:rPr>
              <a:t>Wahyu </a:t>
            </a:r>
            <a:r>
              <a:rPr lang="en-US" sz="1800" dirty="0" err="1">
                <a:solidFill>
                  <a:schemeClr val="bg1"/>
                </a:solidFill>
                <a:effectLst/>
                <a:latin typeface="Times New Roman" panose="02020603050405020304" pitchFamily="18" charset="0"/>
              </a:rPr>
              <a:t>Rahmaniar</a:t>
            </a:r>
            <a:r>
              <a:rPr lang="en-US" sz="1800" dirty="0">
                <a:solidFill>
                  <a:schemeClr val="bg1"/>
                </a:solidFill>
                <a:effectLst/>
                <a:latin typeface="Times New Roman" panose="02020603050405020304" pitchFamily="18" charset="0"/>
              </a:rPr>
              <a:t>. (2023). ChatGPT for Software Development: Opportunities and Challenges. 	https://doi.org/10.36227/techrxiv.23993583.v1</a:t>
            </a:r>
          </a:p>
        </p:txBody>
      </p:sp>
    </p:spTree>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484</Words>
  <Application>Microsoft Office PowerPoint</Application>
  <PresentationFormat>On-screen Show (16:9)</PresentationFormat>
  <Paragraphs>34</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Montserrat</vt:lpstr>
      <vt:lpstr>Montserrat ExtraBold</vt:lpstr>
      <vt:lpstr>Montserrat ExtraLight</vt:lpstr>
      <vt:lpstr>Söhne</vt:lpstr>
      <vt:lpstr>Times New Roman</vt:lpstr>
      <vt:lpstr>Futuristic Background by Slidesgo</vt:lpstr>
      <vt:lpstr>Building a Side Modal Portal with ChatGPT</vt:lpstr>
      <vt:lpstr>Introduction</vt:lpstr>
      <vt:lpstr>Querying ChatGPT</vt:lpstr>
      <vt:lpstr>Implementation</vt:lpstr>
      <vt:lpstr> Results and 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FUTURISTIC</dc:title>
  <dc:creator>JOHN Migwi</dc:creator>
  <cp:lastModifiedBy>JOHN Migwi</cp:lastModifiedBy>
  <cp:revision>5</cp:revision>
  <dcterms:modified xsi:type="dcterms:W3CDTF">2024-02-24T23:14:09Z</dcterms:modified>
</cp:coreProperties>
</file>