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6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  <p:sldMasterId id="2147483709" r:id="rId5"/>
  </p:sldMasterIdLst>
  <p:notesMasterIdLst>
    <p:notesMasterId r:id="rId27"/>
  </p:notesMasterIdLst>
  <p:sldIdLst>
    <p:sldId id="282" r:id="rId6"/>
    <p:sldId id="1136" r:id="rId7"/>
    <p:sldId id="1152" r:id="rId8"/>
    <p:sldId id="1138" r:id="rId9"/>
    <p:sldId id="1141" r:id="rId10"/>
    <p:sldId id="1146" r:id="rId11"/>
    <p:sldId id="1140" r:id="rId12"/>
    <p:sldId id="398" r:id="rId13"/>
    <p:sldId id="1124" r:id="rId14"/>
    <p:sldId id="402" r:id="rId15"/>
    <p:sldId id="395" r:id="rId16"/>
    <p:sldId id="400" r:id="rId17"/>
    <p:sldId id="1153" r:id="rId18"/>
    <p:sldId id="1154" r:id="rId19"/>
    <p:sldId id="1156" r:id="rId20"/>
    <p:sldId id="1155" r:id="rId21"/>
    <p:sldId id="1157" r:id="rId22"/>
    <p:sldId id="1158" r:id="rId23"/>
    <p:sldId id="369" r:id="rId24"/>
    <p:sldId id="370" r:id="rId25"/>
    <p:sldId id="349" r:id="rId26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108B"/>
    <a:srgbClr val="582873"/>
    <a:srgbClr val="CE108B"/>
    <a:srgbClr val="7D726D"/>
    <a:srgbClr val="D40E8C"/>
    <a:srgbClr val="863887"/>
    <a:srgbClr val="B01C87"/>
    <a:srgbClr val="714888"/>
    <a:srgbClr val="A12587"/>
    <a:srgbClr val="B71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2"/>
    <p:restoredTop sz="92708"/>
  </p:normalViewPr>
  <p:slideViewPr>
    <p:cSldViewPr snapToGrid="0">
      <p:cViewPr varScale="1">
        <p:scale>
          <a:sx n="105" d="100"/>
          <a:sy n="10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C5C26-E110-0243-8E14-F778A7F15B4B}" type="datetimeFigureOut">
              <a:rPr lang="en-US" smtClean="0"/>
              <a:t>3/18/2021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8CD4C-E5E2-FD4B-A013-4032F68495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8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8CD4C-E5E2-FD4B-A013-4032F68495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FEECE89-C049-244D-A046-FBC63F193A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0" y="0"/>
            <a:ext cx="9142070" cy="483112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709CABC-4663-A040-9AEA-EBD74040E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42069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526BA26-AB87-0146-AA15-93002C24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67" y="412557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A1C377-FD44-8245-8B83-09037BDE8719}"/>
              </a:ext>
            </a:extLst>
          </p:cNvPr>
          <p:cNvSpPr/>
          <p:nvPr userDrawn="1"/>
        </p:nvSpPr>
        <p:spPr>
          <a:xfrm>
            <a:off x="0" y="4721225"/>
            <a:ext cx="9144000" cy="42803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4BF5757-B239-AA44-8693-43207D39CC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7" y="-16474"/>
            <a:ext cx="2715805" cy="8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66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22806" y="1190084"/>
            <a:ext cx="1835826" cy="221985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0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2578969" y="1170493"/>
            <a:ext cx="1835826" cy="221985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1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735132" y="1190084"/>
            <a:ext cx="1835826" cy="221985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2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6891295" y="1170493"/>
            <a:ext cx="1835826" cy="2219859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422806" y="1046127"/>
            <a:ext cx="1837944" cy="95250"/>
          </a:xfrm>
          <a:prstGeom prst="rect">
            <a:avLst/>
          </a:prstGeom>
          <a:solidFill>
            <a:srgbClr val="58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2576851" y="1046127"/>
            <a:ext cx="1837944" cy="95250"/>
          </a:xfrm>
          <a:prstGeom prst="rect">
            <a:avLst/>
          </a:prstGeom>
          <a:solidFill>
            <a:srgbClr val="B01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4737250" y="1046127"/>
            <a:ext cx="1837944" cy="95250"/>
          </a:xfrm>
          <a:prstGeom prst="rect">
            <a:avLst/>
          </a:prstGeom>
          <a:solidFill>
            <a:srgbClr val="D40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6889177" y="1037143"/>
            <a:ext cx="1837944" cy="95250"/>
          </a:xfrm>
          <a:prstGeom prst="rect">
            <a:avLst/>
          </a:prstGeom>
          <a:solidFill>
            <a:srgbClr val="D30C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84528" y="95251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5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870579" y="952517"/>
            <a:ext cx="1443079" cy="140930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556630" y="95251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7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184528" y="295276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8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3870579" y="295276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9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6556630" y="2952768"/>
            <a:ext cx="1443079" cy="140930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1184528" y="847725"/>
            <a:ext cx="1444752" cy="95250"/>
          </a:xfrm>
          <a:prstGeom prst="rect">
            <a:avLst/>
          </a:prstGeom>
          <a:solidFill>
            <a:srgbClr val="58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3868906" y="847725"/>
            <a:ext cx="1444752" cy="95250"/>
          </a:xfrm>
          <a:prstGeom prst="rect">
            <a:avLst/>
          </a:prstGeom>
          <a:solidFill>
            <a:srgbClr val="B01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6553284" y="847725"/>
            <a:ext cx="1444752" cy="95250"/>
          </a:xfrm>
          <a:prstGeom prst="rect">
            <a:avLst/>
          </a:prstGeom>
          <a:solidFill>
            <a:srgbClr val="D40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1184528" y="2838450"/>
            <a:ext cx="1444752" cy="95250"/>
          </a:xfrm>
          <a:prstGeom prst="rect">
            <a:avLst/>
          </a:prstGeom>
          <a:solidFill>
            <a:srgbClr val="5547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3868906" y="2838450"/>
            <a:ext cx="1444752" cy="95250"/>
          </a:xfrm>
          <a:prstGeom prst="rect">
            <a:avLst/>
          </a:prstGeom>
          <a:solidFill>
            <a:srgbClr val="0098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6553284" y="2838450"/>
            <a:ext cx="1444752" cy="95250"/>
          </a:xfrm>
          <a:prstGeom prst="rect">
            <a:avLst/>
          </a:prstGeom>
          <a:solidFill>
            <a:srgbClr val="57B5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87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 b="0">
                <a:solidFill>
                  <a:srgbClr val="72696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64711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ED03731-7FC0-244B-B390-4A708677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600" b="0">
                <a:solidFill>
                  <a:srgbClr val="72696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21862-74AB-404A-ABED-EFDA8A79B4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3963" y="1114770"/>
            <a:ext cx="6371487" cy="3392142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2F82DE1-B424-844E-9F6D-62BE472755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43188" y="1289050"/>
            <a:ext cx="3967162" cy="236855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78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ABB5-9142-0F4E-90CA-438F3E9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CFBECB-0096-6842-B50F-0F40838240BD}"/>
              </a:ext>
            </a:extLst>
          </p:cNvPr>
          <p:cNvSpPr/>
          <p:nvPr userDrawn="1"/>
        </p:nvSpPr>
        <p:spPr>
          <a:xfrm>
            <a:off x="0" y="1106167"/>
            <a:ext cx="9144000" cy="2405129"/>
          </a:xfrm>
          <a:prstGeom prst="rect">
            <a:avLst/>
          </a:prstGeom>
          <a:solidFill>
            <a:srgbClr val="4B285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E4C25-32E5-B446-8CEC-56203A3233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56724" y="290624"/>
            <a:ext cx="3922765" cy="4036213"/>
          </a:xfrm>
          <a:prstGeom prst="rect">
            <a:avLst/>
          </a:prstGeom>
        </p:spPr>
      </p:pic>
      <p:sp>
        <p:nvSpPr>
          <p:cNvPr id="5" name="Picture Placeholder 40">
            <a:extLst>
              <a:ext uri="{FF2B5EF4-FFF2-40B4-BE49-F238E27FC236}">
                <a16:creationId xmlns:a16="http://schemas.microsoft.com/office/drawing/2014/main" id="{B2A4D53D-6E65-6449-B245-F1A5C412854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218" y="1391545"/>
            <a:ext cx="2529334" cy="1845431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11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4BAB37-7BEB-1045-8282-0D5833C9499A}"/>
              </a:ext>
            </a:extLst>
          </p:cNvPr>
          <p:cNvSpPr/>
          <p:nvPr userDrawn="1"/>
        </p:nvSpPr>
        <p:spPr>
          <a:xfrm>
            <a:off x="0" y="3359021"/>
            <a:ext cx="9144000" cy="1386716"/>
          </a:xfrm>
          <a:prstGeom prst="rect">
            <a:avLst/>
          </a:prstGeom>
          <a:solidFill>
            <a:srgbClr val="4B285F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FABB5-9142-0F4E-90CA-438F3E93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0F98EE-9584-0A47-8B4D-166755F86A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930" y="1051561"/>
            <a:ext cx="2208134" cy="3694176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1059FE-0257-AF40-9EF0-43B514B348B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58698" y="2022565"/>
            <a:ext cx="1445006" cy="1753907"/>
          </a:xfrm>
          <a:prstGeom prst="rect">
            <a:avLst/>
          </a:prstGeom>
          <a:noFill/>
          <a:ln w="6350">
            <a:noFill/>
          </a:ln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5477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600" b="0" kern="1200" cap="none" spc="-74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872552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930" y="1563129"/>
            <a:ext cx="8740142" cy="917880"/>
          </a:xfrm>
          <a:noFill/>
        </p:spPr>
        <p:txBody>
          <a:bodyPr tIns="91440" bIns="91440" anchor="t" anchorCtr="0">
            <a:spAutoFit/>
          </a:bodyPr>
          <a:lstStyle>
            <a:lvl1pPr>
              <a:defRPr sz="5294" spc="-7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53087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37381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9664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D592F0-E595-9D46-AD10-9A2AC85F6F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6474"/>
            <a:ext cx="9144000" cy="483112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09CABC-4663-A040-9AEA-EBD74040E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301824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526BA26-AB87-0146-AA15-93002C24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67" y="4006702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FFFFFF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1C377-FD44-8245-8B83-09037BDE8719}"/>
              </a:ext>
            </a:extLst>
          </p:cNvPr>
          <p:cNvSpPr/>
          <p:nvPr userDrawn="1"/>
        </p:nvSpPr>
        <p:spPr>
          <a:xfrm>
            <a:off x="0" y="4721225"/>
            <a:ext cx="9144000" cy="42803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BF5757-B239-AA44-8693-43207D39CC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7" y="-16474"/>
            <a:ext cx="2715805" cy="8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1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1CD189-933A-8847-8D05-5D0DA196B6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CD5DFDA-4BA2-5249-BA5F-29DE04764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52" y="3395279"/>
            <a:ext cx="775839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162A3A5-8533-8945-9FD6-543C97298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057" y="4100157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D45509-1222-C843-B1EE-BF31E3F1DA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52" y="268514"/>
            <a:ext cx="2352220" cy="54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1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0BFC65-DC03-7D46-AE26-4FF415B34B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D2DA2D-1204-474E-92B3-159847244D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252" y="268514"/>
            <a:ext cx="2352220" cy="54785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E627165D-581A-4744-95C6-2EE2E28C6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252" y="3395279"/>
            <a:ext cx="775839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90AB829-1444-6749-87F7-2D45499B0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057" y="4100157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467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9297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69521-5C1A-9449-A4B2-B54C1676D5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630235D-75EC-2B48-AD54-1C7E0E9C2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420696"/>
            <a:ext cx="6143277" cy="70145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2800">
                <a:solidFill>
                  <a:srgbClr val="C0167A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2F0CB52-4535-8B4B-A39E-898128966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667" y="4125574"/>
            <a:ext cx="6143277" cy="5366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>
                <a:solidFill>
                  <a:srgbClr val="C0167A"/>
                </a:solidFill>
                <a:latin typeface="Verdana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D362C-3313-084E-AB6B-2064B6DC74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36" y="-16677"/>
            <a:ext cx="2715805" cy="8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1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4C2173C-F50B-3845-94E1-8D11157D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AutoShape 1">
            <a:extLst>
              <a:ext uri="{FF2B5EF4-FFF2-40B4-BE49-F238E27FC236}">
                <a16:creationId xmlns:a16="http://schemas.microsoft.com/office/drawing/2014/main" id="{E0607523-3561-664C-9247-D9696099A5AB}"/>
              </a:ext>
            </a:extLst>
          </p:cNvPr>
          <p:cNvSpPr>
            <a:spLocks/>
          </p:cNvSpPr>
          <p:nvPr userDrawn="1"/>
        </p:nvSpPr>
        <p:spPr bwMode="auto">
          <a:xfrm>
            <a:off x="-1" y="1040288"/>
            <a:ext cx="4507991" cy="1980182"/>
          </a:xfrm>
          <a:custGeom>
            <a:avLst/>
            <a:gdLst>
              <a:gd name="T0" fmla="*/ 1712119 w 21600"/>
              <a:gd name="T1" fmla="*/ 1022350 h 21600"/>
              <a:gd name="T2" fmla="*/ 1712119 w 21600"/>
              <a:gd name="T3" fmla="*/ 1022350 h 21600"/>
              <a:gd name="T4" fmla="*/ 1712119 w 21600"/>
              <a:gd name="T5" fmla="*/ 1022350 h 21600"/>
              <a:gd name="T6" fmla="*/ 1712119 w 21600"/>
              <a:gd name="T7" fmla="*/ 1022350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C0167A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9pPr>
          </a:lstStyle>
          <a:p>
            <a:endParaRPr lang="en-US" sz="180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61EE562A-A36F-3148-9CBF-774CB14FDE4C}"/>
              </a:ext>
            </a:extLst>
          </p:cNvPr>
          <p:cNvSpPr>
            <a:spLocks/>
          </p:cNvSpPr>
          <p:nvPr userDrawn="1"/>
        </p:nvSpPr>
        <p:spPr bwMode="auto">
          <a:xfrm>
            <a:off x="4507990" y="1040288"/>
            <a:ext cx="4636009" cy="1980182"/>
          </a:xfrm>
          <a:custGeom>
            <a:avLst/>
            <a:gdLst>
              <a:gd name="T0" fmla="*/ 1671638 w 21600"/>
              <a:gd name="T1" fmla="*/ 1021557 h 21600"/>
              <a:gd name="T2" fmla="*/ 1671638 w 21600"/>
              <a:gd name="T3" fmla="*/ 1021557 h 21600"/>
              <a:gd name="T4" fmla="*/ 1671638 w 21600"/>
              <a:gd name="T5" fmla="*/ 1021557 h 21600"/>
              <a:gd name="T6" fmla="*/ 1671638 w 21600"/>
              <a:gd name="T7" fmla="*/ 1021557 h 216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4B285F"/>
          </a:solidFill>
          <a:ln w="25400" cap="flat" cmpd="sng">
            <a:solidFill>
              <a:srgbClr val="000000">
                <a:alpha val="0"/>
              </a:srgbClr>
            </a:solidFill>
            <a:prstDash val="solid"/>
            <a:miter lim="0"/>
            <a:headEnd/>
            <a:tailEnd/>
          </a:ln>
          <a:effectLst/>
        </p:spPr>
        <p:txBody>
          <a:bodyPr lIns="0" tIns="0" rIns="0" bIns="0"/>
          <a:lstStyle>
            <a:defPPr>
              <a:defRPr lang="es-ES"/>
            </a:defPPr>
            <a:lvl1pPr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1pPr>
            <a:lvl2pPr marL="4572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2pPr>
            <a:lvl3pPr marL="9144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3pPr>
            <a:lvl4pPr marL="13716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4pPr>
            <a:lvl5pPr marL="1828800" algn="l" rtl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rgbClr val="000000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  <a:sym typeface="Calibri" panose="020F0502020204030204" pitchFamily="34" charset="0"/>
              </a:defRPr>
            </a:lvl9pPr>
          </a:lstStyle>
          <a:p>
            <a:endParaRPr lang="en-US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2510AD-E53D-CA4F-AC25-310A0E297E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274" t="5192" r="26400" b="7088"/>
          <a:stretch/>
        </p:blipFill>
        <p:spPr>
          <a:xfrm>
            <a:off x="3540317" y="1181891"/>
            <a:ext cx="2029403" cy="3537354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F43A390-CF7E-BB4E-A004-2C66267FEF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67150" y="1700213"/>
            <a:ext cx="1390650" cy="2460625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6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2284242" y="1113409"/>
            <a:ext cx="2014532" cy="243594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2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4855992" y="1113409"/>
            <a:ext cx="2014532" cy="2435948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287094" y="989584"/>
            <a:ext cx="2011680" cy="95250"/>
          </a:xfrm>
          <a:prstGeom prst="rect">
            <a:avLst/>
          </a:prstGeom>
          <a:solidFill>
            <a:srgbClr val="58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855992" y="989584"/>
            <a:ext cx="2011680" cy="95250"/>
          </a:xfrm>
          <a:prstGeom prst="rect">
            <a:avLst/>
          </a:prstGeom>
          <a:solidFill>
            <a:srgbClr val="B01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847871" y="1237405"/>
            <a:ext cx="1909425" cy="230885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514871" y="1237405"/>
            <a:ext cx="1909425" cy="230885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6181871" y="1237405"/>
            <a:ext cx="1909425" cy="2308854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47871" y="1123105"/>
            <a:ext cx="1911096" cy="95250"/>
          </a:xfrm>
          <a:prstGeom prst="rect">
            <a:avLst/>
          </a:prstGeom>
          <a:solidFill>
            <a:srgbClr val="5828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3514871" y="1123105"/>
            <a:ext cx="1911096" cy="95250"/>
          </a:xfrm>
          <a:prstGeom prst="rect">
            <a:avLst/>
          </a:prstGeom>
          <a:solidFill>
            <a:srgbClr val="B01C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6181035" y="1123105"/>
            <a:ext cx="1911096" cy="95250"/>
          </a:xfrm>
          <a:prstGeom prst="rect">
            <a:avLst/>
          </a:prstGeom>
          <a:solidFill>
            <a:srgbClr val="D40E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4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Insight-logo-W.png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8134" y="148009"/>
            <a:ext cx="1082482" cy="444387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B7739BEC-8628-624D-948B-53207FFF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36" y="228144"/>
            <a:ext cx="8714943" cy="682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9944498-D1C7-2C49-9262-2C9E49705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067" y="994469"/>
            <a:ext cx="8714944" cy="293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53232"/>
            <a:ext cx="9144000" cy="390268"/>
          </a:xfrm>
          <a:prstGeom prst="rect">
            <a:avLst/>
          </a:prstGeom>
          <a:gradFill flip="none" rotWithShape="1">
            <a:gsLst>
              <a:gs pos="0">
                <a:srgbClr val="B01C87"/>
              </a:gs>
              <a:gs pos="100000">
                <a:srgbClr val="58287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BBAEA6-B3A0-2547-80CE-DB8A65FBE042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5593" y="4693240"/>
            <a:ext cx="1591056" cy="493776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1364406" y="-500472"/>
            <a:ext cx="5591570" cy="357052"/>
            <a:chOff x="1364406" y="-500472"/>
            <a:chExt cx="5591570" cy="357052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364406" y="-500472"/>
              <a:ext cx="357052" cy="357052"/>
            </a:xfrm>
            <a:prstGeom prst="rect">
              <a:avLst/>
            </a:prstGeom>
            <a:solidFill>
              <a:srgbClr val="D30C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887858" y="-500472"/>
              <a:ext cx="357052" cy="357052"/>
            </a:xfrm>
            <a:prstGeom prst="rect">
              <a:avLst/>
            </a:prstGeom>
            <a:solidFill>
              <a:srgbClr val="ED1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2411310" y="-500472"/>
              <a:ext cx="357052" cy="357052"/>
            </a:xfrm>
            <a:prstGeom prst="rect">
              <a:avLst/>
            </a:prstGeom>
            <a:solidFill>
              <a:srgbClr val="D40E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2934762" y="-500472"/>
              <a:ext cx="357052" cy="357052"/>
            </a:xfrm>
            <a:prstGeom prst="rect">
              <a:avLst/>
            </a:prstGeom>
            <a:solidFill>
              <a:srgbClr val="B01C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3458214" y="-500472"/>
              <a:ext cx="357052" cy="357052"/>
            </a:xfrm>
            <a:prstGeom prst="rect">
              <a:avLst/>
            </a:prstGeom>
            <a:solidFill>
              <a:srgbClr val="5828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3981666" y="-500472"/>
              <a:ext cx="357052" cy="357052"/>
            </a:xfrm>
            <a:prstGeom prst="rect">
              <a:avLst/>
            </a:prstGeom>
            <a:solidFill>
              <a:srgbClr val="5547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4505118" y="-500472"/>
              <a:ext cx="357052" cy="357052"/>
            </a:xfrm>
            <a:prstGeom prst="rect">
              <a:avLst/>
            </a:prstGeom>
            <a:solidFill>
              <a:srgbClr val="7D72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5028570" y="-500472"/>
              <a:ext cx="357052" cy="357052"/>
            </a:xfrm>
            <a:prstGeom prst="rect">
              <a:avLst/>
            </a:prstGeom>
            <a:solidFill>
              <a:srgbClr val="A39D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5552022" y="-500472"/>
              <a:ext cx="357052" cy="357052"/>
            </a:xfrm>
            <a:prstGeom prst="rect">
              <a:avLst/>
            </a:prstGeom>
            <a:solidFill>
              <a:srgbClr val="D4D0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075474" y="-500472"/>
              <a:ext cx="357052" cy="357052"/>
            </a:xfrm>
            <a:prstGeom prst="rect">
              <a:avLst/>
            </a:prstGeom>
            <a:solidFill>
              <a:srgbClr val="009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598924" y="-500472"/>
              <a:ext cx="357052" cy="357052"/>
            </a:xfrm>
            <a:prstGeom prst="rect">
              <a:avLst/>
            </a:prstGeom>
            <a:solidFill>
              <a:srgbClr val="57B5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242236" y="994469"/>
            <a:ext cx="8686800" cy="0"/>
          </a:xfrm>
          <a:prstGeom prst="line">
            <a:avLst/>
          </a:prstGeom>
          <a:ln w="12700">
            <a:solidFill>
              <a:srgbClr val="58287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66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701" r:id="rId2"/>
    <p:sldLayoutId id="2147483687" r:id="rId3"/>
    <p:sldLayoutId id="2147483696" r:id="rId4"/>
    <p:sldLayoutId id="2147483699" r:id="rId5"/>
    <p:sldLayoutId id="2147483700" r:id="rId6"/>
    <p:sldLayoutId id="2147483702" r:id="rId7"/>
    <p:sldLayoutId id="2147483706" r:id="rId8"/>
    <p:sldLayoutId id="2147483707" r:id="rId9"/>
    <p:sldLayoutId id="2147483705" r:id="rId10"/>
    <p:sldLayoutId id="2147483698" r:id="rId11"/>
    <p:sldLayoutId id="2147483692" r:id="rId12"/>
    <p:sldLayoutId id="2147483697" r:id="rId13"/>
    <p:sldLayoutId id="2147483703" r:id="rId14"/>
    <p:sldLayoutId id="2147483704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rgbClr val="706259"/>
          </a:solidFill>
          <a:latin typeface="Verdana" charset="0"/>
          <a:ea typeface="Verdana" charset="0"/>
          <a:cs typeface="Verdana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726963"/>
          </a:solidFill>
          <a:latin typeface="Verdana" charset="0"/>
          <a:ea typeface="Verdana" charset="0"/>
          <a:cs typeface="Verdan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930" y="217134"/>
            <a:ext cx="8741880" cy="674749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01931" y="891884"/>
            <a:ext cx="8740141" cy="169745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6890310" y="2259293"/>
            <a:ext cx="5143967" cy="6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011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</p:sldLayoutIdLst>
  <p:transition>
    <p:fade/>
  </p:transition>
  <p:txStyles>
    <p:titleStyle>
      <a:lvl1pPr algn="l" defTabSz="685775" rtl="0" eaLnBrk="1" latinLnBrk="0" hangingPunct="1">
        <a:lnSpc>
          <a:spcPct val="90000"/>
        </a:lnSpc>
        <a:spcBef>
          <a:spcPct val="0"/>
        </a:spcBef>
        <a:buNone/>
        <a:defRPr lang="en-US" sz="3600" b="0" kern="1200" cap="none" spc="-75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168073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336145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5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504218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672290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840362" marR="0" indent="-168073" algn="l" defTabSz="68577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1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1885882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70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8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6" indent="-171444" algn="l" defTabSz="685775" rtl="0" eaLnBrk="1" latinLnBrk="0" hangingPunct="1">
        <a:spcBef>
          <a:spcPct val="20000"/>
        </a:spcBef>
        <a:buFont typeface="Arial" pitchFamily="34" charset="0"/>
        <a:buChar char="•"/>
        <a:defRPr sz="1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2pPr>
      <a:lvl3pPr marL="685775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1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9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6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3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8pPr>
      <a:lvl9pPr marL="2743102" algn="l" defTabSz="685775" rtl="0" eaLnBrk="1" latinLnBrk="0" hangingPunct="1">
        <a:defRPr sz="13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392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mailto:john.miner@bluemeta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api/python/pyspark.sql.html#pyspark.sql.DataFrame" TargetMode="External"/><Relationship Id="rId2" Type="http://schemas.openxmlformats.org/officeDocument/2006/relationships/hyperlink" Target="https://spark.apache.org/docs/latest/api/sql/index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ssqltips.com/sqlservertip/6700/azure-databricks-local-file-system-managemen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D6E2-9F16-4D4B-A9D7-6716B4BB8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053" y="3136345"/>
            <a:ext cx="7923803" cy="1152626"/>
          </a:xfrm>
        </p:spPr>
        <p:txBody>
          <a:bodyPr>
            <a:normAutofit fontScale="90000"/>
          </a:bodyPr>
          <a:lstStyle/>
          <a:p>
            <a:br>
              <a:rPr lang="en-US" sz="3600" b="1" i="0" dirty="0">
                <a:effectLst/>
                <a:latin typeface="Graphik Meetup"/>
              </a:rPr>
            </a:br>
            <a:br>
              <a:rPr lang="en-US" sz="3600" b="1" i="0" dirty="0">
                <a:effectLst/>
                <a:latin typeface="Graphik Meetup"/>
              </a:rPr>
            </a:br>
            <a:br>
              <a:rPr lang="en-US" sz="3600" b="1" i="0" dirty="0">
                <a:effectLst/>
                <a:latin typeface="Graphik Meetup"/>
              </a:rPr>
            </a:br>
            <a:r>
              <a:rPr lang="en-US" sz="3600" b="1" i="0" dirty="0">
                <a:effectLst/>
                <a:latin typeface="Graphik Meetup"/>
              </a:rPr>
              <a:t>Transition your T-SQL skills to Spark</a:t>
            </a:r>
            <a:br>
              <a:rPr lang="en-US" sz="1600" b="1" i="0" dirty="0">
                <a:effectLst/>
                <a:latin typeface="Graphik Meetup"/>
              </a:rPr>
            </a:br>
            <a:br>
              <a:rPr lang="en-US" sz="1600" b="1" i="0" dirty="0">
                <a:effectLst/>
                <a:latin typeface="Graphik Meetup"/>
              </a:rPr>
            </a:br>
            <a:endParaRPr lang="en-US" sz="24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63854" y="4202688"/>
            <a:ext cx="2480946" cy="775129"/>
          </a:xfrm>
        </p:spPr>
        <p:txBody>
          <a:bodyPr/>
          <a:lstStyle/>
          <a:p>
            <a:r>
              <a:rPr lang="en-US" sz="1400" dirty="0">
                <a:latin typeface="+mn-lt"/>
              </a:rPr>
              <a:t>John Miner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Data Architect</a:t>
            </a:r>
          </a:p>
          <a:p>
            <a:r>
              <a:rPr lang="en-US" sz="1400" dirty="0">
                <a:latin typeface="+mn-lt"/>
                <a:hlinkClick r:id="rId2"/>
              </a:rPr>
              <a:t>john.miner@insight.com</a:t>
            </a:r>
            <a:endParaRPr lang="en-US" sz="1400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81" y="4202688"/>
            <a:ext cx="1102430" cy="44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Various File Types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D40E8C"/>
                </a:solidFill>
              </a:rPr>
              <a:t>Weakly typed file formats </a:t>
            </a:r>
            <a:r>
              <a:rPr lang="en-US" sz="1800" dirty="0"/>
              <a:t>can lead to data quality and ETL pipeline issues.  For instance, a delimited file type as Comma Separated Values (CSV) can be easily broken.  This file type does not allow for compression.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D40E8C"/>
                </a:solidFill>
              </a:rPr>
              <a:t>Strongly typed file formats </a:t>
            </a:r>
            <a:r>
              <a:rPr lang="en-US" sz="1800" dirty="0"/>
              <a:t>can lead to better data quality and the least amount of ETL pipeline issues.  For instance, an Apache Parquet file format is stored as binary data, contains columns names/types and allows for compression of the data.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2610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Load Patterns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</a:t>
            </a:r>
            <a:r>
              <a:rPr lang="en-US" sz="1800" dirty="0">
                <a:solidFill>
                  <a:srgbClr val="D40E8C"/>
                </a:solidFill>
              </a:rPr>
              <a:t>full load </a:t>
            </a:r>
            <a:r>
              <a:rPr lang="en-US" sz="1800" dirty="0"/>
              <a:t>design pattern involves replacing the target dataset with a completely new version.  Use this pattern with small sized data.</a:t>
            </a:r>
          </a:p>
          <a:p>
            <a:endParaRPr lang="en-US" sz="1800" dirty="0"/>
          </a:p>
          <a:p>
            <a:r>
              <a:rPr lang="en-US" sz="1800" dirty="0"/>
              <a:t>An </a:t>
            </a:r>
            <a:r>
              <a:rPr lang="en-US" sz="1800" dirty="0">
                <a:solidFill>
                  <a:srgbClr val="D40E8C"/>
                </a:solidFill>
              </a:rPr>
              <a:t>incremental load </a:t>
            </a:r>
            <a:r>
              <a:rPr lang="en-US" sz="1800" dirty="0"/>
              <a:t>design pattern involves merging the target dataset with a small dataset the represents changes over a given time period.  For instance, a daily update file.  This pattern can be used with small to medium sized data.</a:t>
            </a:r>
          </a:p>
          <a:p>
            <a:endParaRPr lang="en-US" sz="1800" dirty="0"/>
          </a:p>
          <a:p>
            <a:r>
              <a:rPr lang="en-US" sz="1800" dirty="0"/>
              <a:t>For the largest datasets, the use of a </a:t>
            </a:r>
            <a:r>
              <a:rPr lang="en-US" sz="1800" dirty="0">
                <a:solidFill>
                  <a:srgbClr val="D40E8C"/>
                </a:solidFill>
              </a:rPr>
              <a:t>partitioning</a:t>
            </a:r>
            <a:r>
              <a:rPr lang="en-US" sz="1800" dirty="0">
                <a:solidFill>
                  <a:srgbClr val="B01C87"/>
                </a:solidFill>
              </a:rPr>
              <a:t> </a:t>
            </a:r>
            <a:r>
              <a:rPr lang="en-US" sz="1800" dirty="0"/>
              <a:t>allows the full or incremental patterns to work with a subset of the data.</a:t>
            </a:r>
          </a:p>
        </p:txBody>
      </p:sp>
    </p:spTree>
    <p:extLst>
      <p:ext uri="{BB962C8B-B14F-4D97-AF65-F5344CB8AC3E}">
        <p14:creationId xmlns:p14="http://schemas.microsoft.com/office/powerpoint/2010/main" val="116198255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Delta File Format – Uses parquet files +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rgbClr val="D40E8C"/>
                </a:solidFill>
              </a:rPr>
              <a:t>ACID </a:t>
            </a:r>
            <a:r>
              <a:rPr lang="en-US" sz="1800" dirty="0">
                <a:solidFill>
                  <a:srgbClr val="7D726D"/>
                </a:solidFill>
              </a:rPr>
              <a:t>transactions make sure complete writes are committed.</a:t>
            </a:r>
          </a:p>
          <a:p>
            <a:endParaRPr lang="en-US" sz="1800" dirty="0">
              <a:solidFill>
                <a:srgbClr val="7D726D"/>
              </a:solidFill>
            </a:endParaRPr>
          </a:p>
          <a:p>
            <a:r>
              <a:rPr lang="en-US" sz="1800" dirty="0">
                <a:solidFill>
                  <a:srgbClr val="D40E8C"/>
                </a:solidFill>
              </a:rPr>
              <a:t>Schema enforcement </a:t>
            </a:r>
            <a:r>
              <a:rPr lang="en-US" sz="1800" dirty="0">
                <a:solidFill>
                  <a:srgbClr val="7D726D"/>
                </a:solidFill>
              </a:rPr>
              <a:t>allows only clean data inserted into the lake. </a:t>
            </a:r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solidFill>
                  <a:srgbClr val="D40E8C"/>
                </a:solidFill>
              </a:rPr>
              <a:t>Time travel </a:t>
            </a:r>
            <a:r>
              <a:rPr lang="en-US" sz="1800" dirty="0"/>
              <a:t>allows for versioning the delta lake table.  Thus, we can view data at any given point.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D40E8C"/>
                </a:solidFill>
              </a:rPr>
              <a:t>Snapshot isolation </a:t>
            </a:r>
            <a:r>
              <a:rPr lang="en-US" sz="1800" dirty="0"/>
              <a:t>allows for multiple readers and writers.</a:t>
            </a:r>
          </a:p>
          <a:p>
            <a:endParaRPr lang="en-US" sz="1800" dirty="0"/>
          </a:p>
          <a:p>
            <a:r>
              <a:rPr lang="en-US" sz="1800" dirty="0">
                <a:solidFill>
                  <a:srgbClr val="D40E8C"/>
                </a:solidFill>
              </a:rPr>
              <a:t>Open-source format </a:t>
            </a:r>
            <a:r>
              <a:rPr lang="en-US" sz="1800" dirty="0"/>
              <a:t>that is built for distributed systems such as Spark.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4852214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FB47-01C3-42C8-A820-3CC815C0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Databricks File System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FC8F6C5-ECDD-4711-9540-A9D828BCFE6A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Out of the box, the Azure Databricks system has a local file system.  Remote storage can be mounted or attached to at run time.</a:t>
            </a:r>
          </a:p>
          <a:p>
            <a:pPr marL="0" indent="0">
              <a:buNone/>
            </a:pPr>
            <a:r>
              <a:rPr lang="en-US" sz="1800" dirty="0"/>
              <a:t>  </a:t>
            </a:r>
          </a:p>
          <a:p>
            <a:r>
              <a:rPr lang="en-US" sz="1800" dirty="0"/>
              <a:t>There are many ways to work with files and folders.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98F7124-C087-48F4-98EA-AF751BEB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2757078"/>
            <a:ext cx="73533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60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PySpark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Read and write files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PySpark</a:t>
            </a:r>
            <a:r>
              <a:rPr lang="en-US" sz="1800" dirty="0"/>
              <a:t> is a Python API for Apache Spark to process larger datasets in a distributed cluster. </a:t>
            </a:r>
          </a:p>
          <a:p>
            <a:endParaRPr lang="en-US" sz="1800" dirty="0"/>
          </a:p>
          <a:p>
            <a:r>
              <a:rPr lang="en-US" sz="1800" dirty="0" err="1"/>
              <a:t>Spark.Read</a:t>
            </a:r>
            <a:r>
              <a:rPr lang="en-US" sz="1800" dirty="0"/>
              <a:t>() – allows the Python program to read one or more files into a </a:t>
            </a:r>
            <a:r>
              <a:rPr lang="en-US" sz="1800" dirty="0" err="1"/>
              <a:t>dataframe</a:t>
            </a:r>
            <a:r>
              <a:rPr lang="en-US" sz="1800" dirty="0"/>
              <a:t>.</a:t>
            </a:r>
          </a:p>
          <a:p>
            <a:endParaRPr lang="en-US" sz="1800" dirty="0"/>
          </a:p>
          <a:p>
            <a:r>
              <a:rPr lang="en-US" sz="1800" dirty="0" err="1"/>
              <a:t>Spark.Write</a:t>
            </a:r>
            <a:r>
              <a:rPr lang="en-US" sz="1800" dirty="0"/>
              <a:t>() – allows the Python program write the </a:t>
            </a:r>
            <a:r>
              <a:rPr lang="en-US" sz="1800" dirty="0" err="1"/>
              <a:t>dataframe</a:t>
            </a:r>
            <a:r>
              <a:rPr lang="en-US" sz="1800" dirty="0"/>
              <a:t> to given format using one or more files.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200" dirty="0">
                <a:solidFill>
                  <a:srgbClr val="582873"/>
                </a:solidFill>
              </a:rPr>
              <a:t>Example 1 – Read and write files.</a:t>
            </a:r>
          </a:p>
        </p:txBody>
      </p:sp>
    </p:spTree>
    <p:extLst>
      <p:ext uri="{BB962C8B-B14F-4D97-AF65-F5344CB8AC3E}">
        <p14:creationId xmlns:p14="http://schemas.microsoft.com/office/powerpoint/2010/main" val="171359237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Processing files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Weakly typed files take more time to process if you are inferring the schema.  Consider passing a DDL string for faster processing.</a:t>
            </a:r>
          </a:p>
          <a:p>
            <a:endParaRPr lang="en-US" sz="1800" dirty="0"/>
          </a:p>
          <a:p>
            <a:r>
              <a:rPr lang="en-US" sz="1800" dirty="0"/>
              <a:t>Some files have corrupt records, you must determine what to do with them.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25BFB3-5843-4367-8618-E3EF7AA0C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686" y="2634287"/>
            <a:ext cx="5856514" cy="140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07036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PySpark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Working with SQL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258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Create and drop statements for databases, tables and views are supported by the hive catalog.</a:t>
            </a:r>
          </a:p>
          <a:p>
            <a:endParaRPr lang="en-US" sz="1800" dirty="0"/>
          </a:p>
          <a:p>
            <a:r>
              <a:rPr lang="en-US" sz="1800" dirty="0" err="1"/>
              <a:t>Spark.Sql</a:t>
            </a:r>
            <a:r>
              <a:rPr lang="en-US" sz="1800" dirty="0"/>
              <a:t>() – allows the Python program execute dynamic Spark SQL. For select statements, this action returns a data frame.</a:t>
            </a:r>
          </a:p>
          <a:p>
            <a:endParaRPr lang="en-US" sz="1800" dirty="0"/>
          </a:p>
          <a:p>
            <a:r>
              <a:rPr lang="en-US" sz="1800" dirty="0"/>
              <a:t>The magic command (%</a:t>
            </a:r>
            <a:r>
              <a:rPr lang="en-US" sz="1800" dirty="0" err="1"/>
              <a:t>sql</a:t>
            </a:r>
            <a:r>
              <a:rPr lang="en-US" sz="1800" dirty="0"/>
              <a:t>) allows for the static execution of commands.</a:t>
            </a:r>
          </a:p>
          <a:p>
            <a:endParaRPr lang="en-US" sz="1800" dirty="0"/>
          </a:p>
          <a:p>
            <a:r>
              <a:rPr lang="en-US" sz="1800" dirty="0" err="1"/>
              <a:t>df.createOrReplaceTempView</a:t>
            </a:r>
            <a:r>
              <a:rPr lang="en-US" sz="1800" dirty="0"/>
              <a:t>() converts a data frame to a session level view.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500" dirty="0"/>
              <a:t>Please refer to documentation.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200" dirty="0">
                <a:solidFill>
                  <a:srgbClr val="582873"/>
                </a:solidFill>
              </a:rPr>
              <a:t>Example 2 – Manage NYC cab data</a:t>
            </a:r>
          </a:p>
        </p:txBody>
      </p:sp>
    </p:spTree>
    <p:extLst>
      <p:ext uri="{BB962C8B-B14F-4D97-AF65-F5344CB8AC3E}">
        <p14:creationId xmlns:p14="http://schemas.microsoft.com/office/powerpoint/2010/main" val="318446688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PySpark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– Working with Data Frames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There are a-lot of functions that can be called with spark </a:t>
            </a:r>
            <a:r>
              <a:rPr lang="en-US" sz="1900" dirty="0" err="1"/>
              <a:t>DataFrames</a:t>
            </a:r>
            <a:r>
              <a:rPr lang="en-US" sz="1900" dirty="0"/>
              <a:t>.</a:t>
            </a:r>
          </a:p>
          <a:p>
            <a:endParaRPr lang="en-US" sz="1900" dirty="0"/>
          </a:p>
          <a:p>
            <a:r>
              <a:rPr lang="en-US" sz="1900" dirty="0" err="1"/>
              <a:t>df.select</a:t>
            </a:r>
            <a:r>
              <a:rPr lang="en-US" sz="1900" dirty="0"/>
              <a:t>() is used to reduce the number of columns.</a:t>
            </a:r>
          </a:p>
          <a:p>
            <a:r>
              <a:rPr lang="en-US" sz="1900" dirty="0" err="1"/>
              <a:t>df.withColumn</a:t>
            </a:r>
            <a:r>
              <a:rPr lang="en-US" sz="1900" dirty="0"/>
              <a:t>() is called to reformat or create new columns.</a:t>
            </a:r>
          </a:p>
          <a:p>
            <a:r>
              <a:rPr lang="en-US" sz="1900" dirty="0" err="1"/>
              <a:t>df.where</a:t>
            </a:r>
            <a:r>
              <a:rPr lang="en-US" sz="1900" dirty="0"/>
              <a:t>() is used to reduce the number of rows.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200" dirty="0"/>
              <a:t>Please refer to documentation.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solidFill>
                  <a:srgbClr val="582873"/>
                </a:solidFill>
              </a:rPr>
              <a:t>Example 3 – Refining lending club data</a:t>
            </a:r>
          </a:p>
        </p:txBody>
      </p:sp>
    </p:spTree>
    <p:extLst>
      <p:ext uri="{BB962C8B-B14F-4D97-AF65-F5344CB8AC3E}">
        <p14:creationId xmlns:p14="http://schemas.microsoft.com/office/powerpoint/2010/main" val="68666931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Exploring a dataset with SQL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/>
              <a:t>This section of the presentation is designed to reinforce the fact that SQL skills are applicable to </a:t>
            </a:r>
            <a:r>
              <a:rPr lang="en-US" sz="1900" dirty="0" err="1"/>
              <a:t>PySpark</a:t>
            </a:r>
            <a:r>
              <a:rPr lang="en-US" sz="1900" dirty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800" dirty="0"/>
              <a:t>We will be looking at both simple and advance constructs that are available with Spark SQL.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200" dirty="0">
                <a:solidFill>
                  <a:srgbClr val="582873"/>
                </a:solidFill>
              </a:rPr>
              <a:t>Example 4 – Exploring lending club data</a:t>
            </a:r>
          </a:p>
        </p:txBody>
      </p:sp>
    </p:spTree>
    <p:extLst>
      <p:ext uri="{BB962C8B-B14F-4D97-AF65-F5344CB8AC3E}">
        <p14:creationId xmlns:p14="http://schemas.microsoft.com/office/powerpoint/2010/main" val="382498818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Summary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127235"/>
            <a:ext cx="8742652" cy="3160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The </a:t>
            </a:r>
            <a:r>
              <a:rPr lang="en-US" sz="1200" b="1" dirty="0"/>
              <a:t>modern data platform </a:t>
            </a:r>
            <a:r>
              <a:rPr lang="en-US" sz="1200" dirty="0"/>
              <a:t>design for Microsoft Azure allows companies to place a variety of data into a data lake.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Essentially, this data lake follows the spoke and hub design pattern.  Source data from </a:t>
            </a:r>
            <a:r>
              <a:rPr lang="en-US" sz="1200" b="1" dirty="0"/>
              <a:t>producers</a:t>
            </a:r>
            <a:r>
              <a:rPr lang="en-US" sz="1200" dirty="0"/>
              <a:t> can be either pushed or pulled into the data lake.  Processing can be done on a sub-set of data to allow for investigational queries. Data Science models can be used to predict future events.  The final curated data can be available to </a:t>
            </a:r>
            <a:r>
              <a:rPr lang="en-US" sz="1200" b="1" dirty="0"/>
              <a:t>consumers</a:t>
            </a:r>
            <a:r>
              <a:rPr lang="en-US" sz="1200" dirty="0"/>
              <a:t> for analytic reports.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The most important part about deploying objects, creating data lake entries or coding data factory pipelines is the use of </a:t>
            </a:r>
            <a:r>
              <a:rPr lang="en-US" sz="1200" b="1" dirty="0"/>
              <a:t>naming standards</a:t>
            </a:r>
            <a:r>
              <a:rPr lang="en-US" sz="1200" dirty="0"/>
              <a:t>.  These standards allow the end user to easily understand the nature and purpose of the item in question.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Both Azure Databricks and Azure Synapse support the Apache Spark architecture.  Skills that you learn with Python and Spark will be transferable between the products.  The </a:t>
            </a:r>
            <a:r>
              <a:rPr lang="en-US" sz="1200" b="1" dirty="0">
                <a:solidFill>
                  <a:srgbClr val="CF108B"/>
                </a:solidFill>
              </a:rPr>
              <a:t>future is bright </a:t>
            </a:r>
            <a:r>
              <a:rPr lang="en-US" sz="1200" dirty="0"/>
              <a:t>for those who can adapt.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52879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Purpose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Many companies are moving their work loads from on-premise operational data stores to in-cloud data lakes.  The spark processing platform is a key player in this transition.  </a:t>
            </a:r>
          </a:p>
          <a:p>
            <a:endParaRPr lang="en-US" sz="1800" dirty="0"/>
          </a:p>
          <a:p>
            <a:r>
              <a:rPr lang="en-US" sz="1800" dirty="0"/>
              <a:t>As a developer, how can you leverage your existing SQL skills to take advantage of this growing segment of work?</a:t>
            </a:r>
          </a:p>
          <a:p>
            <a:endParaRPr lang="en-US" sz="1800" dirty="0"/>
          </a:p>
          <a:p>
            <a:r>
              <a:rPr lang="en-US" sz="1800" dirty="0"/>
              <a:t>Today, we are going introduce you to concepts and code that will help you during this transition.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8706701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References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127235"/>
            <a:ext cx="8742652" cy="31609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4F3EFF-CE4D-4462-AC41-C11CDD93375D}"/>
              </a:ext>
            </a:extLst>
          </p:cNvPr>
          <p:cNvSpPr txBox="1"/>
          <p:nvPr/>
        </p:nvSpPr>
        <p:spPr>
          <a:xfrm>
            <a:off x="242236" y="1287400"/>
            <a:ext cx="82768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Databricks Documentation</a:t>
            </a:r>
          </a:p>
          <a:p>
            <a:r>
              <a:rPr lang="en-US" sz="1400" dirty="0"/>
              <a:t>  </a:t>
            </a:r>
            <a:r>
              <a:rPr lang="en-US" sz="1400" dirty="0">
                <a:hlinkClick r:id="rId2"/>
              </a:rPr>
              <a:t>https://docs.databricks.com/index.html</a:t>
            </a:r>
          </a:p>
          <a:p>
            <a:endParaRPr lang="en-US" sz="1400" b="1" dirty="0"/>
          </a:p>
          <a:p>
            <a:r>
              <a:rPr lang="en-US" sz="1400" b="1" dirty="0"/>
              <a:t>Spark SQL functions</a:t>
            </a:r>
          </a:p>
          <a:p>
            <a:r>
              <a:rPr lang="en-US" sz="1400" dirty="0"/>
              <a:t>  </a:t>
            </a:r>
            <a:r>
              <a:rPr lang="en-US" sz="1400" dirty="0">
                <a:hlinkClick r:id="rId2"/>
              </a:rPr>
              <a:t>https://spark.apache.org/docs/latest/api/sql/index.html</a:t>
            </a:r>
            <a:endParaRPr lang="en-US" sz="1400" dirty="0"/>
          </a:p>
          <a:p>
            <a:endParaRPr lang="en-US" sz="1400" b="1" dirty="0"/>
          </a:p>
          <a:p>
            <a:r>
              <a:rPr lang="en-US" sz="1400" b="1" dirty="0"/>
              <a:t>Spark Data Frames</a:t>
            </a:r>
          </a:p>
          <a:p>
            <a:r>
              <a:rPr lang="en-US" sz="1400" dirty="0"/>
              <a:t>  </a:t>
            </a:r>
            <a:r>
              <a:rPr lang="en-US" sz="1400" dirty="0">
                <a:hlinkClick r:id="rId3"/>
              </a:rPr>
              <a:t>https://spark.apache.org/docs/latest/api/python/pyspark.sql.html#pyspark.sql.DataFrame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dirty="0"/>
              <a:t>ADB – Local File System</a:t>
            </a:r>
          </a:p>
          <a:p>
            <a:r>
              <a:rPr lang="en-US" sz="1400" dirty="0"/>
              <a:t>  </a:t>
            </a:r>
            <a:r>
              <a:rPr lang="en-US" sz="1400" dirty="0">
                <a:hlinkClick r:id="rId4"/>
              </a:rPr>
              <a:t>https://www.mssqltips.com/sqlservertip/6700/azure-databricks-local-file-system-management/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700483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BABFDC-DF64-5B4A-BEFF-B42A91708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862" y="3530424"/>
            <a:ext cx="6143277" cy="701450"/>
          </a:xfrm>
        </p:spPr>
        <p:txBody>
          <a:bodyPr/>
          <a:lstStyle/>
          <a:p>
            <a:r>
              <a:rPr lang="en-US" dirty="0"/>
              <a:t>Questions / Thank You</a:t>
            </a:r>
          </a:p>
        </p:txBody>
      </p:sp>
    </p:spTree>
    <p:extLst>
      <p:ext uri="{BB962C8B-B14F-4D97-AF65-F5344CB8AC3E}">
        <p14:creationId xmlns:p14="http://schemas.microsoft.com/office/powerpoint/2010/main" val="302038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Topics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B62CEC-62BC-4449-A762-3FDD73252A74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800" dirty="0"/>
              <a:t>General overview of Spark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is a data lake?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Working with files and folders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Reading and writing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Posting to the hive catalog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SQL constructs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Spark SQL functions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Some known differences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80049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FB47-01C3-42C8-A820-3CC815C0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Spark?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FC8F6C5-ECDD-4711-9540-A9D828BCFE6A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432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b="0" i="0" dirty="0">
                <a:solidFill>
                  <a:srgbClr val="7D726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Spark is a unified processing engine that can analyze big data using SQL, machine learning, graph processing or real-time stream analysis.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Spark Engines">
            <a:extLst>
              <a:ext uri="{FF2B5EF4-FFF2-40B4-BE49-F238E27FC236}">
                <a16:creationId xmlns:a16="http://schemas.microsoft.com/office/drawing/2014/main" id="{B3A09746-7D22-4F11-B9E1-D5AD66522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2432957"/>
            <a:ext cx="2973161" cy="179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53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FB47-01C3-42C8-A820-3CC815C0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Databricks Cluster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FC8F6C5-ECDD-4711-9540-A9D828BCFE6A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432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Spark Physical Cluster, tasks">
            <a:extLst>
              <a:ext uri="{FF2B5EF4-FFF2-40B4-BE49-F238E27FC236}">
                <a16:creationId xmlns:a16="http://schemas.microsoft.com/office/drawing/2014/main" id="{CEB18485-E8CE-45EE-B622-1284F9EC6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315" y="1306967"/>
            <a:ext cx="4047306" cy="1264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95291C-5793-4581-AD5F-13E2B6D61CF4}"/>
              </a:ext>
            </a:extLst>
          </p:cNvPr>
          <p:cNvSpPr txBox="1"/>
          <p:nvPr/>
        </p:nvSpPr>
        <p:spPr>
          <a:xfrm>
            <a:off x="595086" y="2859314"/>
            <a:ext cx="763451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7D726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 creating </a:t>
            </a:r>
            <a:r>
              <a:rPr lang="en-US" b="1" i="0" dirty="0">
                <a:solidFill>
                  <a:srgbClr val="7D726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Tasks</a:t>
            </a:r>
            <a:r>
              <a:rPr lang="en-US" b="0" i="0" dirty="0">
                <a:solidFill>
                  <a:srgbClr val="7D726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the </a:t>
            </a:r>
            <a:r>
              <a:rPr lang="en-US" b="1" i="0" dirty="0">
                <a:solidFill>
                  <a:srgbClr val="7D726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Driver</a:t>
            </a:r>
            <a:r>
              <a:rPr lang="en-US" b="0" i="0" dirty="0">
                <a:solidFill>
                  <a:srgbClr val="7D726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can assign units of work to </a:t>
            </a:r>
            <a:r>
              <a:rPr lang="en-US" b="1" i="0" dirty="0">
                <a:solidFill>
                  <a:srgbClr val="7D726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Slots</a:t>
            </a:r>
            <a:r>
              <a:rPr lang="en-US" b="0" i="0" dirty="0">
                <a:solidFill>
                  <a:srgbClr val="7D726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for parallel execution.</a:t>
            </a:r>
          </a:p>
          <a:p>
            <a:pPr algn="l"/>
            <a:endParaRPr lang="en-US" b="0" i="0" dirty="0">
              <a:solidFill>
                <a:srgbClr val="7D726D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en-US" b="0" i="0" dirty="0">
                <a:solidFill>
                  <a:srgbClr val="7D726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 </a:t>
            </a:r>
            <a:r>
              <a:rPr lang="en-US" b="1" i="0" dirty="0">
                <a:solidFill>
                  <a:srgbClr val="7D726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Driver</a:t>
            </a:r>
            <a:r>
              <a:rPr lang="en-US" b="0" i="0" dirty="0">
                <a:solidFill>
                  <a:srgbClr val="7D726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 must also decide how to partition the data so that it can be distributed for parallel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9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FB47-01C3-42C8-A820-3CC815C0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Databricks Optimizer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FC8F6C5-ECDD-4711-9540-A9D828BCFE6A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432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5291C-5793-4581-AD5F-13E2B6D61CF4}"/>
              </a:ext>
            </a:extLst>
          </p:cNvPr>
          <p:cNvSpPr txBox="1"/>
          <p:nvPr/>
        </p:nvSpPr>
        <p:spPr>
          <a:xfrm>
            <a:off x="754743" y="3156056"/>
            <a:ext cx="763451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7D726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Catalyst Optimizer converts the notebook code into an execution model that uses Resilient Distributed Datasets for in memory processing. The resulting code is </a:t>
            </a:r>
            <a:r>
              <a:rPr lang="en-US" sz="1400" b="1" i="0" dirty="0">
                <a:solidFill>
                  <a:srgbClr val="7D726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Byte </a:t>
            </a:r>
            <a:r>
              <a:rPr lang="en-US" sz="1400" b="0" i="0" dirty="0">
                <a:solidFill>
                  <a:srgbClr val="7D726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code that can execute on the cluster.</a:t>
            </a:r>
          </a:p>
          <a:p>
            <a:endParaRPr lang="en-US" sz="1400" dirty="0">
              <a:solidFill>
                <a:srgbClr val="7D726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1400" b="0" i="0" dirty="0">
                <a:solidFill>
                  <a:srgbClr val="7D726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optimizer is one key difference between open-source Spark and Databricks environment.</a:t>
            </a:r>
          </a:p>
          <a:p>
            <a:endParaRPr lang="en-US" sz="1400" dirty="0"/>
          </a:p>
        </p:txBody>
      </p:sp>
      <p:pic>
        <p:nvPicPr>
          <p:cNvPr id="3074" name="Picture 2" descr="Catalyst">
            <a:extLst>
              <a:ext uri="{FF2B5EF4-FFF2-40B4-BE49-F238E27FC236}">
                <a16:creationId xmlns:a16="http://schemas.microsoft.com/office/drawing/2014/main" id="{1D65D8F9-1632-41C5-96AE-C17CE6704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29" y="1647429"/>
            <a:ext cx="5297714" cy="108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42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FB47-01C3-42C8-A820-3CC815C0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Databricks Service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FC8F6C5-ECDD-4711-9540-A9D828BCFE6A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338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7D726D"/>
                </a:solidFill>
                <a:effectLst/>
                <a:latin typeface="Helvetica Neue"/>
              </a:rPr>
              <a:t>Workspaces</a:t>
            </a:r>
          </a:p>
          <a:p>
            <a:r>
              <a:rPr lang="en-US" dirty="0">
                <a:solidFill>
                  <a:srgbClr val="7D726D"/>
                </a:solidFill>
                <a:latin typeface="Helvetica Neue"/>
              </a:rPr>
              <a:t>Clusters</a:t>
            </a:r>
          </a:p>
          <a:p>
            <a:r>
              <a:rPr lang="en-US" dirty="0">
                <a:solidFill>
                  <a:srgbClr val="7D726D"/>
                </a:solidFill>
                <a:latin typeface="Helvetica Neue"/>
              </a:rPr>
              <a:t>Importing Files </a:t>
            </a:r>
          </a:p>
          <a:p>
            <a:r>
              <a:rPr lang="en-US" dirty="0">
                <a:solidFill>
                  <a:srgbClr val="7D726D"/>
                </a:solidFill>
                <a:latin typeface="Helvetica Neue"/>
              </a:rPr>
              <a:t>Hive database</a:t>
            </a:r>
          </a:p>
          <a:p>
            <a:r>
              <a:rPr lang="en-US" dirty="0">
                <a:solidFill>
                  <a:srgbClr val="7D726D"/>
                </a:solidFill>
                <a:latin typeface="Helvetica Neue"/>
              </a:rPr>
              <a:t>Notebooks</a:t>
            </a:r>
          </a:p>
          <a:p>
            <a:r>
              <a:rPr lang="en-US" dirty="0">
                <a:solidFill>
                  <a:srgbClr val="7D726D"/>
                </a:solidFill>
                <a:latin typeface="Helvetica Neue"/>
              </a:rPr>
              <a:t>Jobs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1100" dirty="0">
                <a:solidFill>
                  <a:srgbClr val="582873"/>
                </a:solidFill>
              </a:rPr>
              <a:t>Demo 1 – Read and write files.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0046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E9A1-D5B9-5343-A519-CF5C4354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Lake – Zones &amp; Data Quality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D2BB93F-974C-478F-93CC-B873D4DC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875" y="1302089"/>
            <a:ext cx="6884466" cy="285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83342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FB47-01C3-42C8-A820-3CC815C0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FC8F6C5-ECDD-4711-9540-A9D828BCFE6A}"/>
              </a:ext>
            </a:extLst>
          </p:cNvPr>
          <p:cNvSpPr txBox="1">
            <a:spLocks/>
          </p:cNvSpPr>
          <p:nvPr/>
        </p:nvSpPr>
        <p:spPr>
          <a:xfrm>
            <a:off x="214527" y="1225937"/>
            <a:ext cx="8742652" cy="3062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rgbClr val="726963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 companies use a </a:t>
            </a:r>
            <a:r>
              <a:rPr lang="en-US" dirty="0">
                <a:solidFill>
                  <a:srgbClr val="CE108B"/>
                </a:solidFill>
              </a:rPr>
              <a:t>data dictionary </a:t>
            </a:r>
            <a:r>
              <a:rPr lang="en-US" dirty="0"/>
              <a:t>to enhance the information stored in the data lake.</a:t>
            </a:r>
          </a:p>
          <a:p>
            <a:endParaRPr lang="en-US" dirty="0"/>
          </a:p>
          <a:p>
            <a:r>
              <a:rPr lang="en-US" dirty="0"/>
              <a:t>It is very important to use naming convention standards on directories, sub-folders and files so that the information in the lake be easily found and understood.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2053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C7F4B86-C44D-1C4E-86B8-BC5F011065A2}" vid="{A907E963-A896-8744-9875-CAAEA2458537}"/>
    </a:ext>
  </a:extLst>
</a:theme>
</file>

<file path=ppt/theme/theme2.xml><?xml version="1.0" encoding="utf-8"?>
<a:theme xmlns:a="http://schemas.openxmlformats.org/drawingml/2006/main" name="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b="1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7868751D-28D7-49DA-9A1E-005CDB50450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3BFC987ED9DD439BE33B036A2FFF55" ma:contentTypeVersion="9" ma:contentTypeDescription="Create a new document." ma:contentTypeScope="" ma:versionID="ccc5ad4ca152208d453192be90424cec">
  <xsd:schema xmlns:xsd="http://www.w3.org/2001/XMLSchema" xmlns:xs="http://www.w3.org/2001/XMLSchema" xmlns:p="http://schemas.microsoft.com/office/2006/metadata/properties" xmlns:ns2="68201248-332f-4b19-a564-5b53df1aa731" xmlns:ns3="2c4b7055-2425-4510-9a7f-db214c51849b" targetNamespace="http://schemas.microsoft.com/office/2006/metadata/properties" ma:root="true" ma:fieldsID="6a30ff04eee07dcd8c073745cae5653c" ns2:_="" ns3:_="">
    <xsd:import namespace="68201248-332f-4b19-a564-5b53df1aa731"/>
    <xsd:import namespace="2c4b7055-2425-4510-9a7f-db214c51849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01248-332f-4b19-a564-5b53df1aa7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format="DateTim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b7055-2425-4510-9a7f-db214c5184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14266F-2521-4BD1-B40E-70FEF353EEC2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68201248-332f-4b19-a564-5b53df1aa731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2c4b7055-2425-4510-9a7f-db214c51849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A734002-4F6D-49CF-AA2C-43521C1FC70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3DB80C-1E7C-48F0-9EFD-703222EF80D6}">
  <ds:schemaRefs>
    <ds:schemaRef ds:uri="2c4b7055-2425-4510-9a7f-db214c51849b"/>
    <ds:schemaRef ds:uri="68201248-332f-4b19-a564-5b53df1aa73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Microsoft Office PowerPoint</Application>
  <PresentationFormat>On-screen Show (16:9)</PresentationFormat>
  <Paragraphs>143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Graphik Meetup</vt:lpstr>
      <vt:lpstr>Helvetica Neue</vt:lpstr>
      <vt:lpstr>Segoe UI Light</vt:lpstr>
      <vt:lpstr>Segoe UI Semilight</vt:lpstr>
      <vt:lpstr>Verdana</vt:lpstr>
      <vt:lpstr>Wingdings</vt:lpstr>
      <vt:lpstr>1_Office Theme</vt:lpstr>
      <vt:lpstr>WHITE TEMPLATE</vt:lpstr>
      <vt:lpstr>   Transition your T-SQL skills to Spark  </vt:lpstr>
      <vt:lpstr>Purpose</vt:lpstr>
      <vt:lpstr>Topics</vt:lpstr>
      <vt:lpstr>What is Spark?</vt:lpstr>
      <vt:lpstr>Databricks Cluster</vt:lpstr>
      <vt:lpstr>Databricks Optimizer</vt:lpstr>
      <vt:lpstr>Review Databricks Service</vt:lpstr>
      <vt:lpstr>Data Lake – Zones &amp; Data Quality</vt:lpstr>
      <vt:lpstr>Data Dictionary</vt:lpstr>
      <vt:lpstr>Various File Types</vt:lpstr>
      <vt:lpstr>Load Patterns</vt:lpstr>
      <vt:lpstr>Delta File Format – Uses parquet files +</vt:lpstr>
      <vt:lpstr>Databricks File System</vt:lpstr>
      <vt:lpstr>PySpark – Read and write files</vt:lpstr>
      <vt:lpstr>Processing files</vt:lpstr>
      <vt:lpstr>PySpark – Working with SQL</vt:lpstr>
      <vt:lpstr>PySpark – Working with Data Frames</vt:lpstr>
      <vt:lpstr>Exploring a dataset with SQL</vt:lpstr>
      <vt:lpstr>Summary</vt:lpstr>
      <vt:lpstr>References</vt:lpstr>
      <vt:lpstr>Questions /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 style</dc:title>
  <dc:creator>Microsoft Office User</dc:creator>
  <cp:lastModifiedBy>Miner, John</cp:lastModifiedBy>
  <cp:revision>399</cp:revision>
  <dcterms:modified xsi:type="dcterms:W3CDTF">2021-03-18T21:13:40Z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0x010100AE3BFC987ED9DD439BE33B036A2FFF55</vt:lpwstr>
  </property>
</Properties>
</file>