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84" autoAdjust="0"/>
  </p:normalViewPr>
  <p:slideViewPr>
    <p:cSldViewPr snapToGrid="0" snapToObjects="1"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F36-6E8E-DC44-9DBD-38B0E0EC736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5703-2842-D847-8952-10535551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8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94" y="6015591"/>
            <a:ext cx="2492136" cy="520700"/>
          </a:xfrm>
          <a:prstGeom prst="rect">
            <a:avLst/>
          </a:prstGeom>
        </p:spPr>
      </p:pic>
      <p:sp>
        <p:nvSpPr>
          <p:cNvPr id="13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60374" y="5844247"/>
            <a:ext cx="5667375" cy="447838"/>
          </a:xfrm>
        </p:spPr>
        <p:txBody>
          <a:bodyPr lIns="0"/>
          <a:lstStyle>
            <a:lvl1pPr marL="0" indent="0">
              <a:buNone/>
              <a:defRPr sz="2000" b="0" i="0">
                <a:latin typeface="Source Sans Pro Light"/>
                <a:cs typeface="Source Sans Pro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 smtClean="0"/>
              <a:t>John B. Doe | Title Goes Here (24pt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6292085"/>
            <a:ext cx="2771775" cy="370722"/>
          </a:xfrm>
        </p:spPr>
        <p:txBody>
          <a:bodyPr lIns="0"/>
          <a:lstStyle>
            <a:lvl1pPr marL="0" indent="0">
              <a:buNone/>
              <a:defRPr sz="16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72054" y="0"/>
            <a:ext cx="537194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ctionHeader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36" y="0"/>
            <a:ext cx="21884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728"/>
            <a:ext cx="6498336" cy="1362075"/>
          </a:xfrm>
        </p:spPr>
        <p:txBody>
          <a:bodyPr anchor="t"/>
          <a:lstStyle>
            <a:lvl1pPr algn="l">
              <a:defRPr sz="4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4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460375" y="5840483"/>
            <a:ext cx="5402263" cy="517525"/>
          </a:xfr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 smtClean="0"/>
              <a:t>John B. Doe | Title Goes Here (24pt)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67980" y="6297257"/>
            <a:ext cx="3235325" cy="449263"/>
          </a:xfrm>
        </p:spPr>
        <p:txBody>
          <a:bodyPr lIns="0"/>
          <a:lstStyle>
            <a:lvl1pPr marL="0" indent="0">
              <a:buNone/>
              <a:defRPr sz="1600" b="0" i="0" baseline="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 smtClean="0"/>
              <a:t>#XXX | CITYNAME 2015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94" y="6015591"/>
            <a:ext cx="249213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Interior_Corner-01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65" y="5945201"/>
            <a:ext cx="3890581" cy="9210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1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500" b="0" i="0" kern="1200">
          <a:solidFill>
            <a:srgbClr val="19405F"/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3000" kern="1200">
          <a:solidFill>
            <a:schemeClr val="tx2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600" kern="1200">
          <a:solidFill>
            <a:schemeClr val="tx2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200" kern="1200">
          <a:solidFill>
            <a:schemeClr val="tx2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800" kern="1200">
          <a:solidFill>
            <a:schemeClr val="tx2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2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://www.craftydba.com/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5" y="2818483"/>
            <a:ext cx="6257418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SQL Server 2014</a:t>
            </a:r>
            <a:br>
              <a:rPr lang="en-US" dirty="0" smtClean="0"/>
            </a:br>
            <a:r>
              <a:rPr lang="en-US" dirty="0" smtClean="0"/>
              <a:t>New Backup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0375" y="5844247"/>
            <a:ext cx="2011044" cy="4478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John Miner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 SSUG – DEC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08" y="5923169"/>
            <a:ext cx="1771650" cy="723900"/>
          </a:xfrm>
          <a:prstGeom prst="rect">
            <a:avLst/>
          </a:prstGeom>
        </p:spPr>
      </p:pic>
      <p:pic>
        <p:nvPicPr>
          <p:cNvPr id="7" name="Picture 6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4916" y="3788636"/>
            <a:ext cx="1219200" cy="1219200"/>
          </a:xfrm>
          <a:prstGeom prst="rect">
            <a:avLst/>
          </a:prstGeom>
          <a:noFill/>
        </p:spPr>
      </p:pic>
      <p:sp>
        <p:nvSpPr>
          <p:cNvPr id="9" name="TextBox 4"/>
          <p:cNvSpPr txBox="1"/>
          <p:nvPr/>
        </p:nvSpPr>
        <p:spPr>
          <a:xfrm>
            <a:off x="6855982" y="4809675"/>
            <a:ext cx="2104371" cy="620487"/>
          </a:xfrm>
          <a:prstGeom prst="rect">
            <a:avLst/>
          </a:prstGeom>
          <a:noFill/>
        </p:spPr>
        <p:txBody>
          <a:bodyPr wrap="square" rtlCol="0" anchor="b" anchorCtr="0">
            <a:normAutofit fontScale="77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5"/>
              </a:rPr>
              <a:t>www.craftydba.com</a:t>
            </a: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05" y="5965382"/>
            <a:ext cx="1496076" cy="6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573" y="1924056"/>
            <a:ext cx="5268191" cy="1285485"/>
          </a:xfrm>
        </p:spPr>
        <p:txBody>
          <a:bodyPr/>
          <a:lstStyle/>
          <a:p>
            <a:r>
              <a:rPr lang="en-US" sz="2800" dirty="0" smtClean="0"/>
              <a:t>Using Azure Storage for backup files (full, diff, log).</a:t>
            </a:r>
          </a:p>
          <a:p>
            <a:endParaRPr lang="en-US" sz="100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RI SSUG - DEC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924056"/>
            <a:ext cx="1614055" cy="10478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52800" y="3624167"/>
            <a:ext cx="4727864" cy="1645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 smtClean="0"/>
          </a:p>
          <a:p>
            <a:r>
              <a:rPr lang="en-US" sz="2800" dirty="0" smtClean="0"/>
              <a:t>Encrypting backups using a database certificate.</a:t>
            </a:r>
          </a:p>
          <a:p>
            <a:pPr lvl="4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776840"/>
            <a:ext cx="2364003" cy="15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PowerShell command lets can do everything.</a:t>
            </a:r>
          </a:p>
          <a:p>
            <a:endParaRPr lang="en-US" sz="2000" dirty="0" smtClean="0"/>
          </a:p>
          <a:p>
            <a:r>
              <a:rPr lang="en-US" sz="2800" dirty="0" smtClean="0"/>
              <a:t>Azure portal website has some limitations.</a:t>
            </a:r>
          </a:p>
          <a:p>
            <a:endParaRPr lang="en-US" sz="2000" dirty="0" smtClean="0"/>
          </a:p>
          <a:p>
            <a:r>
              <a:rPr lang="en-US" sz="2800" dirty="0" err="1" smtClean="0"/>
              <a:t>CloudBerry</a:t>
            </a:r>
            <a:r>
              <a:rPr lang="en-US" sz="2800" dirty="0" smtClean="0"/>
              <a:t> Explorer is a great storage tool.</a:t>
            </a:r>
          </a:p>
          <a:p>
            <a:endParaRPr lang="en-US" sz="2000" dirty="0"/>
          </a:p>
          <a:p>
            <a:r>
              <a:rPr lang="en-US" sz="2800" dirty="0" smtClean="0"/>
              <a:t>Azure Storage explorer from Code </a:t>
            </a:r>
            <a:r>
              <a:rPr lang="en-US" sz="2800" dirty="0" err="1" smtClean="0"/>
              <a:t>Plex</a:t>
            </a:r>
            <a:endParaRPr lang="en-US" sz="280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RI SSUG - DEC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pPr lvl="1" indent="-342900"/>
            <a:r>
              <a:rPr lang="en-US" sz="2400" dirty="0" smtClean="0">
                <a:solidFill>
                  <a:srgbClr val="0070C0"/>
                </a:solidFill>
              </a:rPr>
              <a:t>Azure Subscription</a:t>
            </a:r>
          </a:p>
          <a:p>
            <a:pPr marL="800100" lvl="2" indent="0">
              <a:buNone/>
            </a:pPr>
            <a:r>
              <a:rPr lang="en-US" sz="2000" dirty="0" smtClean="0"/>
              <a:t>MSDN comes with 150 hours to play.</a:t>
            </a:r>
          </a:p>
          <a:p>
            <a:pPr marL="800100" lvl="2" indent="0">
              <a:buNone/>
            </a:pPr>
            <a:endParaRPr lang="en-US" sz="1000" dirty="0" smtClean="0"/>
          </a:p>
          <a:p>
            <a:pPr lvl="1" indent="-342900"/>
            <a:r>
              <a:rPr lang="en-US" sz="2400" dirty="0" smtClean="0">
                <a:solidFill>
                  <a:srgbClr val="0070C0"/>
                </a:solidFill>
              </a:rPr>
              <a:t>Storage Account</a:t>
            </a:r>
          </a:p>
          <a:p>
            <a:pPr marL="800100" lvl="2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an be used to store blobs, tables, queues and files.</a:t>
            </a:r>
          </a:p>
          <a:p>
            <a:pPr marL="800100" lvl="2" indent="0">
              <a:buNone/>
            </a:pPr>
            <a:endParaRPr lang="en-US" sz="1000" dirty="0" smtClean="0"/>
          </a:p>
          <a:p>
            <a:pPr lvl="1" indent="-342900"/>
            <a:r>
              <a:rPr lang="en-US" sz="2400" dirty="0" smtClean="0">
                <a:solidFill>
                  <a:srgbClr val="0070C0"/>
                </a:solidFill>
              </a:rPr>
              <a:t>Container</a:t>
            </a:r>
          </a:p>
          <a:p>
            <a:pPr marL="800100" lvl="2" indent="0">
              <a:buNone/>
            </a:pPr>
            <a:r>
              <a:rPr lang="en-US" sz="2000" dirty="0" smtClean="0"/>
              <a:t>Multiple objects can fit into a container.</a:t>
            </a:r>
          </a:p>
          <a:p>
            <a:pPr marL="800100" lvl="2" indent="0">
              <a:buNone/>
            </a:pPr>
            <a:endParaRPr lang="en-US" sz="1000" dirty="0" smtClean="0"/>
          </a:p>
          <a:p>
            <a:pPr lvl="1" indent="-342900"/>
            <a:r>
              <a:rPr lang="en-US" sz="2400" dirty="0" smtClean="0">
                <a:solidFill>
                  <a:srgbClr val="0070C0"/>
                </a:solidFill>
              </a:rPr>
              <a:t>Blob Object</a:t>
            </a:r>
          </a:p>
          <a:p>
            <a:pPr marL="800100" lvl="2" indent="0">
              <a:buNone/>
            </a:pPr>
            <a:r>
              <a:rPr lang="en-US" sz="2000" dirty="0" smtClean="0"/>
              <a:t>This is the smallest unit.  Either blob or page.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RI SSUG - DEC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36" y="488143"/>
            <a:ext cx="1772691" cy="10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Russian Doll Hierarchy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" y="2022463"/>
            <a:ext cx="6893935" cy="3484680"/>
          </a:xfrm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RI SSUG - DEC 2015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63" y="67895"/>
            <a:ext cx="1652155" cy="16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7793182" cy="3789593"/>
          </a:xfrm>
        </p:spPr>
        <p:txBody>
          <a:bodyPr/>
          <a:lstStyle/>
          <a:p>
            <a:r>
              <a:rPr lang="en-US" sz="2400" dirty="0" smtClean="0"/>
              <a:t>Power </a:t>
            </a:r>
            <a:r>
              <a:rPr lang="en-US" sz="2400" dirty="0" smtClean="0"/>
              <a:t>Shell to create objects.</a:t>
            </a:r>
          </a:p>
          <a:p>
            <a:endParaRPr lang="en-US" sz="1400" dirty="0" smtClean="0"/>
          </a:p>
          <a:p>
            <a:r>
              <a:rPr lang="en-US" sz="2400" dirty="0" smtClean="0"/>
              <a:t>Playing with Cloud Berry explorer.</a:t>
            </a:r>
          </a:p>
          <a:p>
            <a:endParaRPr lang="en-US" sz="1400" dirty="0"/>
          </a:p>
          <a:p>
            <a:r>
              <a:rPr lang="en-US" sz="2400" dirty="0" smtClean="0"/>
              <a:t>Looking at Azure Storage explorer.</a:t>
            </a:r>
          </a:p>
          <a:p>
            <a:endParaRPr lang="en-US" sz="1400" dirty="0"/>
          </a:p>
          <a:p>
            <a:r>
              <a:rPr lang="en-US" sz="2400" dirty="0" smtClean="0"/>
              <a:t>Backing and restoring up using the new URL command</a:t>
            </a:r>
            <a:r>
              <a:rPr lang="en-US" sz="2400" dirty="0" smtClean="0"/>
              <a:t>.</a:t>
            </a:r>
          </a:p>
          <a:p>
            <a:endParaRPr lang="en-US" sz="1400" dirty="0" smtClean="0"/>
          </a:p>
          <a:p>
            <a:r>
              <a:rPr lang="en-US" sz="2400" dirty="0" smtClean="0"/>
              <a:t>Failed backups may cause locked partial files.</a:t>
            </a:r>
            <a:endParaRPr lang="en-US" sz="2400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RI SSUG - DEC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5859"/>
            <a:ext cx="2540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</a:t>
            </a:r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7793182" cy="378959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Create master key</a:t>
            </a:r>
          </a:p>
          <a:p>
            <a:endParaRPr lang="en-US" sz="1200" dirty="0" smtClean="0"/>
          </a:p>
          <a:p>
            <a:r>
              <a:rPr lang="en-US" sz="2400" dirty="0" smtClean="0"/>
              <a:t>Create certificate using master</a:t>
            </a:r>
          </a:p>
          <a:p>
            <a:endParaRPr lang="en-US" sz="1200" dirty="0"/>
          </a:p>
          <a:p>
            <a:r>
              <a:rPr lang="en-US" sz="2400" dirty="0" smtClean="0"/>
              <a:t>Always backup keys &amp; certificates</a:t>
            </a:r>
          </a:p>
          <a:p>
            <a:endParaRPr lang="en-US" sz="1200" dirty="0"/>
          </a:p>
          <a:p>
            <a:r>
              <a:rPr lang="en-US" sz="2400" dirty="0" smtClean="0"/>
              <a:t>Use certificate when backing up</a:t>
            </a:r>
          </a:p>
          <a:p>
            <a:endParaRPr lang="en-US" sz="1200" dirty="0"/>
          </a:p>
          <a:p>
            <a:r>
              <a:rPr lang="en-US" sz="2400" dirty="0" smtClean="0"/>
              <a:t>Need certificate installed to server to restore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RI SSUG - DEC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37" y="507855"/>
            <a:ext cx="1092345" cy="10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7793182" cy="378959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Create key and certificate.</a:t>
            </a:r>
          </a:p>
          <a:p>
            <a:endParaRPr lang="en-US" sz="1200" dirty="0" smtClean="0"/>
          </a:p>
          <a:p>
            <a:r>
              <a:rPr lang="en-US" sz="2400" dirty="0" smtClean="0"/>
              <a:t>Encrypt backup using certificate.</a:t>
            </a:r>
            <a:endParaRPr lang="en-US" sz="2400" dirty="0"/>
          </a:p>
          <a:p>
            <a:endParaRPr lang="en-US" sz="1200" dirty="0" smtClean="0"/>
          </a:p>
          <a:p>
            <a:r>
              <a:rPr lang="en-US" sz="2400" dirty="0" smtClean="0"/>
              <a:t>Delete certificate.  Show failed restore.</a:t>
            </a:r>
          </a:p>
          <a:p>
            <a:endParaRPr lang="en-US" sz="1200" dirty="0" smtClean="0"/>
          </a:p>
          <a:p>
            <a:r>
              <a:rPr lang="en-US" sz="2400" dirty="0" smtClean="0"/>
              <a:t>Restore certificate.  Show </a:t>
            </a:r>
            <a:r>
              <a:rPr lang="en-US" sz="2400" dirty="0" smtClean="0"/>
              <a:t>successful </a:t>
            </a:r>
            <a:r>
              <a:rPr lang="en-US" sz="2400" dirty="0" smtClean="0"/>
              <a:t>restore.</a:t>
            </a:r>
          </a:p>
          <a:p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RI SSUG - DEC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74638"/>
            <a:ext cx="2307284" cy="17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7980" y="3337999"/>
            <a:ext cx="7491456" cy="2013320"/>
          </a:xfrm>
        </p:spPr>
        <p:txBody>
          <a:bodyPr/>
          <a:lstStyle/>
          <a:p>
            <a:r>
              <a:rPr lang="en-US" dirty="0" smtClean="0"/>
              <a:t>Thank you for attending!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John Miner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980" y="6297257"/>
            <a:ext cx="4831384" cy="449263"/>
          </a:xfrm>
        </p:spPr>
        <p:txBody>
          <a:bodyPr/>
          <a:lstStyle/>
          <a:p>
            <a:r>
              <a:rPr lang="fr-FR" dirty="0" smtClean="0"/>
              <a:t>RI SSUG - DEC 2015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QL Saturday">
      <a:dk1>
        <a:sysClr val="windowText" lastClr="000000"/>
      </a:dk1>
      <a:lt1>
        <a:sysClr val="window" lastClr="FFFFFF"/>
      </a:lt1>
      <a:dk2>
        <a:srgbClr val="3E3F3E"/>
      </a:dk2>
      <a:lt2>
        <a:srgbClr val="EEECE1"/>
      </a:lt2>
      <a:accent1>
        <a:srgbClr val="19405F"/>
      </a:accent1>
      <a:accent2>
        <a:srgbClr val="00548A"/>
      </a:accent2>
      <a:accent3>
        <a:srgbClr val="8CB13D"/>
      </a:accent3>
      <a:accent4>
        <a:srgbClr val="2E709A"/>
      </a:accent4>
      <a:accent5>
        <a:srgbClr val="D4762F"/>
      </a:accent5>
      <a:accent6>
        <a:srgbClr val="7C3575"/>
      </a:accent6>
      <a:hlink>
        <a:srgbClr val="8FB443"/>
      </a:hlink>
      <a:folHlink>
        <a:srgbClr val="8EB2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259</Words>
  <Application>Microsoft Office PowerPoint</Application>
  <PresentationFormat>On-screen Show (4:3)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Source Sans Pro</vt:lpstr>
      <vt:lpstr>Source Sans Pro Light</vt:lpstr>
      <vt:lpstr>Office Theme</vt:lpstr>
      <vt:lpstr>SQL Server 2014 New Backup Features</vt:lpstr>
      <vt:lpstr>Two important features</vt:lpstr>
      <vt:lpstr>Managing Azure Storage</vt:lpstr>
      <vt:lpstr>Azure Storage Hierarchy</vt:lpstr>
      <vt:lpstr>Russian Doll Hierarchy</vt:lpstr>
      <vt:lpstr>Examples</vt:lpstr>
      <vt:lpstr>Backup Encryption</vt:lpstr>
      <vt:lpstr>Example</vt:lpstr>
      <vt:lpstr>Thank you for attending!  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Microsoft account</cp:lastModifiedBy>
  <cp:revision>109</cp:revision>
  <dcterms:created xsi:type="dcterms:W3CDTF">2015-06-30T22:55:59Z</dcterms:created>
  <dcterms:modified xsi:type="dcterms:W3CDTF">2015-12-10T01:04:48Z</dcterms:modified>
</cp:coreProperties>
</file>