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34"/>
  </p:notesMasterIdLst>
  <p:sldIdLst>
    <p:sldId id="282" r:id="rId5"/>
    <p:sldId id="329" r:id="rId6"/>
    <p:sldId id="350" r:id="rId7"/>
    <p:sldId id="352" r:id="rId8"/>
    <p:sldId id="358" r:id="rId9"/>
    <p:sldId id="376" r:id="rId10"/>
    <p:sldId id="374" r:id="rId11"/>
    <p:sldId id="378" r:id="rId12"/>
    <p:sldId id="356" r:id="rId13"/>
    <p:sldId id="375" r:id="rId14"/>
    <p:sldId id="377" r:id="rId15"/>
    <p:sldId id="379" r:id="rId16"/>
    <p:sldId id="380" r:id="rId17"/>
    <p:sldId id="381" r:id="rId18"/>
    <p:sldId id="382" r:id="rId19"/>
    <p:sldId id="383" r:id="rId20"/>
    <p:sldId id="384" r:id="rId21"/>
    <p:sldId id="385" r:id="rId22"/>
    <p:sldId id="386" r:id="rId23"/>
    <p:sldId id="387" r:id="rId24"/>
    <p:sldId id="388" r:id="rId25"/>
    <p:sldId id="389" r:id="rId26"/>
    <p:sldId id="368" r:id="rId27"/>
    <p:sldId id="369" r:id="rId28"/>
    <p:sldId id="370" r:id="rId29"/>
    <p:sldId id="390" r:id="rId30"/>
    <p:sldId id="371" r:id="rId31"/>
    <p:sldId id="372" r:id="rId32"/>
    <p:sldId id="349"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C87"/>
    <a:srgbClr val="D40E8C"/>
    <a:srgbClr val="582873"/>
    <a:srgbClr val="7D726D"/>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p:restoredTop sz="92708"/>
  </p:normalViewPr>
  <p:slideViewPr>
    <p:cSldViewPr snapToGrid="0">
      <p:cViewPr varScale="1">
        <p:scale>
          <a:sx n="108" d="100"/>
          <a:sy n="108" d="100"/>
        </p:scale>
        <p:origin x="446" y="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channel9.msdn.com/Events/Build/2016/P402" TargetMode="External"/><Relationship Id="rId2" Type="http://schemas.openxmlformats.org/officeDocument/2006/relationships/hyperlink" Target="https://www.youtube.com/watch?v=44I48ufKhOs" TargetMode="External"/><Relationship Id="rId1" Type="http://schemas.openxmlformats.org/officeDocument/2006/relationships/slideLayout" Target="../slideLayouts/slideLayout12.xml"/><Relationship Id="rId5" Type="http://schemas.openxmlformats.org/officeDocument/2006/relationships/hyperlink" Target="https://www.mssqltips.com/sqlservertip/5320/deploying-azure-analysis-services-using-powershell-cmdlets/" TargetMode="External"/><Relationship Id="rId4" Type="http://schemas.openxmlformats.org/officeDocument/2006/relationships/hyperlink" Target="https://docs.microsoft.com/en-us/azure/analysis-servic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nalysis-services/tutorials/aas-adventure-works-tutorial" TargetMode="External"/><Relationship Id="rId2" Type="http://schemas.openxmlformats.org/officeDocument/2006/relationships/hyperlink" Target="https://azure.microsoft.com/en-us/resources/videos/azure-analysis-services-automation/" TargetMode="External"/><Relationship Id="rId1" Type="http://schemas.openxmlformats.org/officeDocument/2006/relationships/slideLayout" Target="../slideLayouts/slideLayout12.xml"/><Relationship Id="rId5" Type="http://schemas.openxmlformats.org/officeDocument/2006/relationships/hyperlink" Target="https://docs.microsoft.com/en-us/azure/virtual-machines/windows/sql/virtual-machines-windows-sql-server-iaas-faq" TargetMode="External"/><Relationship Id="rId4" Type="http://schemas.openxmlformats.org/officeDocument/2006/relationships/hyperlink" Target="https://github.com/Microsoft/sql-server-samples/releases/tag/adventurework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view=sql-server-2017" TargetMode="External"/><Relationship Id="rId2" Type="http://schemas.openxmlformats.org/officeDocument/2006/relationships/hyperlink" Target="https://docs.microsoft.com/en-us/sql/ssdt/download-sql-server-data-tools-ssdt?view=sql-server-2017" TargetMode="External"/><Relationship Id="rId1" Type="http://schemas.openxmlformats.org/officeDocument/2006/relationships/slideLayout" Target="../slideLayouts/slideLayout12.xml"/><Relationship Id="rId5" Type="http://schemas.openxmlformats.org/officeDocument/2006/relationships/hyperlink" Target="https://www.amazon.com/Modeling-Microsoft-Analysis-Developer-Reference/dp/1509302778" TargetMode="External"/><Relationship Id="rId4" Type="http://schemas.openxmlformats.org/officeDocument/2006/relationships/hyperlink" Target="https://www.sqlbi.com/tools/dax-stud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2"/>
            <a:ext cx="7496990" cy="885059"/>
          </a:xfrm>
        </p:spPr>
        <p:txBody>
          <a:bodyPr/>
          <a:lstStyle/>
          <a:p>
            <a:r>
              <a:rPr lang="en-US" dirty="0" smtClean="0"/>
              <a:t>Centralizing Business Intelligence with</a:t>
            </a:r>
            <a:br>
              <a:rPr lang="en-US" dirty="0" smtClean="0"/>
            </a:br>
            <a:r>
              <a:rPr lang="en-US" dirty="0" smtClean="0"/>
              <a:t>Azure Analysis Services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smtClean="0">
                <a:latin typeface="+mn-lt"/>
              </a:rPr>
              <a:t>John Miner</a:t>
            </a:r>
            <a:br>
              <a:rPr lang="en-US" sz="1400" dirty="0" smtClean="0">
                <a:latin typeface="+mn-lt"/>
              </a:rPr>
            </a:br>
            <a:r>
              <a:rPr lang="en-US" sz="1400" dirty="0" smtClean="0">
                <a:latin typeface="+mn-lt"/>
              </a:rPr>
              <a:t>Data Architect</a:t>
            </a:r>
          </a:p>
          <a:p>
            <a:r>
              <a:rPr lang="en-US" sz="1400" dirty="0" smtClean="0">
                <a:latin typeface="+mn-lt"/>
                <a:hlinkClick r:id="rId4"/>
              </a:rPr>
              <a:t>john.miner@insight.com</a:t>
            </a:r>
            <a:endParaRPr lang="en-US" sz="1400" dirty="0" smtClean="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smtClean="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r>
              <a:rPr lang="en-US" dirty="0">
                <a:solidFill>
                  <a:srgbClr val="002060"/>
                </a:solidFill>
                <a:latin typeface="Calibri" pitchFamily="34" charset="0"/>
                <a:cs typeface="Calibri" pitchFamily="34" charset="0"/>
              </a:rPr>
              <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smtClean="0">
                <a:solidFill>
                  <a:srgbClr val="002060"/>
                </a:solidFill>
                <a:latin typeface="Calibri" pitchFamily="34" charset="0"/>
                <a:cs typeface="Calibri" pitchFamily="34" charset="0"/>
              </a:rPr>
              <a:t>	</a:t>
            </a:r>
            <a:r>
              <a:rPr lang="en-US" dirty="0" smtClean="0">
                <a:solidFill>
                  <a:schemeClr val="bg1">
                    <a:lumMod val="95000"/>
                  </a:schemeClr>
                </a:solidFill>
                <a:latin typeface="Calibri" pitchFamily="34" charset="0"/>
                <a:cs typeface="Calibri" pitchFamily="34" charset="0"/>
              </a:rPr>
              <a:t>JohnMiner3</a:t>
            </a:r>
            <a:endParaRPr lang="en-US" dirty="0">
              <a:solidFill>
                <a:schemeClr val="bg1">
                  <a:lumMod val="95000"/>
                </a:schemeClr>
              </a:solidFill>
              <a:latin typeface="Calibri" pitchFamily="34" charset="0"/>
              <a:cs typeface="Calibri"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Impersonation vs Security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Impersonation</a:t>
            </a:r>
          </a:p>
          <a:p>
            <a:pPr lvl="1"/>
            <a:r>
              <a:rPr lang="en-US" sz="1500" dirty="0" smtClean="0"/>
              <a:t>Comes to play when processing the model (tables).</a:t>
            </a:r>
          </a:p>
          <a:p>
            <a:pPr lvl="1"/>
            <a:r>
              <a:rPr lang="en-US" sz="1500" dirty="0" smtClean="0"/>
              <a:t>Three common choices are specific windows account, service account or current user.</a:t>
            </a:r>
          </a:p>
          <a:p>
            <a:pPr lvl="1"/>
            <a:endParaRPr lang="en-US" sz="1500" dirty="0"/>
          </a:p>
          <a:p>
            <a:pPr marL="0" indent="0">
              <a:buNone/>
            </a:pPr>
            <a:r>
              <a:rPr lang="en-US" sz="1800" dirty="0" smtClean="0"/>
              <a:t>Security</a:t>
            </a:r>
            <a:endParaRPr lang="en-US" sz="1800" dirty="0"/>
          </a:p>
          <a:p>
            <a:pPr lvl="1"/>
            <a:r>
              <a:rPr lang="en-US" sz="1500" dirty="0" smtClean="0"/>
              <a:t>Restricts who can access the model (tables).</a:t>
            </a:r>
          </a:p>
          <a:p>
            <a:pPr lvl="1"/>
            <a:r>
              <a:rPr lang="en-US" sz="1500" dirty="0" smtClean="0"/>
              <a:t>Define roles with model.</a:t>
            </a:r>
          </a:p>
          <a:p>
            <a:pPr lvl="1"/>
            <a:r>
              <a:rPr lang="en-US" sz="1500" dirty="0" smtClean="0"/>
              <a:t>Assign members to roles.</a:t>
            </a:r>
          </a:p>
          <a:p>
            <a:pPr lvl="1"/>
            <a:endParaRPr lang="en-US" sz="1500" dirty="0" smtClean="0"/>
          </a:p>
          <a:p>
            <a:pPr lvl="1"/>
            <a:endParaRPr lang="en-US" sz="1500" dirty="0"/>
          </a:p>
          <a:p>
            <a:pPr lvl="1"/>
            <a:endParaRPr lang="en-US" sz="1500" dirty="0" smtClean="0"/>
          </a:p>
          <a:p>
            <a:pPr marL="0" indent="0">
              <a:buNone/>
            </a:pPr>
            <a:endParaRPr lang="en-US" sz="1800" dirty="0" smtClean="0"/>
          </a:p>
          <a:p>
            <a:endParaRPr lang="en-US" dirty="0"/>
          </a:p>
        </p:txBody>
      </p:sp>
    </p:spTree>
    <p:extLst>
      <p:ext uri="{BB962C8B-B14F-4D97-AF65-F5344CB8AC3E}">
        <p14:creationId xmlns:p14="http://schemas.microsoft.com/office/powerpoint/2010/main" val="27723842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Database Design Suggestions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Decouple schema</a:t>
            </a:r>
            <a:endParaRPr lang="en-US" sz="1800" dirty="0"/>
          </a:p>
          <a:p>
            <a:pPr lvl="1"/>
            <a:r>
              <a:rPr lang="en-US" sz="1500" dirty="0" smtClean="0"/>
              <a:t>When a model is processed, the source system data has to be queried</a:t>
            </a:r>
          </a:p>
          <a:p>
            <a:pPr lvl="1"/>
            <a:r>
              <a:rPr lang="en-US" sz="1500" dirty="0" smtClean="0"/>
              <a:t>Source system changes result in tabular model changes</a:t>
            </a:r>
            <a:endParaRPr lang="en-US" sz="1500" dirty="0"/>
          </a:p>
          <a:p>
            <a:pPr lvl="1"/>
            <a:r>
              <a:rPr lang="en-US" sz="1500" dirty="0" smtClean="0"/>
              <a:t>Use TSQL views to decouple the schema from the semantic model</a:t>
            </a:r>
          </a:p>
          <a:p>
            <a:pPr lvl="1"/>
            <a:r>
              <a:rPr lang="en-US" sz="1500" dirty="0" smtClean="0"/>
              <a:t>Filtered datasets is an additional development benefit</a:t>
            </a:r>
          </a:p>
          <a:p>
            <a:pPr lvl="1"/>
            <a:endParaRPr lang="en-US" sz="1500" dirty="0"/>
          </a:p>
          <a:p>
            <a:pPr marL="0" indent="0">
              <a:buNone/>
            </a:pPr>
            <a:r>
              <a:rPr lang="en-US" sz="1800" dirty="0" smtClean="0"/>
              <a:t>Data modeling</a:t>
            </a:r>
            <a:endParaRPr lang="en-US" sz="1800" dirty="0"/>
          </a:p>
          <a:p>
            <a:pPr lvl="1"/>
            <a:r>
              <a:rPr lang="en-US" sz="1500" dirty="0" smtClean="0"/>
              <a:t>De-normalized </a:t>
            </a:r>
            <a:r>
              <a:rPr lang="en-US" sz="1500" dirty="0" smtClean="0">
                <a:solidFill>
                  <a:srgbClr val="B01C87"/>
                </a:solidFill>
              </a:rPr>
              <a:t>single table </a:t>
            </a:r>
            <a:r>
              <a:rPr lang="en-US" sz="1500" dirty="0" smtClean="0"/>
              <a:t>results in longer processing time, lack of granularity and complex DAX code.</a:t>
            </a:r>
          </a:p>
          <a:p>
            <a:pPr lvl="1"/>
            <a:r>
              <a:rPr lang="en-US" sz="1500" dirty="0" smtClean="0"/>
              <a:t>Over normalized </a:t>
            </a:r>
            <a:r>
              <a:rPr lang="en-US" sz="1500" dirty="0" smtClean="0">
                <a:solidFill>
                  <a:srgbClr val="B01C87"/>
                </a:solidFill>
              </a:rPr>
              <a:t>snow flake </a:t>
            </a:r>
            <a:r>
              <a:rPr lang="en-US" sz="1500" dirty="0" smtClean="0"/>
              <a:t>design results in slow query execution and inability to create hierarchies.</a:t>
            </a:r>
          </a:p>
          <a:p>
            <a:pPr lvl="1"/>
            <a:r>
              <a:rPr lang="en-US" sz="1500" dirty="0" smtClean="0"/>
              <a:t>A </a:t>
            </a:r>
            <a:r>
              <a:rPr lang="en-US" sz="1500" dirty="0" smtClean="0">
                <a:solidFill>
                  <a:srgbClr val="B01C87"/>
                </a:solidFill>
              </a:rPr>
              <a:t>star schema </a:t>
            </a:r>
            <a:r>
              <a:rPr lang="en-US" sz="1500" dirty="0" smtClean="0"/>
              <a:t>design is in the middle of the spectrum and is a good choice.</a:t>
            </a:r>
            <a:endParaRPr lang="en-US" sz="1500" dirty="0"/>
          </a:p>
        </p:txBody>
      </p:sp>
      <p:sp>
        <p:nvSpPr>
          <p:cNvPr id="6" name="Rectangle 5"/>
          <p:cNvSpPr/>
          <p:nvPr/>
        </p:nvSpPr>
        <p:spPr>
          <a:xfrm>
            <a:off x="367861" y="4397494"/>
            <a:ext cx="2694315" cy="276999"/>
          </a:xfrm>
          <a:prstGeom prst="rect">
            <a:avLst/>
          </a:prstGeom>
        </p:spPr>
        <p:txBody>
          <a:bodyPr wrap="square">
            <a:spAutoFit/>
          </a:bodyPr>
          <a:lstStyle/>
          <a:p>
            <a:r>
              <a:rPr lang="en-US" sz="1200" b="1" dirty="0">
                <a:solidFill>
                  <a:srgbClr val="D40E8C"/>
                </a:solidFill>
                <a:latin typeface="+mj-lt"/>
              </a:rPr>
              <a:t>Example 3</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Import star schema tables</a:t>
            </a:r>
            <a:endParaRPr lang="en-US" sz="1200" b="1" dirty="0">
              <a:solidFill>
                <a:srgbClr val="D40E8C"/>
              </a:solidFill>
              <a:latin typeface="+mj-lt"/>
            </a:endParaRPr>
          </a:p>
        </p:txBody>
      </p:sp>
    </p:spTree>
    <p:extLst>
      <p:ext uri="{BB962C8B-B14F-4D97-AF65-F5344CB8AC3E}">
        <p14:creationId xmlns:p14="http://schemas.microsoft.com/office/powerpoint/2010/main" val="40010081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Managing table relationships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800"/>
              </a:spcBef>
              <a:spcAft>
                <a:spcPts val="800"/>
              </a:spcAft>
            </a:pPr>
            <a:r>
              <a:rPr lang="en-US" sz="1600" dirty="0" smtClean="0"/>
              <a:t>The import table wizard will guess at the relationships between the tables.</a:t>
            </a:r>
          </a:p>
          <a:p>
            <a:pPr>
              <a:spcBef>
                <a:spcPts val="800"/>
              </a:spcBef>
              <a:spcAft>
                <a:spcPts val="800"/>
              </a:spcAft>
            </a:pPr>
            <a:r>
              <a:rPr lang="en-US" sz="1600" dirty="0" smtClean="0"/>
              <a:t>There are two types of relationships:  </a:t>
            </a:r>
            <a:r>
              <a:rPr lang="en-US" sz="1600" dirty="0" smtClean="0">
                <a:solidFill>
                  <a:srgbClr val="B01C87"/>
                </a:solidFill>
              </a:rPr>
              <a:t>1-to-1</a:t>
            </a:r>
            <a:r>
              <a:rPr lang="en-US" sz="1600" dirty="0" smtClean="0"/>
              <a:t> and 1-to-many.</a:t>
            </a:r>
          </a:p>
          <a:p>
            <a:pPr>
              <a:spcBef>
                <a:spcPts val="800"/>
              </a:spcBef>
              <a:spcAft>
                <a:spcPts val="800"/>
              </a:spcAft>
            </a:pPr>
            <a:r>
              <a:rPr lang="en-US" sz="1600" dirty="0" smtClean="0"/>
              <a:t>The DAX query language uses the defined relationships when determining the evaluation context.</a:t>
            </a:r>
          </a:p>
          <a:p>
            <a:pPr>
              <a:spcBef>
                <a:spcPts val="800"/>
              </a:spcBef>
              <a:spcAft>
                <a:spcPts val="800"/>
              </a:spcAft>
            </a:pPr>
            <a:r>
              <a:rPr lang="en-US" sz="1600" dirty="0" smtClean="0"/>
              <a:t>Before 2016, </a:t>
            </a:r>
            <a:r>
              <a:rPr lang="en-US" sz="1600" dirty="0" smtClean="0">
                <a:solidFill>
                  <a:srgbClr val="B01C87"/>
                </a:solidFill>
              </a:rPr>
              <a:t>bi-directional filtering </a:t>
            </a:r>
            <a:r>
              <a:rPr lang="en-US" sz="1600" dirty="0" smtClean="0"/>
              <a:t>was not allowed between tables.</a:t>
            </a:r>
          </a:p>
          <a:p>
            <a:pPr>
              <a:spcBef>
                <a:spcPts val="800"/>
              </a:spcBef>
              <a:spcAft>
                <a:spcPts val="800"/>
              </a:spcAft>
            </a:pPr>
            <a:r>
              <a:rPr lang="en-US" sz="1600" dirty="0" smtClean="0"/>
              <a:t>Only one relationship, between two tables, can be active at a given time.</a:t>
            </a:r>
          </a:p>
          <a:p>
            <a:pPr>
              <a:spcBef>
                <a:spcPts val="800"/>
              </a:spcBef>
              <a:spcAft>
                <a:spcPts val="800"/>
              </a:spcAft>
            </a:pPr>
            <a:r>
              <a:rPr lang="en-US" sz="1600" dirty="0" smtClean="0"/>
              <a:t>However, a special DAX formula can use an inactive relationship.</a:t>
            </a:r>
          </a:p>
          <a:p>
            <a:endParaRPr lang="en-US" sz="800" dirty="0" smtClean="0"/>
          </a:p>
        </p:txBody>
      </p:sp>
    </p:spTree>
    <p:extLst>
      <p:ext uri="{BB962C8B-B14F-4D97-AF65-F5344CB8AC3E}">
        <p14:creationId xmlns:p14="http://schemas.microsoft.com/office/powerpoint/2010/main" val="193479805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Business Metrics Using DAX</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63383" y="1211408"/>
            <a:ext cx="3513957" cy="265175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Calculated Column</a:t>
            </a:r>
            <a:endParaRPr lang="en-US" sz="1600" dirty="0"/>
          </a:p>
          <a:p>
            <a:pPr lvl="1"/>
            <a:r>
              <a:rPr lang="en-US" sz="1600" dirty="0" smtClean="0"/>
              <a:t>Associated with table</a:t>
            </a:r>
          </a:p>
          <a:p>
            <a:pPr lvl="1"/>
            <a:r>
              <a:rPr lang="en-US" sz="1600" dirty="0" smtClean="0"/>
              <a:t>Stored with model</a:t>
            </a:r>
            <a:endParaRPr lang="en-US" sz="1600" dirty="0"/>
          </a:p>
          <a:p>
            <a:pPr lvl="1"/>
            <a:r>
              <a:rPr lang="en-US" sz="1600" dirty="0" smtClean="0"/>
              <a:t>Row context</a:t>
            </a:r>
          </a:p>
          <a:p>
            <a:pPr lvl="1"/>
            <a:endParaRPr lang="en-US" sz="800" dirty="0"/>
          </a:p>
          <a:p>
            <a:pPr marL="0" indent="0">
              <a:buNone/>
            </a:pPr>
            <a:r>
              <a:rPr lang="en-US" sz="1600" dirty="0" smtClean="0"/>
              <a:t>Measures</a:t>
            </a:r>
            <a:endParaRPr lang="en-US" sz="1600" dirty="0"/>
          </a:p>
          <a:p>
            <a:pPr lvl="1"/>
            <a:r>
              <a:rPr lang="en-US" sz="1600" dirty="0" smtClean="0"/>
              <a:t>Independent of tables</a:t>
            </a:r>
          </a:p>
          <a:p>
            <a:pPr lvl="1"/>
            <a:r>
              <a:rPr lang="en-US" sz="1600" dirty="0" smtClean="0"/>
              <a:t>Evaluated with queried</a:t>
            </a:r>
          </a:p>
          <a:p>
            <a:pPr lvl="1"/>
            <a:r>
              <a:rPr lang="en-US" sz="1600" dirty="0" smtClean="0"/>
              <a:t>Filter Context</a:t>
            </a:r>
          </a:p>
        </p:txBody>
      </p:sp>
      <p:sp>
        <p:nvSpPr>
          <p:cNvPr id="6" name="Text Placeholder 2">
            <a:extLst>
              <a:ext uri="{FF2B5EF4-FFF2-40B4-BE49-F238E27FC236}">
                <a16:creationId xmlns:a16="http://schemas.microsoft.com/office/drawing/2014/main" id="{32B62CEC-62BC-4449-A762-3FDD73252A74}"/>
              </a:ext>
            </a:extLst>
          </p:cNvPr>
          <p:cNvSpPr txBox="1">
            <a:spLocks/>
          </p:cNvSpPr>
          <p:nvPr/>
        </p:nvSpPr>
        <p:spPr>
          <a:xfrm>
            <a:off x="3728484" y="1225936"/>
            <a:ext cx="3513957" cy="30622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KPI</a:t>
            </a:r>
            <a:endParaRPr lang="en-US" sz="1600" dirty="0"/>
          </a:p>
          <a:p>
            <a:pPr lvl="1"/>
            <a:r>
              <a:rPr lang="en-US" sz="1600" dirty="0" smtClean="0"/>
              <a:t>Uses a measure</a:t>
            </a:r>
          </a:p>
          <a:p>
            <a:pPr lvl="1"/>
            <a:r>
              <a:rPr lang="en-US" sz="1600" dirty="0" smtClean="0"/>
              <a:t>Compared against target</a:t>
            </a:r>
          </a:p>
        </p:txBody>
      </p:sp>
      <p:sp>
        <p:nvSpPr>
          <p:cNvPr id="7" name="Rectangle 6"/>
          <p:cNvSpPr/>
          <p:nvPr/>
        </p:nvSpPr>
        <p:spPr>
          <a:xfrm>
            <a:off x="367862" y="4383318"/>
            <a:ext cx="2559636" cy="276999"/>
          </a:xfrm>
          <a:prstGeom prst="rect">
            <a:avLst/>
          </a:prstGeom>
        </p:spPr>
        <p:txBody>
          <a:bodyPr wrap="square">
            <a:spAutoFit/>
          </a:bodyPr>
          <a:lstStyle/>
          <a:p>
            <a:r>
              <a:rPr lang="en-US" sz="1200" b="1" dirty="0">
                <a:solidFill>
                  <a:srgbClr val="D40E8C"/>
                </a:solidFill>
                <a:latin typeface="+mj-lt"/>
              </a:rPr>
              <a:t>Example 4</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Adding Business Metrics</a:t>
            </a:r>
            <a:endParaRPr lang="en-US" sz="1200" b="1" dirty="0">
              <a:solidFill>
                <a:srgbClr val="D40E8C"/>
              </a:solidFill>
              <a:latin typeface="+mj-lt"/>
            </a:endParaRPr>
          </a:p>
        </p:txBody>
      </p:sp>
    </p:spTree>
    <p:extLst>
      <p:ext uri="{BB962C8B-B14F-4D97-AF65-F5344CB8AC3E}">
        <p14:creationId xmlns:p14="http://schemas.microsoft.com/office/powerpoint/2010/main" val="3238368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Model Viewpoints and Pathways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Perspective</a:t>
            </a:r>
            <a:endParaRPr lang="en-US" sz="1800" dirty="0"/>
          </a:p>
          <a:p>
            <a:pPr lvl="1"/>
            <a:r>
              <a:rPr lang="en-US" sz="1400" dirty="0"/>
              <a:t>D</a:t>
            </a:r>
            <a:r>
              <a:rPr lang="en-US" sz="1400" dirty="0" smtClean="0"/>
              <a:t>efines </a:t>
            </a:r>
            <a:r>
              <a:rPr lang="en-US" sz="1400" dirty="0"/>
              <a:t>a viewable subset of a model that provides focused, business-specific, or application-specific </a:t>
            </a:r>
            <a:r>
              <a:rPr lang="en-US" sz="1400" dirty="0" smtClean="0"/>
              <a:t>viewpoints.</a:t>
            </a:r>
          </a:p>
          <a:p>
            <a:pPr lvl="1"/>
            <a:r>
              <a:rPr lang="en-US" sz="1400" dirty="0" smtClean="0"/>
              <a:t>Reduces the visibility </a:t>
            </a:r>
            <a:r>
              <a:rPr lang="en-US" sz="1400" dirty="0"/>
              <a:t>model </a:t>
            </a:r>
            <a:r>
              <a:rPr lang="en-US" sz="1400" dirty="0" smtClean="0"/>
              <a:t>objects to the end user </a:t>
            </a:r>
            <a:r>
              <a:rPr lang="en-US" sz="1400" dirty="0"/>
              <a:t>(tables, columns, measures, hierarchies, and </a:t>
            </a:r>
            <a:r>
              <a:rPr lang="en-US" sz="1400" dirty="0" smtClean="0"/>
              <a:t>KPIs).</a:t>
            </a:r>
            <a:endParaRPr lang="en-US" dirty="0" smtClean="0"/>
          </a:p>
          <a:p>
            <a:pPr lvl="1"/>
            <a:endParaRPr lang="en-US" sz="1500" dirty="0"/>
          </a:p>
          <a:p>
            <a:pPr marL="0" indent="0">
              <a:buNone/>
            </a:pPr>
            <a:r>
              <a:rPr lang="en-US" sz="1800" dirty="0" smtClean="0"/>
              <a:t>Hierarchy</a:t>
            </a:r>
            <a:endParaRPr lang="en-US" sz="1800" dirty="0"/>
          </a:p>
          <a:p>
            <a:pPr lvl="1"/>
            <a:r>
              <a:rPr lang="en-US" sz="1500" dirty="0"/>
              <a:t>Hierarchies are groups of columns arranged in levels</a:t>
            </a:r>
            <a:r>
              <a:rPr lang="en-US" sz="1500" dirty="0" smtClean="0"/>
              <a:t>.</a:t>
            </a:r>
          </a:p>
          <a:p>
            <a:pPr lvl="1"/>
            <a:r>
              <a:rPr lang="en-US" sz="1500" dirty="0" smtClean="0"/>
              <a:t>Limits the data returned by a query.</a:t>
            </a:r>
          </a:p>
          <a:p>
            <a:pPr lvl="1"/>
            <a:r>
              <a:rPr lang="en-US" sz="1500" dirty="0" smtClean="0"/>
              <a:t>Natural hierarchies are considered pathways to the data.</a:t>
            </a:r>
            <a:endParaRPr lang="en-US" sz="1500" dirty="0"/>
          </a:p>
        </p:txBody>
      </p:sp>
      <p:sp>
        <p:nvSpPr>
          <p:cNvPr id="6" name="Rectangle 5"/>
          <p:cNvSpPr/>
          <p:nvPr/>
        </p:nvSpPr>
        <p:spPr>
          <a:xfrm>
            <a:off x="367861" y="4397494"/>
            <a:ext cx="2694315"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5 </a:t>
            </a:r>
            <a:r>
              <a:rPr lang="en-US" sz="1200" b="1" dirty="0">
                <a:solidFill>
                  <a:srgbClr val="D40E8C"/>
                </a:solidFill>
                <a:latin typeface="+mj-lt"/>
              </a:rPr>
              <a:t>– </a:t>
            </a:r>
            <a:r>
              <a:rPr lang="en-US" sz="1200" b="1" dirty="0" smtClean="0">
                <a:solidFill>
                  <a:srgbClr val="D40E8C"/>
                </a:solidFill>
                <a:latin typeface="+mj-lt"/>
              </a:rPr>
              <a:t>Reducing query results</a:t>
            </a:r>
            <a:endParaRPr lang="en-US" sz="1200" b="1" dirty="0">
              <a:solidFill>
                <a:srgbClr val="D40E8C"/>
              </a:solidFill>
              <a:latin typeface="+mj-lt"/>
            </a:endParaRPr>
          </a:p>
        </p:txBody>
      </p:sp>
    </p:spTree>
    <p:extLst>
      <p:ext uri="{BB962C8B-B14F-4D97-AF65-F5344CB8AC3E}">
        <p14:creationId xmlns:p14="http://schemas.microsoft.com/office/powerpoint/2010/main" val="15234320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Performance and Security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Partitions</a:t>
            </a:r>
            <a:endParaRPr lang="en-US" sz="1800" dirty="0"/>
          </a:p>
          <a:p>
            <a:pPr lvl="1"/>
            <a:r>
              <a:rPr lang="en-US" sz="1500" dirty="0" smtClean="0"/>
              <a:t>Applied at the table level.</a:t>
            </a:r>
          </a:p>
          <a:p>
            <a:pPr lvl="1"/>
            <a:r>
              <a:rPr lang="en-US" sz="1500" dirty="0" smtClean="0"/>
              <a:t>Define a subset of the data.</a:t>
            </a:r>
          </a:p>
          <a:p>
            <a:pPr lvl="1"/>
            <a:r>
              <a:rPr lang="en-US" sz="1500" dirty="0" smtClean="0"/>
              <a:t>Reduces overall processing time.</a:t>
            </a:r>
          </a:p>
          <a:p>
            <a:pPr lvl="1"/>
            <a:endParaRPr lang="en-US" sz="1500" dirty="0"/>
          </a:p>
          <a:p>
            <a:pPr marL="0" indent="0">
              <a:buNone/>
            </a:pPr>
            <a:r>
              <a:rPr lang="en-US" sz="1800" dirty="0" smtClean="0"/>
              <a:t>Roles</a:t>
            </a:r>
          </a:p>
          <a:p>
            <a:pPr lvl="1"/>
            <a:r>
              <a:rPr lang="en-US" sz="1500" dirty="0" smtClean="0"/>
              <a:t>Typical concept of access control lists (groups)</a:t>
            </a:r>
          </a:p>
          <a:p>
            <a:pPr lvl="1"/>
            <a:r>
              <a:rPr lang="en-US" sz="1500" dirty="0" smtClean="0"/>
              <a:t>Roles can have none, read, process or admin rights.</a:t>
            </a:r>
          </a:p>
          <a:p>
            <a:pPr lvl="1"/>
            <a:r>
              <a:rPr lang="en-US" sz="1500" dirty="0" smtClean="0"/>
              <a:t>DAX filter can be applied to table for row level security.</a:t>
            </a:r>
          </a:p>
          <a:p>
            <a:pPr lvl="1"/>
            <a:r>
              <a:rPr lang="en-US" sz="1500" dirty="0" smtClean="0"/>
              <a:t>Filter can be static or dynamic.</a:t>
            </a:r>
          </a:p>
          <a:p>
            <a:pPr lvl="1"/>
            <a:r>
              <a:rPr lang="en-US" sz="1500" dirty="0" smtClean="0"/>
              <a:t>Members are Active Directory users.</a:t>
            </a:r>
          </a:p>
        </p:txBody>
      </p:sp>
      <p:sp>
        <p:nvSpPr>
          <p:cNvPr id="6" name="Rectangle 5"/>
          <p:cNvSpPr/>
          <p:nvPr/>
        </p:nvSpPr>
        <p:spPr>
          <a:xfrm>
            <a:off x="367861" y="4397494"/>
            <a:ext cx="2694315" cy="276999"/>
          </a:xfrm>
          <a:prstGeom prst="rect">
            <a:avLst/>
          </a:prstGeom>
        </p:spPr>
        <p:txBody>
          <a:bodyPr wrap="square">
            <a:spAutoFit/>
          </a:bodyPr>
          <a:lstStyle/>
          <a:p>
            <a:r>
              <a:rPr lang="en-US" sz="1200" b="1" dirty="0">
                <a:solidFill>
                  <a:srgbClr val="D40E8C"/>
                </a:solidFill>
                <a:latin typeface="+mj-lt"/>
              </a:rPr>
              <a:t>Example 6</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Partitions and roles</a:t>
            </a:r>
            <a:endParaRPr lang="en-US" sz="1200" b="1" dirty="0">
              <a:solidFill>
                <a:srgbClr val="D40E8C"/>
              </a:solidFill>
              <a:latin typeface="+mj-lt"/>
            </a:endParaRPr>
          </a:p>
        </p:txBody>
      </p:sp>
    </p:spTree>
    <p:extLst>
      <p:ext uri="{BB962C8B-B14F-4D97-AF65-F5344CB8AC3E}">
        <p14:creationId xmlns:p14="http://schemas.microsoft.com/office/powerpoint/2010/main" val="37962872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Deploy and Process Model</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Deploy</a:t>
            </a:r>
            <a:endParaRPr lang="en-US" sz="1800" dirty="0"/>
          </a:p>
          <a:p>
            <a:pPr lvl="1"/>
            <a:r>
              <a:rPr lang="en-US" sz="1500" dirty="0" smtClean="0"/>
              <a:t>Can be simple as pressing a button in VS2017.</a:t>
            </a:r>
          </a:p>
          <a:p>
            <a:pPr lvl="1"/>
            <a:r>
              <a:rPr lang="en-US" sz="1500" dirty="0" smtClean="0"/>
              <a:t>Meta data is transferred to target service.</a:t>
            </a:r>
          </a:p>
          <a:p>
            <a:pPr lvl="1"/>
            <a:endParaRPr lang="en-US" sz="1500" dirty="0"/>
          </a:p>
          <a:p>
            <a:pPr marL="0" indent="0">
              <a:buNone/>
            </a:pPr>
            <a:r>
              <a:rPr lang="en-US" sz="1800" dirty="0" smtClean="0"/>
              <a:t>Process</a:t>
            </a:r>
          </a:p>
          <a:p>
            <a:pPr lvl="1"/>
            <a:r>
              <a:rPr lang="en-US" sz="1500" dirty="0" smtClean="0"/>
              <a:t>Connect to data sources.</a:t>
            </a:r>
          </a:p>
          <a:p>
            <a:pPr lvl="1"/>
            <a:r>
              <a:rPr lang="en-US" sz="1500" dirty="0" smtClean="0"/>
              <a:t>Import data into cache.</a:t>
            </a:r>
          </a:p>
          <a:p>
            <a:pPr lvl="1"/>
            <a:r>
              <a:rPr lang="en-US" sz="1500" dirty="0" smtClean="0"/>
              <a:t>Create calculated columns and tables.</a:t>
            </a:r>
          </a:p>
          <a:p>
            <a:pPr lvl="1"/>
            <a:endParaRPr lang="en-US" sz="1500" dirty="0" smtClean="0"/>
          </a:p>
          <a:p>
            <a:pPr marL="0" indent="0">
              <a:buNone/>
            </a:pPr>
            <a:r>
              <a:rPr lang="en-US" sz="1800" dirty="0" smtClean="0"/>
              <a:t>Tools</a:t>
            </a:r>
            <a:endParaRPr lang="en-US" sz="1800" dirty="0"/>
          </a:p>
          <a:p>
            <a:pPr lvl="1"/>
            <a:r>
              <a:rPr lang="en-US" sz="1500" dirty="0" smtClean="0"/>
              <a:t>SQL Server Management Studio </a:t>
            </a:r>
          </a:p>
          <a:p>
            <a:pPr lvl="1"/>
            <a:r>
              <a:rPr lang="en-US" sz="1500" dirty="0" smtClean="0"/>
              <a:t>Code (C#, PowerShell, etc.)</a:t>
            </a:r>
          </a:p>
          <a:p>
            <a:pPr lvl="1"/>
            <a:r>
              <a:rPr lang="en-US" sz="1500" dirty="0" smtClean="0"/>
              <a:t>Azure DevOps</a:t>
            </a:r>
          </a:p>
          <a:p>
            <a:pPr lvl="1"/>
            <a:endParaRPr lang="en-US" sz="1500" dirty="0" smtClean="0"/>
          </a:p>
        </p:txBody>
      </p:sp>
      <p:sp>
        <p:nvSpPr>
          <p:cNvPr id="6" name="Rectangle 5"/>
          <p:cNvSpPr/>
          <p:nvPr/>
        </p:nvSpPr>
        <p:spPr>
          <a:xfrm>
            <a:off x="367861" y="4397494"/>
            <a:ext cx="2694315"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7 </a:t>
            </a:r>
            <a:r>
              <a:rPr lang="en-US" sz="1200" b="1" dirty="0">
                <a:solidFill>
                  <a:srgbClr val="D40E8C"/>
                </a:solidFill>
                <a:latin typeface="+mj-lt"/>
              </a:rPr>
              <a:t>– </a:t>
            </a:r>
            <a:r>
              <a:rPr lang="en-US" sz="1200" b="1" dirty="0" smtClean="0">
                <a:solidFill>
                  <a:srgbClr val="D40E8C"/>
                </a:solidFill>
                <a:latin typeface="+mj-lt"/>
              </a:rPr>
              <a:t>Deploy locally or in Azure</a:t>
            </a:r>
            <a:endParaRPr lang="en-US" sz="1200" b="1" dirty="0">
              <a:solidFill>
                <a:srgbClr val="D40E8C"/>
              </a:solidFill>
              <a:latin typeface="+mj-lt"/>
            </a:endParaRPr>
          </a:p>
        </p:txBody>
      </p:sp>
    </p:spTree>
    <p:extLst>
      <p:ext uri="{BB962C8B-B14F-4D97-AF65-F5344CB8AC3E}">
        <p14:creationId xmlns:p14="http://schemas.microsoft.com/office/powerpoint/2010/main" val="36868840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Test Tabular Model – Desktop Tools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MS Excel</a:t>
            </a:r>
            <a:endParaRPr lang="en-US" sz="1800" dirty="0"/>
          </a:p>
          <a:p>
            <a:pPr lvl="1"/>
            <a:r>
              <a:rPr lang="en-US" sz="1500" dirty="0" smtClean="0"/>
              <a:t>Pivot Tables</a:t>
            </a:r>
          </a:p>
          <a:p>
            <a:pPr lvl="1"/>
            <a:r>
              <a:rPr lang="en-US" sz="1500" dirty="0" smtClean="0"/>
              <a:t>Slicers</a:t>
            </a:r>
          </a:p>
          <a:p>
            <a:pPr lvl="1"/>
            <a:r>
              <a:rPr lang="en-US" sz="1500" dirty="0" smtClean="0"/>
              <a:t>Uses MDX code</a:t>
            </a:r>
          </a:p>
          <a:p>
            <a:pPr lvl="1"/>
            <a:endParaRPr lang="en-US" sz="1500" dirty="0"/>
          </a:p>
          <a:p>
            <a:pPr marL="0" indent="0">
              <a:buNone/>
            </a:pPr>
            <a:r>
              <a:rPr lang="en-US" sz="1800" dirty="0" smtClean="0"/>
              <a:t>Power BI</a:t>
            </a:r>
          </a:p>
          <a:p>
            <a:pPr lvl="1"/>
            <a:r>
              <a:rPr lang="en-US" sz="1500" dirty="0" smtClean="0"/>
              <a:t>Custom Visuals</a:t>
            </a:r>
          </a:p>
          <a:p>
            <a:pPr lvl="1"/>
            <a:r>
              <a:rPr lang="en-US" sz="1500" dirty="0" smtClean="0"/>
              <a:t>Slicers</a:t>
            </a:r>
          </a:p>
          <a:p>
            <a:pPr lvl="1"/>
            <a:r>
              <a:rPr lang="en-US" sz="1500" dirty="0" smtClean="0"/>
              <a:t>Uses DAX code</a:t>
            </a:r>
          </a:p>
          <a:p>
            <a:pPr lvl="1"/>
            <a:endParaRPr lang="en-US" sz="1500" dirty="0" smtClean="0"/>
          </a:p>
          <a:p>
            <a:pPr lvl="1"/>
            <a:endParaRPr lang="en-US" sz="1500" dirty="0" smtClean="0"/>
          </a:p>
        </p:txBody>
      </p:sp>
      <p:sp>
        <p:nvSpPr>
          <p:cNvPr id="6" name="Rectangle 5"/>
          <p:cNvSpPr/>
          <p:nvPr/>
        </p:nvSpPr>
        <p:spPr>
          <a:xfrm>
            <a:off x="367861" y="4397494"/>
            <a:ext cx="2694315"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8 </a:t>
            </a:r>
            <a:r>
              <a:rPr lang="en-US" sz="1200" b="1" dirty="0">
                <a:solidFill>
                  <a:srgbClr val="D40E8C"/>
                </a:solidFill>
                <a:latin typeface="+mj-lt"/>
              </a:rPr>
              <a:t>– </a:t>
            </a:r>
            <a:r>
              <a:rPr lang="en-US" sz="1200" b="1" dirty="0" smtClean="0">
                <a:solidFill>
                  <a:srgbClr val="D40E8C"/>
                </a:solidFill>
                <a:latin typeface="+mj-lt"/>
              </a:rPr>
              <a:t>Testing the model</a:t>
            </a:r>
            <a:endParaRPr lang="en-US" sz="1200" b="1" dirty="0">
              <a:solidFill>
                <a:srgbClr val="D40E8C"/>
              </a:solidFill>
              <a:latin typeface="+mj-lt"/>
            </a:endParaRPr>
          </a:p>
        </p:txBody>
      </p:sp>
    </p:spTree>
    <p:extLst>
      <p:ext uri="{BB962C8B-B14F-4D97-AF65-F5344CB8AC3E}">
        <p14:creationId xmlns:p14="http://schemas.microsoft.com/office/powerpoint/2010/main" val="40049855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Data Gateway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US" sz="1500" dirty="0" smtClean="0"/>
          </a:p>
          <a:p>
            <a:pPr lvl="1"/>
            <a:endParaRPr lang="en-US" sz="15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52" y="1124305"/>
            <a:ext cx="6979743" cy="3377721"/>
          </a:xfrm>
          <a:prstGeom prst="rect">
            <a:avLst/>
          </a:prstGeom>
        </p:spPr>
      </p:pic>
    </p:spTree>
    <p:extLst>
      <p:ext uri="{BB962C8B-B14F-4D97-AF65-F5344CB8AC3E}">
        <p14:creationId xmlns:p14="http://schemas.microsoft.com/office/powerpoint/2010/main" val="19844345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Azure Analysis Services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715643" y="1007832"/>
            <a:ext cx="4024319"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endParaRPr lang="en-US" sz="1400" dirty="0"/>
          </a:p>
          <a:p>
            <a:pPr marL="0" indent="0">
              <a:buNone/>
            </a:pPr>
            <a:r>
              <a:rPr lang="en-US" sz="1400" dirty="0" smtClean="0"/>
              <a:t>Backup/Restore</a:t>
            </a:r>
          </a:p>
          <a:p>
            <a:pPr lvl="1"/>
            <a:r>
              <a:rPr lang="en-US" sz="1400" dirty="0" smtClean="0"/>
              <a:t>Uses </a:t>
            </a:r>
            <a:r>
              <a:rPr lang="en-US" sz="1400" dirty="0" smtClean="0"/>
              <a:t>Azure </a:t>
            </a:r>
            <a:r>
              <a:rPr lang="en-US" sz="1400" dirty="0" smtClean="0"/>
              <a:t>Blob</a:t>
            </a:r>
            <a:endParaRPr lang="en-US" sz="1400" dirty="0" smtClean="0"/>
          </a:p>
          <a:p>
            <a:pPr lvl="1"/>
            <a:r>
              <a:rPr lang="en-US" sz="1400" dirty="0" smtClean="0"/>
              <a:t>Manual execution via Portal or SSMS</a:t>
            </a:r>
          </a:p>
          <a:p>
            <a:pPr lvl="1"/>
            <a:r>
              <a:rPr lang="en-US" sz="1400" dirty="0" smtClean="0"/>
              <a:t>Programmatic execution (REST API)</a:t>
            </a:r>
          </a:p>
          <a:p>
            <a:pPr lvl="1"/>
            <a:endParaRPr lang="en-US" sz="1400" dirty="0" smtClean="0"/>
          </a:p>
          <a:p>
            <a:pPr marL="0" indent="0">
              <a:buNone/>
            </a:pPr>
            <a:r>
              <a:rPr lang="en-US" sz="1400" dirty="0" smtClean="0"/>
              <a:t>Process Model</a:t>
            </a:r>
            <a:endParaRPr lang="en-US" sz="1400" dirty="0"/>
          </a:p>
          <a:p>
            <a:pPr lvl="1"/>
            <a:r>
              <a:rPr lang="en-US" sz="1400" dirty="0" smtClean="0"/>
              <a:t>Manual execution via SSMS</a:t>
            </a:r>
          </a:p>
          <a:p>
            <a:pPr lvl="1"/>
            <a:r>
              <a:rPr lang="en-US" sz="1400" dirty="0"/>
              <a:t>Programmatic </a:t>
            </a:r>
            <a:r>
              <a:rPr lang="en-US" sz="1400" dirty="0" smtClean="0"/>
              <a:t>execution (REST API)</a:t>
            </a:r>
            <a:endParaRPr lang="en-US" sz="1400" dirty="0"/>
          </a:p>
          <a:p>
            <a:pPr lvl="1"/>
            <a:endParaRPr lang="en-US" sz="1500" dirty="0"/>
          </a:p>
          <a:p>
            <a:pPr marL="342900" lvl="1" indent="0">
              <a:buNone/>
            </a:pPr>
            <a:endParaRPr lang="en-US" sz="1500" dirty="0" smtClean="0"/>
          </a:p>
          <a:p>
            <a:pPr lvl="1"/>
            <a:endParaRPr lang="en-US" sz="1500" dirty="0" smtClean="0"/>
          </a:p>
          <a:p>
            <a:pPr lvl="1"/>
            <a:endParaRPr lang="en-US" sz="1500" dirty="0" smtClean="0"/>
          </a:p>
        </p:txBody>
      </p:sp>
      <p:sp>
        <p:nvSpPr>
          <p:cNvPr id="6" name="Rectangle 5"/>
          <p:cNvSpPr/>
          <p:nvPr/>
        </p:nvSpPr>
        <p:spPr>
          <a:xfrm>
            <a:off x="509628" y="4330957"/>
            <a:ext cx="2694315" cy="276999"/>
          </a:xfrm>
          <a:prstGeom prst="rect">
            <a:avLst/>
          </a:prstGeom>
        </p:spPr>
        <p:txBody>
          <a:bodyPr wrap="square">
            <a:spAutoFit/>
          </a:bodyPr>
          <a:lstStyle/>
          <a:p>
            <a:r>
              <a:rPr lang="en-US" sz="1200" b="1" dirty="0">
                <a:solidFill>
                  <a:srgbClr val="D40E8C"/>
                </a:solidFill>
                <a:latin typeface="+mj-lt"/>
              </a:rPr>
              <a:t>Example 9</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Exploring the portal</a:t>
            </a:r>
            <a:endParaRPr lang="en-US" sz="1200" b="1" dirty="0">
              <a:solidFill>
                <a:srgbClr val="D40E8C"/>
              </a:solidFill>
              <a:latin typeface="+mj-lt"/>
            </a:endParaRPr>
          </a:p>
        </p:txBody>
      </p:sp>
      <p:sp>
        <p:nvSpPr>
          <p:cNvPr id="7" name="Text Placeholder 2">
            <a:extLst>
              <a:ext uri="{FF2B5EF4-FFF2-40B4-BE49-F238E27FC236}">
                <a16:creationId xmlns:a16="http://schemas.microsoft.com/office/drawing/2014/main" id="{32B62CEC-62BC-4449-A762-3FDD73252A74}"/>
              </a:ext>
            </a:extLst>
          </p:cNvPr>
          <p:cNvSpPr txBox="1">
            <a:spLocks/>
          </p:cNvSpPr>
          <p:nvPr/>
        </p:nvSpPr>
        <p:spPr>
          <a:xfrm>
            <a:off x="402369" y="1286189"/>
            <a:ext cx="4091659" cy="2669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smtClean="0"/>
              <a:t>Security</a:t>
            </a:r>
            <a:endParaRPr lang="en-US" sz="1400" dirty="0"/>
          </a:p>
          <a:p>
            <a:pPr lvl="1"/>
            <a:r>
              <a:rPr lang="en-US" sz="1400" dirty="0" smtClean="0"/>
              <a:t>Azure Active Directory</a:t>
            </a:r>
            <a:endParaRPr lang="en-US" sz="1400" dirty="0"/>
          </a:p>
          <a:p>
            <a:pPr lvl="1"/>
            <a:r>
              <a:rPr lang="en-US" sz="1400" dirty="0" smtClean="0"/>
              <a:t>Can use on premise Group if federated AD</a:t>
            </a:r>
            <a:endParaRPr lang="en-US" sz="1400" dirty="0"/>
          </a:p>
          <a:p>
            <a:pPr marL="0" indent="0">
              <a:buNone/>
            </a:pPr>
            <a:endParaRPr lang="en-US" sz="1400" dirty="0" smtClean="0"/>
          </a:p>
          <a:p>
            <a:pPr marL="0" indent="0">
              <a:buNone/>
            </a:pPr>
            <a:r>
              <a:rPr lang="en-US" sz="1400" dirty="0" smtClean="0"/>
              <a:t>Connectivity</a:t>
            </a:r>
            <a:endParaRPr lang="en-US" sz="1400" dirty="0"/>
          </a:p>
          <a:p>
            <a:pPr lvl="1"/>
            <a:r>
              <a:rPr lang="en-US" sz="1400" dirty="0" smtClean="0"/>
              <a:t>Native access to Azure Data Services</a:t>
            </a:r>
          </a:p>
          <a:p>
            <a:pPr lvl="1"/>
            <a:r>
              <a:rPr lang="en-US" sz="1400" dirty="0" smtClean="0"/>
              <a:t>Use Gateway for on premise connectivity</a:t>
            </a:r>
          </a:p>
          <a:p>
            <a:pPr lvl="1"/>
            <a:endParaRPr lang="en-US" sz="1400" dirty="0"/>
          </a:p>
          <a:p>
            <a:pPr lvl="1"/>
            <a:endParaRPr lang="en-US" sz="1500" dirty="0"/>
          </a:p>
          <a:p>
            <a:pPr marL="342900" lvl="1" indent="0">
              <a:buNone/>
            </a:pPr>
            <a:endParaRPr lang="en-US" sz="1500" dirty="0" smtClean="0"/>
          </a:p>
          <a:p>
            <a:pPr lvl="1"/>
            <a:endParaRPr lang="en-US" sz="1500" dirty="0" smtClean="0"/>
          </a:p>
          <a:p>
            <a:pPr lvl="1"/>
            <a:endParaRPr lang="en-US" sz="1500" dirty="0" smtClean="0"/>
          </a:p>
        </p:txBody>
      </p:sp>
    </p:spTree>
    <p:extLst>
      <p:ext uri="{BB962C8B-B14F-4D97-AF65-F5344CB8AC3E}">
        <p14:creationId xmlns:p14="http://schemas.microsoft.com/office/powerpoint/2010/main" val="1532484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Target Audience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1999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Business Intelligence Developers</a:t>
            </a:r>
          </a:p>
          <a:p>
            <a:pPr marL="342900" lvl="1" indent="0">
              <a:buNone/>
            </a:pPr>
            <a:r>
              <a:rPr lang="en-US" dirty="0" smtClean="0"/>
              <a:t>Typical development environment for a tabular semantic data model.  Creating, enhancing and testing the model.  Deploying the model to the production server (SSRS or AAS).</a:t>
            </a:r>
          </a:p>
          <a:p>
            <a:endParaRPr lang="en-US" dirty="0"/>
          </a:p>
          <a:p>
            <a:r>
              <a:rPr lang="en-US" dirty="0" smtClean="0"/>
              <a:t>Business Intelligence Administrators</a:t>
            </a:r>
            <a:endParaRPr lang="en-US" dirty="0"/>
          </a:p>
          <a:p>
            <a:pPr marL="342900" lvl="1" indent="0">
              <a:buNone/>
            </a:pPr>
            <a:r>
              <a:rPr lang="en-US" dirty="0"/>
              <a:t>How to use </a:t>
            </a:r>
            <a:r>
              <a:rPr lang="en-US" dirty="0" smtClean="0"/>
              <a:t>the Portal or PowerShell </a:t>
            </a:r>
            <a:r>
              <a:rPr lang="en-US" dirty="0"/>
              <a:t>to </a:t>
            </a:r>
            <a:r>
              <a:rPr lang="en-US" dirty="0" smtClean="0"/>
              <a:t>deploy and manage Analysis Services in Azure.</a:t>
            </a:r>
            <a:endParaRPr lang="en-US" dirty="0"/>
          </a:p>
          <a:p>
            <a:endParaRPr lang="en-US" dirty="0"/>
          </a:p>
        </p:txBody>
      </p:sp>
    </p:spTree>
    <p:extLst>
      <p:ext uri="{BB962C8B-B14F-4D97-AF65-F5344CB8AC3E}">
        <p14:creationId xmlns:p14="http://schemas.microsoft.com/office/powerpoint/2010/main" val="15461712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Features By Tier</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endParaRPr lang="en-US" sz="1500" dirty="0" smtClean="0"/>
          </a:p>
          <a:p>
            <a:pPr lvl="1"/>
            <a:endParaRPr lang="en-US" sz="1500" dirty="0" smtClean="0"/>
          </a:p>
          <a:p>
            <a:pPr lvl="1"/>
            <a:endParaRPr lang="en-US" sz="15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30" y="1225937"/>
            <a:ext cx="8181446" cy="3231500"/>
          </a:xfrm>
          <a:prstGeom prst="rect">
            <a:avLst/>
          </a:prstGeom>
        </p:spPr>
      </p:pic>
    </p:spTree>
    <p:extLst>
      <p:ext uri="{BB962C8B-B14F-4D97-AF65-F5344CB8AC3E}">
        <p14:creationId xmlns:p14="http://schemas.microsoft.com/office/powerpoint/2010/main" val="61858349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Increasing Performance – Scale Up</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2408171"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700" dirty="0" smtClean="0"/>
              <a:t>Blended performance based on QPUs</a:t>
            </a:r>
          </a:p>
          <a:p>
            <a:endParaRPr lang="en-US" sz="1700" dirty="0" smtClean="0"/>
          </a:p>
          <a:p>
            <a:r>
              <a:rPr lang="en-US" sz="1700" dirty="0" smtClean="0"/>
              <a:t>Different memory levels at each instance (tier)</a:t>
            </a:r>
          </a:p>
          <a:p>
            <a:endParaRPr lang="en-US" sz="1700" dirty="0"/>
          </a:p>
          <a:p>
            <a:r>
              <a:rPr lang="en-US" sz="1700" dirty="0" smtClean="0"/>
              <a:t>Different features for given tier</a:t>
            </a:r>
          </a:p>
          <a:p>
            <a:pPr lvl="1"/>
            <a:endParaRPr lang="en-US" sz="1400" dirty="0"/>
          </a:p>
          <a:p>
            <a:pPr marL="342900" lvl="1" indent="0">
              <a:buNone/>
            </a:pPr>
            <a:endParaRPr lang="en-US" sz="1500" dirty="0" smtClean="0"/>
          </a:p>
          <a:p>
            <a:pPr lvl="1"/>
            <a:endParaRPr lang="en-US" sz="1500" dirty="0" smtClean="0"/>
          </a:p>
          <a:p>
            <a:pPr lvl="1"/>
            <a:endParaRPr lang="en-US" sz="15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801" y="1077311"/>
            <a:ext cx="4914900" cy="3359534"/>
          </a:xfrm>
          <a:prstGeom prst="rect">
            <a:avLst/>
          </a:prstGeom>
        </p:spPr>
      </p:pic>
    </p:spTree>
    <p:extLst>
      <p:ext uri="{BB962C8B-B14F-4D97-AF65-F5344CB8AC3E}">
        <p14:creationId xmlns:p14="http://schemas.microsoft.com/office/powerpoint/2010/main" val="6123797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Increasing Performance – Scale Out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2408171"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700" dirty="0" smtClean="0"/>
              <a:t>Diagram is based on in-house scale out architecture.</a:t>
            </a:r>
          </a:p>
          <a:p>
            <a:endParaRPr lang="en-US" sz="1700" dirty="0" smtClean="0"/>
          </a:p>
          <a:p>
            <a:r>
              <a:rPr lang="en-US" sz="1700" dirty="0" smtClean="0"/>
              <a:t>One master database that is read/write.</a:t>
            </a:r>
          </a:p>
          <a:p>
            <a:endParaRPr lang="en-US" sz="1700" dirty="0"/>
          </a:p>
          <a:p>
            <a:r>
              <a:rPr lang="en-US" sz="1700" dirty="0" smtClean="0"/>
              <a:t>Up to seven read only replicas to increase query performance.</a:t>
            </a:r>
          </a:p>
          <a:p>
            <a:pPr lvl="1"/>
            <a:endParaRPr lang="en-US" sz="1400" dirty="0"/>
          </a:p>
          <a:p>
            <a:pPr marL="342900" lvl="1" indent="0">
              <a:buNone/>
            </a:pPr>
            <a:endParaRPr lang="en-US" sz="1500" dirty="0" smtClean="0"/>
          </a:p>
          <a:p>
            <a:pPr lvl="1"/>
            <a:endParaRPr lang="en-US" sz="1500" dirty="0" smtClean="0"/>
          </a:p>
          <a:p>
            <a:pPr lvl="1"/>
            <a:endParaRPr lang="en-US" sz="15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14" y="1325526"/>
            <a:ext cx="4391869" cy="2729023"/>
          </a:xfrm>
          <a:prstGeom prst="rect">
            <a:avLst/>
          </a:prstGeom>
        </p:spPr>
      </p:pic>
    </p:spTree>
    <p:extLst>
      <p:ext uri="{BB962C8B-B14F-4D97-AF65-F5344CB8AC3E}">
        <p14:creationId xmlns:p14="http://schemas.microsoft.com/office/powerpoint/2010/main" val="219204960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  Warning Label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610303" y="1282296"/>
            <a:ext cx="3815257" cy="30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This is not a complete coverage of all the techniques involved.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I suggest you get familiar with how I solved this one simple problem.</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Researching these topics will increase your knowledge and will allow you to solve more complex problems.</a:t>
            </a:r>
          </a:p>
          <a:p>
            <a:endParaRPr lang="en-US" dirty="0"/>
          </a:p>
        </p:txBody>
      </p:sp>
      <p:pic>
        <p:nvPicPr>
          <p:cNvPr id="6" name="Picture 2" descr="C:\Users\a1017012\Desktop\dangerwillrobinson.jpg"/>
          <p:cNvPicPr>
            <a:picLocks noChangeAspect="1" noChangeArrowheads="1"/>
          </p:cNvPicPr>
          <p:nvPr/>
        </p:nvPicPr>
        <p:blipFill>
          <a:blip r:embed="rId2"/>
          <a:srcRect/>
          <a:stretch>
            <a:fillRect/>
          </a:stretch>
        </p:blipFill>
        <p:spPr bwMode="auto">
          <a:xfrm>
            <a:off x="559198" y="1312467"/>
            <a:ext cx="2479963" cy="3138975"/>
          </a:xfrm>
          <a:prstGeom prst="rect">
            <a:avLst/>
          </a:prstGeom>
          <a:noFill/>
        </p:spPr>
      </p:pic>
    </p:spTree>
    <p:extLst>
      <p:ext uri="{BB962C8B-B14F-4D97-AF65-F5344CB8AC3E}">
        <p14:creationId xmlns:p14="http://schemas.microsoft.com/office/powerpoint/2010/main" val="396785642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The invention of the tabular model has become popular with products such as Power Pivot and Power BI.  Unfortunately, secure sharing, memory size, and validity of the data &amp; measures do not come with self service bi.</a:t>
            </a:r>
          </a:p>
          <a:p>
            <a:pPr marL="0" indent="0">
              <a:buNone/>
            </a:pPr>
            <a:endParaRPr lang="en-US" sz="1600" dirty="0"/>
          </a:p>
          <a:p>
            <a:pPr marL="0" indent="0">
              <a:buNone/>
            </a:pPr>
            <a:r>
              <a:rPr lang="en-US" sz="1600" dirty="0" smtClean="0"/>
              <a:t>Consider using Centralized Business Intelligence with Analysis Services to over come these obstacles. </a:t>
            </a:r>
          </a:p>
          <a:p>
            <a:pPr marL="0" indent="0">
              <a:buNone/>
            </a:pPr>
            <a:endParaRPr lang="en-US" sz="1600" dirty="0"/>
          </a:p>
          <a:p>
            <a:pPr marL="0" indent="0">
              <a:buNone/>
            </a:pPr>
            <a:r>
              <a:rPr lang="en-US" sz="1600" dirty="0" smtClean="0"/>
              <a:t>All new development should be done with the tabular model for its ease of use and quick life cycle.</a:t>
            </a:r>
          </a:p>
          <a:p>
            <a:pPr marL="0" indent="0">
              <a:buNone/>
            </a:pPr>
            <a:endParaRPr lang="en-US" sz="1600" dirty="0"/>
          </a:p>
          <a:p>
            <a:pPr marL="0" indent="0">
              <a:buNone/>
            </a:pPr>
            <a:r>
              <a:rPr lang="en-US" sz="1600" dirty="0" smtClean="0"/>
              <a:t>Today, there are many choices in where to house your computing power.  If you do not want to manage hardware, consider Azure Analysis Services.</a:t>
            </a:r>
            <a:endParaRPr lang="en-US" sz="1600" dirty="0"/>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Azure </a:t>
            </a:r>
            <a:r>
              <a:rPr lang="en-US" sz="1200" dirty="0" smtClean="0"/>
              <a:t>AS talk at Build 2017</a:t>
            </a:r>
            <a:endParaRPr lang="en-US" sz="1200" dirty="0"/>
          </a:p>
          <a:p>
            <a:pPr marL="0" indent="0">
              <a:buNone/>
            </a:pPr>
            <a:r>
              <a:rPr lang="en-US" sz="1200" dirty="0">
                <a:hlinkClick r:id="rId2"/>
              </a:rPr>
              <a:t>https://</a:t>
            </a:r>
            <a:r>
              <a:rPr lang="en-US" sz="1200" dirty="0" smtClean="0">
                <a:hlinkClick r:id="rId2"/>
              </a:rPr>
              <a:t>www.youtube.com/watch?v=44I48ufKhOs</a:t>
            </a:r>
            <a:endParaRPr lang="en-US" sz="1200" dirty="0" smtClean="0"/>
          </a:p>
          <a:p>
            <a:pPr marL="0" indent="0">
              <a:buNone/>
            </a:pPr>
            <a:endParaRPr lang="en-US" sz="1200" dirty="0"/>
          </a:p>
          <a:p>
            <a:pPr marL="0" indent="0">
              <a:buNone/>
            </a:pPr>
            <a:r>
              <a:rPr lang="en-US" sz="1200" dirty="0" smtClean="0"/>
              <a:t>Developers guide to Azure AS</a:t>
            </a:r>
            <a:endParaRPr lang="en-US" sz="1200" dirty="0"/>
          </a:p>
          <a:p>
            <a:pPr marL="0" indent="0">
              <a:buNone/>
            </a:pPr>
            <a:r>
              <a:rPr lang="en-US" sz="1200" dirty="0">
                <a:hlinkClick r:id="rId3"/>
              </a:rPr>
              <a:t>https://</a:t>
            </a:r>
            <a:r>
              <a:rPr lang="en-US" sz="1200" dirty="0" smtClean="0">
                <a:hlinkClick r:id="rId3"/>
              </a:rPr>
              <a:t>channel9.msdn.com/Events/Build/2016/P402</a:t>
            </a:r>
            <a:endParaRPr lang="en-US" sz="1200" dirty="0" smtClean="0"/>
          </a:p>
          <a:p>
            <a:pPr marL="0" indent="0">
              <a:buNone/>
            </a:pPr>
            <a:endParaRPr lang="en-US" sz="1200" dirty="0"/>
          </a:p>
          <a:p>
            <a:pPr marL="0" indent="0">
              <a:buNone/>
            </a:pPr>
            <a:r>
              <a:rPr lang="en-US" sz="1200" dirty="0" smtClean="0"/>
              <a:t>Microsoft Documentation for Azure AS</a:t>
            </a:r>
            <a:endParaRPr lang="en-US" sz="1200" dirty="0"/>
          </a:p>
          <a:p>
            <a:pPr marL="0" indent="0">
              <a:buNone/>
            </a:pPr>
            <a:r>
              <a:rPr lang="en-US" sz="1200" dirty="0">
                <a:hlinkClick r:id="rId4"/>
              </a:rPr>
              <a:t>https://docs.microsoft.com/en-us/azure/analysis-services</a:t>
            </a:r>
            <a:r>
              <a:rPr lang="en-US" sz="1200" dirty="0" smtClean="0">
                <a:hlinkClick r:id="rId4"/>
              </a:rPr>
              <a:t>/</a:t>
            </a:r>
            <a:endParaRPr lang="en-US" sz="1200" dirty="0" smtClean="0"/>
          </a:p>
          <a:p>
            <a:pPr marL="0" indent="0">
              <a:buNone/>
            </a:pPr>
            <a:endParaRPr lang="en-US" sz="1200" dirty="0"/>
          </a:p>
          <a:p>
            <a:pPr marL="0" indent="0">
              <a:buNone/>
            </a:pPr>
            <a:r>
              <a:rPr lang="en-US" sz="1200" dirty="0" smtClean="0"/>
              <a:t>Deploy Azure AS using PowerShell</a:t>
            </a:r>
            <a:endParaRPr lang="en-US" sz="1200" dirty="0"/>
          </a:p>
          <a:p>
            <a:pPr marL="0" indent="0">
              <a:buNone/>
            </a:pPr>
            <a:r>
              <a:rPr lang="en-US" sz="1200" dirty="0">
                <a:hlinkClick r:id="rId5"/>
              </a:rPr>
              <a:t>https://www.mssqltips.com/sqlservertip/5320/deploying-azure-analysis-services-using-powershell-cmdlets</a:t>
            </a:r>
            <a:r>
              <a:rPr lang="en-US" sz="1200" dirty="0" smtClean="0">
                <a:hlinkClick r:id="rId5"/>
              </a:rPr>
              <a:t>/</a:t>
            </a:r>
            <a:endParaRPr lang="en-US" sz="1200" dirty="0" smtClean="0"/>
          </a:p>
          <a:p>
            <a:pPr marL="0" indent="0">
              <a:buNone/>
            </a:pPr>
            <a:endParaRPr lang="en-US" sz="12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 (cont.)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smtClean="0"/>
              <a:t>Deploying models using Azure DevOps</a:t>
            </a:r>
            <a:endParaRPr lang="en-US" sz="1200" dirty="0"/>
          </a:p>
          <a:p>
            <a:pPr marL="0" indent="0">
              <a:buNone/>
            </a:pPr>
            <a:r>
              <a:rPr lang="en-US" sz="1200" dirty="0">
                <a:hlinkClick r:id="rId2"/>
              </a:rPr>
              <a:t>https://azure.microsoft.com/en-us/resources/videos/azure-analysis-services-automation</a:t>
            </a:r>
            <a:r>
              <a:rPr lang="en-US" sz="1200" dirty="0" smtClean="0">
                <a:hlinkClick r:id="rId2"/>
              </a:rPr>
              <a:t>/</a:t>
            </a:r>
            <a:endParaRPr lang="en-US" sz="1200" dirty="0" smtClean="0"/>
          </a:p>
          <a:p>
            <a:pPr marL="0" indent="0">
              <a:buNone/>
            </a:pPr>
            <a:endParaRPr lang="en-US" sz="1200" dirty="0" smtClean="0"/>
          </a:p>
          <a:p>
            <a:pPr marL="0" indent="0">
              <a:buNone/>
            </a:pPr>
            <a:r>
              <a:rPr lang="en-US" sz="1200" dirty="0" smtClean="0"/>
              <a:t>Tutorial on tabular modeling</a:t>
            </a:r>
            <a:endParaRPr lang="en-US" sz="1200" dirty="0"/>
          </a:p>
          <a:p>
            <a:pPr marL="0" indent="0">
              <a:buNone/>
            </a:pPr>
            <a:r>
              <a:rPr lang="en-US" sz="1200" dirty="0">
                <a:hlinkClick r:id="rId3"/>
              </a:rPr>
              <a:t>https://</a:t>
            </a:r>
            <a:r>
              <a:rPr lang="en-US" sz="1200" dirty="0" smtClean="0">
                <a:hlinkClick r:id="rId3"/>
              </a:rPr>
              <a:t>docs.microsoft.com/en-us/azure/analysis-services/tutorials/aas-adventure-works-tutorial</a:t>
            </a:r>
            <a:endParaRPr lang="en-US" sz="1200" dirty="0" smtClean="0"/>
          </a:p>
          <a:p>
            <a:pPr marL="0" indent="0">
              <a:buNone/>
            </a:pPr>
            <a:endParaRPr lang="en-US" sz="1200" dirty="0" smtClean="0"/>
          </a:p>
          <a:p>
            <a:pPr marL="0" indent="0">
              <a:buNone/>
            </a:pPr>
            <a:r>
              <a:rPr lang="en-US" sz="1200" dirty="0" smtClean="0"/>
              <a:t>Sample databases on GitHub</a:t>
            </a:r>
            <a:endParaRPr lang="en-US" sz="1200" dirty="0"/>
          </a:p>
          <a:p>
            <a:pPr marL="0" indent="0">
              <a:buNone/>
            </a:pPr>
            <a:r>
              <a:rPr lang="en-US" sz="1200" dirty="0">
                <a:hlinkClick r:id="rId4"/>
              </a:rPr>
              <a:t>https://</a:t>
            </a:r>
            <a:r>
              <a:rPr lang="en-US" sz="1200" dirty="0" smtClean="0">
                <a:hlinkClick r:id="rId4"/>
              </a:rPr>
              <a:t>github.com/Microsoft/sql-server-samples/releases/tag/adventureworks</a:t>
            </a:r>
            <a:endParaRPr lang="en-US" sz="1200" dirty="0" smtClean="0"/>
          </a:p>
          <a:p>
            <a:pPr marL="0" indent="0">
              <a:buNone/>
            </a:pPr>
            <a:endParaRPr lang="en-US" sz="1200" dirty="0" smtClean="0"/>
          </a:p>
          <a:p>
            <a:pPr marL="0" indent="0">
              <a:buNone/>
            </a:pPr>
            <a:r>
              <a:rPr lang="en-US" sz="1200" dirty="0" smtClean="0"/>
              <a:t>Azure Virtual Machine w/SQL Server *</a:t>
            </a:r>
            <a:endParaRPr lang="en-US" sz="1200" dirty="0"/>
          </a:p>
          <a:p>
            <a:pPr marL="0" indent="0">
              <a:buNone/>
            </a:pPr>
            <a:r>
              <a:rPr lang="en-US" sz="1200" dirty="0">
                <a:hlinkClick r:id="rId5"/>
              </a:rPr>
              <a:t>https://</a:t>
            </a:r>
            <a:r>
              <a:rPr lang="en-US" sz="1200" dirty="0" smtClean="0">
                <a:hlinkClick r:id="rId5"/>
              </a:rPr>
              <a:t>docs.microsoft.com/en-us/azure/virtual-machines/windows/sql/virtual-machines-windows-sql-server-iaas-faq</a:t>
            </a:r>
            <a:endParaRPr lang="en-US" sz="1200" dirty="0" smtClean="0"/>
          </a:p>
          <a:p>
            <a:pPr marL="0" indent="0">
              <a:buNone/>
            </a:pPr>
            <a:endParaRPr lang="en-US" sz="1200" dirty="0"/>
          </a:p>
          <a:p>
            <a:pPr marL="0" indent="0">
              <a:buNone/>
            </a:pPr>
            <a:r>
              <a:rPr lang="en-US" sz="1200" dirty="0" smtClean="0"/>
              <a:t>* - must copy over msmdsvr.ini </a:t>
            </a:r>
            <a:endParaRPr lang="en-US" sz="1200" dirty="0"/>
          </a:p>
        </p:txBody>
      </p:sp>
    </p:spTree>
    <p:extLst>
      <p:ext uri="{BB962C8B-B14F-4D97-AF65-F5344CB8AC3E}">
        <p14:creationId xmlns:p14="http://schemas.microsoft.com/office/powerpoint/2010/main" val="312705186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 (cont.)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a:t>Visual Studio (SSDT) Download</a:t>
            </a:r>
          </a:p>
          <a:p>
            <a:pPr marL="0" indent="0">
              <a:buNone/>
            </a:pPr>
            <a:r>
              <a:rPr lang="en-US" sz="1200" dirty="0">
                <a:hlinkClick r:id="rId2"/>
              </a:rPr>
              <a:t>https://docs.microsoft.com/en-us/sql/ssdt/download-sql-server-data-tools-ssdt?view=sql-server-2017</a:t>
            </a:r>
            <a:endParaRPr lang="en-US" sz="1200" dirty="0"/>
          </a:p>
          <a:p>
            <a:pPr marL="0" indent="0">
              <a:buNone/>
            </a:pPr>
            <a:endParaRPr lang="en-US" sz="1200" dirty="0" smtClean="0"/>
          </a:p>
          <a:p>
            <a:pPr marL="0" indent="0">
              <a:buNone/>
            </a:pPr>
            <a:r>
              <a:rPr lang="en-US" sz="1200" dirty="0" smtClean="0"/>
              <a:t>SQL Server Management Studio (SSMS) </a:t>
            </a:r>
            <a:r>
              <a:rPr lang="en-US" sz="1200" dirty="0"/>
              <a:t>Download</a:t>
            </a:r>
          </a:p>
          <a:p>
            <a:pPr marL="0" indent="0">
              <a:buNone/>
            </a:pPr>
            <a:r>
              <a:rPr lang="en-US" sz="1200" dirty="0">
                <a:hlinkClick r:id="rId3"/>
              </a:rPr>
              <a:t>https://</a:t>
            </a:r>
            <a:r>
              <a:rPr lang="en-US" sz="1200" dirty="0" smtClean="0">
                <a:hlinkClick r:id="rId3"/>
              </a:rPr>
              <a:t>docs.microsoft.com/en-us/sql/ssms/download-sql-server-management-studio-ssms?view=sql-server-2017</a:t>
            </a:r>
            <a:endParaRPr lang="en-US" sz="1200" dirty="0" smtClean="0"/>
          </a:p>
          <a:p>
            <a:pPr marL="0" indent="0">
              <a:buNone/>
            </a:pPr>
            <a:endParaRPr lang="en-US" sz="1200" dirty="0" smtClean="0"/>
          </a:p>
          <a:p>
            <a:pPr marL="0" indent="0">
              <a:buNone/>
            </a:pPr>
            <a:r>
              <a:rPr lang="en-US" sz="1200" dirty="0" smtClean="0"/>
              <a:t>DAX Studio 2.8.1 Download</a:t>
            </a:r>
            <a:endParaRPr lang="en-US" sz="1200" dirty="0"/>
          </a:p>
          <a:p>
            <a:pPr marL="0" indent="0">
              <a:buNone/>
            </a:pPr>
            <a:r>
              <a:rPr lang="en-US" sz="1200" dirty="0">
                <a:hlinkClick r:id="rId4"/>
              </a:rPr>
              <a:t>https://www.sqlbi.com/tools/dax-studio</a:t>
            </a:r>
            <a:r>
              <a:rPr lang="en-US" sz="1200" dirty="0" smtClean="0">
                <a:hlinkClick r:id="rId4"/>
              </a:rPr>
              <a:t>/</a:t>
            </a:r>
            <a:endParaRPr lang="en-US" sz="1200" dirty="0" smtClean="0"/>
          </a:p>
          <a:p>
            <a:pPr marL="0" indent="0">
              <a:buNone/>
            </a:pPr>
            <a:endParaRPr lang="en-US" sz="1200" dirty="0" smtClean="0"/>
          </a:p>
          <a:p>
            <a:pPr marL="0" indent="0">
              <a:buNone/>
            </a:pPr>
            <a:r>
              <a:rPr lang="en-US" sz="1200" dirty="0"/>
              <a:t>Tabular Modeling in Microsoft SQL Server Analysis </a:t>
            </a:r>
            <a:r>
              <a:rPr lang="en-US" sz="1200" dirty="0" smtClean="0"/>
              <a:t>Services</a:t>
            </a:r>
          </a:p>
          <a:p>
            <a:pPr marL="0" indent="0">
              <a:buNone/>
            </a:pPr>
            <a:r>
              <a:rPr lang="en-US" sz="1200" dirty="0" smtClean="0">
                <a:hlinkClick r:id="rId5"/>
              </a:rPr>
              <a:t>https://www.amazon.com/Modeling-Microsoft-Analysis-Developer-Reference/dp/1509302778</a:t>
            </a:r>
            <a:endParaRPr lang="en-US" sz="1200" dirty="0" smtClean="0"/>
          </a:p>
          <a:p>
            <a:pPr marL="0" indent="0">
              <a:buNone/>
            </a:pPr>
            <a:endParaRPr lang="en-US" sz="1200" dirty="0" smtClean="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156768306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smtClean="0"/>
              <a:t>John </a:t>
            </a:r>
            <a:r>
              <a:rPr lang="en-US" sz="1200" dirty="0"/>
              <a:t>Miner is a Data Architect </a:t>
            </a:r>
            <a:r>
              <a:rPr lang="en-US" sz="1200" dirty="0" smtClean="0"/>
              <a:t>for Insight Digital Innovations and helps </a:t>
            </a:r>
            <a:r>
              <a:rPr lang="en-US" sz="1200" dirty="0"/>
              <a:t>corporations solve their business needs with various data platform solutions. </a:t>
            </a:r>
            <a:br>
              <a:rPr lang="en-US" sz="1200" dirty="0"/>
            </a:br>
            <a:r>
              <a:rPr lang="en-US" sz="1200" dirty="0"/>
              <a:t/>
            </a:r>
            <a:br>
              <a:rPr lang="en-US" sz="1200" dirty="0"/>
            </a:br>
            <a:r>
              <a:rPr lang="en-US" sz="1200" dirty="0"/>
              <a:t>He has </a:t>
            </a:r>
            <a:r>
              <a:rPr lang="en-US" sz="1200" dirty="0" smtClean="0"/>
              <a:t>thirty </a:t>
            </a:r>
            <a:r>
              <a:rPr lang="en-US" sz="1200" dirty="0"/>
              <a:t>years of data processing experience, and his architecture expertise encompasses all phases of the software project life cycle, including design, development, implementation, and maintenance of systems. </a:t>
            </a:r>
            <a:br>
              <a:rPr lang="en-US" sz="1200" dirty="0"/>
            </a:br>
            <a:r>
              <a:rPr lang="en-US" sz="1200" dirty="0"/>
              <a:t/>
            </a: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and Data Management &amp; Analytics (MCSE). </a:t>
            </a:r>
            <a:br>
              <a:rPr lang="en-US" sz="1200" dirty="0"/>
            </a:br>
            <a:r>
              <a:rPr lang="en-US" sz="1200" dirty="0"/>
              <a:t/>
            </a:r>
            <a:br>
              <a:rPr lang="en-US" sz="1200" dirty="0"/>
            </a:br>
            <a:r>
              <a:rPr lang="en-US" sz="1200" dirty="0"/>
              <a:t>Before joining </a:t>
            </a:r>
            <a:r>
              <a:rPr lang="en-US" sz="1200" dirty="0" smtClean="0"/>
              <a:t>Insight, </a:t>
            </a:r>
            <a:r>
              <a:rPr lang="en-US" sz="1200" dirty="0"/>
              <a:t>John won the Data Platform MVP award in </a:t>
            </a:r>
            <a:r>
              <a:rPr lang="en-US" sz="1200" dirty="0" smtClean="0"/>
              <a:t>2014, 2015 and 2018 </a:t>
            </a:r>
            <a:r>
              <a:rPr lang="en-US" sz="1200" dirty="0"/>
              <a:t>for his outstanding contributions to the SQL Server community. </a:t>
            </a:r>
            <a:br>
              <a:rPr lang="en-US" sz="1200" dirty="0"/>
            </a:br>
            <a:r>
              <a:rPr lang="en-US" sz="1200" dirty="0"/>
              <a:t/>
            </a: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smtClean="0"/>
              <a:t>Questions / Thank You</a:t>
            </a:r>
            <a:endParaRPr lang="en-US" dirty="0"/>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Centralized </a:t>
            </a:r>
            <a:r>
              <a:rPr lang="en-US" dirty="0">
                <a:solidFill>
                  <a:schemeClr val="tx1">
                    <a:lumMod val="65000"/>
                    <a:lumOff val="35000"/>
                  </a:schemeClr>
                </a:solidFill>
              </a:rPr>
              <a:t>Data Problem</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t>Most companies today are faced with </a:t>
            </a:r>
            <a:r>
              <a:rPr lang="en-US" sz="1600" dirty="0">
                <a:solidFill>
                  <a:srgbClr val="D40E8C"/>
                </a:solidFill>
              </a:rPr>
              <a:t>silos of data </a:t>
            </a:r>
            <a:r>
              <a:rPr lang="en-US" sz="1600" dirty="0"/>
              <a:t>that might be located in legacy on premise systems, modern software as a service providers and/or born in the cloud applications</a:t>
            </a:r>
            <a:r>
              <a:rPr lang="en-US" sz="1600" dirty="0" smtClean="0"/>
              <a:t>.</a:t>
            </a:r>
          </a:p>
          <a:p>
            <a:endParaRPr lang="en-US" sz="800" dirty="0" smtClean="0"/>
          </a:p>
          <a:p>
            <a:r>
              <a:rPr lang="en-US" sz="1600" dirty="0"/>
              <a:t>Given the location of the </a:t>
            </a:r>
            <a:r>
              <a:rPr lang="en-US" sz="1600" dirty="0" smtClean="0"/>
              <a:t>systems, </a:t>
            </a:r>
            <a:r>
              <a:rPr lang="en-US" sz="1600" dirty="0"/>
              <a:t>how can we </a:t>
            </a:r>
            <a:r>
              <a:rPr lang="en-US" sz="1600" dirty="0">
                <a:solidFill>
                  <a:srgbClr val="D40E8C"/>
                </a:solidFill>
              </a:rPr>
              <a:t>mash up </a:t>
            </a:r>
            <a:r>
              <a:rPr lang="en-US" sz="1600" dirty="0"/>
              <a:t>and </a:t>
            </a:r>
            <a:r>
              <a:rPr lang="en-US" sz="1600" dirty="0">
                <a:solidFill>
                  <a:srgbClr val="D40E8C"/>
                </a:solidFill>
              </a:rPr>
              <a:t>model </a:t>
            </a:r>
            <a:r>
              <a:rPr lang="en-US" sz="1600" dirty="0" smtClean="0">
                <a:solidFill>
                  <a:srgbClr val="D40E8C"/>
                </a:solidFill>
              </a:rPr>
              <a:t>data </a:t>
            </a:r>
            <a:r>
              <a:rPr lang="en-US" sz="1600" dirty="0"/>
              <a:t>to define metrics that are </a:t>
            </a:r>
            <a:r>
              <a:rPr lang="en-US" sz="1600" dirty="0" smtClean="0"/>
              <a:t>important </a:t>
            </a:r>
            <a:r>
              <a:rPr lang="en-US" sz="1600" dirty="0"/>
              <a:t>to the business </a:t>
            </a:r>
            <a:r>
              <a:rPr lang="en-US" sz="1600" dirty="0" smtClean="0"/>
              <a:t>users?  Of course, the Azure cloud is a </a:t>
            </a:r>
            <a:r>
              <a:rPr lang="en-US" sz="1600" dirty="0" smtClean="0">
                <a:solidFill>
                  <a:srgbClr val="D40E8C"/>
                </a:solidFill>
              </a:rPr>
              <a:t>centralized place </a:t>
            </a:r>
            <a:r>
              <a:rPr lang="en-US" sz="1600" dirty="0" smtClean="0"/>
              <a:t>to do this work.</a:t>
            </a:r>
          </a:p>
          <a:p>
            <a:endParaRPr lang="en-US" sz="800" dirty="0"/>
          </a:p>
          <a:p>
            <a:r>
              <a:rPr lang="en-US" sz="1600" dirty="0" smtClean="0"/>
              <a:t>Azure </a:t>
            </a:r>
            <a:r>
              <a:rPr lang="en-US" sz="1600" dirty="0"/>
              <a:t>Analysis </a:t>
            </a:r>
            <a:r>
              <a:rPr lang="en-US" sz="1600" dirty="0" smtClean="0"/>
              <a:t>Services is </a:t>
            </a:r>
            <a:r>
              <a:rPr lang="en-US" sz="1600" dirty="0"/>
              <a:t>a platform as a service offering that eliminates the need for managing more hardware and </a:t>
            </a:r>
            <a:r>
              <a:rPr lang="en-US" sz="1600" dirty="0" smtClean="0"/>
              <a:t>software.  </a:t>
            </a:r>
          </a:p>
          <a:p>
            <a:endParaRPr lang="en-US" sz="800" dirty="0"/>
          </a:p>
          <a:p>
            <a:r>
              <a:rPr lang="en-US" sz="1600" dirty="0" smtClean="0"/>
              <a:t>The trusted </a:t>
            </a:r>
            <a:r>
              <a:rPr lang="en-US" sz="1600" dirty="0">
                <a:solidFill>
                  <a:srgbClr val="D40E8C"/>
                </a:solidFill>
              </a:rPr>
              <a:t>tabular </a:t>
            </a:r>
            <a:r>
              <a:rPr lang="en-US" sz="1600" dirty="0" smtClean="0">
                <a:solidFill>
                  <a:srgbClr val="D40E8C"/>
                </a:solidFill>
              </a:rPr>
              <a:t>model </a:t>
            </a:r>
            <a:r>
              <a:rPr lang="en-US" sz="1600" dirty="0"/>
              <a:t>can be used to compress large amounts of data into a small memory </a:t>
            </a:r>
            <a:r>
              <a:rPr lang="en-US" sz="1600" dirty="0" smtClean="0"/>
              <a:t>space and the DAX language can enhance the model with the metrics that are users are looking for.</a:t>
            </a:r>
            <a:endParaRPr lang="en-US" sz="1600" dirty="0"/>
          </a:p>
        </p:txBody>
      </p:sp>
    </p:spTree>
    <p:extLst>
      <p:ext uri="{BB962C8B-B14F-4D97-AF65-F5344CB8AC3E}">
        <p14:creationId xmlns:p14="http://schemas.microsoft.com/office/powerpoint/2010/main" val="5203771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a:xfrm>
            <a:off x="368360" y="243909"/>
            <a:ext cx="8714943" cy="682400"/>
          </a:xfrm>
        </p:spPr>
        <p:txBody>
          <a:bodyPr/>
          <a:lstStyle/>
          <a:p>
            <a:r>
              <a:rPr lang="en-US" dirty="0">
                <a:solidFill>
                  <a:schemeClr val="tx1">
                    <a:lumMod val="65000"/>
                    <a:lumOff val="35000"/>
                  </a:schemeClr>
                </a:solidFill>
              </a:rPr>
              <a:t>Presentation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sz="1800" dirty="0" smtClean="0"/>
              <a:t>Architectural diagram</a:t>
            </a:r>
          </a:p>
          <a:p>
            <a:pPr marL="457200" indent="-457200">
              <a:buFont typeface="+mj-lt"/>
              <a:buAutoNum type="arabicPeriod"/>
            </a:pPr>
            <a:r>
              <a:rPr lang="en-US" sz="1800" dirty="0" smtClean="0"/>
              <a:t>Build development environment</a:t>
            </a:r>
            <a:endParaRPr lang="en-US" sz="1800" dirty="0"/>
          </a:p>
          <a:p>
            <a:pPr marL="457200" indent="-457200">
              <a:buFont typeface="+mj-lt"/>
              <a:buAutoNum type="arabicPeriod"/>
            </a:pPr>
            <a:r>
              <a:rPr lang="en-US" sz="1800" dirty="0" smtClean="0"/>
              <a:t>Create and load data into model</a:t>
            </a:r>
          </a:p>
          <a:p>
            <a:pPr marL="457200" indent="-457200">
              <a:buFont typeface="+mj-lt"/>
              <a:buAutoNum type="arabicPeriod"/>
            </a:pPr>
            <a:r>
              <a:rPr lang="en-US" sz="1800" dirty="0" smtClean="0"/>
              <a:t>Defining model properties</a:t>
            </a:r>
          </a:p>
          <a:p>
            <a:pPr marL="457200" indent="-457200">
              <a:buFont typeface="+mj-lt"/>
              <a:buAutoNum type="arabicPeriod"/>
            </a:pPr>
            <a:r>
              <a:rPr lang="en-US" sz="1800" dirty="0" smtClean="0"/>
              <a:t>Performance and security</a:t>
            </a:r>
          </a:p>
          <a:p>
            <a:pPr marL="457200" indent="-457200">
              <a:buFont typeface="+mj-lt"/>
              <a:buAutoNum type="arabicPeriod"/>
            </a:pPr>
            <a:r>
              <a:rPr lang="en-US" sz="1800" dirty="0" smtClean="0"/>
              <a:t>Deploy and process model</a:t>
            </a:r>
          </a:p>
          <a:p>
            <a:pPr marL="457200" indent="-457200">
              <a:buFont typeface="+mj-lt"/>
              <a:buAutoNum type="arabicPeriod"/>
            </a:pPr>
            <a:r>
              <a:rPr lang="en-US" sz="1800" dirty="0" smtClean="0"/>
              <a:t>Testing the tabular model</a:t>
            </a:r>
          </a:p>
          <a:p>
            <a:pPr marL="457200" indent="-457200">
              <a:buFont typeface="+mj-lt"/>
              <a:buAutoNum type="arabicPeriod"/>
            </a:pPr>
            <a:r>
              <a:rPr lang="en-US" sz="1800" dirty="0" smtClean="0"/>
              <a:t>Azure Analysis Services considerations</a:t>
            </a:r>
          </a:p>
          <a:p>
            <a:pPr marL="457200" indent="-457200">
              <a:buFont typeface="+mj-lt"/>
              <a:buAutoNum type="arabicPeriod"/>
            </a:pPr>
            <a:endParaRPr lang="en-US" sz="1800" dirty="0" smtClean="0"/>
          </a:p>
          <a:p>
            <a:pPr marL="457200" indent="-457200">
              <a:buFont typeface="+mj-lt"/>
              <a:buAutoNum type="arabicPeriod"/>
            </a:pPr>
            <a:endParaRPr lang="en-US" sz="1800" dirty="0" smtClean="0"/>
          </a:p>
          <a:p>
            <a:pPr marL="457200" indent="-457200">
              <a:buFont typeface="+mj-lt"/>
              <a:buAutoNum type="arabicPeriod"/>
            </a:pPr>
            <a:endParaRPr lang="en-US" sz="1800" dirty="0"/>
          </a:p>
          <a:p>
            <a:endParaRPr lang="en-US" dirty="0"/>
          </a:p>
        </p:txBody>
      </p:sp>
    </p:spTree>
    <p:extLst>
      <p:ext uri="{BB962C8B-B14F-4D97-AF65-F5344CB8AC3E}">
        <p14:creationId xmlns:p14="http://schemas.microsoft.com/office/powerpoint/2010/main" val="11411445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sz="2800" dirty="0"/>
              <a:t>Architectural</a:t>
            </a:r>
            <a:r>
              <a:rPr lang="en-US" dirty="0" smtClean="0">
                <a:solidFill>
                  <a:schemeClr val="tx1">
                    <a:lumMod val="65000"/>
                    <a:lumOff val="35000"/>
                  </a:schemeClr>
                </a:solidFill>
              </a:rPr>
              <a:t> Diagram</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 y="1353529"/>
            <a:ext cx="8653499" cy="2934692"/>
          </a:xfrm>
          <a:prstGeom prst="rect">
            <a:avLst/>
          </a:prstGeom>
        </p:spPr>
      </p:pic>
    </p:spTree>
    <p:extLst>
      <p:ext uri="{BB962C8B-B14F-4D97-AF65-F5344CB8AC3E}">
        <p14:creationId xmlns:p14="http://schemas.microsoft.com/office/powerpoint/2010/main" val="12129802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Build Development Environment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Visual Studio 2017 (SSDT)</a:t>
            </a:r>
          </a:p>
          <a:p>
            <a:r>
              <a:rPr lang="en-US" sz="1800" dirty="0" smtClean="0"/>
              <a:t>SQL Server Management Studio</a:t>
            </a:r>
          </a:p>
          <a:p>
            <a:r>
              <a:rPr lang="en-US" sz="1800" dirty="0" smtClean="0"/>
              <a:t>SQL Server Analysis Services</a:t>
            </a:r>
          </a:p>
          <a:p>
            <a:r>
              <a:rPr lang="en-US" sz="1800" dirty="0" smtClean="0"/>
              <a:t>SQL Server Database</a:t>
            </a:r>
          </a:p>
          <a:p>
            <a:r>
              <a:rPr lang="en-US" sz="1800" dirty="0" smtClean="0"/>
              <a:t>DAX Studio</a:t>
            </a:r>
            <a:endParaRPr lang="en-US" sz="1800" dirty="0"/>
          </a:p>
          <a:p>
            <a:endParaRPr lang="en-US" dirty="0"/>
          </a:p>
        </p:txBody>
      </p:sp>
      <p:sp>
        <p:nvSpPr>
          <p:cNvPr id="6" name="Rectangle 5"/>
          <p:cNvSpPr/>
          <p:nvPr/>
        </p:nvSpPr>
        <p:spPr>
          <a:xfrm>
            <a:off x="367862" y="4326614"/>
            <a:ext cx="2355272" cy="276999"/>
          </a:xfrm>
          <a:prstGeom prst="rect">
            <a:avLst/>
          </a:prstGeom>
        </p:spPr>
        <p:txBody>
          <a:bodyPr wrap="square">
            <a:spAutoFit/>
          </a:bodyPr>
          <a:lstStyle/>
          <a:p>
            <a:r>
              <a:rPr lang="en-US" sz="1200" b="1" dirty="0">
                <a:solidFill>
                  <a:srgbClr val="D40E8C"/>
                </a:solidFill>
                <a:latin typeface="+mj-lt"/>
              </a:rPr>
              <a:t>Example 1 – </a:t>
            </a:r>
            <a:r>
              <a:rPr lang="en-US" sz="1200" b="1" dirty="0" smtClean="0">
                <a:solidFill>
                  <a:srgbClr val="D40E8C"/>
                </a:solidFill>
                <a:latin typeface="+mj-lt"/>
              </a:rPr>
              <a:t>Log into Azure VM</a:t>
            </a:r>
            <a:endParaRPr lang="en-US" sz="1200" b="1" dirty="0">
              <a:solidFill>
                <a:srgbClr val="D40E8C"/>
              </a:solidFill>
              <a:latin typeface="+mj-lt"/>
            </a:endParaRPr>
          </a:p>
        </p:txBody>
      </p:sp>
    </p:spTree>
    <p:extLst>
      <p:ext uri="{BB962C8B-B14F-4D97-AF65-F5344CB8AC3E}">
        <p14:creationId xmlns:p14="http://schemas.microsoft.com/office/powerpoint/2010/main" val="42193282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Create Tabular Project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There are three ways to create a tabular project.</a:t>
            </a:r>
          </a:p>
          <a:p>
            <a:pPr lvl="1"/>
            <a:r>
              <a:rPr lang="en-US" sz="1500" dirty="0" smtClean="0"/>
              <a:t>Brand new empty project</a:t>
            </a:r>
          </a:p>
          <a:p>
            <a:pPr lvl="1"/>
            <a:r>
              <a:rPr lang="en-US" sz="1500" dirty="0" smtClean="0"/>
              <a:t>Import from Power Pivot</a:t>
            </a:r>
          </a:p>
          <a:p>
            <a:pPr lvl="1"/>
            <a:r>
              <a:rPr lang="en-US" sz="1500" dirty="0" smtClean="0"/>
              <a:t>Import from existing server.</a:t>
            </a:r>
          </a:p>
          <a:p>
            <a:pPr lvl="1"/>
            <a:endParaRPr lang="en-US" sz="1500" dirty="0"/>
          </a:p>
          <a:p>
            <a:pPr marL="0" indent="0">
              <a:buNone/>
            </a:pPr>
            <a:r>
              <a:rPr lang="en-US" sz="1800" dirty="0"/>
              <a:t>There are </a:t>
            </a:r>
            <a:r>
              <a:rPr lang="en-US" sz="1800" dirty="0" smtClean="0"/>
              <a:t>two </a:t>
            </a:r>
            <a:r>
              <a:rPr lang="en-US" sz="1800" dirty="0"/>
              <a:t>ways to </a:t>
            </a:r>
            <a:r>
              <a:rPr lang="en-US" sz="1800" dirty="0" smtClean="0"/>
              <a:t>setup a project workspace.</a:t>
            </a:r>
            <a:endParaRPr lang="en-US" sz="1800" dirty="0"/>
          </a:p>
          <a:p>
            <a:pPr lvl="1"/>
            <a:r>
              <a:rPr lang="en-US" sz="1500" dirty="0" smtClean="0"/>
              <a:t>Integrated workspace</a:t>
            </a:r>
          </a:p>
          <a:p>
            <a:pPr lvl="1"/>
            <a:r>
              <a:rPr lang="en-US" sz="1500" dirty="0" smtClean="0"/>
              <a:t>Workspace server</a:t>
            </a:r>
            <a:endParaRPr lang="en-US" sz="1500" dirty="0"/>
          </a:p>
          <a:p>
            <a:pPr lvl="1"/>
            <a:endParaRPr lang="en-US" sz="1500" dirty="0" smtClean="0"/>
          </a:p>
          <a:p>
            <a:pPr marL="0" indent="0">
              <a:buNone/>
            </a:pPr>
            <a:endParaRPr lang="en-US" sz="1800" dirty="0" smtClean="0"/>
          </a:p>
          <a:p>
            <a:endParaRPr lang="en-US" dirty="0"/>
          </a:p>
        </p:txBody>
      </p:sp>
      <p:sp>
        <p:nvSpPr>
          <p:cNvPr id="6" name="Rectangle 5"/>
          <p:cNvSpPr/>
          <p:nvPr/>
        </p:nvSpPr>
        <p:spPr>
          <a:xfrm>
            <a:off x="367862" y="4326614"/>
            <a:ext cx="2355272"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2 </a:t>
            </a:r>
            <a:r>
              <a:rPr lang="en-US" sz="1200" b="1" dirty="0">
                <a:solidFill>
                  <a:srgbClr val="D40E8C"/>
                </a:solidFill>
                <a:latin typeface="+mj-lt"/>
              </a:rPr>
              <a:t>– </a:t>
            </a:r>
            <a:r>
              <a:rPr lang="en-US" sz="1200" b="1" dirty="0" smtClean="0">
                <a:solidFill>
                  <a:srgbClr val="D40E8C"/>
                </a:solidFill>
                <a:latin typeface="+mj-lt"/>
              </a:rPr>
              <a:t>Create new project</a:t>
            </a:r>
            <a:endParaRPr lang="en-US" sz="1200" b="1" dirty="0">
              <a:solidFill>
                <a:srgbClr val="D40E8C"/>
              </a:solidFill>
              <a:latin typeface="+mj-lt"/>
            </a:endParaRPr>
          </a:p>
        </p:txBody>
      </p:sp>
    </p:spTree>
    <p:extLst>
      <p:ext uri="{BB962C8B-B14F-4D97-AF65-F5344CB8AC3E}">
        <p14:creationId xmlns:p14="http://schemas.microsoft.com/office/powerpoint/2010/main" val="40128774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Importing Data vs Direct Query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Import Data</a:t>
            </a:r>
          </a:p>
          <a:p>
            <a:pPr lvl="1"/>
            <a:r>
              <a:rPr lang="en-US" sz="1500" dirty="0" smtClean="0"/>
              <a:t>Copy of the source data is stored in Vertipaq (tabular) format</a:t>
            </a:r>
          </a:p>
          <a:p>
            <a:pPr lvl="1"/>
            <a:r>
              <a:rPr lang="en-US" sz="1500" dirty="0" smtClean="0"/>
              <a:t>Use of memory results in quick query responses</a:t>
            </a:r>
          </a:p>
          <a:p>
            <a:pPr lvl="1"/>
            <a:r>
              <a:rPr lang="en-US" sz="1500" dirty="0" smtClean="0"/>
              <a:t>Larger data set equals larger processing time</a:t>
            </a:r>
          </a:p>
          <a:p>
            <a:pPr lvl="1"/>
            <a:r>
              <a:rPr lang="en-US" sz="1500" dirty="0" smtClean="0"/>
              <a:t>For extremely large data, remove unwanted columns, filter unwanted rows</a:t>
            </a:r>
          </a:p>
          <a:p>
            <a:pPr marL="342900" lvl="1" indent="0">
              <a:buNone/>
            </a:pPr>
            <a:endParaRPr lang="en-US" sz="1500" dirty="0"/>
          </a:p>
          <a:p>
            <a:pPr marL="0" indent="0">
              <a:buNone/>
            </a:pPr>
            <a:r>
              <a:rPr lang="en-US" sz="1800" dirty="0" smtClean="0"/>
              <a:t>Direct Query</a:t>
            </a:r>
            <a:endParaRPr lang="en-US" sz="1800" dirty="0"/>
          </a:p>
          <a:p>
            <a:pPr lvl="1"/>
            <a:r>
              <a:rPr lang="en-US" sz="1500" dirty="0" smtClean="0"/>
              <a:t>Native query is executed by source system</a:t>
            </a:r>
          </a:p>
          <a:p>
            <a:pPr lvl="1"/>
            <a:r>
              <a:rPr lang="en-US" sz="1500" dirty="0" smtClean="0"/>
              <a:t>Source system can implement security</a:t>
            </a:r>
          </a:p>
          <a:p>
            <a:pPr lvl="1"/>
            <a:r>
              <a:rPr lang="en-US" sz="1500" dirty="0" smtClean="0"/>
              <a:t>Can have larger data sets</a:t>
            </a:r>
          </a:p>
          <a:p>
            <a:pPr lvl="1"/>
            <a:r>
              <a:rPr lang="en-US" sz="1500" dirty="0" smtClean="0"/>
              <a:t>While </a:t>
            </a:r>
            <a:r>
              <a:rPr lang="en-US" sz="1500" dirty="0"/>
              <a:t>o</a:t>
            </a:r>
            <a:r>
              <a:rPr lang="en-US" sz="1500" dirty="0" smtClean="0"/>
              <a:t>verall memory footprint is smaller, query responses maybe slower</a:t>
            </a:r>
          </a:p>
          <a:p>
            <a:pPr lvl="1"/>
            <a:endParaRPr lang="en-US" sz="1500" dirty="0"/>
          </a:p>
          <a:p>
            <a:pPr lvl="1"/>
            <a:endParaRPr lang="en-US" sz="1500" dirty="0" smtClean="0"/>
          </a:p>
          <a:p>
            <a:pPr marL="0" indent="0">
              <a:buNone/>
            </a:pPr>
            <a:endParaRPr lang="en-US" sz="1800" dirty="0" smtClean="0"/>
          </a:p>
          <a:p>
            <a:endParaRPr lang="en-US" dirty="0"/>
          </a:p>
        </p:txBody>
      </p:sp>
    </p:spTree>
    <p:extLst>
      <p:ext uri="{BB962C8B-B14F-4D97-AF65-F5344CB8AC3E}">
        <p14:creationId xmlns:p14="http://schemas.microsoft.com/office/powerpoint/2010/main" val="21831103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Understanding Data Sources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There are </a:t>
            </a:r>
            <a:r>
              <a:rPr lang="en-US" sz="1800" dirty="0" smtClean="0"/>
              <a:t>five different type of data sources that we can import into our tabular model.</a:t>
            </a:r>
            <a:endParaRPr lang="en-US" sz="1800" dirty="0"/>
          </a:p>
          <a:p>
            <a:pPr marL="0" indent="0">
              <a:buNone/>
            </a:pPr>
            <a:endParaRPr lang="en-US" sz="1800" dirty="0"/>
          </a:p>
          <a:p>
            <a:pPr lvl="1"/>
            <a:r>
              <a:rPr lang="en-US" sz="1500" dirty="0" smtClean="0">
                <a:solidFill>
                  <a:srgbClr val="B01C87"/>
                </a:solidFill>
              </a:rPr>
              <a:t>Relational database</a:t>
            </a:r>
          </a:p>
          <a:p>
            <a:pPr lvl="1"/>
            <a:r>
              <a:rPr lang="en-US" sz="1500" dirty="0" smtClean="0"/>
              <a:t>Multi-dimensional </a:t>
            </a:r>
          </a:p>
          <a:p>
            <a:pPr lvl="1"/>
            <a:r>
              <a:rPr lang="en-US" sz="1500" dirty="0" smtClean="0"/>
              <a:t>Data feeds</a:t>
            </a:r>
          </a:p>
          <a:p>
            <a:pPr lvl="1"/>
            <a:r>
              <a:rPr lang="en-US" sz="1500" dirty="0" smtClean="0"/>
              <a:t>Text files</a:t>
            </a:r>
          </a:p>
          <a:p>
            <a:pPr lvl="1"/>
            <a:r>
              <a:rPr lang="en-US" sz="1500" dirty="0" smtClean="0"/>
              <a:t>Other sources</a:t>
            </a:r>
            <a:endParaRPr lang="en-US" sz="1500" dirty="0"/>
          </a:p>
          <a:p>
            <a:pPr lvl="1"/>
            <a:endParaRPr lang="en-US" sz="1500" dirty="0"/>
          </a:p>
          <a:p>
            <a:pPr marL="0" indent="0">
              <a:buNone/>
            </a:pPr>
            <a:r>
              <a:rPr lang="en-US" sz="1800" dirty="0" smtClean="0"/>
              <a:t>Stay away from data sources that are not </a:t>
            </a:r>
            <a:r>
              <a:rPr lang="en-US" sz="1800" dirty="0" smtClean="0">
                <a:solidFill>
                  <a:srgbClr val="B01C87"/>
                </a:solidFill>
              </a:rPr>
              <a:t>well typed</a:t>
            </a:r>
            <a:r>
              <a:rPr lang="en-US" sz="1800" dirty="0" smtClean="0"/>
              <a:t>, </a:t>
            </a:r>
            <a:r>
              <a:rPr lang="en-US" sz="1800" dirty="0" smtClean="0">
                <a:solidFill>
                  <a:srgbClr val="B01C87"/>
                </a:solidFill>
              </a:rPr>
              <a:t>consistent</a:t>
            </a:r>
            <a:r>
              <a:rPr lang="en-US" sz="1800" dirty="0" smtClean="0"/>
              <a:t>, </a:t>
            </a:r>
            <a:r>
              <a:rPr lang="en-US" sz="1800" dirty="0" smtClean="0">
                <a:solidFill>
                  <a:srgbClr val="B01C87"/>
                </a:solidFill>
              </a:rPr>
              <a:t>time predictable</a:t>
            </a:r>
            <a:r>
              <a:rPr lang="en-US" sz="1800" dirty="0" smtClean="0"/>
              <a:t> and </a:t>
            </a:r>
            <a:r>
              <a:rPr lang="en-US" sz="1800" dirty="0" smtClean="0">
                <a:solidFill>
                  <a:srgbClr val="B01C87"/>
                </a:solidFill>
              </a:rPr>
              <a:t>verified</a:t>
            </a:r>
            <a:r>
              <a:rPr lang="en-US" sz="1800" dirty="0" smtClean="0"/>
              <a:t>.  The relational database is the best source of data for corporate reporting.</a:t>
            </a:r>
          </a:p>
        </p:txBody>
      </p:sp>
    </p:spTree>
    <p:extLst>
      <p:ext uri="{BB962C8B-B14F-4D97-AF65-F5344CB8AC3E}">
        <p14:creationId xmlns:p14="http://schemas.microsoft.com/office/powerpoint/2010/main" val="2830706305"/>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customXml/itemProps3.xml><?xml version="1.0" encoding="utf-8"?>
<ds:datastoreItem xmlns:ds="http://schemas.openxmlformats.org/officeDocument/2006/customXml" ds:itemID="{3A734002-4F6D-49CF-AA2C-43521C1FC7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On-screen Show (16:9)</PresentationFormat>
  <Paragraphs>267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MS PGothic</vt:lpstr>
      <vt:lpstr>Arial</vt:lpstr>
      <vt:lpstr>Calibri</vt:lpstr>
      <vt:lpstr>Calibri Light</vt:lpstr>
      <vt:lpstr>Verdana</vt:lpstr>
      <vt:lpstr>1_Office Theme</vt:lpstr>
      <vt:lpstr>Centralizing Business Intelligence with Azure Analysis Services</vt:lpstr>
      <vt:lpstr>Target Audience</vt:lpstr>
      <vt:lpstr>Centralized Data Problem</vt:lpstr>
      <vt:lpstr>Presentation Overview</vt:lpstr>
      <vt:lpstr>Architectural Diagram</vt:lpstr>
      <vt:lpstr>Build Development Environment</vt:lpstr>
      <vt:lpstr>Create Tabular Project</vt:lpstr>
      <vt:lpstr>Importing Data vs Direct Query</vt:lpstr>
      <vt:lpstr>Understanding Data Sources</vt:lpstr>
      <vt:lpstr>Impersonation vs Security</vt:lpstr>
      <vt:lpstr>Database Design Suggestions</vt:lpstr>
      <vt:lpstr>Managing table relationships</vt:lpstr>
      <vt:lpstr>Business Metrics Using DAX</vt:lpstr>
      <vt:lpstr>Model Viewpoints and Pathways</vt:lpstr>
      <vt:lpstr>Performance and Security</vt:lpstr>
      <vt:lpstr>Deploy and Process Model</vt:lpstr>
      <vt:lpstr>Test Tabular Model – Desktop Tools</vt:lpstr>
      <vt:lpstr>Data Gateway</vt:lpstr>
      <vt:lpstr>Azure Analysis Services</vt:lpstr>
      <vt:lpstr>Features By Tier</vt:lpstr>
      <vt:lpstr>Increasing Performance – Scale Up</vt:lpstr>
      <vt:lpstr>Increasing Performance – Scale Out</vt:lpstr>
      <vt:lpstr>!!  Warning Label  !!</vt:lpstr>
      <vt:lpstr>Summary</vt:lpstr>
      <vt:lpstr>References</vt:lpstr>
      <vt:lpstr>References (cont.)</vt:lpstr>
      <vt:lpstr>References (cont.)</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358</cp:revision>
  <dcterms:modified xsi:type="dcterms:W3CDTF">2019-01-23T18:50:34Z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