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40" r:id="rId2"/>
  </p:sldMasterIdLst>
  <p:notesMasterIdLst>
    <p:notesMasterId r:id="rId24"/>
  </p:notesMasterIdLst>
  <p:sldIdLst>
    <p:sldId id="349" r:id="rId3"/>
    <p:sldId id="291" r:id="rId4"/>
    <p:sldId id="313" r:id="rId5"/>
    <p:sldId id="333" r:id="rId6"/>
    <p:sldId id="335" r:id="rId7"/>
    <p:sldId id="336" r:id="rId8"/>
    <p:sldId id="337" r:id="rId9"/>
    <p:sldId id="338" r:id="rId10"/>
    <p:sldId id="339" r:id="rId11"/>
    <p:sldId id="340" r:id="rId12"/>
    <p:sldId id="342" r:id="rId13"/>
    <p:sldId id="341" r:id="rId14"/>
    <p:sldId id="343" r:id="rId15"/>
    <p:sldId id="344" r:id="rId16"/>
    <p:sldId id="345" r:id="rId17"/>
    <p:sldId id="346" r:id="rId18"/>
    <p:sldId id="347" r:id="rId19"/>
    <p:sldId id="348" r:id="rId20"/>
    <p:sldId id="350" r:id="rId21"/>
    <p:sldId id="352" r:id="rId22"/>
    <p:sldId id="351" r:id="rId23"/>
  </p:sldIdLst>
  <p:sldSz cx="9144000" cy="6858000" type="screen4x3"/>
  <p:notesSz cx="69469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66FF"/>
    <a:srgbClr val="0099FF"/>
    <a:srgbClr val="99CCFF"/>
    <a:srgbClr val="3366CC"/>
    <a:srgbClr val="CCECFF"/>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4" autoAdjust="0"/>
    <p:restoredTop sz="94595" autoAdjust="0"/>
  </p:normalViewPr>
  <p:slideViewPr>
    <p:cSldViewPr>
      <p:cViewPr varScale="1">
        <p:scale>
          <a:sx n="83" d="100"/>
          <a:sy n="83" d="100"/>
        </p:scale>
        <p:origin x="136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09900" cy="463550"/>
          </a:xfrm>
          <a:prstGeom prst="rect">
            <a:avLst/>
          </a:prstGeom>
          <a:noFill/>
          <a:ln w="12700" cap="sq">
            <a:noFill/>
            <a:miter lim="800000"/>
            <a:headEnd type="none" w="sm" len="sm"/>
            <a:tailEnd type="none" w="sm" len="sm"/>
          </a:ln>
          <a:effectLst/>
        </p:spPr>
        <p:txBody>
          <a:bodyPr vert="horz" wrap="square" lIns="92738" tIns="46369" rIns="92738" bIns="46369" numCol="1" anchor="t" anchorCtr="0" compatLnSpc="1">
            <a:prstTxWarp prst="textNoShape">
              <a:avLst/>
            </a:prstTxWarp>
          </a:bodyPr>
          <a:lstStyle>
            <a:lvl1pPr defTabSz="927100">
              <a:defRPr kumimoji="0" sz="1200">
                <a:latin typeface="Times New Roman" pitchFamily="18" charset="0"/>
              </a:defRPr>
            </a:lvl1pPr>
          </a:lstStyle>
          <a:p>
            <a:pPr>
              <a:defRPr/>
            </a:pPr>
            <a:endParaRPr lang="en-US"/>
          </a:p>
        </p:txBody>
      </p:sp>
      <p:sp>
        <p:nvSpPr>
          <p:cNvPr id="23555" name="Rectangle 3"/>
          <p:cNvSpPr>
            <a:spLocks noGrp="1" noChangeArrowheads="1"/>
          </p:cNvSpPr>
          <p:nvPr>
            <p:ph type="dt" idx="1"/>
          </p:nvPr>
        </p:nvSpPr>
        <p:spPr bwMode="auto">
          <a:xfrm>
            <a:off x="3937000" y="0"/>
            <a:ext cx="3009900" cy="463550"/>
          </a:xfrm>
          <a:prstGeom prst="rect">
            <a:avLst/>
          </a:prstGeom>
          <a:noFill/>
          <a:ln w="12700" cap="sq">
            <a:noFill/>
            <a:miter lim="800000"/>
            <a:headEnd type="none" w="sm" len="sm"/>
            <a:tailEnd type="none" w="sm" len="sm"/>
          </a:ln>
          <a:effectLst/>
        </p:spPr>
        <p:txBody>
          <a:bodyPr vert="horz" wrap="square" lIns="92738" tIns="46369" rIns="92738" bIns="46369" numCol="1" anchor="t" anchorCtr="0" compatLnSpc="1">
            <a:prstTxWarp prst="textNoShape">
              <a:avLst/>
            </a:prstTxWarp>
          </a:bodyPr>
          <a:lstStyle>
            <a:lvl1pPr algn="r" defTabSz="927100">
              <a:defRPr kumimoji="0" sz="1200">
                <a:latin typeface="Times New Roman" pitchFamily="18"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25513" y="4410075"/>
            <a:ext cx="5095875" cy="4176713"/>
          </a:xfrm>
          <a:prstGeom prst="rect">
            <a:avLst/>
          </a:prstGeom>
          <a:noFill/>
          <a:ln w="12700" cap="sq">
            <a:noFill/>
            <a:miter lim="800000"/>
            <a:headEnd type="none" w="sm" len="sm"/>
            <a:tailEnd type="none" w="sm" len="sm"/>
          </a:ln>
          <a:effectLst/>
        </p:spPr>
        <p:txBody>
          <a:bodyPr vert="horz" wrap="square" lIns="92738" tIns="46369" rIns="92738" bIns="463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8820150"/>
            <a:ext cx="3009900" cy="463550"/>
          </a:xfrm>
          <a:prstGeom prst="rect">
            <a:avLst/>
          </a:prstGeom>
          <a:noFill/>
          <a:ln w="12700" cap="sq">
            <a:noFill/>
            <a:miter lim="800000"/>
            <a:headEnd type="none" w="sm" len="sm"/>
            <a:tailEnd type="none" w="sm" len="sm"/>
          </a:ln>
          <a:effectLst/>
        </p:spPr>
        <p:txBody>
          <a:bodyPr vert="horz" wrap="square" lIns="92738" tIns="46369" rIns="92738" bIns="46369" numCol="1" anchor="b" anchorCtr="0" compatLnSpc="1">
            <a:prstTxWarp prst="textNoShape">
              <a:avLst/>
            </a:prstTxWarp>
          </a:bodyPr>
          <a:lstStyle>
            <a:lvl1pPr defTabSz="927100">
              <a:defRPr kumimoji="0" sz="1200">
                <a:latin typeface="Times New Roman" pitchFamily="18" charset="0"/>
              </a:defRPr>
            </a:lvl1pPr>
          </a:lstStyle>
          <a:p>
            <a:pPr>
              <a:defRPr/>
            </a:pPr>
            <a:endParaRPr lang="en-US"/>
          </a:p>
        </p:txBody>
      </p:sp>
      <p:sp>
        <p:nvSpPr>
          <p:cNvPr id="23559" name="Rectangle 7"/>
          <p:cNvSpPr>
            <a:spLocks noGrp="1" noChangeArrowheads="1"/>
          </p:cNvSpPr>
          <p:nvPr>
            <p:ph type="sldNum" sz="quarter" idx="5"/>
          </p:nvPr>
        </p:nvSpPr>
        <p:spPr bwMode="auto">
          <a:xfrm>
            <a:off x="3937000" y="8820150"/>
            <a:ext cx="3009900" cy="463550"/>
          </a:xfrm>
          <a:prstGeom prst="rect">
            <a:avLst/>
          </a:prstGeom>
          <a:noFill/>
          <a:ln w="12700" cap="sq">
            <a:noFill/>
            <a:miter lim="800000"/>
            <a:headEnd type="none" w="sm" len="sm"/>
            <a:tailEnd type="none" w="sm" len="sm"/>
          </a:ln>
          <a:effectLst/>
        </p:spPr>
        <p:txBody>
          <a:bodyPr vert="horz" wrap="square" lIns="92738" tIns="46369" rIns="92738" bIns="46369" numCol="1" anchor="b" anchorCtr="0" compatLnSpc="1">
            <a:prstTxWarp prst="textNoShape">
              <a:avLst/>
            </a:prstTxWarp>
          </a:bodyPr>
          <a:lstStyle>
            <a:lvl1pPr algn="r" defTabSz="927100">
              <a:defRPr kumimoji="0" sz="1200">
                <a:latin typeface="Times New Roman" pitchFamily="18" charset="0"/>
              </a:defRPr>
            </a:lvl1pPr>
          </a:lstStyle>
          <a:p>
            <a:pPr>
              <a:defRPr/>
            </a:pPr>
            <a:fld id="{7ED2B7B6-1C1E-476C-A461-0D805147FD4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descr="sqlsat1_we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291" y="5860655"/>
            <a:ext cx="2107033" cy="1026732"/>
          </a:xfrm>
          <a:prstGeom prst="rect">
            <a:avLst/>
          </a:prstGeom>
        </p:spPr>
      </p:pic>
      <p:sp>
        <p:nvSpPr>
          <p:cNvPr id="9" name="Rectangle 8"/>
          <p:cNvSpPr/>
          <p:nvPr/>
        </p:nvSpPr>
        <p:spPr>
          <a:xfrm>
            <a:off x="6727372" y="6633054"/>
            <a:ext cx="2449285" cy="3849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54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12" name="Date Placeholder 3"/>
          <p:cNvSpPr txBox="1">
            <a:spLocks/>
          </p:cNvSpPr>
          <p:nvPr/>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7/27/2018</a:t>
            </a:fld>
            <a:r>
              <a:rPr lang="en-US"/>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pPr>
              <a:defRPr/>
            </a:pPr>
            <a:endParaRPr lang="en-US"/>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a:defRPr/>
            </a:pPr>
            <a:fld id="{5A0F67E0-B437-4A51-AAF0-6C8EE470E36B}" type="slidenum">
              <a:rPr lang="en-US" smtClean="0"/>
              <a:pPr>
                <a:defRPr/>
              </a:pPr>
              <a:t>‹#›</a:t>
            </a:fld>
            <a:endParaRPr lang="en-US"/>
          </a:p>
        </p:txBody>
      </p:sp>
      <p:cxnSp>
        <p:nvCxnSpPr>
          <p:cNvPr id="15" name="Straight Connector 14"/>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9315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a:defRPr/>
            </a:pPr>
            <a:fld id="{1C97D8A4-1FD7-4EBA-944E-AEE143B382A1}" type="slidenum">
              <a:rPr lang="en-US" smtClean="0"/>
              <a:pPr>
                <a:defRPr/>
              </a:pPr>
              <a:t>‹#›</a:t>
            </a:fld>
            <a:endParaRPr lang="en-US"/>
          </a:p>
        </p:txBody>
      </p:sp>
    </p:spTree>
    <p:extLst>
      <p:ext uri="{BB962C8B-B14F-4D97-AF65-F5344CB8AC3E}">
        <p14:creationId xmlns:p14="http://schemas.microsoft.com/office/powerpoint/2010/main" val="207433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sqlsat1_we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50291" y="5860655"/>
            <a:ext cx="2107033" cy="1026732"/>
          </a:xfrm>
          <a:prstGeom prst="rect">
            <a:avLst/>
          </a:prstGeom>
        </p:spPr>
      </p:pic>
      <p:sp>
        <p:nvSpPr>
          <p:cNvPr id="9" name="Rectangle 8"/>
          <p:cNvSpPr/>
          <p:nvPr userDrawn="1"/>
        </p:nvSpPr>
        <p:spPr>
          <a:xfrm>
            <a:off x="6727372" y="6633054"/>
            <a:ext cx="2449285" cy="3849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929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140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349962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776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7/27/2018</a:t>
            </a:fld>
            <a:r>
              <a:rPr lang="en-US" dirty="0"/>
              <a:t>  |</a:t>
            </a:r>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403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3790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7/27/2018</a:t>
            </a:fld>
            <a:r>
              <a:rPr lang="en-US" dirty="0"/>
              <a:t>  |</a:t>
            </a:r>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2619656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spTree>
    <p:extLst>
      <p:ext uri="{BB962C8B-B14F-4D97-AF65-F5344CB8AC3E}">
        <p14:creationId xmlns:p14="http://schemas.microsoft.com/office/powerpoint/2010/main" val="4160839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Footer Placeholder 4"/>
          <p:cNvSpPr txBox="1">
            <a:spLocks/>
          </p:cNvSpPr>
          <p:nvPr userDrawn="1"/>
        </p:nvSpPr>
        <p:spPr>
          <a:xfrm>
            <a:off x="304801" y="6262187"/>
            <a:ext cx="4575176"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C475FA9E-48C7-4E79-BC85-7D6B36E78BD5}" type="slidenum">
              <a:rPr lang="en-US" smtClean="0"/>
              <a:pPr marL="0" marR="0" lvl="0" indent="0" algn="l" defTabSz="457200" rtl="0" eaLnBrk="1" fontAlgn="auto" latinLnBrk="0" hangingPunct="1">
                <a:lnSpc>
                  <a:spcPct val="100000"/>
                </a:lnSpc>
                <a:spcBef>
                  <a:spcPts val="0"/>
                </a:spcBef>
                <a:spcAft>
                  <a:spcPts val="0"/>
                </a:spcAft>
                <a:buClrTx/>
                <a:buSzTx/>
                <a:buFontTx/>
                <a:buNone/>
                <a:tabLst/>
                <a:defRPr/>
              </a:pPr>
              <a:t>‹#›</a:t>
            </a:fld>
            <a:r>
              <a:rPr lang="en-US" baseline="0" dirty="0" smtClean="0"/>
              <a:t>   |   </a:t>
            </a:r>
            <a:r>
              <a:rPr lang="en-US" dirty="0" smtClean="0"/>
              <a:t>Full Text Indexing (Basics)</a:t>
            </a:r>
          </a:p>
        </p:txBody>
      </p:sp>
    </p:spTree>
    <p:extLst>
      <p:ext uri="{BB962C8B-B14F-4D97-AF65-F5344CB8AC3E}">
        <p14:creationId xmlns:p14="http://schemas.microsoft.com/office/powerpoint/2010/main" val="340441993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7/27/2018</a:t>
            </a:fld>
            <a:r>
              <a:rPr lang="en-US" dirty="0"/>
              <a:t>  |</a:t>
            </a:r>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547569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42B21B-2ADA-A040-A652-A7305E1B99FE}" type="datetimeFigureOut">
              <a:rPr lang="en-US" smtClean="0"/>
              <a:pPr/>
              <a:t>7/27/2018</a:t>
            </a:fld>
            <a:endParaRPr lang="en-US"/>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7/27/2018</a:t>
            </a:fld>
            <a:r>
              <a:rPr lang="en-US"/>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186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a:t>  </a:t>
            </a:r>
            <a:endParaRPr lang="en-US" dirty="0"/>
          </a:p>
        </p:txBody>
      </p:sp>
    </p:spTree>
    <p:extLst>
      <p:ext uri="{BB962C8B-B14F-4D97-AF65-F5344CB8AC3E}">
        <p14:creationId xmlns:p14="http://schemas.microsoft.com/office/powerpoint/2010/main" val="50644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a:defRPr/>
            </a:pPr>
            <a:fld id="{842D4F41-C994-450F-8F8C-A476BE7DD642}" type="slidenum">
              <a:rPr lang="en-US" smtClean="0"/>
              <a:pPr>
                <a:defRPr/>
              </a:pPr>
              <a:t>‹#›</a:t>
            </a:fld>
            <a:endParaRPr lang="en-US"/>
          </a:p>
        </p:txBody>
      </p:sp>
    </p:spTree>
    <p:extLst>
      <p:ext uri="{BB962C8B-B14F-4D97-AF65-F5344CB8AC3E}">
        <p14:creationId xmlns:p14="http://schemas.microsoft.com/office/powerpoint/2010/main" val="415639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a:defRPr/>
            </a:pPr>
            <a:fld id="{D48345E0-95BB-40C0-877B-D3E7C8B52383}" type="slidenum">
              <a:rPr lang="en-US" smtClean="0"/>
              <a:pPr>
                <a:defRPr/>
              </a:pPr>
              <a:t>‹#›</a:t>
            </a:fld>
            <a:endParaRPr lang="en-US"/>
          </a:p>
        </p:txBody>
      </p:sp>
      <p:cxnSp>
        <p:nvCxnSpPr>
          <p:cNvPr id="19" name="Straight Connector 18"/>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49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pPr>
              <a:defRPr/>
            </a:pPr>
            <a:endParaRPr lang="en-US"/>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pPr>
              <a:defRPr/>
            </a:pPr>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a:defRPr/>
            </a:pPr>
            <a:fld id="{7ABF6B44-B98C-43F8-8E1A-898B82DD31E6}" type="slidenum">
              <a:rPr lang="en-US" smtClean="0"/>
              <a:pPr>
                <a:defRPr/>
              </a:pPr>
              <a:t>‹#›</a:t>
            </a:fld>
            <a:endParaRPr lang="en-US" dirty="0"/>
          </a:p>
        </p:txBody>
      </p:sp>
      <p:cxnSp>
        <p:nvCxnSpPr>
          <p:cNvPr id="18" name="Straight Connector 17"/>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77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a:defRPr/>
            </a:pPr>
            <a:fld id="{C9134234-1F80-44C8-8240-4E0153B6759A}" type="slidenum">
              <a:rPr lang="en-US" smtClean="0"/>
              <a:pPr>
                <a:defRPr/>
              </a:pPr>
              <a:t>‹#›</a:t>
            </a:fld>
            <a:endParaRPr lang="en-US"/>
          </a:p>
        </p:txBody>
      </p:sp>
      <p:cxnSp>
        <p:nvCxnSpPr>
          <p:cNvPr id="14" name="Straight Connector 13"/>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87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pPr>
              <a:defRPr/>
            </a:pPr>
            <a:endParaRPr lang="en-US"/>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pPr>
              <a:defRPr/>
            </a:pPr>
            <a:endParaRPr lang="en-US"/>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a:defRPr/>
            </a:pPr>
            <a:fld id="{052AE0A6-7D69-4156-BBB8-E25C750A6C1F}" type="slidenum">
              <a:rPr lang="en-US" smtClean="0"/>
              <a:pPr>
                <a:defRPr/>
              </a:pPr>
              <a:t>‹#›</a:t>
            </a:fld>
            <a:endParaRPr lang="en-US"/>
          </a:p>
        </p:txBody>
      </p:sp>
    </p:spTree>
    <p:extLst>
      <p:ext uri="{BB962C8B-B14F-4D97-AF65-F5344CB8AC3E}">
        <p14:creationId xmlns:p14="http://schemas.microsoft.com/office/powerpoint/2010/main" val="422779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a:defRPr/>
            </a:pPr>
            <a:fld id="{926F0AA8-9722-491E-A3C8-9D88A8E87F29}" type="slidenum">
              <a:rPr lang="en-US" smtClean="0"/>
              <a:pPr>
                <a:defRPr/>
              </a:pPr>
              <a:t>‹#›</a:t>
            </a:fld>
            <a:endParaRPr lang="en-US"/>
          </a:p>
        </p:txBody>
      </p:sp>
    </p:spTree>
    <p:extLst>
      <p:ext uri="{BB962C8B-B14F-4D97-AF65-F5344CB8AC3E}">
        <p14:creationId xmlns:p14="http://schemas.microsoft.com/office/powerpoint/2010/main" val="376074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pPr>
              <a:defRPr/>
            </a:pPr>
            <a:endParaRPr lang="en-US"/>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pPr>
              <a:defRPr/>
            </a:pPr>
            <a:endParaRPr lang="en-US"/>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a:defRPr/>
            </a:pPr>
            <a:fld id="{E02BA37F-48D8-44C2-BF47-A659F0F95EB8}" type="slidenum">
              <a:rPr lang="en-US" smtClean="0"/>
              <a:pPr>
                <a:defRPr/>
              </a:pPr>
              <a:t>‹#›</a:t>
            </a:fld>
            <a:endParaRPr lang="en-US"/>
          </a:p>
        </p:txBody>
      </p:sp>
    </p:spTree>
    <p:extLst>
      <p:ext uri="{BB962C8B-B14F-4D97-AF65-F5344CB8AC3E}">
        <p14:creationId xmlns:p14="http://schemas.microsoft.com/office/powerpoint/2010/main" val="85910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pPr>
              <a:defRPr/>
            </a:pPr>
            <a:endParaRPr lang="en-US"/>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a:defRPr/>
            </a:pPr>
            <a:fld id="{797909D7-EBED-4A63-9C8F-9EF1F0C266C3}" type="slidenum">
              <a:rPr lang="en-US" smtClean="0"/>
              <a:pPr>
                <a:defRPr/>
              </a:pPr>
              <a:t>‹#›</a:t>
            </a:fld>
            <a:endParaRPr lang="en-US"/>
          </a:p>
        </p:txBody>
      </p:sp>
      <p:sp>
        <p:nvSpPr>
          <p:cNvPr id="7" name="TextBox 6"/>
          <p:cNvSpPr txBox="1"/>
          <p:nvPr/>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346442183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7/27/2018</a:t>
            </a:fld>
            <a:r>
              <a:rPr lang="en-US" dirty="0"/>
              <a:t>  |</a:t>
            </a:r>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282726090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hyperlink" Target="http://www.mssqltips.com/" TargetMode="External"/><Relationship Id="rId7" Type="http://schemas.openxmlformats.org/officeDocument/2006/relationships/image" Target="../media/image7.jpg"/><Relationship Id="rId2" Type="http://schemas.openxmlformats.org/officeDocument/2006/relationships/image" Target="../media/image5.jpe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hyperlink" Target="mailto:john@craftydba.com" TargetMode="External"/><Relationship Id="rId4" Type="http://schemas.openxmlformats.org/officeDocument/2006/relationships/hyperlink" Target="http://www.craftydb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msdn.microsoft.com/en-us/library/ms142571.aspx#sqlprocess" TargetMode="External"/><Relationship Id="rId3" Type="http://schemas.openxmlformats.org/officeDocument/2006/relationships/hyperlink" Target="http://www.gutenberg.org/" TargetMode="External"/><Relationship Id="rId7" Type="http://schemas.openxmlformats.org/officeDocument/2006/relationships/hyperlink" Target="http://msdn.microsoft.com/en-us/library/ms188783.aspx" TargetMode="External"/><Relationship Id="rId2" Type="http://schemas.openxmlformats.org/officeDocument/2006/relationships/hyperlink" Target="https://www.mssqltips.com/sqlservertip/5086/full-text-indexing-with-azure-sql-database/" TargetMode="External"/><Relationship Id="rId1" Type="http://schemas.openxmlformats.org/officeDocument/2006/relationships/slideLayout" Target="../slideLayouts/slideLayout2.xml"/><Relationship Id="rId6" Type="http://schemas.openxmlformats.org/officeDocument/2006/relationships/hyperlink" Target="http://msdn.microsoft.com/en-us/library/ms188395(v=sql.90).aspx" TargetMode="External"/><Relationship Id="rId5" Type="http://schemas.openxmlformats.org/officeDocument/2006/relationships/hyperlink" Target="http://msdn.microsoft.com/en-us/library/ms179859.aspx" TargetMode="External"/><Relationship Id="rId4" Type="http://schemas.openxmlformats.org/officeDocument/2006/relationships/hyperlink" Target="http://en.wikipedia.org/wiki/Grimm_(TV_seri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tinyurl.com/kxvkcwc" TargetMode="External"/><Relationship Id="rId2" Type="http://schemas.openxmlformats.org/officeDocument/2006/relationships/hyperlink" Target="http://www.craftydba.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144140"/>
            <a:ext cx="8203153" cy="1923386"/>
          </a:xfrm>
        </p:spPr>
        <p:txBody>
          <a:bodyPr>
            <a:normAutofit/>
          </a:bodyPr>
          <a:lstStyle/>
          <a:p>
            <a:pPr algn="ctr"/>
            <a:r>
              <a:rPr lang="en-US" sz="4800" dirty="0" smtClean="0">
                <a:latin typeface="Calibri" pitchFamily="34" charset="0"/>
                <a:cs typeface="Calibri" pitchFamily="34" charset="0"/>
              </a:rPr>
              <a:t>Full Text Indexing</a:t>
            </a:r>
            <a:br>
              <a:rPr lang="en-US" sz="4800" dirty="0" smtClean="0">
                <a:latin typeface="Calibri" pitchFamily="34" charset="0"/>
                <a:cs typeface="Calibri" pitchFamily="34" charset="0"/>
              </a:rPr>
            </a:br>
            <a:r>
              <a:rPr lang="en-US" sz="4800" dirty="0" smtClean="0">
                <a:latin typeface="Calibri" pitchFamily="34" charset="0"/>
                <a:cs typeface="Calibri" pitchFamily="34" charset="0"/>
              </a:rPr>
              <a:t>(basics)</a:t>
            </a:r>
            <a:endParaRPr lang="en-US" sz="4800" dirty="0"/>
          </a:p>
        </p:txBody>
      </p:sp>
      <p:sp>
        <p:nvSpPr>
          <p:cNvPr id="3" name="Subtitle 2"/>
          <p:cNvSpPr>
            <a:spLocks noGrp="1"/>
          </p:cNvSpPr>
          <p:nvPr>
            <p:ph type="subTitle" idx="1"/>
          </p:nvPr>
        </p:nvSpPr>
        <p:spPr>
          <a:xfrm>
            <a:off x="315686" y="2185003"/>
            <a:ext cx="4517571" cy="1943652"/>
          </a:xfrm>
        </p:spPr>
        <p:txBody>
          <a:bodyPr>
            <a:normAutofit/>
          </a:bodyPr>
          <a:lstStyle/>
          <a:p>
            <a:pPr>
              <a:defRPr/>
            </a:pPr>
            <a:r>
              <a:rPr lang="en-US" sz="4000" dirty="0">
                <a:latin typeface="Calibri" pitchFamily="34" charset="0"/>
                <a:cs typeface="Calibri" pitchFamily="34" charset="0"/>
              </a:rPr>
              <a:t>SQL Saturday </a:t>
            </a:r>
            <a:r>
              <a:rPr lang="en-US" sz="4000" dirty="0" smtClean="0">
                <a:latin typeface="Calibri" pitchFamily="34" charset="0"/>
                <a:cs typeface="Calibri" pitchFamily="34" charset="0"/>
              </a:rPr>
              <a:t>#</a:t>
            </a:r>
            <a:r>
              <a:rPr lang="en-US" sz="4000" dirty="0" smtClean="0">
                <a:latin typeface="Calibri" pitchFamily="34" charset="0"/>
                <a:cs typeface="Calibri" pitchFamily="34" charset="0"/>
              </a:rPr>
              <a:t>741</a:t>
            </a:r>
            <a:endParaRPr lang="en-US" sz="4000" dirty="0">
              <a:latin typeface="Calibri" pitchFamily="34" charset="0"/>
              <a:cs typeface="Calibri" pitchFamily="34" charset="0"/>
            </a:endParaRPr>
          </a:p>
          <a:p>
            <a:pPr>
              <a:defRPr/>
            </a:pPr>
            <a:r>
              <a:rPr lang="en-US" sz="4000" dirty="0" smtClean="0">
                <a:latin typeface="Calibri" pitchFamily="34" charset="0"/>
                <a:cs typeface="Calibri" pitchFamily="34" charset="0"/>
              </a:rPr>
              <a:t>Albany, NY</a:t>
            </a:r>
            <a:endParaRPr lang="en-US" sz="4000" dirty="0">
              <a:latin typeface="Calibri" pitchFamily="34" charset="0"/>
              <a:cs typeface="Calibri" pitchFamily="34" charset="0"/>
            </a:endParaRPr>
          </a:p>
        </p:txBody>
      </p:sp>
      <p:pic>
        <p:nvPicPr>
          <p:cNvPr id="1026" name="Picture 2" descr="C:\Users\a1017012\Desktop\3kxh36c58su86dcrogwm_reasonably_small.jpeg"/>
          <p:cNvPicPr>
            <a:picLocks noChangeAspect="1" noChangeArrowheads="1"/>
          </p:cNvPicPr>
          <p:nvPr/>
        </p:nvPicPr>
        <p:blipFill>
          <a:blip r:embed="rId2"/>
          <a:srcRect/>
          <a:stretch>
            <a:fillRect/>
          </a:stretch>
        </p:blipFill>
        <p:spPr bwMode="auto">
          <a:xfrm>
            <a:off x="315685" y="5498044"/>
            <a:ext cx="1219200" cy="1219200"/>
          </a:xfrm>
          <a:prstGeom prst="rect">
            <a:avLst/>
          </a:prstGeom>
          <a:noFill/>
        </p:spPr>
      </p:pic>
      <p:sp>
        <p:nvSpPr>
          <p:cNvPr id="6" name="TextBox 8"/>
          <p:cNvSpPr txBox="1"/>
          <p:nvPr/>
        </p:nvSpPr>
        <p:spPr>
          <a:xfrm>
            <a:off x="6920981" y="4110013"/>
            <a:ext cx="2223019" cy="1352887"/>
          </a:xfrm>
          <a:prstGeom prst="rect">
            <a:avLst/>
          </a:prstGeom>
          <a:noFill/>
        </p:spPr>
        <p:txBody>
          <a:bodyPr wrap="square" lIns="182880" tIns="146304" rIns="182880" bIns="146304"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208F"/>
                </a:solidFill>
                <a:effectLst/>
                <a:uLnTx/>
                <a:uFillTx/>
                <a:latin typeface="Arial"/>
                <a:ea typeface="+mn-ea"/>
                <a:cs typeface="+mn-cs"/>
              </a:rPr>
              <a:t>John Miner</a:t>
            </a:r>
          </a:p>
          <a:p>
            <a:pPr marL="0" marR="0" lvl="0" indent="0" algn="l" defTabSz="4572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smtClean="0">
                <a:ln>
                  <a:noFill/>
                </a:ln>
                <a:solidFill>
                  <a:srgbClr val="00208F"/>
                </a:solidFill>
                <a:effectLst/>
                <a:uLnTx/>
                <a:uFillTx/>
                <a:latin typeface="Arial"/>
                <a:ea typeface="+mn-ea"/>
                <a:cs typeface="+mn-cs"/>
              </a:rPr>
              <a:t>Data Architect</a:t>
            </a:r>
          </a:p>
          <a:p>
            <a:pPr marL="0" marR="0" lvl="0" indent="0" algn="l" defTabSz="4572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smtClean="0">
                <a:ln>
                  <a:noFill/>
                </a:ln>
                <a:solidFill>
                  <a:srgbClr val="00208F"/>
                </a:solidFill>
                <a:effectLst/>
                <a:uLnTx/>
                <a:uFillTx/>
                <a:latin typeface="Arial"/>
                <a:ea typeface="+mn-ea"/>
                <a:cs typeface="+mn-cs"/>
              </a:rPr>
              <a:t>Blue Metal</a:t>
            </a:r>
            <a:endParaRPr kumimoji="0" lang="en-US" sz="1800" b="1" i="0" u="none" strike="noStrike" kern="1200" cap="none" spc="0" normalizeH="0" baseline="0" noProof="0" dirty="0">
              <a:ln>
                <a:noFill/>
              </a:ln>
              <a:solidFill>
                <a:srgbClr val="00208F"/>
              </a:solidFill>
              <a:effectLst/>
              <a:uLnTx/>
              <a:uFillTx/>
              <a:latin typeface="Arial"/>
              <a:ea typeface="+mn-ea"/>
              <a:cs typeface="+mn-cs"/>
            </a:endParaRPr>
          </a:p>
          <a:p>
            <a:pPr marL="0" marR="0" lvl="0" indent="0" algn="l" defTabSz="4572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gradFill>
                <a:gsLst>
                  <a:gs pos="2917">
                    <a:prstClr val="black"/>
                  </a:gs>
                  <a:gs pos="30000">
                    <a:prstClr val="black"/>
                  </a:gs>
                </a:gsLst>
                <a:lin ang="5400000" scaled="0"/>
              </a:gradFill>
              <a:effectLst/>
              <a:uLnTx/>
              <a:uFillTx/>
              <a:latin typeface="Arial"/>
              <a:ea typeface="+mn-ea"/>
              <a:cs typeface="+mn-cs"/>
            </a:endParaRPr>
          </a:p>
          <a:p>
            <a:pPr marL="0" marR="0" lvl="0" indent="0" algn="l" defTabSz="4572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Arial"/>
              <a:ea typeface="+mn-ea"/>
              <a:cs typeface="+mn-cs"/>
            </a:endParaRPr>
          </a:p>
        </p:txBody>
      </p:sp>
      <p:sp>
        <p:nvSpPr>
          <p:cNvPr id="11" name="TextBox 10"/>
          <p:cNvSpPr txBox="1"/>
          <p:nvPr/>
        </p:nvSpPr>
        <p:spPr>
          <a:xfrm>
            <a:off x="1421080" y="5709344"/>
            <a:ext cx="2761673" cy="902360"/>
          </a:xfrm>
          <a:prstGeom prst="rect">
            <a:avLst/>
          </a:prstGeom>
          <a:noFill/>
        </p:spPr>
        <p:txBody>
          <a:bodyPr wrap="square" rtlCol="0" anchor="b" anchorCtr="0">
            <a:normAutofit fontScale="700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rPr>
              <a:t>Blogs:  	</a:t>
            </a:r>
            <a:r>
              <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hlinkClick r:id="rId3"/>
              </a:rPr>
              <a:t>www.mssqltips.com</a:t>
            </a:r>
            <a:endPar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rPr>
              <a:t>		</a:t>
            </a:r>
            <a:r>
              <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hlinkClick r:id="rId4"/>
              </a:rPr>
              <a:t>www.craftydba.com</a:t>
            </a:r>
            <a:endPar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rPr>
              <a:t>Tweet:   	JohnMiner3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rPr>
              <a:t>Email:    	</a:t>
            </a:r>
            <a:r>
              <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hlinkClick r:id="rId5"/>
              </a:rPr>
              <a:t>john@craftydba.com</a:t>
            </a:r>
            <a:endParaRPr kumimoji="0" lang="en-US" sz="1800" b="0" i="0" u="none" strike="noStrike" kern="1200" cap="none" spc="0" normalizeH="0" baseline="0" noProof="0" dirty="0" smtClean="0">
              <a:ln>
                <a:noFill/>
              </a:ln>
              <a:solidFill>
                <a:srgbClr val="002060"/>
              </a:solidFill>
              <a:effectLst/>
              <a:uLnTx/>
              <a:uFillTx/>
              <a:latin typeface="Calibri" pitchFamily="34" charset="0"/>
              <a:ea typeface="+mn-ea"/>
              <a:cs typeface="Calibri" pitchFamily="34" charset="0"/>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3106" y="5789112"/>
            <a:ext cx="1085850" cy="866775"/>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5653" y="5993667"/>
            <a:ext cx="1257186" cy="519019"/>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82893" y="4206530"/>
            <a:ext cx="738088" cy="1159852"/>
          </a:xfrm>
          <a:prstGeom prst="rect">
            <a:avLst/>
          </a:prstGeom>
        </p:spPr>
      </p:pic>
    </p:spTree>
    <p:extLst>
      <p:ext uri="{BB962C8B-B14F-4D97-AF65-F5344CB8AC3E}">
        <p14:creationId xmlns:p14="http://schemas.microsoft.com/office/powerpoint/2010/main" val="297275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latin typeface="+mn-lt"/>
                <a:cs typeface="Courier New" pitchFamily="49" charset="0"/>
              </a:rPr>
              <a:t>Performance Results 1</a:t>
            </a:r>
            <a:endParaRPr lang="en-US" b="0" dirty="0" smtClean="0">
              <a:latin typeface="+mn-lt"/>
            </a:endParaRPr>
          </a:p>
        </p:txBody>
      </p:sp>
      <p:sp>
        <p:nvSpPr>
          <p:cNvPr id="12291" name="Content Placeholder 2"/>
          <p:cNvSpPr>
            <a:spLocks noGrp="1"/>
          </p:cNvSpPr>
          <p:nvPr>
            <p:ph idx="1"/>
          </p:nvPr>
        </p:nvSpPr>
        <p:spPr/>
        <p:txBody>
          <a:bodyPr>
            <a:normAutofit/>
          </a:bodyPr>
          <a:lstStyle/>
          <a:p>
            <a:pPr marL="457200" indent="-457200">
              <a:buFontTx/>
              <a:buNone/>
            </a:pPr>
            <a:r>
              <a:rPr lang="en-US" sz="2200" dirty="0" smtClean="0"/>
              <a:t>Table does not have a primary key.</a:t>
            </a:r>
          </a:p>
          <a:p>
            <a:pPr marL="457200" indent="-457200"/>
            <a:r>
              <a:rPr lang="en-US" sz="2200" dirty="0" smtClean="0"/>
              <a:t>full table scan</a:t>
            </a:r>
          </a:p>
          <a:p>
            <a:pPr marL="457200" indent="-457200">
              <a:buFontTx/>
              <a:buNone/>
            </a:pPr>
            <a:endParaRPr lang="en-US" sz="2200" dirty="0" smtClean="0"/>
          </a:p>
          <a:p>
            <a:pPr marL="457200" indent="-457200">
              <a:buFontTx/>
              <a:buNone/>
            </a:pPr>
            <a:r>
              <a:rPr lang="en-US" sz="2200" dirty="0" smtClean="0"/>
              <a:t>Table does have a primary key.</a:t>
            </a:r>
          </a:p>
          <a:p>
            <a:pPr marL="457200" indent="-457200"/>
            <a:r>
              <a:rPr lang="en-US" sz="2200" dirty="0" smtClean="0"/>
              <a:t>full index scan</a:t>
            </a:r>
          </a:p>
          <a:p>
            <a:pPr marL="457200" indent="-457200">
              <a:buFontTx/>
              <a:buNone/>
            </a:pPr>
            <a:endParaRPr lang="en-US" sz="2200" dirty="0" smtClean="0"/>
          </a:p>
          <a:p>
            <a:pPr marL="457200" indent="-457200">
              <a:buFontTx/>
              <a:buNone/>
            </a:pPr>
            <a:r>
              <a:rPr lang="en-US" sz="2200" dirty="0" smtClean="0"/>
              <a:t>Unable to add index.</a:t>
            </a:r>
          </a:p>
          <a:p>
            <a:pPr marL="457200" indent="-457200"/>
            <a:r>
              <a:rPr lang="en-US" sz="2200" dirty="0" smtClean="0"/>
              <a:t>Composite index limits are 16 fields and less than 901 bytes.</a:t>
            </a:r>
          </a:p>
          <a:p>
            <a:pPr marL="457200" indent="-457200"/>
            <a:r>
              <a:rPr lang="en-US" sz="2200" dirty="0" smtClean="0"/>
              <a:t>Does not support LOB data types.</a:t>
            </a:r>
          </a:p>
          <a:p>
            <a:pPr marL="457200" indent="-457200">
              <a:buFontTx/>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0" smtClean="0"/>
              <a:t>Full Text Search – Concepts</a:t>
            </a:r>
          </a:p>
        </p:txBody>
      </p:sp>
      <p:sp>
        <p:nvSpPr>
          <p:cNvPr id="13315" name="Content Placeholder 2"/>
          <p:cNvSpPr>
            <a:spLocks noGrp="1"/>
          </p:cNvSpPr>
          <p:nvPr>
            <p:ph idx="1"/>
          </p:nvPr>
        </p:nvSpPr>
        <p:spPr/>
        <p:txBody>
          <a:bodyPr>
            <a:normAutofit/>
          </a:bodyPr>
          <a:lstStyle/>
          <a:p>
            <a:pPr marL="457200" indent="-457200">
              <a:buFontTx/>
              <a:buNone/>
            </a:pPr>
            <a:r>
              <a:rPr lang="en-US" sz="2200" dirty="0" smtClean="0"/>
              <a:t>User tables - contain the data to be full-text indexed.</a:t>
            </a:r>
          </a:p>
          <a:p>
            <a:pPr marL="457200" indent="-457200">
              <a:buFontTx/>
              <a:buNone/>
            </a:pPr>
            <a:endParaRPr lang="en-US" sz="2200" dirty="0" smtClean="0"/>
          </a:p>
          <a:p>
            <a:pPr marL="457200" indent="-457200">
              <a:buFontTx/>
              <a:buNone/>
            </a:pPr>
            <a:r>
              <a:rPr lang="en-US" sz="2200" dirty="0" smtClean="0"/>
              <a:t>Full-text catalog - logical concept that refers to a group of full-text indexes.</a:t>
            </a:r>
          </a:p>
          <a:p>
            <a:pPr marL="457200" indent="-457200">
              <a:buFontTx/>
              <a:buNone/>
            </a:pPr>
            <a:endParaRPr lang="en-US" sz="2200" dirty="0" smtClean="0"/>
          </a:p>
          <a:p>
            <a:pPr marL="457200" indent="-457200">
              <a:buFontTx/>
              <a:buNone/>
            </a:pPr>
            <a:r>
              <a:rPr lang="en-US" sz="2200" dirty="0" smtClean="0"/>
              <a:t>Full-text index (FTI) - stores information about significant words and their location within one or more columns of a database table.</a:t>
            </a:r>
          </a:p>
          <a:p>
            <a:pPr marL="457200" indent="-457200">
              <a:buFontTx/>
              <a:buNone/>
            </a:pPr>
            <a:endParaRPr lang="en-US" sz="2200" dirty="0" smtClean="0"/>
          </a:p>
          <a:p>
            <a:pPr marL="457200" indent="-457200">
              <a:buFontTx/>
              <a:buNone/>
            </a:pPr>
            <a:r>
              <a:rPr lang="en-US" sz="2200" dirty="0" smtClean="0"/>
              <a:t>Full-text gatherer - responsible for scheduling and driving the population of full-text indexes.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0" smtClean="0"/>
              <a:t>Full Text Search - Concepts</a:t>
            </a:r>
          </a:p>
        </p:txBody>
      </p:sp>
      <p:sp>
        <p:nvSpPr>
          <p:cNvPr id="14339" name="Content Placeholder 2"/>
          <p:cNvSpPr>
            <a:spLocks noGrp="1"/>
          </p:cNvSpPr>
          <p:nvPr>
            <p:ph idx="1"/>
          </p:nvPr>
        </p:nvSpPr>
        <p:spPr/>
        <p:txBody>
          <a:bodyPr>
            <a:normAutofit/>
          </a:bodyPr>
          <a:lstStyle/>
          <a:p>
            <a:pPr marL="457200" indent="-457200">
              <a:buFontTx/>
              <a:buNone/>
            </a:pPr>
            <a:r>
              <a:rPr lang="en-US" sz="2400" dirty="0" smtClean="0"/>
              <a:t>Thesaurus files - contains synonyms of search terms.</a:t>
            </a:r>
          </a:p>
          <a:p>
            <a:pPr marL="457200" indent="-457200">
              <a:buFontTx/>
              <a:buNone/>
            </a:pPr>
            <a:endParaRPr lang="en-US" sz="2400" dirty="0" smtClean="0"/>
          </a:p>
          <a:p>
            <a:pPr marL="457200" indent="-457200">
              <a:buFontTx/>
              <a:buNone/>
            </a:pPr>
            <a:r>
              <a:rPr lang="en-US" sz="2400" dirty="0" smtClean="0"/>
              <a:t>Stop list objects - list of common words that are not useful for the search.</a:t>
            </a:r>
          </a:p>
          <a:p>
            <a:pPr marL="457200" indent="-457200">
              <a:buFontTx/>
              <a:buNone/>
            </a:pPr>
            <a:endParaRPr lang="en-US" sz="2400" dirty="0" smtClean="0"/>
          </a:p>
          <a:p>
            <a:pPr marL="457200" indent="-457200">
              <a:buFontTx/>
              <a:buNone/>
            </a:pPr>
            <a:r>
              <a:rPr lang="en-US" sz="2400" dirty="0" smtClean="0"/>
              <a:t>Full-Text filter – </a:t>
            </a:r>
            <a:r>
              <a:rPr lang="en-US" sz="2400" dirty="0" err="1" smtClean="0"/>
              <a:t>varbinary</a:t>
            </a:r>
            <a:r>
              <a:rPr lang="en-US" sz="2400" dirty="0" smtClean="0"/>
              <a:t>, image, or xml data types require extra processing (filter) which extracts the textual information.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1" y="381000"/>
            <a:ext cx="7696200" cy="762000"/>
          </a:xfrm>
        </p:spPr>
        <p:txBody>
          <a:bodyPr/>
          <a:lstStyle/>
          <a:p>
            <a:r>
              <a:rPr lang="en-US" b="0" dirty="0" smtClean="0"/>
              <a:t>Full Text Search - System</a:t>
            </a:r>
          </a:p>
        </p:txBody>
      </p:sp>
      <p:pic>
        <p:nvPicPr>
          <p:cNvPr id="15363" name="Content Placeholder 3" descr="fti-system-diagram.gif"/>
          <p:cNvPicPr>
            <a:picLocks noGrp="1" noChangeAspect="1"/>
          </p:cNvPicPr>
          <p:nvPr>
            <p:ph idx="1"/>
          </p:nvPr>
        </p:nvPicPr>
        <p:blipFill>
          <a:blip r:embed="rId2" cstate="print"/>
          <a:srcRect/>
          <a:stretch>
            <a:fillRect/>
          </a:stretch>
        </p:blipFill>
        <p:spPr>
          <a:xfrm>
            <a:off x="1676400" y="1447800"/>
            <a:ext cx="5257800" cy="42672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b="0" smtClean="0"/>
              <a:t>FTI Wizard (step-by-step)</a:t>
            </a:r>
          </a:p>
        </p:txBody>
      </p:sp>
      <p:sp>
        <p:nvSpPr>
          <p:cNvPr id="16387" name="Content Placeholder 2"/>
          <p:cNvSpPr>
            <a:spLocks noGrp="1"/>
          </p:cNvSpPr>
          <p:nvPr>
            <p:ph idx="1"/>
          </p:nvPr>
        </p:nvSpPr>
        <p:spPr/>
        <p:txBody>
          <a:bodyPr>
            <a:normAutofit/>
          </a:bodyPr>
          <a:lstStyle/>
          <a:p>
            <a:pPr marL="457200" indent="-457200">
              <a:buFont typeface="Tahoma" pitchFamily="34" charset="0"/>
              <a:buAutoNum type="arabicPeriod"/>
            </a:pPr>
            <a:r>
              <a:rPr lang="en-US" sz="2400" dirty="0" smtClean="0"/>
              <a:t>Right click [</a:t>
            </a:r>
            <a:r>
              <a:rPr lang="en-US" sz="2400" dirty="0" err="1" smtClean="0"/>
              <a:t>tbl_fairy_tales</a:t>
            </a:r>
            <a:r>
              <a:rPr lang="en-US" sz="2400" dirty="0" smtClean="0"/>
              <a:t>] table, select FTI wizard.</a:t>
            </a:r>
          </a:p>
          <a:p>
            <a:pPr marL="457200" indent="-457200">
              <a:buFont typeface="Tahoma" pitchFamily="34" charset="0"/>
              <a:buAutoNum type="arabicPeriod"/>
            </a:pPr>
            <a:r>
              <a:rPr lang="en-US" sz="2400" dirty="0" smtClean="0"/>
              <a:t>Select index name as [</a:t>
            </a:r>
            <a:r>
              <a:rPr lang="en-US" sz="2400" dirty="0" err="1" smtClean="0"/>
              <a:t>pk_fairy_tales_id</a:t>
            </a:r>
            <a:r>
              <a:rPr lang="en-US" sz="2400" dirty="0" smtClean="0"/>
              <a:t>].</a:t>
            </a:r>
          </a:p>
          <a:p>
            <a:pPr marL="457200" indent="-457200">
              <a:buFont typeface="Tahoma" pitchFamily="34" charset="0"/>
              <a:buAutoNum type="arabicPeriod"/>
            </a:pPr>
            <a:r>
              <a:rPr lang="en-US" sz="2400" dirty="0" smtClean="0"/>
              <a:t>Select column name as [</a:t>
            </a:r>
            <a:r>
              <a:rPr lang="en-US" sz="2400" dirty="0" err="1" smtClean="0"/>
              <a:t>my_tale</a:t>
            </a:r>
            <a:r>
              <a:rPr lang="en-US" sz="2400" dirty="0" smtClean="0"/>
              <a:t>].</a:t>
            </a:r>
          </a:p>
          <a:p>
            <a:pPr marL="457200" indent="-457200">
              <a:buFont typeface="Tahoma" pitchFamily="34" charset="0"/>
              <a:buAutoNum type="arabicPeriod"/>
            </a:pPr>
            <a:r>
              <a:rPr lang="en-US" sz="2400" dirty="0" smtClean="0"/>
              <a:t>Select change tracking as manual.</a:t>
            </a:r>
          </a:p>
          <a:p>
            <a:pPr marL="457200" indent="-457200">
              <a:buFont typeface="Tahoma" pitchFamily="34" charset="0"/>
              <a:buAutoNum type="arabicPeriod"/>
            </a:pPr>
            <a:r>
              <a:rPr lang="en-US" sz="2400" dirty="0" smtClean="0"/>
              <a:t>Create new catalog named [</a:t>
            </a:r>
            <a:r>
              <a:rPr lang="en-US" sz="2400" dirty="0" err="1" smtClean="0"/>
              <a:t>ftc_fairy_tales</a:t>
            </a:r>
            <a:r>
              <a:rPr lang="en-US" sz="2400" dirty="0" smtClean="0"/>
              <a:t>].</a:t>
            </a:r>
          </a:p>
          <a:p>
            <a:pPr marL="457200" indent="-457200">
              <a:buFont typeface="Tahoma" pitchFamily="34" charset="0"/>
              <a:buAutoNum type="arabicPeriod"/>
            </a:pPr>
            <a:r>
              <a:rPr lang="en-US" sz="2400" dirty="0" smtClean="0"/>
              <a:t>Create new schedule called [</a:t>
            </a:r>
            <a:r>
              <a:rPr lang="en-US" sz="2400" dirty="0" err="1" smtClean="0"/>
              <a:t>sch_fairy_tales</a:t>
            </a:r>
            <a:r>
              <a:rPr lang="en-US" sz="24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latin typeface="+mn-lt"/>
                <a:cs typeface="Courier New" pitchFamily="49" charset="0"/>
              </a:rPr>
              <a:t>Searching For Patterns 2</a:t>
            </a:r>
            <a:endParaRPr lang="en-US" b="0" dirty="0" smtClean="0">
              <a:latin typeface="+mn-lt"/>
            </a:endParaRPr>
          </a:p>
        </p:txBody>
      </p:sp>
      <p:sp>
        <p:nvSpPr>
          <p:cNvPr id="8195" name="Content Placeholder 2"/>
          <p:cNvSpPr>
            <a:spLocks noGrp="1"/>
          </p:cNvSpPr>
          <p:nvPr>
            <p:ph idx="1"/>
          </p:nvPr>
        </p:nvSpPr>
        <p:spPr>
          <a:xfrm>
            <a:off x="457200" y="1524000"/>
            <a:ext cx="8534400" cy="4525963"/>
          </a:xfrm>
        </p:spPr>
        <p:txBody>
          <a:bodyPr>
            <a:normAutofit/>
          </a:bodyPr>
          <a:lstStyle/>
          <a:p>
            <a:pPr marL="457200" indent="-457200">
              <a:buFontTx/>
              <a:buNone/>
              <a:defRPr/>
            </a:pPr>
            <a:r>
              <a:rPr lang="en-US" sz="2000" dirty="0" smtClean="0"/>
              <a:t>There are four ways to search for a pattern using a full text index.</a:t>
            </a:r>
          </a:p>
          <a:p>
            <a:pPr marL="457200" indent="-457200">
              <a:buFontTx/>
              <a:buNone/>
              <a:defRPr/>
            </a:pPr>
            <a:endParaRPr lang="en-US" sz="2000" dirty="0" smtClean="0"/>
          </a:p>
          <a:p>
            <a:pPr marL="457200" indent="-457200">
              <a:buFont typeface="+mj-lt"/>
              <a:buAutoNum type="arabicPeriod"/>
              <a:defRPr/>
            </a:pPr>
            <a:r>
              <a:rPr lang="en-US" sz="2000" dirty="0" smtClean="0"/>
              <a:t>Use the </a:t>
            </a:r>
            <a:r>
              <a:rPr lang="en-US" sz="2000" dirty="0" smtClean="0">
                <a:solidFill>
                  <a:srgbClr val="92D050"/>
                </a:solidFill>
              </a:rPr>
              <a:t>CONTAINS</a:t>
            </a:r>
            <a:r>
              <a:rPr lang="en-US" sz="2000" dirty="0" smtClean="0"/>
              <a:t> operator for exact matches.</a:t>
            </a:r>
          </a:p>
          <a:p>
            <a:pPr marL="457200" indent="-457200">
              <a:buFont typeface="+mj-lt"/>
              <a:buAutoNum type="arabicPeriod"/>
              <a:defRPr/>
            </a:pPr>
            <a:r>
              <a:rPr lang="en-US" sz="2000" dirty="0" smtClean="0"/>
              <a:t>Use the </a:t>
            </a:r>
            <a:r>
              <a:rPr lang="en-US" sz="2000" dirty="0" smtClean="0">
                <a:solidFill>
                  <a:srgbClr val="92D050"/>
                </a:solidFill>
              </a:rPr>
              <a:t>FREETEXT</a:t>
            </a:r>
            <a:r>
              <a:rPr lang="en-US" sz="2000" dirty="0" smtClean="0"/>
              <a:t> operator for fuzzy matches.</a:t>
            </a:r>
          </a:p>
          <a:p>
            <a:pPr marL="457200" indent="-457200">
              <a:buFont typeface="+mj-lt"/>
              <a:buAutoNum type="arabicPeriod"/>
              <a:defRPr/>
            </a:pPr>
            <a:r>
              <a:rPr lang="en-US" sz="2000" dirty="0" smtClean="0"/>
              <a:t>Use the </a:t>
            </a:r>
            <a:r>
              <a:rPr lang="en-US" sz="2000" dirty="0" smtClean="0">
                <a:solidFill>
                  <a:srgbClr val="92D050"/>
                </a:solidFill>
              </a:rPr>
              <a:t>CONTAINSTABLE</a:t>
            </a:r>
            <a:r>
              <a:rPr lang="en-US" sz="2000" dirty="0" smtClean="0"/>
              <a:t> operator for exact matches with ranking *.</a:t>
            </a:r>
          </a:p>
          <a:p>
            <a:pPr marL="457200" indent="-457200">
              <a:buFont typeface="+mj-lt"/>
              <a:buAutoNum type="arabicPeriod"/>
              <a:defRPr/>
            </a:pPr>
            <a:r>
              <a:rPr lang="en-US" sz="2000" dirty="0" smtClean="0"/>
              <a:t>Use the </a:t>
            </a:r>
            <a:r>
              <a:rPr lang="en-US" sz="2000" dirty="0" smtClean="0">
                <a:solidFill>
                  <a:srgbClr val="92D050"/>
                </a:solidFill>
              </a:rPr>
              <a:t>FREETEXTTABLE </a:t>
            </a:r>
            <a:r>
              <a:rPr lang="en-US" sz="2000" dirty="0" smtClean="0"/>
              <a:t>operator for fuzzy matches with ranking *.</a:t>
            </a:r>
          </a:p>
          <a:p>
            <a:pPr marL="457200" indent="-457200">
              <a:buFont typeface="+mj-lt"/>
              <a:buAutoNum type="arabicPeriod"/>
              <a:defRPr/>
            </a:pPr>
            <a:endParaRPr lang="en-US" sz="2000" dirty="0" smtClean="0"/>
          </a:p>
          <a:p>
            <a:pPr marL="857250" lvl="1" indent="-457200">
              <a:buFontTx/>
              <a:buNone/>
              <a:defRPr/>
            </a:pPr>
            <a:r>
              <a:rPr lang="en-US" sz="2000" dirty="0" smtClean="0">
                <a:solidFill>
                  <a:schemeClr val="accent2">
                    <a:lumMod val="25000"/>
                  </a:schemeClr>
                </a:solidFill>
              </a:rPr>
              <a:t>* = join to user table on key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cs typeface="Courier New" pitchFamily="49" charset="0"/>
              </a:rPr>
              <a:t>Performance Results 2</a:t>
            </a:r>
            <a:endParaRPr lang="en-US" b="0" dirty="0" smtClean="0"/>
          </a:p>
        </p:txBody>
      </p:sp>
      <p:sp>
        <p:nvSpPr>
          <p:cNvPr id="18435" name="Content Placeholder 2"/>
          <p:cNvSpPr>
            <a:spLocks noGrp="1"/>
          </p:cNvSpPr>
          <p:nvPr>
            <p:ph idx="1"/>
          </p:nvPr>
        </p:nvSpPr>
        <p:spPr/>
        <p:txBody>
          <a:bodyPr>
            <a:normAutofit/>
          </a:bodyPr>
          <a:lstStyle/>
          <a:p>
            <a:pPr marL="457200" indent="-457200">
              <a:buFontTx/>
              <a:buNone/>
            </a:pPr>
            <a:r>
              <a:rPr lang="en-US" sz="2200" dirty="0" smtClean="0"/>
              <a:t>All plans now use a full text match operator with a clustered index seek.</a:t>
            </a:r>
          </a:p>
          <a:p>
            <a:pPr marL="457200" indent="-457200">
              <a:buFontTx/>
              <a:buNone/>
            </a:pPr>
            <a:endParaRPr lang="en-US" sz="2200" dirty="0" smtClean="0"/>
          </a:p>
          <a:p>
            <a:pPr marL="457200" indent="-457200">
              <a:buFontTx/>
              <a:buNone/>
            </a:pPr>
            <a:r>
              <a:rPr lang="en-US" sz="2200" dirty="0" smtClean="0"/>
              <a:t>For our toy database, timings are small.  For large databases, significant query time reduction can be shown.</a:t>
            </a:r>
          </a:p>
          <a:p>
            <a:pPr marL="457200" indent="-457200">
              <a:buFontTx/>
              <a:buNone/>
            </a:pPr>
            <a:endParaRPr lang="en-US" sz="2200" dirty="0" smtClean="0"/>
          </a:p>
          <a:p>
            <a:pPr marL="457200" indent="-457200">
              <a:buFontTx/>
              <a:buNone/>
            </a:pPr>
            <a:r>
              <a:rPr lang="en-US" sz="2200" dirty="0" smtClean="0"/>
              <a:t>Index maintenance should be scheduled at night after the daily ETL load.  This can take significant time.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mn-lt"/>
                <a:cs typeface="Courier New" pitchFamily="49" charset="0"/>
              </a:rPr>
              <a:t>Where FTI can go wrong?</a:t>
            </a:r>
            <a:endParaRPr lang="en-US" b="0" dirty="0" smtClean="0">
              <a:latin typeface="+mn-lt"/>
            </a:endParaRPr>
          </a:p>
        </p:txBody>
      </p:sp>
      <p:sp>
        <p:nvSpPr>
          <p:cNvPr id="19459" name="Content Placeholder 2"/>
          <p:cNvSpPr>
            <a:spLocks noGrp="1"/>
          </p:cNvSpPr>
          <p:nvPr>
            <p:ph idx="1"/>
          </p:nvPr>
        </p:nvSpPr>
        <p:spPr/>
        <p:txBody>
          <a:bodyPr>
            <a:normAutofit/>
          </a:bodyPr>
          <a:lstStyle/>
          <a:p>
            <a:pPr marL="457200" indent="-457200">
              <a:buFontTx/>
              <a:buNone/>
            </a:pPr>
            <a:r>
              <a:rPr lang="en-US" sz="2200" dirty="0" smtClean="0"/>
              <a:t>Full text indexing does a great job for matching exact words or pre-fix words.</a:t>
            </a:r>
          </a:p>
          <a:p>
            <a:pPr marL="457200" indent="-457200">
              <a:buFontTx/>
              <a:buNone/>
            </a:pPr>
            <a:endParaRPr lang="en-US" sz="2200" dirty="0" smtClean="0"/>
          </a:p>
          <a:p>
            <a:pPr marL="457200" indent="-457200">
              <a:buFontTx/>
              <a:buNone/>
            </a:pPr>
            <a:r>
              <a:rPr lang="en-US" sz="2200" dirty="0" smtClean="0"/>
              <a:t>Full text indexing gets lost when looking for post-fix words.</a:t>
            </a:r>
          </a:p>
          <a:p>
            <a:pPr marL="457200" indent="-457200">
              <a:buFontTx/>
              <a:buNone/>
            </a:pPr>
            <a:endParaRPr lang="en-US" sz="2200" dirty="0" smtClean="0"/>
          </a:p>
          <a:p>
            <a:pPr marL="457200" indent="-457200">
              <a:buFontTx/>
              <a:buNone/>
            </a:pPr>
            <a:r>
              <a:rPr lang="en-US" sz="2200" dirty="0" smtClean="0"/>
              <a:t>Results for post-fix word searches can be missing rows.</a:t>
            </a:r>
          </a:p>
          <a:p>
            <a:pPr marL="457200" indent="-457200">
              <a:buFontTx/>
              <a:buNone/>
            </a:pPr>
            <a:endParaRPr lang="en-US" sz="2200" dirty="0" smtClean="0"/>
          </a:p>
          <a:p>
            <a:pPr marL="457200" indent="-457200">
              <a:buFontTx/>
              <a:buNone/>
            </a:pPr>
            <a:r>
              <a:rPr lang="en-US" sz="2200" dirty="0" smtClean="0"/>
              <a:t>Consider using a trigger and a flag for post-fix searching.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latin typeface="+mn-lt"/>
                <a:cs typeface="Courier New" pitchFamily="49" charset="0"/>
              </a:rPr>
              <a:t>Applying the technology!</a:t>
            </a:r>
            <a:endParaRPr lang="en-US" b="0" dirty="0" smtClean="0">
              <a:latin typeface="+mn-lt"/>
            </a:endParaRPr>
          </a:p>
        </p:txBody>
      </p:sp>
      <p:sp>
        <p:nvSpPr>
          <p:cNvPr id="20483" name="Content Placeholder 2"/>
          <p:cNvSpPr>
            <a:spLocks noGrp="1"/>
          </p:cNvSpPr>
          <p:nvPr>
            <p:ph idx="1"/>
          </p:nvPr>
        </p:nvSpPr>
        <p:spPr/>
        <p:txBody>
          <a:bodyPr/>
          <a:lstStyle/>
          <a:p>
            <a:pPr marL="457200" indent="-457200">
              <a:buFontTx/>
              <a:buNone/>
            </a:pPr>
            <a:r>
              <a:rPr lang="en-US" sz="2400" dirty="0" smtClean="0"/>
              <a:t>Search help desk tickets.  </a:t>
            </a:r>
          </a:p>
          <a:p>
            <a:pPr marL="857250" lvl="1" indent="-457200"/>
            <a:r>
              <a:rPr lang="en-US" sz="2000" dirty="0" smtClean="0"/>
              <a:t>Commercial off the shelf (COTS) system. </a:t>
            </a:r>
          </a:p>
          <a:p>
            <a:pPr marL="857250" lvl="1" indent="-457200"/>
            <a:r>
              <a:rPr lang="en-US" sz="2000" dirty="0" smtClean="0"/>
              <a:t>Data is from an offsite database.</a:t>
            </a:r>
          </a:p>
          <a:p>
            <a:pPr marL="857250" lvl="1" indent="-457200"/>
            <a:r>
              <a:rPr lang="en-US" sz="2000" dirty="0" smtClean="0"/>
              <a:t>Loads data into a SQL Server table with a full text index.</a:t>
            </a:r>
          </a:p>
          <a:p>
            <a:pPr marL="457200" indent="-457200"/>
            <a:endParaRPr lang="en-US" sz="2400" dirty="0" smtClean="0"/>
          </a:p>
          <a:p>
            <a:pPr marL="457200" indent="-457200">
              <a:buFontTx/>
              <a:buNone/>
            </a:pPr>
            <a:r>
              <a:rPr lang="en-US" sz="2400" dirty="0" smtClean="0"/>
              <a:t>Search xml application logs.  </a:t>
            </a:r>
          </a:p>
          <a:p>
            <a:pPr marL="857250" lvl="1" indent="-457200"/>
            <a:r>
              <a:rPr lang="en-US" sz="2000" dirty="0" smtClean="0"/>
              <a:t>Custom web application.</a:t>
            </a:r>
          </a:p>
          <a:p>
            <a:pPr marL="857250" lvl="1" indent="-457200"/>
            <a:r>
              <a:rPr lang="en-US" sz="2000" dirty="0" smtClean="0"/>
              <a:t>XML messaging logs from a middleware layer.</a:t>
            </a:r>
          </a:p>
          <a:p>
            <a:pPr marL="857250" lvl="1" indent="-457200"/>
            <a:r>
              <a:rPr lang="en-US" sz="2000" dirty="0" smtClean="0"/>
              <a:t>Loads data into a SQL Server table with a full text index</a:t>
            </a:r>
            <a:r>
              <a:rPr lang="en-US" sz="16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Biography</a:t>
            </a:r>
          </a:p>
        </p:txBody>
      </p:sp>
      <p:sp>
        <p:nvSpPr>
          <p:cNvPr id="19" name="Content Placeholder 18"/>
          <p:cNvSpPr>
            <a:spLocks noGrp="1"/>
          </p:cNvSpPr>
          <p:nvPr>
            <p:ph idx="1"/>
          </p:nvPr>
        </p:nvSpPr>
        <p:spPr/>
        <p:txBody>
          <a:bodyPr>
            <a:noAutofit/>
          </a:bodyPr>
          <a:lstStyle/>
          <a:p>
            <a:pPr lvl="1"/>
            <a:r>
              <a:rPr lang="en-US" sz="1800" dirty="0"/>
              <a:t>Has twenty five years of data processing and proven project management experience, specializing in the banking, health care, and government areas. </a:t>
            </a:r>
          </a:p>
          <a:p>
            <a:pPr lvl="1"/>
            <a:endParaRPr lang="en-US" sz="800" dirty="0"/>
          </a:p>
          <a:p>
            <a:pPr lvl="1"/>
            <a:r>
              <a:rPr lang="en-US" sz="1800" dirty="0"/>
              <a:t>His credentials include a Masters degree in Computer Science from the University of Rhode Island; and Microsoft Certificates (MCSE Data &amp; Analytics).</a:t>
            </a:r>
          </a:p>
          <a:p>
            <a:pPr lvl="1"/>
            <a:endParaRPr lang="en-US" sz="800" dirty="0"/>
          </a:p>
          <a:p>
            <a:pPr lvl="1"/>
            <a:r>
              <a:rPr lang="en-US" sz="1800" dirty="0"/>
              <a:t>John is currently a Data </a:t>
            </a:r>
            <a:r>
              <a:rPr lang="en-US" sz="1800" dirty="0" smtClean="0"/>
              <a:t>Architect at Blue Metal.  </a:t>
            </a:r>
            <a:r>
              <a:rPr lang="en-US" sz="1800" dirty="0"/>
              <a:t>He was award the MVP (</a:t>
            </a:r>
            <a:r>
              <a:rPr lang="en-US" sz="1800" dirty="0" smtClean="0"/>
              <a:t>2014/2015/2018) </a:t>
            </a:r>
            <a:r>
              <a:rPr lang="en-US" sz="1800" dirty="0"/>
              <a:t>honor for his contributions to the community.</a:t>
            </a:r>
          </a:p>
          <a:p>
            <a:pPr lvl="1"/>
            <a:endParaRPr lang="en-US" sz="800" dirty="0"/>
          </a:p>
          <a:p>
            <a:pPr lvl="1"/>
            <a:r>
              <a:rPr lang="en-US" sz="1800" dirty="0"/>
              <a:t>When he is not busy talking to local user groups or writing blog entries on new technology, he spends time with his wife and daughter enjoying outdoor activities. Some of John’s hobbies include wood working projects, crafting a good beer and playing a game of chess. </a:t>
            </a:r>
          </a:p>
        </p:txBody>
      </p:sp>
    </p:spTree>
    <p:extLst>
      <p:ext uri="{BB962C8B-B14F-4D97-AF65-F5344CB8AC3E}">
        <p14:creationId xmlns:p14="http://schemas.microsoft.com/office/powerpoint/2010/main" val="113862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1" y="381000"/>
            <a:ext cx="8534400" cy="1143000"/>
          </a:xfrm>
        </p:spPr>
        <p:txBody>
          <a:bodyPr/>
          <a:lstStyle/>
          <a:p>
            <a:r>
              <a:rPr lang="en-US" dirty="0" smtClean="0">
                <a:latin typeface="+mn-lt"/>
                <a:cs typeface="Courier New" pitchFamily="49" charset="0"/>
              </a:rPr>
              <a:t>Today’s Data Explosion</a:t>
            </a:r>
            <a:endParaRPr lang="en-US" dirty="0" smtClean="0">
              <a:latin typeface="+mn-lt"/>
            </a:endParaRPr>
          </a:p>
        </p:txBody>
      </p:sp>
      <p:sp>
        <p:nvSpPr>
          <p:cNvPr id="4099" name="Content Placeholder 2"/>
          <p:cNvSpPr>
            <a:spLocks noGrp="1"/>
          </p:cNvSpPr>
          <p:nvPr>
            <p:ph idx="1"/>
          </p:nvPr>
        </p:nvSpPr>
        <p:spPr/>
        <p:txBody>
          <a:bodyPr/>
          <a:lstStyle/>
          <a:p>
            <a:r>
              <a:rPr lang="en-US" sz="2200" dirty="0" smtClean="0"/>
              <a:t>Each one of us creates data every day</a:t>
            </a:r>
          </a:p>
          <a:p>
            <a:pPr lvl="1"/>
            <a:r>
              <a:rPr lang="en-US" sz="2200" dirty="0" smtClean="0"/>
              <a:t>Use VISA card to buy gas at store</a:t>
            </a:r>
          </a:p>
          <a:p>
            <a:pPr lvl="1"/>
            <a:r>
              <a:rPr lang="en-US" sz="2200" dirty="0" smtClean="0"/>
              <a:t>Pass and pay toll both with E-Z Pass</a:t>
            </a:r>
          </a:p>
          <a:p>
            <a:pPr lvl="1"/>
            <a:r>
              <a:rPr lang="en-US" sz="2200" dirty="0" smtClean="0"/>
              <a:t>Check into Marriot Hotel</a:t>
            </a:r>
          </a:p>
          <a:p>
            <a:pPr lvl="1"/>
            <a:endParaRPr lang="en-US" sz="2200" dirty="0" smtClean="0"/>
          </a:p>
          <a:p>
            <a:r>
              <a:rPr lang="en-US" sz="2200" dirty="0" smtClean="0"/>
              <a:t>Companies are saving data longer</a:t>
            </a:r>
          </a:p>
          <a:p>
            <a:pPr lvl="1"/>
            <a:r>
              <a:rPr lang="en-US" sz="2200" dirty="0" smtClean="0"/>
              <a:t>Increased data retention periods</a:t>
            </a:r>
          </a:p>
          <a:p>
            <a:pPr lvl="1"/>
            <a:r>
              <a:rPr lang="en-US" sz="2200" dirty="0" smtClean="0"/>
              <a:t>Lack of purge routines</a:t>
            </a:r>
          </a:p>
          <a:p>
            <a:pPr lvl="1"/>
            <a:r>
              <a:rPr lang="en-US" sz="2200" dirty="0" smtClean="0"/>
              <a:t>Disk space is cheaper</a:t>
            </a:r>
          </a:p>
          <a:p>
            <a:endParaRPr lang="en-US" dirty="0" smtClean="0"/>
          </a:p>
          <a:p>
            <a:pPr lvl="1"/>
            <a:endParaRPr lang="en-US" sz="1000" dirty="0" smtClean="0"/>
          </a:p>
          <a:p>
            <a:pPr lvl="1"/>
            <a:endParaRPr lang="en-US" sz="2400"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References</a:t>
            </a:r>
          </a:p>
        </p:txBody>
      </p:sp>
      <p:sp>
        <p:nvSpPr>
          <p:cNvPr id="19" name="Content Placeholder 18"/>
          <p:cNvSpPr>
            <a:spLocks noGrp="1"/>
          </p:cNvSpPr>
          <p:nvPr>
            <p:ph idx="1"/>
          </p:nvPr>
        </p:nvSpPr>
        <p:spPr>
          <a:xfrm>
            <a:off x="457200" y="1417638"/>
            <a:ext cx="8229600" cy="4708525"/>
          </a:xfrm>
        </p:spPr>
        <p:txBody>
          <a:bodyPr>
            <a:noAutofit/>
          </a:bodyPr>
          <a:lstStyle/>
          <a:p>
            <a:pPr lvl="1"/>
            <a:r>
              <a:rPr lang="en-US" sz="1200" dirty="0" smtClean="0"/>
              <a:t>Azure SQL DB (FTI) – My article</a:t>
            </a:r>
            <a:endParaRPr lang="en-US" sz="1200" dirty="0"/>
          </a:p>
          <a:p>
            <a:pPr marL="457200" lvl="1" indent="0">
              <a:buNone/>
            </a:pPr>
            <a:r>
              <a:rPr lang="en-US" sz="1200" dirty="0" smtClean="0">
                <a:hlinkClick r:id="rId2"/>
              </a:rPr>
              <a:t>https</a:t>
            </a:r>
            <a:r>
              <a:rPr lang="en-US" sz="1200" dirty="0">
                <a:hlinkClick r:id="rId2"/>
              </a:rPr>
              <a:t>://www.mssqltips.com/sqlservertip/5086/full-text-indexing-with-azure-sql-database</a:t>
            </a:r>
            <a:r>
              <a:rPr lang="en-US" sz="1200" dirty="0" smtClean="0">
                <a:hlinkClick r:id="rId2"/>
              </a:rPr>
              <a:t>/</a:t>
            </a:r>
            <a:endParaRPr lang="en-US" sz="1200" dirty="0" smtClean="0"/>
          </a:p>
          <a:p>
            <a:pPr lvl="1"/>
            <a:endParaRPr lang="en-US" sz="1200" dirty="0"/>
          </a:p>
          <a:p>
            <a:pPr lvl="1"/>
            <a:r>
              <a:rPr lang="en-US" sz="1200" dirty="0" smtClean="0"/>
              <a:t>Free e-book of tales</a:t>
            </a:r>
            <a:endParaRPr lang="en-US" sz="1200" dirty="0"/>
          </a:p>
          <a:p>
            <a:pPr lvl="1">
              <a:buNone/>
            </a:pPr>
            <a:r>
              <a:rPr lang="en-US" sz="1200" dirty="0">
                <a:hlinkClick r:id="rId3"/>
              </a:rPr>
              <a:t>http://www.gutenberg.org</a:t>
            </a:r>
            <a:r>
              <a:rPr lang="en-US" sz="1200" dirty="0" smtClean="0">
                <a:hlinkClick r:id="rId3"/>
              </a:rPr>
              <a:t>/</a:t>
            </a:r>
            <a:endParaRPr lang="en-US" sz="1200" dirty="0" smtClean="0"/>
          </a:p>
          <a:p>
            <a:pPr lvl="1">
              <a:buNone/>
            </a:pPr>
            <a:endParaRPr lang="en-US" sz="1200" dirty="0"/>
          </a:p>
          <a:p>
            <a:pPr lvl="1"/>
            <a:r>
              <a:rPr lang="en-US" sz="1200" dirty="0" smtClean="0"/>
              <a:t>TV show based on books</a:t>
            </a:r>
            <a:endParaRPr lang="en-US" sz="1200" dirty="0"/>
          </a:p>
          <a:p>
            <a:pPr lvl="1">
              <a:buNone/>
            </a:pPr>
            <a:r>
              <a:rPr lang="en-US" sz="1200" dirty="0">
                <a:hlinkClick r:id="rId4"/>
              </a:rPr>
              <a:t>http://en.wikipedia.org/wiki/Grimm_(TV_series</a:t>
            </a:r>
            <a:r>
              <a:rPr lang="en-US" sz="1200" dirty="0" smtClean="0">
                <a:hlinkClick r:id="rId4"/>
              </a:rPr>
              <a:t>)</a:t>
            </a:r>
            <a:endParaRPr lang="en-US" sz="1200" dirty="0" smtClean="0"/>
          </a:p>
          <a:p>
            <a:pPr lvl="1">
              <a:buNone/>
            </a:pPr>
            <a:endParaRPr lang="en-US" sz="1200" dirty="0"/>
          </a:p>
          <a:p>
            <a:pPr lvl="1"/>
            <a:r>
              <a:rPr lang="en-US" sz="1200" dirty="0"/>
              <a:t>MSDN </a:t>
            </a:r>
            <a:r>
              <a:rPr lang="en-US" sz="1200" dirty="0" smtClean="0"/>
              <a:t>– like operator</a:t>
            </a:r>
            <a:endParaRPr lang="en-US" sz="1200" dirty="0"/>
          </a:p>
          <a:p>
            <a:pPr lvl="1">
              <a:buNone/>
            </a:pPr>
            <a:r>
              <a:rPr lang="en-US" sz="1200" dirty="0">
                <a:hlinkClick r:id="rId5"/>
              </a:rPr>
              <a:t>http://</a:t>
            </a:r>
            <a:r>
              <a:rPr lang="en-US" sz="1200" dirty="0" smtClean="0">
                <a:hlinkClick r:id="rId5"/>
              </a:rPr>
              <a:t>msdn.microsoft.com/en-us/library/ms179859.aspx</a:t>
            </a:r>
            <a:endParaRPr lang="en-US" sz="1200" dirty="0" smtClean="0"/>
          </a:p>
          <a:p>
            <a:pPr lvl="1">
              <a:buNone/>
            </a:pPr>
            <a:endParaRPr lang="en-US" sz="1200" dirty="0"/>
          </a:p>
          <a:p>
            <a:pPr lvl="1"/>
            <a:r>
              <a:rPr lang="en-US" sz="1200" dirty="0"/>
              <a:t>MSDN </a:t>
            </a:r>
            <a:r>
              <a:rPr lang="en-US" sz="1200" dirty="0" smtClean="0"/>
              <a:t>– </a:t>
            </a:r>
            <a:r>
              <a:rPr lang="en-US" sz="1200" dirty="0" err="1" smtClean="0"/>
              <a:t>patindex</a:t>
            </a:r>
            <a:r>
              <a:rPr lang="en-US" sz="1200" dirty="0" smtClean="0"/>
              <a:t> function</a:t>
            </a:r>
            <a:endParaRPr lang="en-US" sz="1200" dirty="0"/>
          </a:p>
          <a:p>
            <a:pPr lvl="1">
              <a:buNone/>
            </a:pPr>
            <a:r>
              <a:rPr lang="en-US" sz="1200" dirty="0">
                <a:hlinkClick r:id="rId6"/>
              </a:rPr>
              <a:t>http://msdn.microsoft.com/en-us/library/ms188395(v=sql.90).</a:t>
            </a:r>
            <a:r>
              <a:rPr lang="en-US" sz="1200" dirty="0" smtClean="0">
                <a:hlinkClick r:id="rId6"/>
              </a:rPr>
              <a:t>aspx</a:t>
            </a:r>
            <a:endParaRPr lang="en-US" sz="1200" dirty="0" smtClean="0"/>
          </a:p>
          <a:p>
            <a:pPr lvl="1">
              <a:buNone/>
            </a:pPr>
            <a:endParaRPr lang="en-US" sz="1200" dirty="0"/>
          </a:p>
          <a:p>
            <a:pPr lvl="1"/>
            <a:r>
              <a:rPr lang="en-US" sz="1200" dirty="0"/>
              <a:t>MSDN </a:t>
            </a:r>
            <a:r>
              <a:rPr lang="en-US" sz="1200" dirty="0" smtClean="0"/>
              <a:t>– create index</a:t>
            </a:r>
            <a:endParaRPr lang="en-US" sz="1200" dirty="0"/>
          </a:p>
          <a:p>
            <a:pPr lvl="1">
              <a:buNone/>
            </a:pPr>
            <a:r>
              <a:rPr lang="en-US" sz="1200" dirty="0">
                <a:hlinkClick r:id="rId7"/>
              </a:rPr>
              <a:t>http://</a:t>
            </a:r>
            <a:r>
              <a:rPr lang="en-US" sz="1200" dirty="0" smtClean="0">
                <a:hlinkClick r:id="rId7"/>
              </a:rPr>
              <a:t>msdn.microsoft.com/en-us/library/ms188783.aspx</a:t>
            </a:r>
            <a:endParaRPr lang="en-US" sz="1200" dirty="0" smtClean="0"/>
          </a:p>
          <a:p>
            <a:pPr lvl="1">
              <a:buNone/>
            </a:pPr>
            <a:endParaRPr lang="en-US" sz="1200" dirty="0"/>
          </a:p>
          <a:p>
            <a:pPr lvl="1"/>
            <a:r>
              <a:rPr lang="en-US" sz="1200" dirty="0"/>
              <a:t> MSDN </a:t>
            </a:r>
            <a:r>
              <a:rPr lang="en-US" sz="1200" dirty="0" smtClean="0"/>
              <a:t>– full text search</a:t>
            </a:r>
            <a:endParaRPr lang="en-US" sz="1200" dirty="0"/>
          </a:p>
          <a:p>
            <a:pPr lvl="1">
              <a:buNone/>
            </a:pPr>
            <a:r>
              <a:rPr lang="en-US" sz="1200" dirty="0">
                <a:hlinkClick r:id="rId8"/>
              </a:rPr>
              <a:t>http://</a:t>
            </a:r>
            <a:r>
              <a:rPr lang="en-US" sz="1200" dirty="0" smtClean="0">
                <a:hlinkClick r:id="rId8"/>
              </a:rPr>
              <a:t>msdn.microsoft.com/en-us/library/ms142571.aspx#sqlprocess</a:t>
            </a:r>
            <a:endParaRPr lang="en-US" sz="1200" dirty="0" smtClean="0"/>
          </a:p>
          <a:p>
            <a:pPr lvl="1">
              <a:buNone/>
            </a:pPr>
            <a:endParaRPr lang="en-US" sz="1200" dirty="0"/>
          </a:p>
          <a:p>
            <a:pPr lvl="1">
              <a:buNone/>
            </a:pPr>
            <a:endParaRPr lang="en-US" sz="1200" dirty="0">
              <a:solidFill>
                <a:srgbClr val="0070C0"/>
              </a:solidFill>
            </a:endParaRPr>
          </a:p>
        </p:txBody>
      </p:sp>
    </p:spTree>
    <p:extLst>
      <p:ext uri="{BB962C8B-B14F-4D97-AF65-F5344CB8AC3E}">
        <p14:creationId xmlns:p14="http://schemas.microsoft.com/office/powerpoint/2010/main" val="371571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Questions &amp; Answers</a:t>
            </a:r>
          </a:p>
        </p:txBody>
      </p:sp>
      <p:sp>
        <p:nvSpPr>
          <p:cNvPr id="19" name="Content Placeholder 18"/>
          <p:cNvSpPr>
            <a:spLocks noGrp="1"/>
          </p:cNvSpPr>
          <p:nvPr>
            <p:ph idx="1"/>
          </p:nvPr>
        </p:nvSpPr>
        <p:spPr/>
        <p:txBody>
          <a:bodyPr>
            <a:normAutofit/>
          </a:bodyPr>
          <a:lstStyle/>
          <a:p>
            <a:pPr lvl="1"/>
            <a:r>
              <a:rPr lang="en-US" sz="2000" dirty="0"/>
              <a:t>Please visit SQL Server Books Online for more info.</a:t>
            </a:r>
          </a:p>
          <a:p>
            <a:pPr lvl="1"/>
            <a:endParaRPr lang="en-US" sz="2000" dirty="0"/>
          </a:p>
          <a:p>
            <a:pPr lvl="1"/>
            <a:r>
              <a:rPr lang="en-US" sz="2000" dirty="0"/>
              <a:t>Please ask about the presentation or visit my blogs </a:t>
            </a:r>
            <a:endParaRPr lang="en-US" sz="2000" dirty="0" smtClean="0"/>
          </a:p>
          <a:p>
            <a:pPr marL="457200" lvl="1" indent="0">
              <a:buNone/>
            </a:pPr>
            <a:r>
              <a:rPr lang="en-US" sz="2000" dirty="0"/>
              <a:t> </a:t>
            </a:r>
            <a:r>
              <a:rPr lang="en-US" sz="2000" dirty="0" smtClean="0"/>
              <a:t>   	(</a:t>
            </a:r>
            <a:r>
              <a:rPr lang="en-US" sz="2000" dirty="0">
                <a:solidFill>
                  <a:srgbClr val="0070C0"/>
                </a:solidFill>
                <a:hlinkClick r:id="rId2"/>
              </a:rPr>
              <a:t>CRAFTY DBA</a:t>
            </a:r>
            <a:r>
              <a:rPr lang="en-US" sz="2000" dirty="0">
                <a:solidFill>
                  <a:srgbClr val="0070C0"/>
                </a:solidFill>
              </a:rPr>
              <a:t> or </a:t>
            </a:r>
            <a:r>
              <a:rPr lang="en-US" sz="2000" dirty="0">
                <a:hlinkClick r:id="rId3"/>
              </a:rPr>
              <a:t>MS SQL TIPS AUTHOR</a:t>
            </a:r>
            <a:r>
              <a:rPr lang="en-US" sz="2000" dirty="0"/>
              <a:t>) for articles </a:t>
            </a:r>
            <a:endParaRPr lang="en-US" sz="2000" dirty="0" smtClean="0"/>
          </a:p>
          <a:p>
            <a:pPr marL="457200" lvl="1" indent="0">
              <a:buNone/>
            </a:pPr>
            <a:r>
              <a:rPr lang="en-US" sz="2000" dirty="0"/>
              <a:t>	</a:t>
            </a:r>
            <a:r>
              <a:rPr lang="en-US" sz="2000" dirty="0" smtClean="0"/>
              <a:t>on </a:t>
            </a:r>
            <a:r>
              <a:rPr lang="en-US" sz="2000" dirty="0"/>
              <a:t>various subject.</a:t>
            </a:r>
          </a:p>
          <a:p>
            <a:pPr lvl="1"/>
            <a:endParaRPr lang="en-US" sz="2000" dirty="0"/>
          </a:p>
          <a:p>
            <a:pPr lvl="1"/>
            <a:r>
              <a:rPr lang="en-US" sz="2000" dirty="0"/>
              <a:t>If you have any questions, you can contact me at </a:t>
            </a:r>
            <a:r>
              <a:rPr lang="en-US" sz="2000" dirty="0">
                <a:solidFill>
                  <a:srgbClr val="0070C0"/>
                </a:solidFill>
              </a:rPr>
              <a:t>john@craftydba.com</a:t>
            </a:r>
            <a:r>
              <a:rPr lang="en-US" sz="2000" dirty="0">
                <a:solidFill>
                  <a:schemeClr val="tx1"/>
                </a:solidFill>
              </a:rPr>
              <a:t>.</a:t>
            </a:r>
          </a:p>
        </p:txBody>
      </p:sp>
    </p:spTree>
    <p:extLst>
      <p:ext uri="{BB962C8B-B14F-4D97-AF65-F5344CB8AC3E}">
        <p14:creationId xmlns:p14="http://schemas.microsoft.com/office/powerpoint/2010/main" val="224807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latin typeface="+mn-lt"/>
                <a:cs typeface="Courier New" pitchFamily="49" charset="0"/>
              </a:rPr>
              <a:t>Historical Data Types</a:t>
            </a:r>
            <a:endParaRPr lang="en-US" b="0" dirty="0" smtClean="0">
              <a:latin typeface="+mn-lt"/>
            </a:endParaRPr>
          </a:p>
        </p:txBody>
      </p:sp>
      <p:sp>
        <p:nvSpPr>
          <p:cNvPr id="5123" name="Content Placeholder 2"/>
          <p:cNvSpPr>
            <a:spLocks noGrp="1"/>
          </p:cNvSpPr>
          <p:nvPr>
            <p:ph idx="1"/>
          </p:nvPr>
        </p:nvSpPr>
        <p:spPr/>
        <p:txBody>
          <a:bodyPr/>
          <a:lstStyle/>
          <a:p>
            <a:pPr>
              <a:defRPr/>
            </a:pPr>
            <a:r>
              <a:rPr lang="en-US" sz="2200" dirty="0" smtClean="0"/>
              <a:t>Common data types used by 3</a:t>
            </a:r>
            <a:r>
              <a:rPr lang="en-US" sz="2200" baseline="30000" dirty="0" smtClean="0"/>
              <a:t>rd</a:t>
            </a:r>
            <a:r>
              <a:rPr lang="en-US" sz="2200" dirty="0" smtClean="0"/>
              <a:t> Generation languages.  This is what we used when learning how to program (C / Pascal).</a:t>
            </a:r>
          </a:p>
          <a:p>
            <a:pPr>
              <a:defRPr/>
            </a:pPr>
            <a:endParaRPr lang="en-US" sz="2200" dirty="0" smtClean="0"/>
          </a:p>
          <a:p>
            <a:pPr lvl="1">
              <a:defRPr/>
            </a:pPr>
            <a:r>
              <a:rPr lang="en-US" sz="2200" dirty="0" smtClean="0">
                <a:solidFill>
                  <a:schemeClr val="accent2">
                    <a:lumMod val="25000"/>
                  </a:schemeClr>
                </a:solidFill>
              </a:rPr>
              <a:t>Integer</a:t>
            </a:r>
          </a:p>
          <a:p>
            <a:pPr lvl="1">
              <a:defRPr/>
            </a:pPr>
            <a:r>
              <a:rPr lang="en-US" sz="2200" dirty="0" smtClean="0">
                <a:solidFill>
                  <a:schemeClr val="accent2">
                    <a:lumMod val="25000"/>
                  </a:schemeClr>
                </a:solidFill>
              </a:rPr>
              <a:t>Numeric</a:t>
            </a:r>
          </a:p>
          <a:p>
            <a:pPr lvl="1">
              <a:defRPr/>
            </a:pPr>
            <a:r>
              <a:rPr lang="en-US" sz="2200" dirty="0" smtClean="0">
                <a:solidFill>
                  <a:schemeClr val="accent2">
                    <a:lumMod val="25000"/>
                  </a:schemeClr>
                </a:solidFill>
              </a:rPr>
              <a:t>Character</a:t>
            </a:r>
          </a:p>
          <a:p>
            <a:pPr lvl="1">
              <a:defRPr/>
            </a:pPr>
            <a:r>
              <a:rPr lang="en-US" sz="2200" dirty="0" smtClean="0">
                <a:solidFill>
                  <a:schemeClr val="accent2">
                    <a:lumMod val="25000"/>
                  </a:schemeClr>
                </a:solidFill>
              </a:rPr>
              <a:t>String</a:t>
            </a:r>
          </a:p>
          <a:p>
            <a:pPr lvl="1">
              <a:defRPr/>
            </a:pPr>
            <a:r>
              <a:rPr lang="en-US" sz="2200" dirty="0" smtClean="0">
                <a:solidFill>
                  <a:schemeClr val="accent2">
                    <a:lumMod val="25000"/>
                  </a:schemeClr>
                </a:solidFill>
              </a:rPr>
              <a:t>Date/Time</a:t>
            </a:r>
          </a:p>
          <a:p>
            <a:pPr lvl="1">
              <a:defRPr/>
            </a:pPr>
            <a:endParaRPr lang="en-US" dirty="0" smtClean="0"/>
          </a:p>
          <a:p>
            <a:pPr>
              <a:defRPr/>
            </a:pPr>
            <a:endParaRPr lang="en-US" dirty="0" smtClean="0"/>
          </a:p>
          <a:p>
            <a:pPr>
              <a:defRPr/>
            </a:pPr>
            <a:endParaRPr lang="en-US" sz="1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latin typeface="+mn-lt"/>
                <a:cs typeface="Courier New" pitchFamily="49" charset="0"/>
              </a:rPr>
              <a:t>Modern Data Types</a:t>
            </a:r>
            <a:endParaRPr lang="en-US" b="0" dirty="0" smtClean="0">
              <a:latin typeface="+mn-lt"/>
            </a:endParaRPr>
          </a:p>
        </p:txBody>
      </p:sp>
      <p:sp>
        <p:nvSpPr>
          <p:cNvPr id="5123" name="Content Placeholder 2"/>
          <p:cNvSpPr>
            <a:spLocks noGrp="1"/>
          </p:cNvSpPr>
          <p:nvPr>
            <p:ph idx="1"/>
          </p:nvPr>
        </p:nvSpPr>
        <p:spPr/>
        <p:txBody>
          <a:bodyPr>
            <a:normAutofit/>
          </a:bodyPr>
          <a:lstStyle/>
          <a:p>
            <a:pPr>
              <a:defRPr/>
            </a:pPr>
            <a:r>
              <a:rPr lang="en-US" sz="2200" dirty="0" smtClean="0"/>
              <a:t>Today's large object data types (LOB) are able to store up to 2GB of information.  </a:t>
            </a:r>
          </a:p>
          <a:p>
            <a:pPr>
              <a:defRPr/>
            </a:pPr>
            <a:endParaRPr lang="en-US" sz="2200" dirty="0" smtClean="0"/>
          </a:p>
          <a:p>
            <a:pPr>
              <a:defRPr/>
            </a:pPr>
            <a:r>
              <a:rPr lang="en-US" sz="2200" dirty="0" smtClean="0"/>
              <a:t>These large data fields (LDF) are full of unstructured information stored in the following formats.  </a:t>
            </a:r>
          </a:p>
          <a:p>
            <a:pPr lvl="1">
              <a:defRPr/>
            </a:pPr>
            <a:endParaRPr lang="en-US" sz="2200" dirty="0" smtClean="0">
              <a:solidFill>
                <a:schemeClr val="accent2">
                  <a:lumMod val="25000"/>
                </a:schemeClr>
              </a:solidFill>
            </a:endParaRPr>
          </a:p>
          <a:p>
            <a:pPr lvl="1">
              <a:defRPr/>
            </a:pPr>
            <a:r>
              <a:rPr lang="en-US" sz="2200" dirty="0" smtClean="0">
                <a:solidFill>
                  <a:schemeClr val="accent2">
                    <a:lumMod val="25000"/>
                  </a:schemeClr>
                </a:solidFill>
              </a:rPr>
              <a:t>Varchar, Varbinary, XML</a:t>
            </a:r>
          </a:p>
          <a:p>
            <a:pPr lvl="1">
              <a:defRPr/>
            </a:pPr>
            <a:r>
              <a:rPr lang="en-US" sz="2200" dirty="0" smtClean="0">
                <a:solidFill>
                  <a:schemeClr val="accent2">
                    <a:lumMod val="25000"/>
                  </a:schemeClr>
                </a:solidFill>
              </a:rPr>
              <a:t>Text *, Ntext *, Image *</a:t>
            </a:r>
          </a:p>
          <a:p>
            <a:pPr lvl="1">
              <a:defRPr/>
            </a:pPr>
            <a:endParaRPr lang="en-US" sz="2200" dirty="0" smtClean="0">
              <a:solidFill>
                <a:schemeClr val="accent2">
                  <a:lumMod val="25000"/>
                </a:schemeClr>
              </a:solidFill>
            </a:endParaRPr>
          </a:p>
          <a:p>
            <a:pPr marL="1257300" lvl="2" indent="-457200">
              <a:buFontTx/>
              <a:buNone/>
              <a:defRPr/>
            </a:pPr>
            <a:r>
              <a:rPr lang="en-US" dirty="0" smtClean="0">
                <a:solidFill>
                  <a:schemeClr val="accent2">
                    <a:lumMod val="25000"/>
                  </a:schemeClr>
                </a:solidFill>
              </a:rPr>
              <a:t>* = removed in future releases.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600" y="381000"/>
            <a:ext cx="4344988" cy="685800"/>
          </a:xfrm>
        </p:spPr>
        <p:txBody>
          <a:bodyPr/>
          <a:lstStyle/>
          <a:p>
            <a:r>
              <a:rPr lang="en-US" dirty="0" smtClean="0">
                <a:latin typeface="+mn-lt"/>
                <a:cs typeface="Courier New" pitchFamily="49" charset="0"/>
              </a:rPr>
              <a:t>Fairy Tales</a:t>
            </a:r>
            <a:endParaRPr lang="en-US" b="0" dirty="0" smtClean="0">
              <a:latin typeface="+mn-lt"/>
            </a:endParaRPr>
          </a:p>
        </p:txBody>
      </p:sp>
      <p:sp>
        <p:nvSpPr>
          <p:cNvPr id="5123" name="Content Placeholder 2"/>
          <p:cNvSpPr>
            <a:spLocks noGrp="1"/>
          </p:cNvSpPr>
          <p:nvPr>
            <p:ph idx="1"/>
          </p:nvPr>
        </p:nvSpPr>
        <p:spPr>
          <a:xfrm>
            <a:off x="457200" y="1447800"/>
            <a:ext cx="6858000" cy="3886200"/>
          </a:xfrm>
        </p:spPr>
        <p:txBody>
          <a:bodyPr>
            <a:noAutofit/>
          </a:bodyPr>
          <a:lstStyle/>
          <a:p>
            <a:pPr>
              <a:defRPr/>
            </a:pPr>
            <a:r>
              <a:rPr lang="en-US" sz="2200" dirty="0" smtClean="0"/>
              <a:t>The Brothers Grimm, Jacob (1785-1863) and Wilhelm (1786-1859), were born in Hanau, Germany.</a:t>
            </a:r>
          </a:p>
          <a:p>
            <a:pPr>
              <a:defRPr/>
            </a:pPr>
            <a:endParaRPr lang="en-US" sz="2200" dirty="0" smtClean="0"/>
          </a:p>
          <a:p>
            <a:pPr>
              <a:defRPr/>
            </a:pPr>
            <a:r>
              <a:rPr lang="en-US" sz="2200" dirty="0" smtClean="0"/>
              <a:t>Published two volumes of 'Nursery and Household Tales' in 1812 and 1814.</a:t>
            </a:r>
          </a:p>
          <a:p>
            <a:pPr>
              <a:defRPr/>
            </a:pPr>
            <a:endParaRPr lang="en-US" sz="2200" dirty="0" smtClean="0"/>
          </a:p>
          <a:p>
            <a:pPr>
              <a:defRPr/>
            </a:pPr>
            <a:r>
              <a:rPr lang="en-US" sz="2200" dirty="0" smtClean="0"/>
              <a:t>Edgar Taylor, made the first English translation in 1823 which contained 50 tales.</a:t>
            </a:r>
          </a:p>
          <a:p>
            <a:pPr>
              <a:defRPr/>
            </a:pPr>
            <a:endParaRPr lang="en-US" sz="2200" dirty="0" smtClean="0"/>
          </a:p>
          <a:p>
            <a:pPr>
              <a:defRPr/>
            </a:pPr>
            <a:r>
              <a:rPr lang="en-US" sz="2200" dirty="0" smtClean="0"/>
              <a:t>Project Gutenberg Literary Archive Foundation</a:t>
            </a:r>
          </a:p>
          <a:p>
            <a:pPr>
              <a:defRPr/>
            </a:pPr>
            <a:endParaRPr lang="en-US" sz="2400" dirty="0" smtClean="0">
              <a:solidFill>
                <a:schemeClr val="accent2">
                  <a:lumMod val="25000"/>
                </a:schemeClr>
              </a:solidFill>
            </a:endParaRPr>
          </a:p>
        </p:txBody>
      </p:sp>
      <p:pic>
        <p:nvPicPr>
          <p:cNvPr id="7172" name="Content Placeholder 3" descr="Grimm-Tv-Series.png"/>
          <p:cNvPicPr>
            <a:picLocks noChangeAspect="1"/>
          </p:cNvPicPr>
          <p:nvPr/>
        </p:nvPicPr>
        <p:blipFill>
          <a:blip r:embed="rId2" cstate="print"/>
          <a:srcRect/>
          <a:stretch>
            <a:fillRect/>
          </a:stretch>
        </p:blipFill>
        <p:spPr bwMode="auto">
          <a:xfrm>
            <a:off x="6858000" y="182880"/>
            <a:ext cx="1905000" cy="10744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latin typeface="+mn-lt"/>
                <a:cs typeface="Courier New" pitchFamily="49" charset="0"/>
              </a:rPr>
              <a:t>Sample Database</a:t>
            </a:r>
            <a:endParaRPr lang="en-US" b="0" dirty="0" smtClean="0">
              <a:latin typeface="+mn-lt"/>
            </a:endParaRPr>
          </a:p>
        </p:txBody>
      </p:sp>
      <p:sp>
        <p:nvSpPr>
          <p:cNvPr id="8195" name="Content Placeholder 2"/>
          <p:cNvSpPr>
            <a:spLocks noGrp="1"/>
          </p:cNvSpPr>
          <p:nvPr>
            <p:ph idx="1"/>
          </p:nvPr>
        </p:nvSpPr>
        <p:spPr/>
        <p:txBody>
          <a:bodyPr>
            <a:normAutofit/>
          </a:bodyPr>
          <a:lstStyle/>
          <a:p>
            <a:pPr marL="457200" indent="-457200">
              <a:buFontTx/>
              <a:buNone/>
            </a:pPr>
            <a:r>
              <a:rPr lang="en-US" sz="2200" dirty="0" smtClean="0"/>
              <a:t>The Grimm sample database contains the text of over 62 fairy tales.  This type of unstructured data is perfect for FULL TEXT INDEXING.</a:t>
            </a:r>
          </a:p>
          <a:p>
            <a:pPr marL="457200" indent="-457200">
              <a:buFontTx/>
              <a:buNone/>
            </a:pPr>
            <a:endParaRPr lang="en-US" sz="2200" dirty="0" smtClean="0"/>
          </a:p>
          <a:p>
            <a:pPr marL="457200" indent="-457200">
              <a:buFont typeface="Tahoma" pitchFamily="34" charset="0"/>
              <a:buAutoNum type="arabicPeriod"/>
            </a:pPr>
            <a:r>
              <a:rPr lang="en-US" sz="2200" dirty="0" smtClean="0"/>
              <a:t>Create local database named [GRIMM].</a:t>
            </a:r>
          </a:p>
          <a:p>
            <a:pPr marL="457200" indent="-457200">
              <a:buFont typeface="Tahoma" pitchFamily="34" charset="0"/>
              <a:buAutoNum type="arabicPeriod"/>
            </a:pPr>
            <a:r>
              <a:rPr lang="en-US" sz="2200" dirty="0" smtClean="0"/>
              <a:t>Create table called [TBL_FAIRY_TALES].</a:t>
            </a:r>
          </a:p>
          <a:p>
            <a:pPr marL="457200" indent="-457200">
              <a:buFont typeface="Tahoma" pitchFamily="34" charset="0"/>
              <a:buAutoNum type="arabicPeriod"/>
            </a:pPr>
            <a:r>
              <a:rPr lang="en-US" sz="2200" dirty="0" smtClean="0"/>
              <a:t>Load the table with 62 titles.</a:t>
            </a:r>
          </a:p>
          <a:p>
            <a:pPr marL="457200" indent="-457200">
              <a:buFont typeface="Tahoma" pitchFamily="34" charset="0"/>
              <a:buAutoNum type="arabicPeriod"/>
            </a:pPr>
            <a:r>
              <a:rPr lang="en-US" sz="2200" dirty="0" smtClean="0"/>
              <a:t>Save fairy tale text as 62 files.</a:t>
            </a:r>
          </a:p>
          <a:p>
            <a:pPr marL="457200" indent="-457200">
              <a:buFont typeface="Tahoma" pitchFamily="34" charset="0"/>
              <a:buAutoNum type="arabicPeriod"/>
            </a:pPr>
            <a:r>
              <a:rPr lang="en-US" sz="2200" dirty="0" smtClean="0"/>
              <a:t>BULK IMPORT files into [text] field.</a:t>
            </a:r>
          </a:p>
          <a:p>
            <a:pPr marL="457200" indent="-457200">
              <a:buFont typeface="Tahoma" pitchFamily="34" charset="0"/>
              <a:buAutoNum type="arabicPeriod"/>
            </a:pPr>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latin typeface="+mn-lt"/>
                <a:cs typeface="Courier New" pitchFamily="49" charset="0"/>
              </a:rPr>
              <a:t>Table Structure</a:t>
            </a:r>
            <a:endParaRPr lang="en-US" b="0" dirty="0" smtClean="0">
              <a:latin typeface="+mn-lt"/>
            </a:endParaRPr>
          </a:p>
        </p:txBody>
      </p:sp>
      <p:sp>
        <p:nvSpPr>
          <p:cNvPr id="9219" name="Content Placeholder 2"/>
          <p:cNvSpPr>
            <a:spLocks noGrp="1"/>
          </p:cNvSpPr>
          <p:nvPr>
            <p:ph idx="1"/>
          </p:nvPr>
        </p:nvSpPr>
        <p:spPr/>
        <p:txBody>
          <a:bodyPr/>
          <a:lstStyle/>
          <a:p>
            <a:pPr marL="457200" indent="-457200">
              <a:buFontTx/>
              <a:buNone/>
            </a:pPr>
            <a:r>
              <a:rPr lang="en-US" sz="1800" dirty="0" smtClean="0"/>
              <a:t>CREATE TABLE </a:t>
            </a:r>
            <a:r>
              <a:rPr lang="en-US" sz="1800" b="1" dirty="0" smtClean="0"/>
              <a:t>[DBO].[TBL_FAIRY_TALES] </a:t>
            </a:r>
          </a:p>
          <a:p>
            <a:pPr marL="457200" indent="-457200">
              <a:buFontTx/>
              <a:buNone/>
            </a:pPr>
            <a:r>
              <a:rPr lang="en-US" sz="1800" dirty="0" smtClean="0"/>
              <a:t>(</a:t>
            </a:r>
          </a:p>
          <a:p>
            <a:pPr marL="457200" indent="-457200">
              <a:buFontTx/>
              <a:buNone/>
            </a:pPr>
            <a:r>
              <a:rPr lang="en-US" sz="1800" dirty="0" smtClean="0"/>
              <a:t>	[MY_ID] [SMALLINT] IDENTITY(1, 1) NOT NULL,</a:t>
            </a:r>
          </a:p>
          <a:p>
            <a:pPr marL="457200" indent="-457200">
              <a:buFontTx/>
              <a:buNone/>
            </a:pPr>
            <a:r>
              <a:rPr lang="en-US" sz="1800" dirty="0" smtClean="0"/>
              <a:t>	[MY_TITLE] [VARCHAR] (75) NOT NULL,</a:t>
            </a:r>
          </a:p>
          <a:p>
            <a:pPr marL="457200" indent="-457200">
              <a:buFontTx/>
              <a:buNone/>
            </a:pPr>
            <a:r>
              <a:rPr lang="en-US" sz="1800" dirty="0" smtClean="0"/>
              <a:t>	[MY_TALE] [TEXT] NULL</a:t>
            </a:r>
          </a:p>
          <a:p>
            <a:pPr marL="457200" indent="-457200">
              <a:buFontTx/>
              <a:buNone/>
            </a:pPr>
            <a:r>
              <a:rPr lang="en-US" sz="1800" dirty="0" smtClean="0"/>
              <a:t>) </a:t>
            </a:r>
          </a:p>
          <a:p>
            <a:pPr marL="457200" indent="-457200">
              <a:buFontTx/>
              <a:buNone/>
            </a:pPr>
            <a:endParaRPr lang="en-US" sz="1800" dirty="0" smtClean="0"/>
          </a:p>
          <a:p>
            <a:pPr marL="457200" indent="-457200">
              <a:buFontTx/>
              <a:buNone/>
            </a:pPr>
            <a:r>
              <a:rPr lang="en-US" sz="1800" dirty="0" smtClean="0"/>
              <a:t>[MY_ID] – surrogate key for table.</a:t>
            </a:r>
          </a:p>
          <a:p>
            <a:pPr marL="457200" indent="-457200">
              <a:buFontTx/>
              <a:buNone/>
            </a:pPr>
            <a:r>
              <a:rPr lang="en-US" sz="1800" dirty="0" smtClean="0"/>
              <a:t>[MY_TITLE] – the title of the fairy tale.</a:t>
            </a:r>
          </a:p>
          <a:p>
            <a:pPr marL="457200" indent="-457200">
              <a:buFontTx/>
              <a:buNone/>
            </a:pPr>
            <a:r>
              <a:rPr lang="en-US" sz="1800" dirty="0" smtClean="0"/>
              <a:t>[MY_TALE] – full text of the fairy tale.</a:t>
            </a:r>
          </a:p>
          <a:p>
            <a:pPr marL="457200" indent="-457200">
              <a:buFontTx/>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latin typeface="+mn-lt"/>
                <a:cs typeface="Courier New" pitchFamily="49" charset="0"/>
              </a:rPr>
              <a:t>Searching For Patterns 1</a:t>
            </a:r>
            <a:endParaRPr lang="en-US" b="0" dirty="0" smtClean="0">
              <a:latin typeface="+mn-lt"/>
            </a:endParaRPr>
          </a:p>
        </p:txBody>
      </p:sp>
      <p:sp>
        <p:nvSpPr>
          <p:cNvPr id="10243" name="Content Placeholder 2"/>
          <p:cNvSpPr>
            <a:spLocks noGrp="1"/>
          </p:cNvSpPr>
          <p:nvPr>
            <p:ph idx="1"/>
          </p:nvPr>
        </p:nvSpPr>
        <p:spPr/>
        <p:txBody>
          <a:bodyPr>
            <a:normAutofit/>
          </a:bodyPr>
          <a:lstStyle/>
          <a:p>
            <a:pPr marL="457200" indent="-457200">
              <a:buFontTx/>
              <a:buNone/>
            </a:pPr>
            <a:r>
              <a:rPr lang="en-US" sz="2200" dirty="0" smtClean="0"/>
              <a:t>There are two traditional ways to search for a pattern.</a:t>
            </a:r>
          </a:p>
          <a:p>
            <a:pPr marL="457200" indent="-457200">
              <a:buFontTx/>
              <a:buNone/>
            </a:pPr>
            <a:endParaRPr lang="en-US" sz="2200" dirty="0" smtClean="0"/>
          </a:p>
          <a:p>
            <a:pPr marL="457200" indent="-457200">
              <a:buFont typeface="Tahoma" pitchFamily="34" charset="0"/>
              <a:buAutoNum type="arabicPeriod"/>
            </a:pPr>
            <a:r>
              <a:rPr lang="en-US" sz="2200" dirty="0" smtClean="0"/>
              <a:t>Use the LIKE operator with a search pattern.</a:t>
            </a:r>
          </a:p>
          <a:p>
            <a:pPr marL="457200" indent="-457200">
              <a:buFont typeface="Tahoma" pitchFamily="34" charset="0"/>
              <a:buAutoNum type="arabicPeriod"/>
            </a:pPr>
            <a:endParaRPr lang="en-US" sz="2200" dirty="0" smtClean="0"/>
          </a:p>
          <a:p>
            <a:pPr marL="457200" indent="-457200">
              <a:buFont typeface="Tahoma" pitchFamily="34" charset="0"/>
              <a:buAutoNum type="arabicPeriod"/>
            </a:pPr>
            <a:r>
              <a:rPr lang="en-US" sz="2200" dirty="0" smtClean="0"/>
              <a:t>Use the PATINDEX operator specifying the field name and a search pattern.</a:t>
            </a:r>
          </a:p>
          <a:p>
            <a:pPr marL="457200" indent="-457200">
              <a:buFont typeface="Tahoma" pitchFamily="34" charset="0"/>
              <a:buAutoNum type="arabicPeriod"/>
            </a:pPr>
            <a:endParaRPr lang="en-US" sz="2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latin typeface="+mn-lt"/>
                <a:cs typeface="Courier New" pitchFamily="49" charset="0"/>
              </a:rPr>
              <a:t>Judging Query Performance</a:t>
            </a:r>
            <a:endParaRPr lang="en-US" b="0" dirty="0" smtClean="0">
              <a:latin typeface="+mn-lt"/>
            </a:endParaRPr>
          </a:p>
        </p:txBody>
      </p:sp>
      <p:sp>
        <p:nvSpPr>
          <p:cNvPr id="11267" name="Content Placeholder 2"/>
          <p:cNvSpPr>
            <a:spLocks noGrp="1"/>
          </p:cNvSpPr>
          <p:nvPr>
            <p:ph idx="1"/>
          </p:nvPr>
        </p:nvSpPr>
        <p:spPr/>
        <p:txBody>
          <a:bodyPr/>
          <a:lstStyle/>
          <a:p>
            <a:pPr marL="457200" indent="-457200">
              <a:buFontTx/>
              <a:buNone/>
            </a:pPr>
            <a:r>
              <a:rPr lang="en-US" sz="1600" dirty="0" smtClean="0"/>
              <a:t>Turn on statistics gathering.</a:t>
            </a:r>
          </a:p>
          <a:p>
            <a:pPr marL="857250" lvl="1" indent="-457200"/>
            <a:r>
              <a:rPr lang="en-US" sz="1200" dirty="0" smtClean="0"/>
              <a:t>SET STATISTICS TIME ON</a:t>
            </a:r>
          </a:p>
          <a:p>
            <a:pPr marL="857250" lvl="1" indent="-457200"/>
            <a:r>
              <a:rPr lang="en-US" sz="1200" dirty="0" smtClean="0"/>
              <a:t>SET STATISTICS IO ON</a:t>
            </a:r>
          </a:p>
          <a:p>
            <a:pPr marL="457200" indent="-457200"/>
            <a:endParaRPr lang="en-US" sz="1600" dirty="0" smtClean="0"/>
          </a:p>
          <a:p>
            <a:pPr marL="457200" indent="-457200">
              <a:buFontTx/>
              <a:buNone/>
            </a:pPr>
            <a:r>
              <a:rPr lang="en-US" sz="1600" dirty="0" smtClean="0"/>
              <a:t>Clean buffers and clear plan cache</a:t>
            </a:r>
          </a:p>
          <a:p>
            <a:pPr marL="857250" lvl="1" indent="-457200"/>
            <a:r>
              <a:rPr lang="en-US" sz="1200" dirty="0" smtClean="0"/>
              <a:t>DBCC DROPCLEANBUFFERS</a:t>
            </a:r>
          </a:p>
          <a:p>
            <a:pPr marL="857250" lvl="1" indent="-457200"/>
            <a:r>
              <a:rPr lang="en-US" sz="1200" dirty="0" smtClean="0"/>
              <a:t>DBCC FREEPROCCACHE</a:t>
            </a:r>
          </a:p>
          <a:p>
            <a:pPr marL="857250" lvl="1" indent="-457200"/>
            <a:endParaRPr lang="en-US" sz="1200" dirty="0" smtClean="0"/>
          </a:p>
          <a:p>
            <a:pPr marL="457200" indent="-457200">
              <a:buFontTx/>
              <a:buNone/>
            </a:pPr>
            <a:r>
              <a:rPr lang="en-US" sz="1600" dirty="0" smtClean="0"/>
              <a:t>Execute the select query.</a:t>
            </a:r>
          </a:p>
          <a:p>
            <a:pPr marL="857250" lvl="1" indent="-457200"/>
            <a:r>
              <a:rPr lang="en-US" sz="1200" dirty="0" smtClean="0"/>
              <a:t>Capture statistics (reads &amp; writes).</a:t>
            </a:r>
          </a:p>
          <a:p>
            <a:pPr marL="857250" lvl="1" indent="-457200"/>
            <a:r>
              <a:rPr lang="en-US" sz="1200" dirty="0" smtClean="0"/>
              <a:t>Capture estimated / actual query plan.</a:t>
            </a:r>
          </a:p>
          <a:p>
            <a:pPr marL="857250" lvl="1" indent="-457200"/>
            <a:endParaRPr lang="en-US" sz="1200" dirty="0" smtClean="0"/>
          </a:p>
          <a:p>
            <a:pPr marL="457200" indent="-457200">
              <a:buFontTx/>
              <a:buNone/>
            </a:pPr>
            <a:r>
              <a:rPr lang="en-US" sz="1600" dirty="0" smtClean="0"/>
              <a:t>Turn off statistics gathering.</a:t>
            </a:r>
          </a:p>
          <a:p>
            <a:pPr marL="857250" lvl="1" indent="-457200"/>
            <a:r>
              <a:rPr lang="en-US" sz="1200" dirty="0" smtClean="0"/>
              <a:t>SET STATISTICS TIME OFF</a:t>
            </a:r>
          </a:p>
          <a:p>
            <a:pPr marL="857250" lvl="1" indent="-457200"/>
            <a:r>
              <a:rPr lang="en-US" sz="1200" dirty="0" smtClean="0"/>
              <a:t>SET STATISTICS IO OFF</a:t>
            </a:r>
          </a:p>
          <a:p>
            <a:pPr marL="457200" indent="-457200"/>
            <a:endParaRPr lang="en-US" sz="1600" dirty="0" smtClean="0"/>
          </a:p>
          <a:p>
            <a:pPr marL="457200" indent="-457200"/>
            <a:endParaRPr lang="en-US" sz="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ld-Pass-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ld-Pass-Theme" id="{E96297AA-83FB-42D5-BA20-EFAD957F6A62}" vid="{7FA88CF2-5921-4D13-B604-C1842C0CC984}"/>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Old-Pass-Theme</Template>
  <TotalTime>0</TotalTime>
  <Words>1061</Words>
  <Application>Microsoft Office PowerPoint</Application>
  <PresentationFormat>On-screen Show (4:3)</PresentationFormat>
  <Paragraphs>192</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Courier New</vt:lpstr>
      <vt:lpstr>Tahoma</vt:lpstr>
      <vt:lpstr>Times New Roman</vt:lpstr>
      <vt:lpstr>Wingdings</vt:lpstr>
      <vt:lpstr>Old-Pass-Theme</vt:lpstr>
      <vt:lpstr>Office Theme</vt:lpstr>
      <vt:lpstr>Full Text Indexing (basics)</vt:lpstr>
      <vt:lpstr>Today’s Data Explosion</vt:lpstr>
      <vt:lpstr>Historical Data Types</vt:lpstr>
      <vt:lpstr>Modern Data Types</vt:lpstr>
      <vt:lpstr>Fairy Tales</vt:lpstr>
      <vt:lpstr>Sample Database</vt:lpstr>
      <vt:lpstr>Table Structure</vt:lpstr>
      <vt:lpstr>Searching For Patterns 1</vt:lpstr>
      <vt:lpstr>Judging Query Performance</vt:lpstr>
      <vt:lpstr>Performance Results 1</vt:lpstr>
      <vt:lpstr>Full Text Search – Concepts</vt:lpstr>
      <vt:lpstr>Full Text Search - Concepts</vt:lpstr>
      <vt:lpstr>Full Text Search - System</vt:lpstr>
      <vt:lpstr>FTI Wizard (step-by-step)</vt:lpstr>
      <vt:lpstr>Searching For Patterns 2</vt:lpstr>
      <vt:lpstr>Performance Results 2</vt:lpstr>
      <vt:lpstr>Where FTI can go wrong?</vt:lpstr>
      <vt:lpstr>Applying the technology!</vt:lpstr>
      <vt:lpstr>Biography</vt:lpstr>
      <vt:lpstr>References</vt:lpstr>
      <vt:lpstr>Questions &amp; Answers</vt:lpstr>
    </vt:vector>
  </TitlesOfParts>
  <Company>Citizens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Name] Marketing Plan</dc:title>
  <dc:creator>Citizens User</dc:creator>
  <cp:lastModifiedBy>Miner, John</cp:lastModifiedBy>
  <cp:revision>254</cp:revision>
  <cp:lastPrinted>1601-01-01T00:00:00Z</cp:lastPrinted>
  <dcterms:created xsi:type="dcterms:W3CDTF">2010-10-21T18:11:31Z</dcterms:created>
  <dcterms:modified xsi:type="dcterms:W3CDTF">2018-07-28T00:48:37Z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TC010178121033</vt:lpwstr>
  </property>
</Properties>
</file>