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8.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5"/>
  </p:notesMasterIdLst>
  <p:sldIdLst>
    <p:sldId id="282" r:id="rId5"/>
    <p:sldId id="373" r:id="rId6"/>
    <p:sldId id="350" r:id="rId7"/>
    <p:sldId id="374" r:id="rId8"/>
    <p:sldId id="352" r:id="rId9"/>
    <p:sldId id="361" r:id="rId10"/>
    <p:sldId id="375" r:id="rId11"/>
    <p:sldId id="376" r:id="rId12"/>
    <p:sldId id="377" r:id="rId13"/>
    <p:sldId id="378" r:id="rId14"/>
    <p:sldId id="379" r:id="rId15"/>
    <p:sldId id="382" r:id="rId16"/>
    <p:sldId id="380" r:id="rId17"/>
    <p:sldId id="368" r:id="rId18"/>
    <p:sldId id="369" r:id="rId19"/>
    <p:sldId id="370" r:id="rId20"/>
    <p:sldId id="371" r:id="rId21"/>
    <p:sldId id="381" r:id="rId22"/>
    <p:sldId id="372" r:id="rId23"/>
    <p:sldId id="349" r:id="rId2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C87"/>
    <a:srgbClr val="D40E8C"/>
    <a:srgbClr val="582873"/>
    <a:srgbClr val="7D726D"/>
    <a:srgbClr val="714888"/>
    <a:srgbClr val="863887"/>
    <a:srgbClr val="A12587"/>
    <a:srgbClr val="B71988"/>
    <a:srgbClr val="CE108B"/>
    <a:srgbClr val="CF10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42"/>
    <p:restoredTop sz="92708"/>
  </p:normalViewPr>
  <p:slideViewPr>
    <p:cSldViewPr snapToGrid="0">
      <p:cViewPr varScale="1">
        <p:scale>
          <a:sx n="108" d="100"/>
          <a:sy n="108" d="100"/>
        </p:scale>
        <p:origin x="446" y="7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6/26/2019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10"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22806" y="1190084"/>
            <a:ext cx="1835826" cy="2219859"/>
          </a:xfrm>
        </p:spPr>
        <p:txBody>
          <a:bodyPr anchor="ctr"/>
          <a:lstStyle>
            <a:lvl1pPr marL="0" indent="0" algn="ctr">
              <a:buFontTx/>
              <a:buNone/>
              <a:defRPr/>
            </a:lvl1pPr>
          </a:lstStyle>
          <a:p>
            <a:r>
              <a:rPr lang="en-US" dirty="0"/>
              <a:t>Photo</a:t>
            </a:r>
          </a:p>
        </p:txBody>
      </p:sp>
      <p:sp>
        <p:nvSpPr>
          <p:cNvPr id="20" name="Picture Placeholder 4"/>
          <p:cNvSpPr>
            <a:spLocks noGrp="1"/>
          </p:cNvSpPr>
          <p:nvPr>
            <p:ph type="pic" sz="quarter" idx="11" hasCustomPrompt="1"/>
          </p:nvPr>
        </p:nvSpPr>
        <p:spPr>
          <a:xfrm>
            <a:off x="2578969" y="1170493"/>
            <a:ext cx="1835826" cy="2219859"/>
          </a:xfrm>
        </p:spPr>
        <p:txBody>
          <a:bodyPr anchor="ctr"/>
          <a:lstStyle>
            <a:lvl1pPr marL="0" indent="0" algn="ctr">
              <a:buFontTx/>
              <a:buNone/>
              <a:defRPr/>
            </a:lvl1pPr>
          </a:lstStyle>
          <a:p>
            <a:r>
              <a:rPr lang="en-US" dirty="0"/>
              <a:t>Photo</a:t>
            </a:r>
          </a:p>
        </p:txBody>
      </p:sp>
      <p:sp>
        <p:nvSpPr>
          <p:cNvPr id="21" name="Picture Placeholder 4"/>
          <p:cNvSpPr>
            <a:spLocks noGrp="1"/>
          </p:cNvSpPr>
          <p:nvPr>
            <p:ph type="pic" sz="quarter" idx="12" hasCustomPrompt="1"/>
          </p:nvPr>
        </p:nvSpPr>
        <p:spPr>
          <a:xfrm>
            <a:off x="4735132" y="1190084"/>
            <a:ext cx="1835826" cy="2219859"/>
          </a:xfrm>
        </p:spPr>
        <p:txBody>
          <a:bodyPr anchor="ctr"/>
          <a:lstStyle>
            <a:lvl1pPr marL="0" indent="0" algn="ctr">
              <a:buFontTx/>
              <a:buNone/>
              <a:defRPr/>
            </a:lvl1pPr>
          </a:lstStyle>
          <a:p>
            <a:r>
              <a:rPr lang="en-US" dirty="0"/>
              <a:t>Photo</a:t>
            </a:r>
          </a:p>
        </p:txBody>
      </p:sp>
      <p:sp>
        <p:nvSpPr>
          <p:cNvPr id="22" name="Picture Placeholder 4"/>
          <p:cNvSpPr>
            <a:spLocks noGrp="1"/>
          </p:cNvSpPr>
          <p:nvPr>
            <p:ph type="pic" sz="quarter" idx="13" hasCustomPrompt="1"/>
          </p:nvPr>
        </p:nvSpPr>
        <p:spPr>
          <a:xfrm>
            <a:off x="6891295" y="1170493"/>
            <a:ext cx="1835826" cy="2219859"/>
          </a:xfrm>
        </p:spPr>
        <p:txBody>
          <a:bodyPr anchor="ctr"/>
          <a:lstStyle>
            <a:lvl1pPr marL="0" indent="0" algn="ctr">
              <a:buFontTx/>
              <a:buNone/>
              <a:defRPr/>
            </a:lvl1pPr>
          </a:lstStyle>
          <a:p>
            <a:r>
              <a:rPr lang="en-US" dirty="0"/>
              <a:t>Photo</a:t>
            </a:r>
          </a:p>
        </p:txBody>
      </p:sp>
      <p:sp>
        <p:nvSpPr>
          <p:cNvPr id="23" name="Rectangle 22"/>
          <p:cNvSpPr/>
          <p:nvPr userDrawn="1"/>
        </p:nvSpPr>
        <p:spPr>
          <a:xfrm>
            <a:off x="422806" y="1046127"/>
            <a:ext cx="1837944"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576851" y="1046127"/>
            <a:ext cx="1837944"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4737250" y="1046127"/>
            <a:ext cx="1837944"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6889177" y="1037143"/>
            <a:ext cx="1837944" cy="95250"/>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184528" y="952518"/>
            <a:ext cx="1443079" cy="1409304"/>
          </a:xfrm>
        </p:spPr>
        <p:txBody>
          <a:bodyPr anchor="ctr"/>
          <a:lstStyle>
            <a:lvl1pPr marL="0" indent="0" algn="ctr">
              <a:buNone/>
              <a:defRPr/>
            </a:lvl1pPr>
          </a:lstStyle>
          <a:p>
            <a:r>
              <a:rPr lang="en-US" dirty="0"/>
              <a:t>Photo</a:t>
            </a:r>
          </a:p>
        </p:txBody>
      </p:sp>
      <p:sp>
        <p:nvSpPr>
          <p:cNvPr id="25" name="Picture Placeholder 4"/>
          <p:cNvSpPr>
            <a:spLocks noGrp="1"/>
          </p:cNvSpPr>
          <p:nvPr>
            <p:ph type="pic" sz="quarter" idx="11" hasCustomPrompt="1"/>
          </p:nvPr>
        </p:nvSpPr>
        <p:spPr>
          <a:xfrm>
            <a:off x="3870579" y="952517"/>
            <a:ext cx="1443079" cy="1409305"/>
          </a:xfrm>
        </p:spPr>
        <p:txBody>
          <a:bodyPr anchor="ctr"/>
          <a:lstStyle>
            <a:lvl1pPr marL="0" indent="0" algn="ctr">
              <a:buNone/>
              <a:defRPr/>
            </a:lvl1pPr>
          </a:lstStyle>
          <a:p>
            <a:r>
              <a:rPr lang="en-US" dirty="0"/>
              <a:t>Photo</a:t>
            </a:r>
          </a:p>
        </p:txBody>
      </p:sp>
      <p:sp>
        <p:nvSpPr>
          <p:cNvPr id="26" name="Picture Placeholder 4"/>
          <p:cNvSpPr>
            <a:spLocks noGrp="1"/>
          </p:cNvSpPr>
          <p:nvPr>
            <p:ph type="pic" sz="quarter" idx="12" hasCustomPrompt="1"/>
          </p:nvPr>
        </p:nvSpPr>
        <p:spPr>
          <a:xfrm>
            <a:off x="6556630" y="952518"/>
            <a:ext cx="1443079" cy="1409304"/>
          </a:xfrm>
        </p:spPr>
        <p:txBody>
          <a:bodyPr anchor="ctr"/>
          <a:lstStyle>
            <a:lvl1pPr marL="0" indent="0" algn="ctr">
              <a:buNone/>
              <a:defRPr/>
            </a:lvl1pPr>
          </a:lstStyle>
          <a:p>
            <a:r>
              <a:rPr lang="en-US" dirty="0"/>
              <a:t>Photo</a:t>
            </a:r>
          </a:p>
        </p:txBody>
      </p:sp>
      <p:sp>
        <p:nvSpPr>
          <p:cNvPr id="27" name="Picture Placeholder 4"/>
          <p:cNvSpPr>
            <a:spLocks noGrp="1"/>
          </p:cNvSpPr>
          <p:nvPr>
            <p:ph type="pic" sz="quarter" idx="13" hasCustomPrompt="1"/>
          </p:nvPr>
        </p:nvSpPr>
        <p:spPr>
          <a:xfrm>
            <a:off x="1184528" y="2952768"/>
            <a:ext cx="1443079" cy="1409304"/>
          </a:xfrm>
        </p:spPr>
        <p:txBody>
          <a:bodyPr anchor="ctr"/>
          <a:lstStyle>
            <a:lvl1pPr marL="0" indent="0" algn="ctr">
              <a:buNone/>
              <a:defRPr/>
            </a:lvl1pPr>
          </a:lstStyle>
          <a:p>
            <a:r>
              <a:rPr lang="en-US" dirty="0"/>
              <a:t>Photo</a:t>
            </a:r>
          </a:p>
        </p:txBody>
      </p:sp>
      <p:sp>
        <p:nvSpPr>
          <p:cNvPr id="28" name="Picture Placeholder 4"/>
          <p:cNvSpPr>
            <a:spLocks noGrp="1"/>
          </p:cNvSpPr>
          <p:nvPr>
            <p:ph type="pic" sz="quarter" idx="14" hasCustomPrompt="1"/>
          </p:nvPr>
        </p:nvSpPr>
        <p:spPr>
          <a:xfrm>
            <a:off x="3870579" y="2952768"/>
            <a:ext cx="1443079" cy="1409304"/>
          </a:xfrm>
        </p:spPr>
        <p:txBody>
          <a:bodyPr anchor="ctr"/>
          <a:lstStyle>
            <a:lvl1pPr marL="0" indent="0" algn="ctr">
              <a:buNone/>
              <a:defRPr/>
            </a:lvl1pPr>
          </a:lstStyle>
          <a:p>
            <a:r>
              <a:rPr lang="en-US" dirty="0"/>
              <a:t>Photo</a:t>
            </a:r>
          </a:p>
        </p:txBody>
      </p:sp>
      <p:sp>
        <p:nvSpPr>
          <p:cNvPr id="29" name="Picture Placeholder 4"/>
          <p:cNvSpPr>
            <a:spLocks noGrp="1"/>
          </p:cNvSpPr>
          <p:nvPr>
            <p:ph type="pic" sz="quarter" idx="15" hasCustomPrompt="1"/>
          </p:nvPr>
        </p:nvSpPr>
        <p:spPr>
          <a:xfrm>
            <a:off x="6556630" y="2952768"/>
            <a:ext cx="1443079" cy="1409304"/>
          </a:xfrm>
        </p:spPr>
        <p:txBody>
          <a:bodyPr anchor="ctr"/>
          <a:lstStyle>
            <a:lvl1pPr marL="0" indent="0" algn="ctr">
              <a:buNone/>
              <a:defRPr/>
            </a:lvl1pPr>
          </a:lstStyle>
          <a:p>
            <a:r>
              <a:rPr lang="en-US" dirty="0"/>
              <a:t>Photo</a:t>
            </a:r>
          </a:p>
        </p:txBody>
      </p:sp>
      <p:sp>
        <p:nvSpPr>
          <p:cNvPr id="30" name="Rectangle 29"/>
          <p:cNvSpPr/>
          <p:nvPr userDrawn="1"/>
        </p:nvSpPr>
        <p:spPr>
          <a:xfrm>
            <a:off x="1184528" y="847725"/>
            <a:ext cx="1444752"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3868906" y="847725"/>
            <a:ext cx="1444752"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6553284" y="847725"/>
            <a:ext cx="1444752"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1184528" y="2838450"/>
            <a:ext cx="1444752" cy="95250"/>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3868906" y="2838450"/>
            <a:ext cx="1444752" cy="95250"/>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6553284" y="2838450"/>
            <a:ext cx="1444752" cy="95250"/>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087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BE21862-74AB-404A-ABED-EFDA8A79B47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13963" y="1114770"/>
            <a:ext cx="6371487" cy="3392142"/>
          </a:xfrm>
          <a:prstGeom prst="rect">
            <a:avLst/>
          </a:prstGeom>
        </p:spPr>
      </p:pic>
      <p:sp>
        <p:nvSpPr>
          <p:cNvPr id="5" name="Picture Placeholder 4">
            <a:extLst>
              <a:ext uri="{FF2B5EF4-FFF2-40B4-BE49-F238E27FC236}">
                <a16:creationId xmlns:a16="http://schemas.microsoft.com/office/drawing/2014/main" id="{32F82DE1-B424-844E-9F6D-62BE472755AA}"/>
              </a:ext>
            </a:extLst>
          </p:cNvPr>
          <p:cNvSpPr>
            <a:spLocks noGrp="1"/>
          </p:cNvSpPr>
          <p:nvPr>
            <p:ph type="pic" sz="quarter" idx="10"/>
          </p:nvPr>
        </p:nvSpPr>
        <p:spPr>
          <a:xfrm>
            <a:off x="2643188" y="1289050"/>
            <a:ext cx="3967162" cy="2368550"/>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309878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67CFBECB-0096-6842-B50F-0F40838240BD}"/>
              </a:ext>
            </a:extLst>
          </p:cNvPr>
          <p:cNvSpPr/>
          <p:nvPr userDrawn="1"/>
        </p:nvSpPr>
        <p:spPr>
          <a:xfrm>
            <a:off x="0" y="1106167"/>
            <a:ext cx="9144000" cy="2405129"/>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1E4C25-32E5-B446-8CEC-56203A3233B2}"/>
              </a:ext>
            </a:extLst>
          </p:cNvPr>
          <p:cNvPicPr>
            <a:picLocks noChangeAspect="1"/>
          </p:cNvPicPr>
          <p:nvPr userDrawn="1"/>
        </p:nvPicPr>
        <p:blipFill>
          <a:blip r:embed="rId2"/>
          <a:stretch>
            <a:fillRect/>
          </a:stretch>
        </p:blipFill>
        <p:spPr>
          <a:xfrm rot="16200000">
            <a:off x="56724" y="290624"/>
            <a:ext cx="3922765" cy="4036213"/>
          </a:xfrm>
          <a:prstGeom prst="rect">
            <a:avLst/>
          </a:prstGeom>
        </p:spPr>
      </p:pic>
      <p:sp>
        <p:nvSpPr>
          <p:cNvPr id="5" name="Picture Placeholder 40">
            <a:extLst>
              <a:ext uri="{FF2B5EF4-FFF2-40B4-BE49-F238E27FC236}">
                <a16:creationId xmlns:a16="http://schemas.microsoft.com/office/drawing/2014/main" id="{B2A4D53D-6E65-6449-B245-F1A5C4128542}"/>
              </a:ext>
            </a:extLst>
          </p:cNvPr>
          <p:cNvSpPr>
            <a:spLocks noGrp="1"/>
          </p:cNvSpPr>
          <p:nvPr>
            <p:ph type="pic" sz="quarter" idx="10"/>
          </p:nvPr>
        </p:nvSpPr>
        <p:spPr>
          <a:xfrm>
            <a:off x="744218" y="1391545"/>
            <a:ext cx="2529334" cy="1845431"/>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68911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4BAB37-7BEB-1045-8282-0D5833C9499A}"/>
              </a:ext>
            </a:extLst>
          </p:cNvPr>
          <p:cNvSpPr/>
          <p:nvPr userDrawn="1"/>
        </p:nvSpPr>
        <p:spPr>
          <a:xfrm>
            <a:off x="0" y="3359021"/>
            <a:ext cx="9144000" cy="1386716"/>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E90F98EE-9584-0A47-8B4D-166755F86A0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5930" y="1051561"/>
            <a:ext cx="2208134" cy="3694176"/>
          </a:xfrm>
          <a:prstGeom prst="rect">
            <a:avLst/>
          </a:prstGeom>
        </p:spPr>
      </p:pic>
      <p:sp>
        <p:nvSpPr>
          <p:cNvPr id="7" name="Picture Placeholder 6">
            <a:extLst>
              <a:ext uri="{FF2B5EF4-FFF2-40B4-BE49-F238E27FC236}">
                <a16:creationId xmlns:a16="http://schemas.microsoft.com/office/drawing/2014/main" id="{5E1059FE-0257-AF40-9EF0-43B514B348BB}"/>
              </a:ext>
            </a:extLst>
          </p:cNvPr>
          <p:cNvSpPr>
            <a:spLocks noGrp="1"/>
          </p:cNvSpPr>
          <p:nvPr>
            <p:ph type="pic" sz="quarter" idx="27"/>
          </p:nvPr>
        </p:nvSpPr>
        <p:spPr>
          <a:xfrm>
            <a:off x="758698" y="2022565"/>
            <a:ext cx="1445006" cy="1753907"/>
          </a:xfrm>
          <a:prstGeom prst="rect">
            <a:avLst/>
          </a:prstGeom>
          <a:noFill/>
          <a:ln w="6350">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83547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D592F0-E595-9D46-AD10-9A2AC85F6F9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6474"/>
            <a:ext cx="914400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301824"/>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006702"/>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368911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9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13359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64C2173C-F50B-3845-94E1-8D11157D7434}"/>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8" name="AutoShape 1">
            <a:extLst>
              <a:ext uri="{FF2B5EF4-FFF2-40B4-BE49-F238E27FC236}">
                <a16:creationId xmlns:a16="http://schemas.microsoft.com/office/drawing/2014/main" id="{E0607523-3561-664C-9247-D9696099A5AB}"/>
              </a:ext>
            </a:extLst>
          </p:cNvPr>
          <p:cNvSpPr>
            <a:spLocks/>
          </p:cNvSpPr>
          <p:nvPr userDrawn="1"/>
        </p:nvSpPr>
        <p:spPr bwMode="auto">
          <a:xfrm>
            <a:off x="-1" y="1040288"/>
            <a:ext cx="4507991" cy="1980182"/>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C0167A"/>
          </a:solidFill>
          <a:ln w="25400" cap="flat" cmpd="sng">
            <a:solidFill>
              <a:srgbClr val="000000">
                <a:alpha val="0"/>
              </a:srgbClr>
            </a:solidFill>
            <a:prstDash val="solid"/>
            <a:miter lim="0"/>
            <a:headEnd/>
            <a:tailEnd/>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sp>
        <p:nvSpPr>
          <p:cNvPr id="9" name="AutoShape 2">
            <a:extLst>
              <a:ext uri="{FF2B5EF4-FFF2-40B4-BE49-F238E27FC236}">
                <a16:creationId xmlns:a16="http://schemas.microsoft.com/office/drawing/2014/main" id="{61EE562A-A36F-3148-9CBF-774CB14FDE4C}"/>
              </a:ext>
            </a:extLst>
          </p:cNvPr>
          <p:cNvSpPr>
            <a:spLocks/>
          </p:cNvSpPr>
          <p:nvPr userDrawn="1"/>
        </p:nvSpPr>
        <p:spPr bwMode="auto">
          <a:xfrm>
            <a:off x="4507990" y="1040288"/>
            <a:ext cx="4636009" cy="1980182"/>
          </a:xfrm>
          <a:custGeom>
            <a:avLst/>
            <a:gdLst>
              <a:gd name="T0" fmla="*/ 1671638 w 21600"/>
              <a:gd name="T1" fmla="*/ 1021557 h 21600"/>
              <a:gd name="T2" fmla="*/ 1671638 w 21600"/>
              <a:gd name="T3" fmla="*/ 1021557 h 21600"/>
              <a:gd name="T4" fmla="*/ 1671638 w 21600"/>
              <a:gd name="T5" fmla="*/ 1021557 h 21600"/>
              <a:gd name="T6" fmla="*/ 1671638 w 21600"/>
              <a:gd name="T7" fmla="*/ 10215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4B285F"/>
          </a:solidFill>
          <a:ln w="25400" cap="flat" cmpd="sng">
            <a:solidFill>
              <a:srgbClr val="000000">
                <a:alpha val="0"/>
              </a:srgbClr>
            </a:solidFill>
            <a:prstDash val="solid"/>
            <a:miter lim="0"/>
            <a:headEnd/>
            <a:tailEnd/>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pic>
        <p:nvPicPr>
          <p:cNvPr id="11" name="Picture 10">
            <a:extLst>
              <a:ext uri="{FF2B5EF4-FFF2-40B4-BE49-F238E27FC236}">
                <a16:creationId xmlns:a16="http://schemas.microsoft.com/office/drawing/2014/main" id="{2A2510AD-E53D-CA4F-AC25-310A0E297E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3274" t="5192" r="26400" b="7088"/>
          <a:stretch/>
        </p:blipFill>
        <p:spPr>
          <a:xfrm>
            <a:off x="3540317" y="1181891"/>
            <a:ext cx="2029403" cy="3537354"/>
          </a:xfrm>
          <a:prstGeom prst="rect">
            <a:avLst/>
          </a:prstGeom>
        </p:spPr>
      </p:pic>
      <p:sp>
        <p:nvSpPr>
          <p:cNvPr id="5" name="Picture Placeholder 4">
            <a:extLst>
              <a:ext uri="{FF2B5EF4-FFF2-40B4-BE49-F238E27FC236}">
                <a16:creationId xmlns:a16="http://schemas.microsoft.com/office/drawing/2014/main" id="{5F43A390-CF7E-BB4E-A004-2C66267FEF2F}"/>
              </a:ext>
            </a:extLst>
          </p:cNvPr>
          <p:cNvSpPr>
            <a:spLocks noGrp="1"/>
          </p:cNvSpPr>
          <p:nvPr>
            <p:ph type="pic" sz="quarter" idx="10"/>
          </p:nvPr>
        </p:nvSpPr>
        <p:spPr>
          <a:xfrm>
            <a:off x="3867150" y="1700213"/>
            <a:ext cx="1390650" cy="2460625"/>
          </a:xfrm>
        </p:spPr>
        <p:txBody>
          <a:bodyPr>
            <a:normAutofit/>
          </a:bodyPr>
          <a:lstStyle>
            <a:lvl1pPr>
              <a:defRPr sz="1200"/>
            </a:lvl1pPr>
          </a:lstStyle>
          <a:p>
            <a:endParaRPr lang="en-US" dirty="0"/>
          </a:p>
        </p:txBody>
      </p:sp>
    </p:spTree>
    <p:extLst>
      <p:ext uri="{BB962C8B-B14F-4D97-AF65-F5344CB8AC3E}">
        <p14:creationId xmlns:p14="http://schemas.microsoft.com/office/powerpoint/2010/main" val="62003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2284242" y="1113409"/>
            <a:ext cx="2014532" cy="2435948"/>
          </a:xfrm>
        </p:spPr>
        <p:txBody>
          <a:bodyPr anchor="ctr"/>
          <a:lstStyle>
            <a:lvl1pPr marL="0" indent="0" algn="ctr">
              <a:buFontTx/>
              <a:buNone/>
              <a:defRPr/>
            </a:lvl1pPr>
          </a:lstStyle>
          <a:p>
            <a:r>
              <a:rPr lang="en-US" dirty="0"/>
              <a:t>Photo</a:t>
            </a:r>
          </a:p>
        </p:txBody>
      </p:sp>
      <p:sp>
        <p:nvSpPr>
          <p:cNvPr id="12" name="Picture Placeholder 4"/>
          <p:cNvSpPr>
            <a:spLocks noGrp="1"/>
          </p:cNvSpPr>
          <p:nvPr>
            <p:ph type="pic" sz="quarter" idx="11" hasCustomPrompt="1"/>
          </p:nvPr>
        </p:nvSpPr>
        <p:spPr>
          <a:xfrm>
            <a:off x="4855992" y="1113409"/>
            <a:ext cx="2014532" cy="2435948"/>
          </a:xfrm>
        </p:spPr>
        <p:txBody>
          <a:bodyPr anchor="ctr"/>
          <a:lstStyle>
            <a:lvl1pPr marL="0" indent="0" algn="ctr">
              <a:buFontTx/>
              <a:buNone/>
              <a:defRPr/>
            </a:lvl1pPr>
          </a:lstStyle>
          <a:p>
            <a:r>
              <a:rPr lang="en-US" dirty="0"/>
              <a:t>Photo</a:t>
            </a:r>
          </a:p>
        </p:txBody>
      </p:sp>
      <p:sp>
        <p:nvSpPr>
          <p:cNvPr id="2" name="Rectangle 1"/>
          <p:cNvSpPr/>
          <p:nvPr userDrawn="1"/>
        </p:nvSpPr>
        <p:spPr>
          <a:xfrm>
            <a:off x="2287094" y="989584"/>
            <a:ext cx="2011680"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855992" y="989584"/>
            <a:ext cx="2011680"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2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847871" y="1237405"/>
            <a:ext cx="1909425" cy="2308854"/>
          </a:xfrm>
        </p:spPr>
        <p:txBody>
          <a:bodyPr anchor="ctr"/>
          <a:lstStyle>
            <a:lvl1pPr marL="0" indent="0" algn="ctr">
              <a:buFontTx/>
              <a:buNone/>
              <a:defRPr/>
            </a:lvl1pPr>
          </a:lstStyle>
          <a:p>
            <a:r>
              <a:rPr lang="en-US" dirty="0"/>
              <a:t>Photo</a:t>
            </a:r>
          </a:p>
        </p:txBody>
      </p:sp>
      <p:sp>
        <p:nvSpPr>
          <p:cNvPr id="9" name="Picture Placeholder 4"/>
          <p:cNvSpPr>
            <a:spLocks noGrp="1"/>
          </p:cNvSpPr>
          <p:nvPr>
            <p:ph type="pic" sz="quarter" idx="11" hasCustomPrompt="1"/>
          </p:nvPr>
        </p:nvSpPr>
        <p:spPr>
          <a:xfrm>
            <a:off x="3514871" y="1237405"/>
            <a:ext cx="1909425" cy="2308854"/>
          </a:xfrm>
        </p:spPr>
        <p:txBody>
          <a:bodyPr anchor="ctr"/>
          <a:lstStyle>
            <a:lvl1pPr marL="0" indent="0" algn="ctr">
              <a:buFontTx/>
              <a:buNone/>
              <a:defRPr/>
            </a:lvl1pPr>
          </a:lstStyle>
          <a:p>
            <a:r>
              <a:rPr lang="en-US" dirty="0"/>
              <a:t>Photo</a:t>
            </a:r>
          </a:p>
        </p:txBody>
      </p:sp>
      <p:sp>
        <p:nvSpPr>
          <p:cNvPr id="10" name="Picture Placeholder 4"/>
          <p:cNvSpPr>
            <a:spLocks noGrp="1"/>
          </p:cNvSpPr>
          <p:nvPr>
            <p:ph type="pic" sz="quarter" idx="12" hasCustomPrompt="1"/>
          </p:nvPr>
        </p:nvSpPr>
        <p:spPr>
          <a:xfrm>
            <a:off x="6181871" y="1237405"/>
            <a:ext cx="1909425" cy="2308854"/>
          </a:xfrm>
        </p:spPr>
        <p:txBody>
          <a:bodyPr anchor="ctr"/>
          <a:lstStyle>
            <a:lvl1pPr marL="0" indent="0" algn="ctr">
              <a:buFontTx/>
              <a:buNone/>
              <a:defRPr/>
            </a:lvl1pPr>
          </a:lstStyle>
          <a:p>
            <a:r>
              <a:rPr lang="en-US" dirty="0"/>
              <a:t>Photo</a:t>
            </a:r>
          </a:p>
        </p:txBody>
      </p:sp>
      <p:sp>
        <p:nvSpPr>
          <p:cNvPr id="6" name="Rectangle 5"/>
          <p:cNvSpPr/>
          <p:nvPr userDrawn="1"/>
        </p:nvSpPr>
        <p:spPr>
          <a:xfrm>
            <a:off x="847871" y="1123105"/>
            <a:ext cx="1911096"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514871" y="1123105"/>
            <a:ext cx="1911096"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6181035" y="1123105"/>
            <a:ext cx="1911096"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54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Picture 21" descr="Insight-logo-W.png"/>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BBAEA6-B3A0-2547-80CE-DB8A65FBE042}"/>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grpSp>
        <p:nvGrpSpPr>
          <p:cNvPr id="10" name="Group 9"/>
          <p:cNvGrpSpPr/>
          <p:nvPr userDrawn="1"/>
        </p:nvGrpSpPr>
        <p:grpSpPr>
          <a:xfrm>
            <a:off x="1364406" y="-500472"/>
            <a:ext cx="5591570" cy="357052"/>
            <a:chOff x="1364406" y="-500472"/>
            <a:chExt cx="5591570" cy="357052"/>
          </a:xfrm>
        </p:grpSpPr>
        <p:sp>
          <p:nvSpPr>
            <p:cNvPr id="11" name="Rectangle 10"/>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p:cNvCxnSpPr/>
          <p:nvPr userDrawn="1"/>
        </p:nvCxnSpPr>
        <p:spPr>
          <a:xfrm>
            <a:off x="242236" y="994469"/>
            <a:ext cx="8686800" cy="0"/>
          </a:xfrm>
          <a:prstGeom prst="line">
            <a:avLst/>
          </a:prstGeom>
          <a:ln w="12700">
            <a:solidFill>
              <a:srgbClr val="58287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701" r:id="rId2"/>
    <p:sldLayoutId id="2147483687" r:id="rId3"/>
    <p:sldLayoutId id="2147483696" r:id="rId4"/>
    <p:sldLayoutId id="2147483699" r:id="rId5"/>
    <p:sldLayoutId id="2147483700" r:id="rId6"/>
    <p:sldLayoutId id="2147483702" r:id="rId7"/>
    <p:sldLayoutId id="2147483706" r:id="rId8"/>
    <p:sldLayoutId id="2147483707" r:id="rId9"/>
    <p:sldLayoutId id="2147483705" r:id="rId10"/>
    <p:sldLayoutId id="2147483698" r:id="rId11"/>
    <p:sldLayoutId id="2147483692" r:id="rId12"/>
    <p:sldLayoutId id="2147483697" r:id="rId13"/>
    <p:sldLayoutId id="2147483703" r:id="rId14"/>
    <p:sldLayoutId id="2147483704" r:id="rId15"/>
  </p:sldLayoutIdLst>
  <p:txStyles>
    <p:titleStyle>
      <a:lvl1pPr algn="l" defTabSz="685800" rtl="0" eaLnBrk="1" latinLnBrk="0" hangingPunct="1">
        <a:lnSpc>
          <a:spcPct val="90000"/>
        </a:lnSpc>
        <a:spcBef>
          <a:spcPct val="0"/>
        </a:spcBef>
        <a:buNone/>
        <a:defRPr sz="26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6.png"/><Relationship Id="rId7" Type="http://schemas.openxmlformats.org/officeDocument/2006/relationships/hyperlink" Target="http://www.mssqltips.com/" TargetMode="Externa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hyperlink" Target="http://www.craftydba.com/" TargetMode="External"/><Relationship Id="rId5" Type="http://schemas.openxmlformats.org/officeDocument/2006/relationships/image" Target="../media/image17.jpg"/><Relationship Id="rId4" Type="http://schemas.openxmlformats.org/officeDocument/2006/relationships/hyperlink" Target="mailto:john.miner@bluemeta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power-bi/desktop-python-scripts" TargetMode="External"/><Relationship Id="rId2" Type="http://schemas.openxmlformats.org/officeDocument/2006/relationships/hyperlink" Target="https://powerbi.microsoft.com/en-us/blog/tag/python/" TargetMode="External"/><Relationship Id="rId1" Type="http://schemas.openxmlformats.org/officeDocument/2006/relationships/slideLayout" Target="../slideLayouts/slideLayout12.xml"/><Relationship Id="rId5" Type="http://schemas.openxmlformats.org/officeDocument/2006/relationships/hyperlink" Target="https://powerbi.microsoft.com/en-us/desktop/" TargetMode="External"/><Relationship Id="rId4" Type="http://schemas.openxmlformats.org/officeDocument/2006/relationships/hyperlink" Target="https://www.anaconda.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data-to-viz.com/" TargetMode="External"/><Relationship Id="rId2" Type="http://schemas.openxmlformats.org/officeDocument/2006/relationships/hyperlink" Target="https://python-graph-gallery.com/" TargetMode="External"/><Relationship Id="rId1" Type="http://schemas.openxmlformats.org/officeDocument/2006/relationships/slideLayout" Target="../slideLayouts/slideLayout12.xml"/><Relationship Id="rId5" Type="http://schemas.openxmlformats.org/officeDocument/2006/relationships/hyperlink" Target="https://github.com/mwaskom/seaborn-data/blob/master/tips.csv" TargetMode="External"/><Relationship Id="rId4" Type="http://schemas.openxmlformats.org/officeDocument/2006/relationships/hyperlink" Target="https://github.com/mwaskom/seaborn-data/blob/master/iris.csv"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 TargetMode="External"/><Relationship Id="rId2" Type="http://schemas.openxmlformats.org/officeDocument/2006/relationships/hyperlink" Target="https://matplotlib.org/" TargetMode="External"/><Relationship Id="rId1" Type="http://schemas.openxmlformats.org/officeDocument/2006/relationships/slideLayout" Target="../slideLayouts/slideLayout12.xml"/><Relationship Id="rId4" Type="http://schemas.openxmlformats.org/officeDocument/2006/relationships/hyperlink" Target="https://seaborn.pydata.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D6E2-9F16-4D4B-A9D7-6716B4BB8B61}"/>
              </a:ext>
            </a:extLst>
          </p:cNvPr>
          <p:cNvSpPr>
            <a:spLocks noGrp="1"/>
          </p:cNvSpPr>
          <p:nvPr>
            <p:ph type="ctrTitle"/>
          </p:nvPr>
        </p:nvSpPr>
        <p:spPr>
          <a:xfrm>
            <a:off x="363854" y="3125973"/>
            <a:ext cx="7496990" cy="666306"/>
          </a:xfrm>
        </p:spPr>
        <p:txBody>
          <a:bodyPr/>
          <a:lstStyle/>
          <a:p>
            <a:r>
              <a:rPr lang="en-US" dirty="0" smtClean="0"/>
              <a:t>Extend Power BI with Python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885" y="2676355"/>
            <a:ext cx="1268426" cy="12684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129" y="3561285"/>
            <a:ext cx="953137" cy="305004"/>
          </a:xfrm>
          <a:prstGeom prst="rect">
            <a:avLst/>
          </a:prstGeom>
        </p:spPr>
      </p:pic>
      <p:sp>
        <p:nvSpPr>
          <p:cNvPr id="6" name="Subtitle 2"/>
          <p:cNvSpPr>
            <a:spLocks noGrp="1"/>
          </p:cNvSpPr>
          <p:nvPr>
            <p:ph type="subTitle" idx="1"/>
          </p:nvPr>
        </p:nvSpPr>
        <p:spPr>
          <a:xfrm>
            <a:off x="363854" y="4202688"/>
            <a:ext cx="2286000" cy="775129"/>
          </a:xfrm>
        </p:spPr>
        <p:txBody>
          <a:bodyPr/>
          <a:lstStyle/>
          <a:p>
            <a:r>
              <a:rPr lang="en-US" sz="1400" dirty="0" smtClean="0">
                <a:latin typeface="+mn-lt"/>
              </a:rPr>
              <a:t>John Miner</a:t>
            </a:r>
            <a:br>
              <a:rPr lang="en-US" sz="1400" dirty="0" smtClean="0">
                <a:latin typeface="+mn-lt"/>
              </a:rPr>
            </a:br>
            <a:r>
              <a:rPr lang="en-US" sz="1400" dirty="0" smtClean="0">
                <a:latin typeface="+mn-lt"/>
              </a:rPr>
              <a:t>Data Architect</a:t>
            </a:r>
          </a:p>
          <a:p>
            <a:r>
              <a:rPr lang="en-US" sz="1400" dirty="0" smtClean="0">
                <a:latin typeface="+mn-lt"/>
                <a:hlinkClick r:id="rId4"/>
              </a:rPr>
              <a:t>john.miner@insight.com</a:t>
            </a:r>
            <a:endParaRPr lang="en-US" sz="1400" dirty="0" smtClean="0">
              <a:latin typeface="+mn-lt"/>
            </a:endParaRPr>
          </a:p>
          <a:p>
            <a:endParaRPr lang="en-US"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9201" y="4586579"/>
            <a:ext cx="1086110" cy="488750"/>
          </a:xfrm>
          <a:prstGeom prst="rect">
            <a:avLst/>
          </a:prstGeom>
        </p:spPr>
      </p:pic>
      <p:sp>
        <p:nvSpPr>
          <p:cNvPr id="8" name="Rectangle 7"/>
          <p:cNvSpPr/>
          <p:nvPr/>
        </p:nvSpPr>
        <p:spPr>
          <a:xfrm>
            <a:off x="3486057" y="4218934"/>
            <a:ext cx="2536371" cy="715581"/>
          </a:xfrm>
          <a:prstGeom prst="rect">
            <a:avLst/>
          </a:prstGeom>
        </p:spPr>
        <p:txBody>
          <a:bodyPr wrap="square">
            <a:spAutoFit/>
          </a:bodyPr>
          <a:lstStyle/>
          <a:p>
            <a:pPr>
              <a:defRPr/>
            </a:pPr>
            <a:r>
              <a:rPr lang="en-US" dirty="0" smtClean="0">
                <a:solidFill>
                  <a:schemeClr val="bg1"/>
                </a:solidFill>
                <a:latin typeface="Calibri" pitchFamily="34" charset="0"/>
                <a:cs typeface="Calibri" pitchFamily="34" charset="0"/>
              </a:rPr>
              <a:t>Blogs: </a:t>
            </a:r>
            <a:r>
              <a:rPr lang="en-US" dirty="0">
                <a:solidFill>
                  <a:srgbClr val="002060"/>
                </a:solidFill>
                <a:latin typeface="Calibri" pitchFamily="34" charset="0"/>
                <a:cs typeface="Calibri" pitchFamily="34" charset="0"/>
              </a:rPr>
              <a:t>	</a:t>
            </a:r>
            <a:r>
              <a:rPr lang="en-US" dirty="0">
                <a:solidFill>
                  <a:srgbClr val="002060"/>
                </a:solidFill>
                <a:latin typeface="Calibri" pitchFamily="34" charset="0"/>
                <a:cs typeface="Calibri" pitchFamily="34" charset="0"/>
                <a:hlinkClick r:id="rId6"/>
              </a:rPr>
              <a:t>www.craftydba.com</a:t>
            </a:r>
            <a:r>
              <a:rPr lang="en-US" dirty="0">
                <a:solidFill>
                  <a:srgbClr val="002060"/>
                </a:solidFill>
                <a:latin typeface="Calibri" pitchFamily="34" charset="0"/>
                <a:cs typeface="Calibri" pitchFamily="34" charset="0"/>
              </a:rPr>
              <a:t/>
            </a:r>
            <a:br>
              <a:rPr lang="en-US" dirty="0">
                <a:solidFill>
                  <a:srgbClr val="002060"/>
                </a:solidFill>
                <a:latin typeface="Calibri" pitchFamily="34" charset="0"/>
                <a:cs typeface="Calibri" pitchFamily="34" charset="0"/>
              </a:rPr>
            </a:br>
            <a:r>
              <a:rPr lang="en-US" dirty="0">
                <a:solidFill>
                  <a:srgbClr val="002060"/>
                </a:solidFill>
                <a:latin typeface="Calibri" pitchFamily="34" charset="0"/>
                <a:cs typeface="Calibri" pitchFamily="34" charset="0"/>
              </a:rPr>
              <a:t>	</a:t>
            </a:r>
            <a:r>
              <a:rPr lang="en-US" dirty="0">
                <a:solidFill>
                  <a:srgbClr val="002060"/>
                </a:solidFill>
                <a:latin typeface="Calibri" pitchFamily="34" charset="0"/>
                <a:cs typeface="Calibri" pitchFamily="34" charset="0"/>
                <a:hlinkClick r:id="rId7"/>
              </a:rPr>
              <a:t>www.mssqltips.com</a:t>
            </a:r>
            <a:endParaRPr lang="en-US" dirty="0"/>
          </a:p>
          <a:p>
            <a:pPr>
              <a:defRPr/>
            </a:pPr>
            <a:r>
              <a:rPr lang="en-US" dirty="0">
                <a:solidFill>
                  <a:schemeClr val="bg1"/>
                </a:solidFill>
                <a:latin typeface="Calibri" pitchFamily="34" charset="0"/>
                <a:cs typeface="Calibri" pitchFamily="34" charset="0"/>
              </a:rPr>
              <a:t>Tweet: </a:t>
            </a:r>
            <a:r>
              <a:rPr lang="en-US" dirty="0" smtClean="0">
                <a:solidFill>
                  <a:srgbClr val="002060"/>
                </a:solidFill>
                <a:latin typeface="Calibri" pitchFamily="34" charset="0"/>
                <a:cs typeface="Calibri" pitchFamily="34" charset="0"/>
              </a:rPr>
              <a:t>	</a:t>
            </a:r>
            <a:r>
              <a:rPr lang="en-US" dirty="0" smtClean="0">
                <a:solidFill>
                  <a:schemeClr val="bg1">
                    <a:lumMod val="95000"/>
                  </a:schemeClr>
                </a:solidFill>
                <a:latin typeface="Calibri" pitchFamily="34" charset="0"/>
                <a:cs typeface="Calibri" pitchFamily="34" charset="0"/>
              </a:rPr>
              <a:t>JohnMiner3</a:t>
            </a:r>
            <a:endParaRPr lang="en-US" dirty="0">
              <a:solidFill>
                <a:schemeClr val="bg1">
                  <a:lumMod val="95000"/>
                </a:schemeClr>
              </a:solidFill>
              <a:latin typeface="Calibri" pitchFamily="34" charset="0"/>
              <a:cs typeface="Calibri" pitchFamily="34" charset="0"/>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2881" y="4011032"/>
            <a:ext cx="1102430" cy="444981"/>
          </a:xfrm>
          <a:prstGeom prst="rect">
            <a:avLst/>
          </a:prstGeom>
        </p:spPr>
      </p:pic>
    </p:spTree>
    <p:extLst>
      <p:ext uri="{BB962C8B-B14F-4D97-AF65-F5344CB8AC3E}">
        <p14:creationId xmlns:p14="http://schemas.microsoft.com/office/powerpoint/2010/main" val="37893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Ranking Visuals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Most visuals show the relationship between a numerical and categorical value.  The purpose of the chart is to find the rank.</a:t>
            </a:r>
          </a:p>
          <a:p>
            <a:pPr marL="0" indent="0">
              <a:buNone/>
            </a:pPr>
            <a:endParaRPr lang="en-US" sz="1800" dirty="0" smtClean="0"/>
          </a:p>
          <a:p>
            <a:pPr lvl="1"/>
            <a:r>
              <a:rPr lang="en-US" sz="1500" dirty="0" smtClean="0">
                <a:solidFill>
                  <a:srgbClr val="B01C87"/>
                </a:solidFill>
              </a:rPr>
              <a:t>Bar Plot</a:t>
            </a:r>
          </a:p>
          <a:p>
            <a:pPr lvl="1"/>
            <a:r>
              <a:rPr lang="en-US" sz="1500" dirty="0" smtClean="0">
                <a:solidFill>
                  <a:srgbClr val="B01C87"/>
                </a:solidFill>
              </a:rPr>
              <a:t>Box Plot</a:t>
            </a:r>
          </a:p>
          <a:p>
            <a:pPr lvl="1"/>
            <a:r>
              <a:rPr lang="en-US" sz="1500" dirty="0" smtClean="0">
                <a:solidFill>
                  <a:srgbClr val="B01C87"/>
                </a:solidFill>
              </a:rPr>
              <a:t>Parallel Plot</a:t>
            </a:r>
          </a:p>
          <a:p>
            <a:pPr lvl="1"/>
            <a:r>
              <a:rPr lang="en-US" sz="1500" dirty="0" smtClean="0">
                <a:solidFill>
                  <a:srgbClr val="B01C87"/>
                </a:solidFill>
              </a:rPr>
              <a:t>Lollipop Plot</a:t>
            </a:r>
          </a:p>
          <a:p>
            <a:pPr lvl="1"/>
            <a:r>
              <a:rPr lang="en-US" sz="1500" dirty="0" smtClean="0">
                <a:solidFill>
                  <a:srgbClr val="B01C87"/>
                </a:solidFill>
              </a:rPr>
              <a:t>Word Cloud</a:t>
            </a:r>
          </a:p>
          <a:p>
            <a:pPr lvl="1"/>
            <a:r>
              <a:rPr lang="en-US" sz="1500" dirty="0" err="1" smtClean="0">
                <a:solidFill>
                  <a:srgbClr val="B01C87"/>
                </a:solidFill>
              </a:rPr>
              <a:t>Spyder</a:t>
            </a:r>
            <a:endParaRPr lang="en-US" sz="1500" dirty="0" smtClean="0">
              <a:solidFill>
                <a:srgbClr val="B01C87"/>
              </a:solidFill>
            </a:endParaRPr>
          </a:p>
          <a:p>
            <a:endParaRPr lang="en-US" sz="1800" dirty="0" smtClean="0"/>
          </a:p>
          <a:p>
            <a:endParaRPr lang="en-US" sz="1800" dirty="0"/>
          </a:p>
        </p:txBody>
      </p:sp>
      <p:sp>
        <p:nvSpPr>
          <p:cNvPr id="6" name="Rectangle 5"/>
          <p:cNvSpPr/>
          <p:nvPr/>
        </p:nvSpPr>
        <p:spPr>
          <a:xfrm>
            <a:off x="367861" y="4397494"/>
            <a:ext cx="3693775" cy="461665"/>
          </a:xfrm>
          <a:prstGeom prst="rect">
            <a:avLst/>
          </a:prstGeom>
        </p:spPr>
        <p:txBody>
          <a:bodyPr wrap="square">
            <a:spAutoFit/>
          </a:bodyPr>
          <a:lstStyle/>
          <a:p>
            <a:r>
              <a:rPr lang="en-US" sz="1200" b="1" dirty="0" smtClean="0">
                <a:solidFill>
                  <a:srgbClr val="D40E8C"/>
                </a:solidFill>
                <a:latin typeface="+mj-lt"/>
              </a:rPr>
              <a:t>Example 11-16 – Ranking Plots</a:t>
            </a:r>
          </a:p>
          <a:p>
            <a:endParaRPr lang="en-US" sz="1200" b="1" dirty="0">
              <a:solidFill>
                <a:srgbClr val="D40E8C"/>
              </a:solidFill>
              <a:latin typeface="+mj-lt"/>
            </a:endParaRPr>
          </a:p>
        </p:txBody>
      </p:sp>
    </p:spTree>
    <p:extLst>
      <p:ext uri="{BB962C8B-B14F-4D97-AF65-F5344CB8AC3E}">
        <p14:creationId xmlns:p14="http://schemas.microsoft.com/office/powerpoint/2010/main" val="301294076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Part of Whole Visuals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Describe the categories and percentages that make up the whole statistics.  Simple is Race by State.</a:t>
            </a:r>
          </a:p>
          <a:p>
            <a:pPr marL="0" indent="0">
              <a:buNone/>
            </a:pPr>
            <a:endParaRPr lang="en-US" sz="1800" dirty="0" smtClean="0"/>
          </a:p>
          <a:p>
            <a:pPr lvl="1"/>
            <a:r>
              <a:rPr lang="en-US" sz="1500" dirty="0" smtClean="0">
                <a:solidFill>
                  <a:srgbClr val="B01C87"/>
                </a:solidFill>
              </a:rPr>
              <a:t>Stacked Bar Plot</a:t>
            </a:r>
          </a:p>
          <a:p>
            <a:pPr lvl="1"/>
            <a:r>
              <a:rPr lang="en-US" sz="1500" dirty="0" smtClean="0">
                <a:solidFill>
                  <a:srgbClr val="B01C87"/>
                </a:solidFill>
              </a:rPr>
              <a:t>Tree Plot</a:t>
            </a:r>
          </a:p>
          <a:p>
            <a:pPr lvl="1"/>
            <a:r>
              <a:rPr lang="en-US" sz="1500" dirty="0" smtClean="0">
                <a:solidFill>
                  <a:srgbClr val="B01C87"/>
                </a:solidFill>
              </a:rPr>
              <a:t>Vend Diagram</a:t>
            </a:r>
          </a:p>
          <a:p>
            <a:pPr lvl="1"/>
            <a:r>
              <a:rPr lang="en-US" sz="1500" dirty="0" smtClean="0">
                <a:solidFill>
                  <a:srgbClr val="B01C87"/>
                </a:solidFill>
              </a:rPr>
              <a:t>Donut Plot</a:t>
            </a:r>
          </a:p>
          <a:p>
            <a:pPr lvl="1"/>
            <a:r>
              <a:rPr lang="en-US" sz="1500" dirty="0" smtClean="0">
                <a:solidFill>
                  <a:srgbClr val="B01C87"/>
                </a:solidFill>
              </a:rPr>
              <a:t>Pie Plot</a:t>
            </a:r>
          </a:p>
          <a:p>
            <a:pPr lvl="1"/>
            <a:r>
              <a:rPr lang="en-US" sz="1500" dirty="0" smtClean="0">
                <a:solidFill>
                  <a:srgbClr val="B01C87"/>
                </a:solidFill>
              </a:rPr>
              <a:t>Tree Diagram</a:t>
            </a:r>
          </a:p>
          <a:p>
            <a:endParaRPr lang="en-US" sz="1800" dirty="0" smtClean="0"/>
          </a:p>
          <a:p>
            <a:endParaRPr lang="en-US" sz="1800" dirty="0"/>
          </a:p>
        </p:txBody>
      </p:sp>
      <p:sp>
        <p:nvSpPr>
          <p:cNvPr id="6" name="Rectangle 5"/>
          <p:cNvSpPr/>
          <p:nvPr/>
        </p:nvSpPr>
        <p:spPr>
          <a:xfrm>
            <a:off x="367861" y="4397494"/>
            <a:ext cx="3693775" cy="461665"/>
          </a:xfrm>
          <a:prstGeom prst="rect">
            <a:avLst/>
          </a:prstGeom>
        </p:spPr>
        <p:txBody>
          <a:bodyPr wrap="square">
            <a:spAutoFit/>
          </a:bodyPr>
          <a:lstStyle/>
          <a:p>
            <a:r>
              <a:rPr lang="en-US" sz="1200" b="1" dirty="0" smtClean="0">
                <a:solidFill>
                  <a:srgbClr val="D40E8C"/>
                </a:solidFill>
                <a:latin typeface="+mj-lt"/>
              </a:rPr>
              <a:t>Example 17-22 – Part of Whole Plots</a:t>
            </a:r>
          </a:p>
          <a:p>
            <a:endParaRPr lang="en-US" sz="1200" b="1" dirty="0">
              <a:solidFill>
                <a:srgbClr val="D40E8C"/>
              </a:solidFill>
              <a:latin typeface="+mj-lt"/>
            </a:endParaRPr>
          </a:p>
        </p:txBody>
      </p:sp>
    </p:spTree>
    <p:extLst>
      <p:ext uri="{BB962C8B-B14F-4D97-AF65-F5344CB8AC3E}">
        <p14:creationId xmlns:p14="http://schemas.microsoft.com/office/powerpoint/2010/main" val="384770495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Power BI Service - Limitations</a:t>
            </a:r>
            <a:endParaRPr lang="en-US" dirty="0">
              <a:solidFill>
                <a:schemeClr val="tx1">
                  <a:lumMod val="65000"/>
                  <a:lumOff val="3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139616427"/>
              </p:ext>
            </p:extLst>
          </p:nvPr>
        </p:nvGraphicFramePr>
        <p:xfrm>
          <a:off x="772631" y="1325527"/>
          <a:ext cx="6088912" cy="3076353"/>
        </p:xfrm>
        <a:graphic>
          <a:graphicData uri="http://schemas.openxmlformats.org/drawingml/2006/table">
            <a:tbl>
              <a:tblPr/>
              <a:tblGrid>
                <a:gridCol w="3044456">
                  <a:extLst>
                    <a:ext uri="{9D8B030D-6E8A-4147-A177-3AD203B41FA5}">
                      <a16:colId xmlns:a16="http://schemas.microsoft.com/office/drawing/2014/main" val="1610512853"/>
                    </a:ext>
                  </a:extLst>
                </a:gridCol>
                <a:gridCol w="3044456">
                  <a:extLst>
                    <a:ext uri="{9D8B030D-6E8A-4147-A177-3AD203B41FA5}">
                      <a16:colId xmlns:a16="http://schemas.microsoft.com/office/drawing/2014/main" val="3809991661"/>
                    </a:ext>
                  </a:extLst>
                </a:gridCol>
              </a:tblGrid>
              <a:tr h="473165">
                <a:tc>
                  <a:txBody>
                    <a:bodyPr/>
                    <a:lstStyle/>
                    <a:p>
                      <a:pPr algn="l" fontAlgn="t"/>
                      <a:r>
                        <a:rPr lang="en-US" b="1" cap="all">
                          <a:effectLst/>
                        </a:rPr>
                        <a:t>CONSTRAINT</a:t>
                      </a:r>
                    </a:p>
                  </a:txBody>
                  <a:tcPr marL="76200" marR="76200" marT="76200" marB="76200">
                    <a:lnL>
                      <a:noFill/>
                    </a:lnL>
                    <a:lnR>
                      <a:noFill/>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FFFFF"/>
                    </a:solidFill>
                  </a:tcPr>
                </a:tc>
                <a:tc>
                  <a:txBody>
                    <a:bodyPr/>
                    <a:lstStyle/>
                    <a:p>
                      <a:pPr algn="l" fontAlgn="t"/>
                      <a:r>
                        <a:rPr lang="en-US" b="1" cap="all">
                          <a:effectLst/>
                        </a:rPr>
                        <a:t>LIMIT</a:t>
                      </a:r>
                    </a:p>
                  </a:txBody>
                  <a:tcPr marL="76200" marR="76200" marT="76200" marB="76200">
                    <a:lnL>
                      <a:noFill/>
                    </a:lnL>
                    <a:lnR>
                      <a:noFill/>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FFFFF"/>
                    </a:solidFill>
                  </a:tcPr>
                </a:tc>
                <a:extLst>
                  <a:ext uri="{0D108BD9-81ED-4DB2-BD59-A6C34878D82A}">
                    <a16:rowId xmlns:a16="http://schemas.microsoft.com/office/drawing/2014/main" val="3090143776"/>
                  </a:ext>
                </a:extLst>
              </a:tr>
              <a:tr h="832032">
                <a:tc>
                  <a:txBody>
                    <a:bodyPr/>
                    <a:lstStyle/>
                    <a:p>
                      <a:pPr fontAlgn="t"/>
                      <a:r>
                        <a:rPr lang="en-US" dirty="0" err="1">
                          <a:effectLst/>
                        </a:rPr>
                        <a:t>Dataframe</a:t>
                      </a:r>
                      <a:r>
                        <a:rPr lang="en-US" dirty="0">
                          <a:effectLst/>
                        </a:rPr>
                        <a:t> size</a:t>
                      </a:r>
                    </a:p>
                  </a:txBody>
                  <a:tcPr marL="76200" marR="76200" marT="76200" marB="76200">
                    <a:lnL>
                      <a:noFill/>
                    </a:lnL>
                    <a:lnR>
                      <a:noFill/>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FFFFF"/>
                    </a:solidFill>
                  </a:tcPr>
                </a:tc>
                <a:tc>
                  <a:txBody>
                    <a:bodyPr/>
                    <a:lstStyle/>
                    <a:p>
                      <a:pPr fontAlgn="t"/>
                      <a:r>
                        <a:rPr lang="en-US">
                          <a:effectLst/>
                        </a:rPr>
                        <a:t>150,000 rows</a:t>
                      </a:r>
                      <a:br>
                        <a:rPr lang="en-US">
                          <a:effectLst/>
                        </a:rPr>
                      </a:br>
                      <a:r>
                        <a:rPr lang="en-US">
                          <a:effectLst/>
                        </a:rPr>
                        <a:t>250MB when serialized in CSV format</a:t>
                      </a:r>
                    </a:p>
                  </a:txBody>
                  <a:tcPr marL="76200" marR="76200" marT="76200" marB="76200">
                    <a:lnL>
                      <a:noFill/>
                    </a:lnL>
                    <a:lnR>
                      <a:noFill/>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FFFFF"/>
                    </a:solidFill>
                  </a:tcPr>
                </a:tc>
                <a:extLst>
                  <a:ext uri="{0D108BD9-81ED-4DB2-BD59-A6C34878D82A}">
                    <a16:rowId xmlns:a16="http://schemas.microsoft.com/office/drawing/2014/main" val="940283614"/>
                  </a:ext>
                </a:extLst>
              </a:tr>
              <a:tr h="387183">
                <a:tc>
                  <a:txBody>
                    <a:bodyPr/>
                    <a:lstStyle/>
                    <a:p>
                      <a:pPr fontAlgn="t"/>
                      <a:r>
                        <a:rPr lang="en-US" dirty="0">
                          <a:effectLst/>
                        </a:rPr>
                        <a:t>Execution time</a:t>
                      </a:r>
                    </a:p>
                  </a:txBody>
                  <a:tcPr marL="76200" marR="76200" marT="76200" marB="76200">
                    <a:lnL>
                      <a:noFill/>
                    </a:lnL>
                    <a:lnR>
                      <a:noFill/>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FFFFF"/>
                    </a:solidFill>
                  </a:tcPr>
                </a:tc>
                <a:tc>
                  <a:txBody>
                    <a:bodyPr/>
                    <a:lstStyle/>
                    <a:p>
                      <a:pPr fontAlgn="t"/>
                      <a:r>
                        <a:rPr lang="en-US">
                          <a:effectLst/>
                        </a:rPr>
                        <a:t>60 seconds</a:t>
                      </a:r>
                    </a:p>
                  </a:txBody>
                  <a:tcPr marL="76200" marR="76200" marT="76200" marB="76200">
                    <a:lnL>
                      <a:noFill/>
                    </a:lnL>
                    <a:lnR>
                      <a:noFill/>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FFFFF"/>
                    </a:solidFill>
                  </a:tcPr>
                </a:tc>
                <a:extLst>
                  <a:ext uri="{0D108BD9-81ED-4DB2-BD59-A6C34878D82A}">
                    <a16:rowId xmlns:a16="http://schemas.microsoft.com/office/drawing/2014/main" val="1270666386"/>
                  </a:ext>
                </a:extLst>
              </a:tr>
              <a:tr h="387183">
                <a:tc>
                  <a:txBody>
                    <a:bodyPr/>
                    <a:lstStyle/>
                    <a:p>
                      <a:pPr fontAlgn="t"/>
                      <a:r>
                        <a:rPr lang="en-US">
                          <a:effectLst/>
                        </a:rPr>
                        <a:t>Memory consumption</a:t>
                      </a:r>
                    </a:p>
                  </a:txBody>
                  <a:tcPr marL="76200" marR="76200" marT="76200" marB="76200">
                    <a:lnL>
                      <a:noFill/>
                    </a:lnL>
                    <a:lnR>
                      <a:noFill/>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FFFFF"/>
                    </a:solidFill>
                  </a:tcPr>
                </a:tc>
                <a:tc>
                  <a:txBody>
                    <a:bodyPr/>
                    <a:lstStyle/>
                    <a:p>
                      <a:pPr fontAlgn="t"/>
                      <a:r>
                        <a:rPr lang="en-US">
                          <a:effectLst/>
                        </a:rPr>
                        <a:t>1 GB</a:t>
                      </a:r>
                    </a:p>
                  </a:txBody>
                  <a:tcPr marL="76200" marR="76200" marT="76200" marB="76200">
                    <a:lnL>
                      <a:noFill/>
                    </a:lnL>
                    <a:lnR>
                      <a:noFill/>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FFFFF"/>
                    </a:solidFill>
                  </a:tcPr>
                </a:tc>
                <a:extLst>
                  <a:ext uri="{0D108BD9-81ED-4DB2-BD59-A6C34878D82A}">
                    <a16:rowId xmlns:a16="http://schemas.microsoft.com/office/drawing/2014/main" val="562452235"/>
                  </a:ext>
                </a:extLst>
              </a:tr>
              <a:tr h="387183">
                <a:tc>
                  <a:txBody>
                    <a:bodyPr/>
                    <a:lstStyle/>
                    <a:p>
                      <a:pPr fontAlgn="t"/>
                      <a:r>
                        <a:rPr lang="en-US">
                          <a:effectLst/>
                        </a:rPr>
                        <a:t>Disk I/O</a:t>
                      </a:r>
                    </a:p>
                  </a:txBody>
                  <a:tcPr marL="76200" marR="76200" marT="76200" marB="76200">
                    <a:lnL>
                      <a:noFill/>
                    </a:lnL>
                    <a:lnR>
                      <a:noFill/>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FFFFF"/>
                    </a:solidFill>
                  </a:tcPr>
                </a:tc>
                <a:tc>
                  <a:txBody>
                    <a:bodyPr/>
                    <a:lstStyle/>
                    <a:p>
                      <a:pPr fontAlgn="t"/>
                      <a:r>
                        <a:rPr lang="en-US">
                          <a:effectLst/>
                        </a:rPr>
                        <a:t>1 GB/sec</a:t>
                      </a:r>
                    </a:p>
                  </a:txBody>
                  <a:tcPr marL="76200" marR="76200" marT="76200" marB="76200">
                    <a:lnL>
                      <a:noFill/>
                    </a:lnL>
                    <a:lnR>
                      <a:noFill/>
                    </a:lnR>
                    <a:lnT w="7620" cap="flat" cmpd="sng" algn="ctr">
                      <a:solidFill>
                        <a:srgbClr val="A6A6A6"/>
                      </a:solidFill>
                      <a:prstDash val="solid"/>
                      <a:round/>
                      <a:headEnd type="none" w="med" len="med"/>
                      <a:tailEnd type="none" w="med" len="med"/>
                    </a:lnT>
                    <a:lnB w="7620" cap="flat" cmpd="sng" algn="ctr">
                      <a:solidFill>
                        <a:srgbClr val="A6A6A6"/>
                      </a:solidFill>
                      <a:prstDash val="solid"/>
                      <a:round/>
                      <a:headEnd type="none" w="med" len="med"/>
                      <a:tailEnd type="none" w="med" len="med"/>
                    </a:lnB>
                    <a:solidFill>
                      <a:srgbClr val="FFFFFF"/>
                    </a:solidFill>
                  </a:tcPr>
                </a:tc>
                <a:extLst>
                  <a:ext uri="{0D108BD9-81ED-4DB2-BD59-A6C34878D82A}">
                    <a16:rowId xmlns:a16="http://schemas.microsoft.com/office/drawing/2014/main" val="57307478"/>
                  </a:ext>
                </a:extLst>
              </a:tr>
              <a:tr h="609607">
                <a:tc>
                  <a:txBody>
                    <a:bodyPr/>
                    <a:lstStyle/>
                    <a:p>
                      <a:pPr fontAlgn="t"/>
                      <a:r>
                        <a:rPr lang="en-US">
                          <a:effectLst/>
                        </a:rPr>
                        <a:t>Image size for a visual in PNG format</a:t>
                      </a:r>
                    </a:p>
                  </a:txBody>
                  <a:tcPr marL="76200" marR="76200" marT="76200" marB="76200">
                    <a:lnL>
                      <a:noFill/>
                    </a:lnL>
                    <a:lnR>
                      <a:noFill/>
                    </a:lnR>
                    <a:lnT w="7620" cap="flat" cmpd="sng" algn="ctr">
                      <a:solidFill>
                        <a:srgbClr val="A6A6A6"/>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tc>
                  <a:txBody>
                    <a:bodyPr/>
                    <a:lstStyle/>
                    <a:p>
                      <a:pPr fontAlgn="t"/>
                      <a:r>
                        <a:rPr lang="en-US" dirty="0">
                          <a:effectLst/>
                        </a:rPr>
                        <a:t>2 MB</a:t>
                      </a:r>
                    </a:p>
                  </a:txBody>
                  <a:tcPr marL="76200" marR="76200" marT="76200" marB="76200">
                    <a:lnL>
                      <a:noFill/>
                    </a:lnL>
                    <a:lnR>
                      <a:noFill/>
                    </a:lnR>
                    <a:lnT w="7620" cap="flat" cmpd="sng" algn="ctr">
                      <a:solidFill>
                        <a:srgbClr val="A6A6A6"/>
                      </a:solidFill>
                      <a:prstDash val="solid"/>
                      <a:round/>
                      <a:headEnd type="none" w="med" len="med"/>
                      <a:tailEnd type="none" w="med" len="med"/>
                    </a:lnT>
                    <a:lnB w="7620" cap="flat" cmpd="sng" algn="ctr">
                      <a:solidFill>
                        <a:srgbClr val="DEDEDE"/>
                      </a:solidFill>
                      <a:prstDash val="solid"/>
                      <a:round/>
                      <a:headEnd type="none" w="med" len="med"/>
                      <a:tailEnd type="none" w="med" len="med"/>
                    </a:lnB>
                    <a:solidFill>
                      <a:srgbClr val="FFFFFF"/>
                    </a:solidFill>
                  </a:tcPr>
                </a:tc>
                <a:extLst>
                  <a:ext uri="{0D108BD9-81ED-4DB2-BD59-A6C34878D82A}">
                    <a16:rowId xmlns:a16="http://schemas.microsoft.com/office/drawing/2014/main" val="2931242984"/>
                  </a:ext>
                </a:extLst>
              </a:tr>
            </a:tbl>
          </a:graphicData>
        </a:graphic>
      </p:graphicFrame>
    </p:spTree>
    <p:extLst>
      <p:ext uri="{BB962C8B-B14F-4D97-AF65-F5344CB8AC3E}">
        <p14:creationId xmlns:p14="http://schemas.microsoft.com/office/powerpoint/2010/main" val="243899229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Data Cleaning With Python</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Typically, the M-language is used to mash up and clean the data that is imported into Power BI.</a:t>
            </a:r>
          </a:p>
          <a:p>
            <a:pPr marL="0" indent="0">
              <a:buNone/>
            </a:pPr>
            <a:endParaRPr lang="en-US" sz="1800" dirty="0"/>
          </a:p>
          <a:p>
            <a:pPr marL="0" indent="0">
              <a:buNone/>
            </a:pPr>
            <a:r>
              <a:rPr lang="en-US" sz="1800" dirty="0" smtClean="0"/>
              <a:t>Now, you can run either R or Python script to perform the same action.</a:t>
            </a:r>
          </a:p>
          <a:p>
            <a:pPr marL="0" indent="0">
              <a:buNone/>
            </a:pPr>
            <a:endParaRPr lang="en-US" sz="1800" dirty="0"/>
          </a:p>
          <a:p>
            <a:pPr marL="0" indent="0">
              <a:buNone/>
            </a:pPr>
            <a:r>
              <a:rPr lang="en-US" sz="1800" dirty="0" smtClean="0"/>
              <a:t>This new feature is found under the following GUI path:  data, edit queries, and transformations.</a:t>
            </a:r>
          </a:p>
          <a:p>
            <a:endParaRPr lang="en-US" sz="1800" dirty="0" smtClean="0"/>
          </a:p>
          <a:p>
            <a:endParaRPr lang="en-US" sz="1800" dirty="0"/>
          </a:p>
        </p:txBody>
      </p:sp>
    </p:spTree>
    <p:extLst>
      <p:ext uri="{BB962C8B-B14F-4D97-AF65-F5344CB8AC3E}">
        <p14:creationId xmlns:p14="http://schemas.microsoft.com/office/powerpoint/2010/main" val="356248580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  Warning Label  !!</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4"/>
            <a:ext cx="8742652" cy="331864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sp>
        <p:nvSpPr>
          <p:cNvPr id="2" name="TextBox 1"/>
          <p:cNvSpPr txBox="1"/>
          <p:nvPr/>
        </p:nvSpPr>
        <p:spPr>
          <a:xfrm>
            <a:off x="3610303" y="1282296"/>
            <a:ext cx="3815257" cy="300851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This is not a complete coverage of all the techniques involved.</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I suggest you get familiar with how I solved this one simple problem.</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Researching these topics will increase your knowledge and will allow you to solve more complex problems.</a:t>
            </a:r>
          </a:p>
          <a:p>
            <a:endParaRPr lang="en-US" dirty="0"/>
          </a:p>
        </p:txBody>
      </p:sp>
      <p:pic>
        <p:nvPicPr>
          <p:cNvPr id="6" name="Picture 2" descr="C:\Users\a1017012\Desktop\dangerwillrobinson.jpg"/>
          <p:cNvPicPr>
            <a:picLocks noChangeAspect="1" noChangeArrowheads="1"/>
          </p:cNvPicPr>
          <p:nvPr/>
        </p:nvPicPr>
        <p:blipFill>
          <a:blip r:embed="rId2"/>
          <a:srcRect/>
          <a:stretch>
            <a:fillRect/>
          </a:stretch>
        </p:blipFill>
        <p:spPr bwMode="auto">
          <a:xfrm>
            <a:off x="559198" y="1312467"/>
            <a:ext cx="2479963" cy="3138975"/>
          </a:xfrm>
          <a:prstGeom prst="rect">
            <a:avLst/>
          </a:prstGeom>
          <a:noFill/>
        </p:spPr>
      </p:pic>
    </p:spTree>
    <p:extLst>
      <p:ext uri="{BB962C8B-B14F-4D97-AF65-F5344CB8AC3E}">
        <p14:creationId xmlns:p14="http://schemas.microsoft.com/office/powerpoint/2010/main" val="396785642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Summary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dirty="0" smtClean="0"/>
              <a:t>The most recent version of Power BI desktop with support both custom R and Python scripting.  You have to install your chosen language before hand.</a:t>
            </a:r>
          </a:p>
          <a:p>
            <a:pPr marL="0" indent="0">
              <a:buNone/>
            </a:pPr>
            <a:endParaRPr lang="en-US" sz="1600" dirty="0" smtClean="0"/>
          </a:p>
          <a:p>
            <a:pPr marL="0" indent="0">
              <a:buNone/>
            </a:pPr>
            <a:r>
              <a:rPr lang="en-US" sz="1600" dirty="0" smtClean="0"/>
              <a:t>The </a:t>
            </a:r>
            <a:r>
              <a:rPr lang="en-US" sz="1600" dirty="0" err="1" smtClean="0">
                <a:solidFill>
                  <a:srgbClr val="B01C87"/>
                </a:solidFill>
              </a:rPr>
              <a:t>matplotlib</a:t>
            </a:r>
            <a:r>
              <a:rPr lang="en-US" sz="1600" dirty="0" smtClean="0"/>
              <a:t>, </a:t>
            </a:r>
            <a:r>
              <a:rPr lang="en-US" sz="1600" dirty="0" smtClean="0">
                <a:solidFill>
                  <a:srgbClr val="B01C87"/>
                </a:solidFill>
              </a:rPr>
              <a:t>pandas</a:t>
            </a:r>
            <a:r>
              <a:rPr lang="en-US" sz="1600" dirty="0" smtClean="0"/>
              <a:t> and </a:t>
            </a:r>
            <a:r>
              <a:rPr lang="en-US" sz="1600" dirty="0" err="1" smtClean="0">
                <a:solidFill>
                  <a:srgbClr val="B01C87"/>
                </a:solidFill>
              </a:rPr>
              <a:t>seaborn</a:t>
            </a:r>
            <a:r>
              <a:rPr lang="en-US" sz="1600" dirty="0" smtClean="0"/>
              <a:t> libraries all have built in plotting methods.  Other packages can be used for personal (desktop) charting.  However, these charts will not be supported by the Power BI cloud service when publishing.</a:t>
            </a:r>
          </a:p>
          <a:p>
            <a:pPr marL="0" indent="0">
              <a:buNone/>
            </a:pPr>
            <a:endParaRPr lang="en-US" sz="1600" dirty="0"/>
          </a:p>
          <a:p>
            <a:pPr marL="0" indent="0">
              <a:buNone/>
            </a:pPr>
            <a:r>
              <a:rPr lang="en-US" sz="1600" dirty="0" smtClean="0"/>
              <a:t>Another new feature added to the Desktop is the ability to transform data using either R or Python scripting.</a:t>
            </a:r>
          </a:p>
          <a:p>
            <a:pPr marL="0" indent="0">
              <a:buNone/>
            </a:pPr>
            <a:endParaRPr lang="en-US" sz="1600" dirty="0"/>
          </a:p>
          <a:p>
            <a:pPr marL="0" indent="0">
              <a:buNone/>
            </a:pPr>
            <a:r>
              <a:rPr lang="en-US" sz="1600" dirty="0" smtClean="0"/>
              <a:t>I see Python scripting finding a place in development when out of the box and customer visuals can not solve the business problem.</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80528795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References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smtClean="0"/>
              <a:t>Power BI – Python </a:t>
            </a:r>
            <a:r>
              <a:rPr lang="en-US" sz="1200" dirty="0" err="1" smtClean="0"/>
              <a:t>Anouncements</a:t>
            </a:r>
            <a:endParaRPr lang="en-US" sz="1200" dirty="0"/>
          </a:p>
          <a:p>
            <a:pPr marL="0" indent="0">
              <a:buNone/>
            </a:pPr>
            <a:r>
              <a:rPr lang="en-US" sz="1200" dirty="0">
                <a:hlinkClick r:id="rId2"/>
              </a:rPr>
              <a:t>https://powerbi.microsoft.com/en-us/blog/tag/python</a:t>
            </a:r>
            <a:r>
              <a:rPr lang="en-US" sz="1200" dirty="0" smtClean="0">
                <a:hlinkClick r:id="rId2"/>
              </a:rPr>
              <a:t>/</a:t>
            </a:r>
            <a:endParaRPr lang="en-US" sz="1200" dirty="0" smtClean="0"/>
          </a:p>
          <a:p>
            <a:pPr marL="0" indent="0">
              <a:buNone/>
            </a:pPr>
            <a:endParaRPr lang="en-US" sz="1200" dirty="0"/>
          </a:p>
          <a:p>
            <a:pPr marL="0" indent="0">
              <a:buNone/>
            </a:pPr>
            <a:r>
              <a:rPr lang="en-US" sz="1200" dirty="0"/>
              <a:t>U</a:t>
            </a:r>
            <a:r>
              <a:rPr lang="en-US" sz="1200" dirty="0" smtClean="0"/>
              <a:t>se </a:t>
            </a:r>
            <a:r>
              <a:rPr lang="en-US" sz="1200" dirty="0"/>
              <a:t>python scripts in Power BI </a:t>
            </a:r>
            <a:r>
              <a:rPr lang="en-US" sz="1200" dirty="0" smtClean="0"/>
              <a:t>Desktop</a:t>
            </a:r>
          </a:p>
          <a:p>
            <a:pPr marL="0" indent="0">
              <a:buNone/>
            </a:pPr>
            <a:r>
              <a:rPr lang="en-US" sz="1200" dirty="0">
                <a:hlinkClick r:id="rId3"/>
              </a:rPr>
              <a:t>https://</a:t>
            </a:r>
            <a:r>
              <a:rPr lang="en-US" sz="1200" dirty="0" smtClean="0">
                <a:hlinkClick r:id="rId3"/>
              </a:rPr>
              <a:t>docs.microsoft.com/en-us/power-bi/desktop-python-scripts</a:t>
            </a:r>
            <a:endParaRPr lang="en-US" sz="1200" dirty="0" smtClean="0"/>
          </a:p>
          <a:p>
            <a:pPr marL="0" indent="0">
              <a:buNone/>
            </a:pPr>
            <a:endParaRPr lang="en-US" sz="1200" dirty="0"/>
          </a:p>
          <a:p>
            <a:pPr marL="0" indent="0">
              <a:buNone/>
            </a:pPr>
            <a:r>
              <a:rPr lang="en-US" sz="1200" dirty="0" smtClean="0"/>
              <a:t>Anaconda Install</a:t>
            </a:r>
            <a:endParaRPr lang="en-US" sz="1200" dirty="0"/>
          </a:p>
          <a:p>
            <a:pPr marL="0" indent="0">
              <a:buNone/>
            </a:pPr>
            <a:r>
              <a:rPr lang="en-US" sz="1200" dirty="0">
                <a:hlinkClick r:id="rId4"/>
              </a:rPr>
              <a:t>https://www.anaconda.com</a:t>
            </a:r>
            <a:r>
              <a:rPr lang="en-US" sz="1200" dirty="0" smtClean="0">
                <a:hlinkClick r:id="rId4"/>
              </a:rPr>
              <a:t>/</a:t>
            </a:r>
            <a:endParaRPr lang="en-US" sz="1200" dirty="0" smtClean="0"/>
          </a:p>
          <a:p>
            <a:pPr marL="0" indent="0">
              <a:buNone/>
            </a:pPr>
            <a:endParaRPr lang="en-US" sz="1200" dirty="0"/>
          </a:p>
          <a:p>
            <a:pPr marL="0" indent="0">
              <a:buNone/>
            </a:pPr>
            <a:r>
              <a:rPr lang="en-US" sz="1200" dirty="0" smtClean="0"/>
              <a:t>Power BI Install</a:t>
            </a:r>
            <a:endParaRPr lang="en-US" sz="1200" dirty="0"/>
          </a:p>
          <a:p>
            <a:pPr marL="0" indent="0">
              <a:buNone/>
            </a:pPr>
            <a:r>
              <a:rPr lang="en-US" sz="1200" dirty="0">
                <a:hlinkClick r:id="rId5"/>
              </a:rPr>
              <a:t>https://powerbi.microsoft.com/en-us/desktop</a:t>
            </a:r>
            <a:r>
              <a:rPr lang="en-US" sz="1200" dirty="0" smtClean="0">
                <a:hlinkClick r:id="rId5"/>
              </a:rPr>
              <a:t>/</a:t>
            </a:r>
            <a:endParaRPr lang="en-US" sz="1200" dirty="0" smtClean="0"/>
          </a:p>
          <a:p>
            <a:pPr marL="0" indent="0">
              <a:buNone/>
            </a:pPr>
            <a:endParaRPr lang="en-US" sz="1200" dirty="0"/>
          </a:p>
        </p:txBody>
      </p:sp>
    </p:spTree>
    <p:extLst>
      <p:ext uri="{BB962C8B-B14F-4D97-AF65-F5344CB8AC3E}">
        <p14:creationId xmlns:p14="http://schemas.microsoft.com/office/powerpoint/2010/main" val="324700483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References (cont.)</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smtClean="0"/>
              <a:t>Python Graph Gallery</a:t>
            </a:r>
            <a:endParaRPr lang="en-US" sz="1200" dirty="0"/>
          </a:p>
          <a:p>
            <a:pPr marL="0" indent="0">
              <a:buNone/>
            </a:pPr>
            <a:r>
              <a:rPr lang="en-US" sz="1200" dirty="0">
                <a:hlinkClick r:id="rId2"/>
              </a:rPr>
              <a:t>https://python-graph-gallery.com</a:t>
            </a:r>
            <a:r>
              <a:rPr lang="en-US" sz="1200" dirty="0" smtClean="0">
                <a:hlinkClick r:id="rId2"/>
              </a:rPr>
              <a:t>/</a:t>
            </a:r>
            <a:endParaRPr lang="en-US" sz="1200" dirty="0" smtClean="0"/>
          </a:p>
          <a:p>
            <a:pPr marL="0" indent="0">
              <a:buNone/>
            </a:pPr>
            <a:endParaRPr lang="en-US" sz="1200" dirty="0"/>
          </a:p>
          <a:p>
            <a:pPr marL="0" indent="0">
              <a:buNone/>
            </a:pPr>
            <a:r>
              <a:rPr lang="en-US" sz="1200" dirty="0" smtClean="0"/>
              <a:t>Simple plot decision tree</a:t>
            </a:r>
            <a:endParaRPr lang="en-US" sz="1200" dirty="0"/>
          </a:p>
          <a:p>
            <a:pPr marL="0" indent="0">
              <a:buNone/>
            </a:pPr>
            <a:r>
              <a:rPr lang="en-US" sz="1200" dirty="0">
                <a:hlinkClick r:id="rId3"/>
              </a:rPr>
              <a:t>https://www.data-to-viz.com</a:t>
            </a:r>
            <a:r>
              <a:rPr lang="en-US" sz="1200" dirty="0" smtClean="0">
                <a:hlinkClick r:id="rId3"/>
              </a:rPr>
              <a:t>/</a:t>
            </a:r>
            <a:endParaRPr lang="en-US" sz="1200" dirty="0" smtClean="0"/>
          </a:p>
          <a:p>
            <a:pPr marL="0" indent="0">
              <a:buNone/>
            </a:pPr>
            <a:endParaRPr lang="en-US" sz="1200" dirty="0"/>
          </a:p>
          <a:p>
            <a:pPr marL="0" indent="0">
              <a:buNone/>
            </a:pPr>
            <a:r>
              <a:rPr lang="en-US" sz="1200" dirty="0" smtClean="0"/>
              <a:t>Iris data set</a:t>
            </a:r>
            <a:endParaRPr lang="en-US" sz="1200" dirty="0"/>
          </a:p>
          <a:p>
            <a:pPr marL="0" indent="0">
              <a:buNone/>
            </a:pPr>
            <a:r>
              <a:rPr lang="en-US" sz="1200" dirty="0">
                <a:hlinkClick r:id="rId4"/>
              </a:rPr>
              <a:t>https://</a:t>
            </a:r>
            <a:r>
              <a:rPr lang="en-US" sz="1200" dirty="0" smtClean="0">
                <a:hlinkClick r:id="rId4"/>
              </a:rPr>
              <a:t>github.com/mwaskom/seaborn-data/blob/master/iris.csv</a:t>
            </a:r>
            <a:endParaRPr lang="en-US" sz="1200" dirty="0" smtClean="0"/>
          </a:p>
          <a:p>
            <a:pPr marL="0" indent="0">
              <a:buNone/>
            </a:pPr>
            <a:endParaRPr lang="en-US" sz="1200" dirty="0"/>
          </a:p>
          <a:p>
            <a:pPr marL="0" indent="0">
              <a:buNone/>
            </a:pPr>
            <a:r>
              <a:rPr lang="en-US" sz="1200" dirty="0" smtClean="0"/>
              <a:t>Tips data set</a:t>
            </a:r>
          </a:p>
          <a:p>
            <a:pPr marL="0" indent="0">
              <a:buNone/>
            </a:pPr>
            <a:r>
              <a:rPr lang="en-US" sz="1200" dirty="0">
                <a:hlinkClick r:id="rId5"/>
              </a:rPr>
              <a:t>https://</a:t>
            </a:r>
            <a:r>
              <a:rPr lang="en-US" sz="1200" dirty="0" smtClean="0">
                <a:hlinkClick r:id="rId5"/>
              </a:rPr>
              <a:t>github.com/mwaskom/seaborn-data/blob/master/tips.csv</a:t>
            </a:r>
            <a:endParaRPr lang="en-US" sz="1200" dirty="0" smtClean="0"/>
          </a:p>
          <a:p>
            <a:pPr marL="0" indent="0">
              <a:buNone/>
            </a:pPr>
            <a:endParaRPr lang="en-US" sz="1200" dirty="0"/>
          </a:p>
        </p:txBody>
      </p:sp>
    </p:spTree>
    <p:extLst>
      <p:ext uri="{BB962C8B-B14F-4D97-AF65-F5344CB8AC3E}">
        <p14:creationId xmlns:p14="http://schemas.microsoft.com/office/powerpoint/2010/main" val="156768306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References (cont.)</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err="1" smtClean="0"/>
              <a:t>Matplotlib</a:t>
            </a:r>
            <a:r>
              <a:rPr lang="en-US" sz="1200" dirty="0" smtClean="0"/>
              <a:t> Docs</a:t>
            </a:r>
            <a:endParaRPr lang="en-US" sz="1200" dirty="0"/>
          </a:p>
          <a:p>
            <a:pPr marL="0" indent="0">
              <a:buNone/>
            </a:pPr>
            <a:r>
              <a:rPr lang="en-US" sz="1200" dirty="0">
                <a:hlinkClick r:id="rId2"/>
              </a:rPr>
              <a:t>https://matplotlib.org/</a:t>
            </a:r>
            <a:endParaRPr lang="en-US" sz="1200" dirty="0"/>
          </a:p>
          <a:p>
            <a:pPr marL="0" indent="0">
              <a:buNone/>
            </a:pPr>
            <a:endParaRPr lang="en-US" sz="1200" dirty="0" smtClean="0"/>
          </a:p>
          <a:p>
            <a:pPr marL="0" indent="0">
              <a:buNone/>
            </a:pPr>
            <a:r>
              <a:rPr lang="en-US" sz="1200" dirty="0" smtClean="0"/>
              <a:t>Pandas Docs</a:t>
            </a:r>
            <a:endParaRPr lang="en-US" sz="1200" dirty="0"/>
          </a:p>
          <a:p>
            <a:pPr marL="0" indent="0">
              <a:buNone/>
            </a:pPr>
            <a:r>
              <a:rPr lang="en-US" sz="1200" dirty="0">
                <a:hlinkClick r:id="rId3"/>
              </a:rPr>
              <a:t>https://pandas.pydata.org/pandas-docs/stable</a:t>
            </a:r>
            <a:r>
              <a:rPr lang="en-US" sz="1200" dirty="0" smtClean="0">
                <a:hlinkClick r:id="rId3"/>
              </a:rPr>
              <a:t>/</a:t>
            </a:r>
            <a:endParaRPr lang="en-US" sz="1200" dirty="0" smtClean="0"/>
          </a:p>
          <a:p>
            <a:pPr marL="0" indent="0">
              <a:buNone/>
            </a:pPr>
            <a:endParaRPr lang="en-US" sz="1200" dirty="0"/>
          </a:p>
          <a:p>
            <a:pPr marL="0" indent="0">
              <a:buNone/>
            </a:pPr>
            <a:r>
              <a:rPr lang="en-US" sz="1200" dirty="0" err="1" smtClean="0"/>
              <a:t>Seaborn</a:t>
            </a:r>
            <a:r>
              <a:rPr lang="en-US" sz="1200" dirty="0" smtClean="0"/>
              <a:t> Docs</a:t>
            </a:r>
            <a:endParaRPr lang="en-US" sz="1200" dirty="0"/>
          </a:p>
          <a:p>
            <a:pPr marL="0" indent="0">
              <a:buNone/>
            </a:pPr>
            <a:r>
              <a:rPr lang="en-US" sz="1200" dirty="0">
                <a:hlinkClick r:id="rId4"/>
              </a:rPr>
              <a:t>https://seaborn.pydata.org</a:t>
            </a:r>
            <a:r>
              <a:rPr lang="en-US" sz="1200" dirty="0" smtClean="0">
                <a:hlinkClick r:id="rId4"/>
              </a:rPr>
              <a:t>/</a:t>
            </a:r>
            <a:endParaRPr lang="en-US" sz="1200" dirty="0" smtClean="0"/>
          </a:p>
          <a:p>
            <a:pPr marL="0" indent="0">
              <a:buNone/>
            </a:pPr>
            <a:endParaRPr lang="en-US" sz="1200" dirty="0"/>
          </a:p>
          <a:p>
            <a:pPr marL="0" indent="0">
              <a:buNone/>
            </a:pPr>
            <a:endParaRPr lang="en-US" sz="1200" dirty="0"/>
          </a:p>
        </p:txBody>
      </p:sp>
    </p:spTree>
    <p:extLst>
      <p:ext uri="{BB962C8B-B14F-4D97-AF65-F5344CB8AC3E}">
        <p14:creationId xmlns:p14="http://schemas.microsoft.com/office/powerpoint/2010/main" val="395466620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Biography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200" dirty="0" smtClean="0"/>
          </a:p>
          <a:p>
            <a:pPr marL="0" indent="0">
              <a:buNone/>
            </a:pPr>
            <a:r>
              <a:rPr lang="en-US" sz="1200" dirty="0" smtClean="0"/>
              <a:t>John </a:t>
            </a:r>
            <a:r>
              <a:rPr lang="en-US" sz="1200" dirty="0"/>
              <a:t>Miner is a Data Architect </a:t>
            </a:r>
            <a:r>
              <a:rPr lang="en-US" sz="1200" dirty="0" smtClean="0"/>
              <a:t>for Insight Digital Innovations and helps </a:t>
            </a:r>
            <a:r>
              <a:rPr lang="en-US" sz="1200" dirty="0"/>
              <a:t>corporations solve their business needs with various data platform solutions. </a:t>
            </a:r>
            <a:br>
              <a:rPr lang="en-US" sz="1200" dirty="0"/>
            </a:br>
            <a:r>
              <a:rPr lang="en-US" sz="1200" dirty="0"/>
              <a:t/>
            </a:r>
            <a:br>
              <a:rPr lang="en-US" sz="1200" dirty="0"/>
            </a:br>
            <a:r>
              <a:rPr lang="en-US" sz="1200" dirty="0"/>
              <a:t>He has </a:t>
            </a:r>
            <a:r>
              <a:rPr lang="en-US" sz="1200" dirty="0" smtClean="0"/>
              <a:t>thirty </a:t>
            </a:r>
            <a:r>
              <a:rPr lang="en-US" sz="1200" dirty="0"/>
              <a:t>years of data processing experience, and his architecture expertise encompasses all phases of the software project life cycle, including design, development, implementation, and maintenance of systems. </a:t>
            </a:r>
            <a:br>
              <a:rPr lang="en-US" sz="1200" dirty="0"/>
            </a:br>
            <a:r>
              <a:rPr lang="en-US" sz="1200" dirty="0"/>
              <a:t/>
            </a:r>
            <a:br>
              <a:rPr lang="en-US" sz="1200" dirty="0"/>
            </a:br>
            <a:r>
              <a:rPr lang="en-US" sz="1200" dirty="0"/>
              <a:t>His credentials include undergraduate and graduate degrees in Computer Science from the University of Rhode Island. He has also earned certificates from Microsoft for Database Administration (MCDBA), System Administration (MCSA) and Data Management &amp; Analytics (MCSE). </a:t>
            </a:r>
            <a:br>
              <a:rPr lang="en-US" sz="1200" dirty="0"/>
            </a:br>
            <a:r>
              <a:rPr lang="en-US" sz="1200" dirty="0"/>
              <a:t/>
            </a:r>
            <a:br>
              <a:rPr lang="en-US" sz="1200" dirty="0"/>
            </a:br>
            <a:r>
              <a:rPr lang="en-US" sz="1200" dirty="0"/>
              <a:t>Before joining </a:t>
            </a:r>
            <a:r>
              <a:rPr lang="en-US" sz="1200" dirty="0" smtClean="0"/>
              <a:t>Insight, </a:t>
            </a:r>
            <a:r>
              <a:rPr lang="en-US" sz="1200" dirty="0"/>
              <a:t>John won the Data Platform MVP award in </a:t>
            </a:r>
            <a:r>
              <a:rPr lang="en-US" sz="1200" dirty="0" smtClean="0"/>
              <a:t>2014, 2015 and 2018 </a:t>
            </a:r>
            <a:r>
              <a:rPr lang="en-US" sz="1200" dirty="0"/>
              <a:t>for his outstanding contributions to the SQL Server community. </a:t>
            </a:r>
            <a:br>
              <a:rPr lang="en-US" sz="1200" dirty="0"/>
            </a:br>
            <a:r>
              <a:rPr lang="en-US" sz="1200" dirty="0"/>
              <a:t/>
            </a:r>
            <a:br>
              <a:rPr lang="en-US" sz="1200" dirty="0"/>
            </a:br>
            <a:r>
              <a:rPr lang="en-US" sz="1200" dirty="0"/>
              <a:t>When he is not busy talking to local user groups or writing blog entries on new technology, he spends time with his wife and daughter enjoying outdoor activities. Some of John’s hobbies include wood working projects, crafting a good beer and playing a game of chess.</a:t>
            </a:r>
          </a:p>
        </p:txBody>
      </p:sp>
    </p:spTree>
    <p:extLst>
      <p:ext uri="{BB962C8B-B14F-4D97-AF65-F5344CB8AC3E}">
        <p14:creationId xmlns:p14="http://schemas.microsoft.com/office/powerpoint/2010/main" val="153864870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What is Power BI?</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Power BI is a business analytics service that delivers insights to enable fast, informed decisions</a:t>
            </a:r>
            <a:r>
              <a:rPr lang="en-US" dirty="0" smtClean="0"/>
              <a:t>.</a:t>
            </a:r>
          </a:p>
          <a:p>
            <a:endParaRPr lang="en-US" dirty="0"/>
          </a:p>
          <a:p>
            <a:r>
              <a:rPr lang="en-US" dirty="0"/>
              <a:t>Transform data </a:t>
            </a:r>
            <a:r>
              <a:rPr lang="en-US" dirty="0" smtClean="0"/>
              <a:t>(M &amp; DAX languages) into </a:t>
            </a:r>
            <a:r>
              <a:rPr lang="en-US" dirty="0"/>
              <a:t>stunning visuals and share them with colleagues on any </a:t>
            </a:r>
            <a:r>
              <a:rPr lang="en-US" dirty="0" smtClean="0"/>
              <a:t>device</a:t>
            </a:r>
            <a:r>
              <a:rPr lang="en-US" dirty="0"/>
              <a:t>.</a:t>
            </a:r>
            <a:endParaRPr lang="en-US" dirty="0" smtClean="0"/>
          </a:p>
          <a:p>
            <a:endParaRPr lang="en-US" dirty="0"/>
          </a:p>
          <a:p>
            <a:r>
              <a:rPr lang="en-US" dirty="0"/>
              <a:t>Visually explore and analyze data—on-premises and in the cloud—all in one view</a:t>
            </a:r>
            <a:r>
              <a:rPr lang="en-US" dirty="0" smtClean="0"/>
              <a:t>.</a:t>
            </a:r>
          </a:p>
          <a:p>
            <a:endParaRPr lang="en-US" dirty="0"/>
          </a:p>
          <a:p>
            <a:r>
              <a:rPr lang="en-US" dirty="0"/>
              <a:t>Collaborate on and share customized dashboards and interactive reports</a:t>
            </a:r>
            <a:r>
              <a:rPr lang="en-US" dirty="0" smtClean="0"/>
              <a:t>.</a:t>
            </a:r>
          </a:p>
          <a:p>
            <a:endParaRPr lang="en-US" dirty="0"/>
          </a:p>
          <a:p>
            <a:r>
              <a:rPr lang="en-US" dirty="0"/>
              <a:t>Scale across your organization with built-in governance and security.</a:t>
            </a:r>
          </a:p>
        </p:txBody>
      </p:sp>
    </p:spTree>
    <p:extLst>
      <p:ext uri="{BB962C8B-B14F-4D97-AF65-F5344CB8AC3E}">
        <p14:creationId xmlns:p14="http://schemas.microsoft.com/office/powerpoint/2010/main" val="266066557"/>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ABFDC-DF64-5B4A-BEFF-B42A91708CEA}"/>
              </a:ext>
            </a:extLst>
          </p:cNvPr>
          <p:cNvSpPr>
            <a:spLocks noGrp="1"/>
          </p:cNvSpPr>
          <p:nvPr>
            <p:ph type="ctrTitle"/>
          </p:nvPr>
        </p:nvSpPr>
        <p:spPr>
          <a:xfrm>
            <a:off x="327862" y="3530424"/>
            <a:ext cx="6143277" cy="701450"/>
          </a:xfrm>
        </p:spPr>
        <p:txBody>
          <a:bodyPr/>
          <a:lstStyle/>
          <a:p>
            <a:r>
              <a:rPr lang="en-US" dirty="0" smtClean="0"/>
              <a:t>Questions / Thank You</a:t>
            </a:r>
            <a:endParaRPr lang="en-US" dirty="0"/>
          </a:p>
        </p:txBody>
      </p:sp>
    </p:spTree>
    <p:extLst>
      <p:ext uri="{BB962C8B-B14F-4D97-AF65-F5344CB8AC3E}">
        <p14:creationId xmlns:p14="http://schemas.microsoft.com/office/powerpoint/2010/main" val="302038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Business Problem</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smtClean="0"/>
              <a:t>Must developers use Power BI desktop to design the visuals and publish to the service for production.</a:t>
            </a:r>
          </a:p>
          <a:p>
            <a:endParaRPr lang="en-US" sz="1800" dirty="0"/>
          </a:p>
          <a:p>
            <a:r>
              <a:rPr lang="en-US" sz="1800" dirty="0" smtClean="0"/>
              <a:t>Out of the box, Power BI has 29 visuals.  There are 208 custom visuals that can be down loaded from </a:t>
            </a:r>
            <a:r>
              <a:rPr lang="en-US" sz="1800" dirty="0" smtClean="0">
                <a:solidFill>
                  <a:srgbClr val="B01C87"/>
                </a:solidFill>
              </a:rPr>
              <a:t>Appsource.Microsoft.com</a:t>
            </a:r>
            <a:r>
              <a:rPr lang="en-US" sz="1800" dirty="0" smtClean="0"/>
              <a:t>.</a:t>
            </a:r>
          </a:p>
          <a:p>
            <a:endParaRPr lang="en-US" sz="1800" dirty="0"/>
          </a:p>
          <a:p>
            <a:r>
              <a:rPr lang="en-US" sz="1800" dirty="0" smtClean="0"/>
              <a:t>While there are many choices, the business problem might not have a visual that can be customized the way you want.  How do you solve this problem?</a:t>
            </a:r>
            <a:endParaRPr lang="en-US" sz="1800" dirty="0"/>
          </a:p>
        </p:txBody>
      </p:sp>
    </p:spTree>
    <p:extLst>
      <p:ext uri="{BB962C8B-B14F-4D97-AF65-F5344CB8AC3E}">
        <p14:creationId xmlns:p14="http://schemas.microsoft.com/office/powerpoint/2010/main" val="52037710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Business Solution</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smtClean="0"/>
              <a:t>Python was integrated into the desktop product last August 2018.  The online service was updated on with GA support in April 2019.</a:t>
            </a:r>
          </a:p>
          <a:p>
            <a:endParaRPr lang="en-US" sz="1800" dirty="0" smtClean="0"/>
          </a:p>
          <a:p>
            <a:r>
              <a:rPr lang="en-US" sz="1800" dirty="0" smtClean="0"/>
              <a:t>What packages are supported with the integration?</a:t>
            </a:r>
          </a:p>
          <a:p>
            <a:endParaRPr lang="en-US" sz="1800" dirty="0" smtClean="0"/>
          </a:p>
          <a:p>
            <a:pPr lvl="1"/>
            <a:r>
              <a:rPr lang="en-US" sz="1500" dirty="0" err="1" smtClean="0"/>
              <a:t>matplotlib</a:t>
            </a:r>
            <a:endParaRPr lang="en-US" sz="1500" dirty="0"/>
          </a:p>
          <a:p>
            <a:pPr lvl="1"/>
            <a:r>
              <a:rPr lang="en-US" sz="1500" dirty="0" err="1"/>
              <a:t>numpy</a:t>
            </a:r>
            <a:endParaRPr lang="en-US" sz="1500" dirty="0"/>
          </a:p>
          <a:p>
            <a:pPr lvl="1"/>
            <a:r>
              <a:rPr lang="en-US" sz="1500" dirty="0"/>
              <a:t>pandas</a:t>
            </a:r>
          </a:p>
          <a:p>
            <a:pPr lvl="1"/>
            <a:r>
              <a:rPr lang="en-US" sz="1500" dirty="0" err="1"/>
              <a:t>scikit</a:t>
            </a:r>
            <a:r>
              <a:rPr lang="en-US" sz="1500" dirty="0"/>
              <a:t>-learn</a:t>
            </a:r>
          </a:p>
          <a:p>
            <a:pPr lvl="1"/>
            <a:r>
              <a:rPr lang="en-US" sz="1500" dirty="0" err="1"/>
              <a:t>scipy</a:t>
            </a:r>
            <a:endParaRPr lang="en-US" sz="1500" dirty="0"/>
          </a:p>
          <a:p>
            <a:pPr lvl="1"/>
            <a:r>
              <a:rPr lang="en-US" sz="1500" dirty="0" err="1"/>
              <a:t>seaborn</a:t>
            </a:r>
            <a:endParaRPr lang="en-US" sz="1500" dirty="0"/>
          </a:p>
          <a:p>
            <a:pPr lvl="1"/>
            <a:r>
              <a:rPr lang="en-US" sz="1500" dirty="0" err="1"/>
              <a:t>statsmodels</a:t>
            </a:r>
            <a:endParaRPr lang="en-US" sz="1500" dirty="0" smtClean="0"/>
          </a:p>
          <a:p>
            <a:endParaRPr lang="en-US" sz="1800" dirty="0"/>
          </a:p>
          <a:p>
            <a:endParaRPr lang="en-US" sz="1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7394" y="2554986"/>
            <a:ext cx="1288150" cy="1453880"/>
          </a:xfrm>
          <a:prstGeom prst="rect">
            <a:avLst/>
          </a:prstGeom>
        </p:spPr>
      </p:pic>
    </p:spTree>
    <p:extLst>
      <p:ext uri="{BB962C8B-B14F-4D97-AF65-F5344CB8AC3E}">
        <p14:creationId xmlns:p14="http://schemas.microsoft.com/office/powerpoint/2010/main" val="354545716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a:xfrm>
            <a:off x="368360" y="243909"/>
            <a:ext cx="8714943" cy="682400"/>
          </a:xfrm>
        </p:spPr>
        <p:txBody>
          <a:bodyPr/>
          <a:lstStyle/>
          <a:p>
            <a:r>
              <a:rPr lang="en-US" dirty="0">
                <a:solidFill>
                  <a:schemeClr val="tx1">
                    <a:lumMod val="65000"/>
                    <a:lumOff val="35000"/>
                  </a:schemeClr>
                </a:solidFill>
              </a:rPr>
              <a:t>Presentation Overview</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a:pPr>
            <a:r>
              <a:rPr lang="en-US" sz="1800" dirty="0" smtClean="0"/>
              <a:t>Configuring a desktop</a:t>
            </a:r>
            <a:endParaRPr lang="en-US" sz="1800" dirty="0"/>
          </a:p>
          <a:p>
            <a:pPr marL="457200" indent="-457200">
              <a:buFont typeface="+mj-lt"/>
              <a:buAutoNum type="arabicPeriod"/>
            </a:pPr>
            <a:r>
              <a:rPr lang="en-US" sz="1800" dirty="0" smtClean="0"/>
              <a:t>Python scripting in Power BI</a:t>
            </a:r>
          </a:p>
          <a:p>
            <a:pPr marL="457200" indent="-457200">
              <a:buFont typeface="+mj-lt"/>
              <a:buAutoNum type="arabicPeriod"/>
            </a:pPr>
            <a:r>
              <a:rPr lang="en-US" sz="1800" dirty="0" smtClean="0"/>
              <a:t>Distribution visuals</a:t>
            </a:r>
          </a:p>
          <a:p>
            <a:pPr marL="457200" indent="-457200">
              <a:buFont typeface="+mj-lt"/>
              <a:buAutoNum type="arabicPeriod"/>
            </a:pPr>
            <a:r>
              <a:rPr lang="en-US" sz="1800" dirty="0" smtClean="0"/>
              <a:t>Correlation visuals</a:t>
            </a:r>
          </a:p>
          <a:p>
            <a:pPr marL="457200" indent="-457200">
              <a:buFont typeface="+mj-lt"/>
              <a:buAutoNum type="arabicPeriod"/>
            </a:pPr>
            <a:r>
              <a:rPr lang="en-US" sz="1800" dirty="0" smtClean="0"/>
              <a:t>Ranking visuals</a:t>
            </a:r>
          </a:p>
          <a:p>
            <a:pPr marL="457200" indent="-457200">
              <a:buFont typeface="+mj-lt"/>
              <a:buAutoNum type="arabicPeriod"/>
            </a:pPr>
            <a:r>
              <a:rPr lang="en-US" sz="1800" dirty="0" smtClean="0"/>
              <a:t>Part of whole visuals</a:t>
            </a:r>
          </a:p>
          <a:p>
            <a:pPr marL="457200" indent="-457200">
              <a:buFont typeface="+mj-lt"/>
              <a:buAutoNum type="arabicPeriod"/>
            </a:pPr>
            <a:r>
              <a:rPr lang="en-US" sz="1800" dirty="0" smtClean="0"/>
              <a:t>Data cleaning with Python</a:t>
            </a:r>
          </a:p>
          <a:p>
            <a:pPr marL="457200" indent="-457200">
              <a:buFont typeface="+mj-lt"/>
              <a:buAutoNum type="arabicPeriod"/>
            </a:pPr>
            <a:endParaRPr lang="en-US" sz="1800" dirty="0" smtClean="0"/>
          </a:p>
          <a:p>
            <a:pPr marL="457200" indent="-457200">
              <a:buFont typeface="+mj-lt"/>
              <a:buAutoNum type="arabicPeriod"/>
            </a:pPr>
            <a:endParaRPr lang="en-US" sz="1800" dirty="0" smtClean="0"/>
          </a:p>
          <a:p>
            <a:pPr marL="0" indent="0">
              <a:buNone/>
            </a:pPr>
            <a:endParaRPr lang="en-US" sz="1800" dirty="0"/>
          </a:p>
          <a:p>
            <a:endParaRPr lang="en-US" dirty="0"/>
          </a:p>
        </p:txBody>
      </p:sp>
    </p:spTree>
    <p:extLst>
      <p:ext uri="{BB962C8B-B14F-4D97-AF65-F5344CB8AC3E}">
        <p14:creationId xmlns:p14="http://schemas.microsoft.com/office/powerpoint/2010/main" val="114114453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Desktop configuration</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smtClean="0"/>
              <a:t>Download latest version of Python 3.x.  I like using the Anaconda installation.</a:t>
            </a:r>
          </a:p>
          <a:p>
            <a:endParaRPr lang="en-US" sz="1800" dirty="0" smtClean="0"/>
          </a:p>
          <a:p>
            <a:r>
              <a:rPr lang="en-US" sz="1800" dirty="0" smtClean="0"/>
              <a:t>Download latest version of Power BI.  The Python icon should be in the visuals panel.</a:t>
            </a:r>
          </a:p>
          <a:p>
            <a:endParaRPr lang="en-US" sz="1800" dirty="0"/>
          </a:p>
          <a:p>
            <a:r>
              <a:rPr lang="en-US" sz="1800" dirty="0" smtClean="0"/>
              <a:t>Use the </a:t>
            </a:r>
            <a:r>
              <a:rPr lang="en-US" sz="1800" dirty="0" smtClean="0">
                <a:solidFill>
                  <a:srgbClr val="B01C87"/>
                </a:solidFill>
              </a:rPr>
              <a:t>pip</a:t>
            </a:r>
            <a:r>
              <a:rPr lang="en-US" sz="1800" dirty="0" smtClean="0"/>
              <a:t> or </a:t>
            </a:r>
            <a:r>
              <a:rPr lang="en-US" sz="1800" dirty="0" err="1" smtClean="0">
                <a:solidFill>
                  <a:srgbClr val="B01C87"/>
                </a:solidFill>
              </a:rPr>
              <a:t>conda</a:t>
            </a:r>
            <a:r>
              <a:rPr lang="en-US" sz="1800" dirty="0" smtClean="0"/>
              <a:t> command line utilities to install any missing packages.  Make sure packages are on the supported list.</a:t>
            </a:r>
            <a:endParaRPr lang="en-US" sz="1800" dirty="0"/>
          </a:p>
        </p:txBody>
      </p:sp>
      <p:sp>
        <p:nvSpPr>
          <p:cNvPr id="6" name="Rectangle 5"/>
          <p:cNvSpPr/>
          <p:nvPr/>
        </p:nvSpPr>
        <p:spPr>
          <a:xfrm>
            <a:off x="367861" y="4397494"/>
            <a:ext cx="3693775" cy="276999"/>
          </a:xfrm>
          <a:prstGeom prst="rect">
            <a:avLst/>
          </a:prstGeom>
        </p:spPr>
        <p:txBody>
          <a:bodyPr wrap="square">
            <a:spAutoFit/>
          </a:bodyPr>
          <a:lstStyle/>
          <a:p>
            <a:r>
              <a:rPr lang="en-US" sz="1200" b="1" dirty="0" smtClean="0">
                <a:solidFill>
                  <a:srgbClr val="D40E8C"/>
                </a:solidFill>
                <a:latin typeface="+mj-lt"/>
              </a:rPr>
              <a:t>Note:  The DSVM has both Python &amp; Power BI Installed.</a:t>
            </a:r>
            <a:endParaRPr lang="en-US" sz="1200" b="1" dirty="0">
              <a:solidFill>
                <a:srgbClr val="D40E8C"/>
              </a:solidFill>
              <a:latin typeface="+mj-lt"/>
            </a:endParaRPr>
          </a:p>
        </p:txBody>
      </p:sp>
    </p:spTree>
    <p:extLst>
      <p:ext uri="{BB962C8B-B14F-4D97-AF65-F5344CB8AC3E}">
        <p14:creationId xmlns:p14="http://schemas.microsoft.com/office/powerpoint/2010/main" val="190606324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Python Scripting</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smtClean="0"/>
              <a:t>Drag the Python visual onto the desktop area.</a:t>
            </a:r>
          </a:p>
          <a:p>
            <a:endParaRPr lang="en-US" sz="1800" dirty="0"/>
          </a:p>
          <a:p>
            <a:r>
              <a:rPr lang="en-US" sz="1800" dirty="0" smtClean="0"/>
              <a:t>Drag fields into the values section.</a:t>
            </a:r>
          </a:p>
          <a:p>
            <a:endParaRPr lang="en-US" sz="1800" dirty="0"/>
          </a:p>
          <a:p>
            <a:r>
              <a:rPr lang="en-US" sz="1800" dirty="0" smtClean="0"/>
              <a:t>Double click visual to start coding.</a:t>
            </a:r>
          </a:p>
          <a:p>
            <a:endParaRPr lang="en-US" sz="1800" dirty="0"/>
          </a:p>
          <a:p>
            <a:r>
              <a:rPr lang="en-US" sz="1800" dirty="0" smtClean="0"/>
              <a:t>The variable </a:t>
            </a:r>
            <a:r>
              <a:rPr lang="en-US" sz="1800" dirty="0" smtClean="0">
                <a:solidFill>
                  <a:srgbClr val="B01C87"/>
                </a:solidFill>
              </a:rPr>
              <a:t>dataset</a:t>
            </a:r>
            <a:r>
              <a:rPr lang="en-US" sz="1800" dirty="0" smtClean="0"/>
              <a:t> is a pandas object with your data.</a:t>
            </a:r>
          </a:p>
          <a:p>
            <a:endParaRPr lang="en-US" sz="1800" dirty="0"/>
          </a:p>
          <a:p>
            <a:r>
              <a:rPr lang="en-US" sz="1800" dirty="0" smtClean="0"/>
              <a:t>Prebuilt dataset can be used for demonstrations.</a:t>
            </a:r>
          </a:p>
          <a:p>
            <a:endParaRPr lang="en-US" sz="1800" dirty="0" smtClean="0"/>
          </a:p>
          <a:p>
            <a:endParaRPr lang="en-US" sz="1800" dirty="0"/>
          </a:p>
        </p:txBody>
      </p:sp>
      <p:sp>
        <p:nvSpPr>
          <p:cNvPr id="6" name="Rectangle 5"/>
          <p:cNvSpPr/>
          <p:nvPr/>
        </p:nvSpPr>
        <p:spPr>
          <a:xfrm>
            <a:off x="367861" y="4397494"/>
            <a:ext cx="3693775" cy="276999"/>
          </a:xfrm>
          <a:prstGeom prst="rect">
            <a:avLst/>
          </a:prstGeom>
        </p:spPr>
        <p:txBody>
          <a:bodyPr wrap="square">
            <a:spAutoFit/>
          </a:bodyPr>
          <a:lstStyle/>
          <a:p>
            <a:r>
              <a:rPr lang="en-US" sz="1200" b="1" dirty="0" smtClean="0">
                <a:solidFill>
                  <a:srgbClr val="D40E8C"/>
                </a:solidFill>
                <a:latin typeface="+mj-lt"/>
              </a:rPr>
              <a:t>Example 1 – Violin Plot</a:t>
            </a:r>
            <a:endParaRPr lang="en-US" sz="1200" b="1" dirty="0">
              <a:solidFill>
                <a:srgbClr val="D40E8C"/>
              </a:solidFill>
              <a:latin typeface="+mj-lt"/>
            </a:endParaRPr>
          </a:p>
        </p:txBody>
      </p:sp>
    </p:spTree>
    <p:extLst>
      <p:ext uri="{BB962C8B-B14F-4D97-AF65-F5344CB8AC3E}">
        <p14:creationId xmlns:p14="http://schemas.microsoft.com/office/powerpoint/2010/main" val="390397270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Distribution Visuals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These visuals plot the distribution of data over the range of values.  Please pay attention to bin size or band width.</a:t>
            </a:r>
          </a:p>
          <a:p>
            <a:pPr marL="0" indent="0">
              <a:buNone/>
            </a:pPr>
            <a:endParaRPr lang="en-US" sz="1800" dirty="0" smtClean="0"/>
          </a:p>
          <a:p>
            <a:pPr lvl="1"/>
            <a:r>
              <a:rPr lang="en-US" sz="1500" dirty="0" smtClean="0">
                <a:solidFill>
                  <a:srgbClr val="B01C87"/>
                </a:solidFill>
              </a:rPr>
              <a:t>Violin Plots</a:t>
            </a:r>
          </a:p>
          <a:p>
            <a:pPr lvl="1"/>
            <a:r>
              <a:rPr lang="en-US" sz="1500" dirty="0" smtClean="0">
                <a:solidFill>
                  <a:srgbClr val="B01C87"/>
                </a:solidFill>
              </a:rPr>
              <a:t>Kernel Density Plots</a:t>
            </a:r>
          </a:p>
          <a:p>
            <a:pPr lvl="1"/>
            <a:r>
              <a:rPr lang="en-US" sz="1500" dirty="0" smtClean="0">
                <a:solidFill>
                  <a:srgbClr val="B01C87"/>
                </a:solidFill>
              </a:rPr>
              <a:t>Box Plot</a:t>
            </a:r>
          </a:p>
          <a:p>
            <a:pPr lvl="1"/>
            <a:r>
              <a:rPr lang="en-US" sz="1500" dirty="0" smtClean="0">
                <a:solidFill>
                  <a:srgbClr val="B01C87"/>
                </a:solidFill>
              </a:rPr>
              <a:t>Histogram</a:t>
            </a:r>
          </a:p>
          <a:p>
            <a:endParaRPr lang="en-US" sz="1800" dirty="0" smtClean="0"/>
          </a:p>
          <a:p>
            <a:endParaRPr lang="en-US" sz="1800" dirty="0"/>
          </a:p>
        </p:txBody>
      </p:sp>
      <p:sp>
        <p:nvSpPr>
          <p:cNvPr id="6" name="Rectangle 5"/>
          <p:cNvSpPr/>
          <p:nvPr/>
        </p:nvSpPr>
        <p:spPr>
          <a:xfrm>
            <a:off x="367861" y="4397494"/>
            <a:ext cx="3693775" cy="276999"/>
          </a:xfrm>
          <a:prstGeom prst="rect">
            <a:avLst/>
          </a:prstGeom>
        </p:spPr>
        <p:txBody>
          <a:bodyPr wrap="square">
            <a:spAutoFit/>
          </a:bodyPr>
          <a:lstStyle/>
          <a:p>
            <a:r>
              <a:rPr lang="en-US" sz="1200" b="1" dirty="0" smtClean="0">
                <a:solidFill>
                  <a:srgbClr val="D40E8C"/>
                </a:solidFill>
                <a:latin typeface="+mj-lt"/>
              </a:rPr>
              <a:t>Example 2, 3, 4</a:t>
            </a:r>
            <a:endParaRPr lang="en-US" sz="1200" b="1" dirty="0">
              <a:solidFill>
                <a:srgbClr val="D40E8C"/>
              </a:solidFill>
              <a:latin typeface="+mj-lt"/>
            </a:endParaRPr>
          </a:p>
        </p:txBody>
      </p:sp>
    </p:spTree>
    <p:extLst>
      <p:ext uri="{BB962C8B-B14F-4D97-AF65-F5344CB8AC3E}">
        <p14:creationId xmlns:p14="http://schemas.microsoft.com/office/powerpoint/2010/main" val="75370202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Correlation Visuals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These visuals plot two variables on the same chart.  They are useful for visualizing the relationship between x and y.</a:t>
            </a:r>
          </a:p>
          <a:p>
            <a:pPr marL="0" indent="0">
              <a:buNone/>
            </a:pPr>
            <a:endParaRPr lang="en-US" sz="1800" dirty="0" smtClean="0"/>
          </a:p>
          <a:p>
            <a:pPr lvl="1"/>
            <a:r>
              <a:rPr lang="en-US" sz="1500" dirty="0" smtClean="0">
                <a:solidFill>
                  <a:srgbClr val="B01C87"/>
                </a:solidFill>
              </a:rPr>
              <a:t>Scatter Plot</a:t>
            </a:r>
          </a:p>
          <a:p>
            <a:pPr lvl="1"/>
            <a:r>
              <a:rPr lang="en-US" sz="1500" dirty="0" smtClean="0">
                <a:solidFill>
                  <a:srgbClr val="B01C87"/>
                </a:solidFill>
              </a:rPr>
              <a:t>Connected Scatter Plot</a:t>
            </a:r>
          </a:p>
          <a:p>
            <a:pPr lvl="1"/>
            <a:r>
              <a:rPr lang="en-US" sz="1500" dirty="0" smtClean="0">
                <a:solidFill>
                  <a:srgbClr val="B01C87"/>
                </a:solidFill>
              </a:rPr>
              <a:t>Bubble Plot</a:t>
            </a:r>
          </a:p>
          <a:p>
            <a:pPr lvl="1"/>
            <a:r>
              <a:rPr lang="en-US" sz="1500" dirty="0" smtClean="0">
                <a:solidFill>
                  <a:srgbClr val="B01C87"/>
                </a:solidFill>
              </a:rPr>
              <a:t>Heat map</a:t>
            </a:r>
          </a:p>
          <a:p>
            <a:pPr lvl="1"/>
            <a:r>
              <a:rPr lang="en-US" sz="1500" dirty="0" smtClean="0">
                <a:solidFill>
                  <a:srgbClr val="B01C87"/>
                </a:solidFill>
              </a:rPr>
              <a:t>2D Density Plot	</a:t>
            </a:r>
          </a:p>
          <a:p>
            <a:pPr lvl="1"/>
            <a:r>
              <a:rPr lang="en-US" sz="1500" dirty="0" err="1" smtClean="0">
                <a:solidFill>
                  <a:srgbClr val="B01C87"/>
                </a:solidFill>
              </a:rPr>
              <a:t>Correlogram</a:t>
            </a:r>
            <a:endParaRPr lang="en-US" sz="1500" dirty="0" smtClean="0">
              <a:solidFill>
                <a:srgbClr val="B01C87"/>
              </a:solidFill>
            </a:endParaRPr>
          </a:p>
          <a:p>
            <a:endParaRPr lang="en-US" sz="1800" dirty="0" smtClean="0"/>
          </a:p>
          <a:p>
            <a:endParaRPr lang="en-US" sz="1800" dirty="0"/>
          </a:p>
        </p:txBody>
      </p:sp>
      <p:sp>
        <p:nvSpPr>
          <p:cNvPr id="6" name="Rectangle 5"/>
          <p:cNvSpPr/>
          <p:nvPr/>
        </p:nvSpPr>
        <p:spPr>
          <a:xfrm>
            <a:off x="367861" y="4397494"/>
            <a:ext cx="3693775" cy="461665"/>
          </a:xfrm>
          <a:prstGeom prst="rect">
            <a:avLst/>
          </a:prstGeom>
        </p:spPr>
        <p:txBody>
          <a:bodyPr wrap="square">
            <a:spAutoFit/>
          </a:bodyPr>
          <a:lstStyle/>
          <a:p>
            <a:r>
              <a:rPr lang="en-US" sz="1200" b="1" dirty="0" smtClean="0">
                <a:solidFill>
                  <a:srgbClr val="D40E8C"/>
                </a:solidFill>
                <a:latin typeface="+mj-lt"/>
              </a:rPr>
              <a:t>Example 5-10 – Correlation Plots</a:t>
            </a:r>
          </a:p>
          <a:p>
            <a:endParaRPr lang="en-US" sz="1200" b="1" dirty="0">
              <a:solidFill>
                <a:srgbClr val="D40E8C"/>
              </a:solidFill>
              <a:latin typeface="+mj-lt"/>
            </a:endParaRPr>
          </a:p>
        </p:txBody>
      </p:sp>
    </p:spTree>
    <p:extLst>
      <p:ext uri="{BB962C8B-B14F-4D97-AF65-F5344CB8AC3E}">
        <p14:creationId xmlns:p14="http://schemas.microsoft.com/office/powerpoint/2010/main" val="3940960243"/>
      </p:ext>
    </p:extLst>
  </p:cSld>
  <p:clrMapOvr>
    <a:masterClrMapping/>
  </p:clrMapOvr>
  <p:transition spd="slow">
    <p:push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734002-4F6D-49CF-AA2C-43521C1FC708}">
  <ds:schemaRefs>
    <ds:schemaRef ds:uri="http://schemas.microsoft.com/sharepoint/v3/contenttype/forms"/>
  </ds:schemaRefs>
</ds:datastoreItem>
</file>

<file path=customXml/itemProps2.xml><?xml version="1.0" encoding="utf-8"?>
<ds:datastoreItem xmlns:ds="http://schemas.openxmlformats.org/officeDocument/2006/customXml" ds:itemID="{E714266F-2521-4BD1-B40E-70FEF353EEC2}">
  <ds:schemaRefs>
    <ds:schemaRef ds:uri="http://www.w3.org/XML/1998/namespace"/>
    <ds:schemaRef ds:uri="http://purl.org/dc/elements/1.1/"/>
    <ds:schemaRef ds:uri="http://purl.org/dc/dcmitype/"/>
    <ds:schemaRef ds:uri="http://purl.org/dc/terms/"/>
    <ds:schemaRef ds:uri="68201248-332f-4b19-a564-5b53df1aa731"/>
    <ds:schemaRef ds:uri="http://schemas.microsoft.com/office/infopath/2007/PartnerControls"/>
    <ds:schemaRef ds:uri="http://schemas.microsoft.com/office/2006/documentManagement/types"/>
    <ds:schemaRef ds:uri="http://schemas.openxmlformats.org/package/2006/metadata/core-properties"/>
    <ds:schemaRef ds:uri="2c4b7055-2425-4510-9a7f-db214c51849b"/>
    <ds:schemaRef ds:uri="http://schemas.microsoft.com/office/2006/metadata/properties"/>
  </ds:schemaRefs>
</ds:datastoreItem>
</file>

<file path=customXml/itemProps3.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871</Words>
  <Application>Microsoft Office PowerPoint</Application>
  <PresentationFormat>On-screen Show (16:9)</PresentationFormat>
  <Paragraphs>169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MS PGothic</vt:lpstr>
      <vt:lpstr>Arial</vt:lpstr>
      <vt:lpstr>Calibri</vt:lpstr>
      <vt:lpstr>Calibri Light</vt:lpstr>
      <vt:lpstr>Verdana</vt:lpstr>
      <vt:lpstr>1_Office Theme</vt:lpstr>
      <vt:lpstr>Extend Power BI with Python</vt:lpstr>
      <vt:lpstr>What is Power BI?</vt:lpstr>
      <vt:lpstr>Business Problem</vt:lpstr>
      <vt:lpstr>Business Solution</vt:lpstr>
      <vt:lpstr>Presentation Overview</vt:lpstr>
      <vt:lpstr>Desktop configuration</vt:lpstr>
      <vt:lpstr>Python Scripting</vt:lpstr>
      <vt:lpstr>Distribution Visuals</vt:lpstr>
      <vt:lpstr>Correlation Visuals</vt:lpstr>
      <vt:lpstr>Ranking Visuals</vt:lpstr>
      <vt:lpstr>Part of Whole Visuals</vt:lpstr>
      <vt:lpstr>Power BI Service - Limitations</vt:lpstr>
      <vt:lpstr>Data Cleaning With Python</vt:lpstr>
      <vt:lpstr>!!  Warning Label  !!</vt:lpstr>
      <vt:lpstr>Summary</vt:lpstr>
      <vt:lpstr>References</vt:lpstr>
      <vt:lpstr>References (cont.)</vt:lpstr>
      <vt:lpstr>References (cont.)</vt:lpstr>
      <vt:lpstr>Biography</vt:lpstr>
      <vt:lpstr>Questions /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Miner, John</cp:lastModifiedBy>
  <cp:revision>253</cp:revision>
  <dcterms:modified xsi:type="dcterms:W3CDTF">2019-06-26T19:34:08Z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