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57" r:id="rId4"/>
    <p:sldId id="262" r:id="rId5"/>
    <p:sldId id="280" r:id="rId6"/>
    <p:sldId id="261" r:id="rId7"/>
    <p:sldId id="290" r:id="rId8"/>
    <p:sldId id="305" r:id="rId9"/>
    <p:sldId id="291" r:id="rId10"/>
    <p:sldId id="260" r:id="rId11"/>
    <p:sldId id="300" r:id="rId12"/>
    <p:sldId id="272" r:id="rId13"/>
    <p:sldId id="301" r:id="rId14"/>
    <p:sldId id="292" r:id="rId15"/>
    <p:sldId id="296" r:id="rId16"/>
    <p:sldId id="293" r:id="rId17"/>
    <p:sldId id="302" r:id="rId18"/>
    <p:sldId id="294" r:id="rId19"/>
    <p:sldId id="295" r:id="rId20"/>
    <p:sldId id="297" r:id="rId21"/>
    <p:sldId id="303" r:id="rId22"/>
    <p:sldId id="298" r:id="rId23"/>
    <p:sldId id="299" r:id="rId24"/>
    <p:sldId id="306" r:id="rId25"/>
    <p:sldId id="308" r:id="rId26"/>
    <p:sldId id="278" r:id="rId27"/>
    <p:sldId id="279" r:id="rId28"/>
    <p:sldId id="304"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450" y="67"/>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bbq_dw\compare-the-dw-storage-design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bbq_dw\compare-the-dw-storage-design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[compare-the-dw-storage-designs.xlsx]Sheet1!PivotTable1</c:name>
    <c:fmtId val="2"/>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barChart>
        <c:barDir val="col"/>
        <c:grouping val="clustered"/>
        <c:varyColors val="0"/>
        <c:ser>
          <c:idx val="0"/>
          <c:order val="0"/>
          <c:tx>
            <c:strRef>
              <c:f>Sheet1!$B$1:$B$2</c:f>
              <c:strCache>
                <c:ptCount val="1"/>
                <c:pt idx="0">
                  <c:v>Min of Cpu Time (ms)</c:v>
                </c:pt>
              </c:strCache>
            </c:strRef>
          </c:tx>
          <c:invertIfNegative val="0"/>
          <c:cat>
            <c:strRef>
              <c:f>Sheet1!$A$3:$A$7</c:f>
              <c:strCache>
                <c:ptCount val="4"/>
                <c:pt idx="0">
                  <c:v>[BBQ_PART_VIEW]</c:v>
                </c:pt>
                <c:pt idx="1">
                  <c:v>[BBQ_SHARD_2011002]</c:v>
                </c:pt>
                <c:pt idx="2">
                  <c:v>[BBQ_TABLE_PART]</c:v>
                </c:pt>
                <c:pt idx="3">
                  <c:v>[BIG_JONS_BBQ_DW]</c:v>
                </c:pt>
              </c:strCache>
            </c:strRef>
          </c:cat>
          <c:val>
            <c:numRef>
              <c:f>Sheet1!$B$3:$B$7</c:f>
              <c:numCache>
                <c:formatCode>General</c:formatCode>
                <c:ptCount val="4"/>
                <c:pt idx="0">
                  <c:v>31</c:v>
                </c:pt>
                <c:pt idx="1">
                  <c:v>390</c:v>
                </c:pt>
                <c:pt idx="2">
                  <c:v>78</c:v>
                </c:pt>
                <c:pt idx="3">
                  <c:v>874</c:v>
                </c:pt>
              </c:numCache>
            </c:numRef>
          </c:val>
          <c:extLst>
            <c:ext xmlns:c16="http://schemas.microsoft.com/office/drawing/2014/chart" uri="{C3380CC4-5D6E-409C-BE32-E72D297353CC}">
              <c16:uniqueId val="{00000000-7F8A-48E0-80A2-C63BB4A21450}"/>
            </c:ext>
          </c:extLst>
        </c:ser>
        <c:ser>
          <c:idx val="1"/>
          <c:order val="1"/>
          <c:tx>
            <c:strRef>
              <c:f>Sheet1!$C$1:$C$2</c:f>
              <c:strCache>
                <c:ptCount val="1"/>
                <c:pt idx="0">
                  <c:v>Min of Elapsed Time (ms)</c:v>
                </c:pt>
              </c:strCache>
            </c:strRef>
          </c:tx>
          <c:invertIfNegative val="0"/>
          <c:dLbls>
            <c:spPr>
              <a:noFill/>
              <a:ln>
                <a:noFill/>
              </a:ln>
              <a:effectLst/>
            </c:sp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Sheet1!$A$3:$A$7</c:f>
              <c:strCache>
                <c:ptCount val="4"/>
                <c:pt idx="0">
                  <c:v>[BBQ_PART_VIEW]</c:v>
                </c:pt>
                <c:pt idx="1">
                  <c:v>[BBQ_SHARD_2011002]</c:v>
                </c:pt>
                <c:pt idx="2">
                  <c:v>[BBQ_TABLE_PART]</c:v>
                </c:pt>
                <c:pt idx="3">
                  <c:v>[BIG_JONS_BBQ_DW]</c:v>
                </c:pt>
              </c:strCache>
            </c:strRef>
          </c:cat>
          <c:val>
            <c:numRef>
              <c:f>Sheet1!$C$3:$C$7</c:f>
              <c:numCache>
                <c:formatCode>General</c:formatCode>
                <c:ptCount val="4"/>
                <c:pt idx="0">
                  <c:v>367</c:v>
                </c:pt>
                <c:pt idx="1">
                  <c:v>574</c:v>
                </c:pt>
                <c:pt idx="2">
                  <c:v>289</c:v>
                </c:pt>
                <c:pt idx="3">
                  <c:v>2042</c:v>
                </c:pt>
              </c:numCache>
            </c:numRef>
          </c:val>
          <c:extLst>
            <c:ext xmlns:c16="http://schemas.microsoft.com/office/drawing/2014/chart" uri="{C3380CC4-5D6E-409C-BE32-E72D297353CC}">
              <c16:uniqueId val="{00000001-7F8A-48E0-80A2-C63BB4A21450}"/>
            </c:ext>
          </c:extLst>
        </c:ser>
        <c:dLbls>
          <c:showLegendKey val="0"/>
          <c:showVal val="0"/>
          <c:showCatName val="0"/>
          <c:showSerName val="0"/>
          <c:showPercent val="0"/>
          <c:showBubbleSize val="0"/>
        </c:dLbls>
        <c:gapWidth val="150"/>
        <c:axId val="112329472"/>
        <c:axId val="112331008"/>
      </c:barChart>
      <c:catAx>
        <c:axId val="112329472"/>
        <c:scaling>
          <c:orientation val="minMax"/>
        </c:scaling>
        <c:delete val="0"/>
        <c:axPos val="b"/>
        <c:numFmt formatCode="General" sourceLinked="0"/>
        <c:majorTickMark val="out"/>
        <c:minorTickMark val="none"/>
        <c:tickLblPos val="nextTo"/>
        <c:txPr>
          <a:bodyPr/>
          <a:lstStyle/>
          <a:p>
            <a:pPr>
              <a:defRPr sz="900"/>
            </a:pPr>
            <a:endParaRPr lang="en-US"/>
          </a:p>
        </c:txPr>
        <c:crossAx val="112331008"/>
        <c:crosses val="autoZero"/>
        <c:auto val="1"/>
        <c:lblAlgn val="ctr"/>
        <c:lblOffset val="100"/>
        <c:noMultiLvlLbl val="0"/>
      </c:catAx>
      <c:valAx>
        <c:axId val="112331008"/>
        <c:scaling>
          <c:orientation val="minMax"/>
        </c:scaling>
        <c:delete val="0"/>
        <c:axPos val="l"/>
        <c:majorGridlines/>
        <c:numFmt formatCode="General" sourceLinked="1"/>
        <c:majorTickMark val="out"/>
        <c:minorTickMark val="none"/>
        <c:tickLblPos val="nextTo"/>
        <c:crossAx val="112329472"/>
        <c:crosses val="autoZero"/>
        <c:crossBetween val="between"/>
      </c:valAx>
    </c:plotArea>
    <c:legend>
      <c:legendPos val="r"/>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[compare-the-dw-storage-designs.xlsx]IDX CHART!PivotTable1</c:name>
    <c:fmtId val="2"/>
  </c:pivotSource>
  <c:chart>
    <c:autoTitleDeleted val="0"/>
    <c:pivotFmts>
      <c:pivotFmt>
        <c:idx val="0"/>
        <c:marker>
          <c:symbol val="none"/>
        </c:marker>
      </c:pivotFmt>
      <c:pivotFmt>
        <c:idx val="1"/>
        <c:marker>
          <c:symbol val="none"/>
        </c:marker>
        <c:dLbl>
          <c:idx val="0"/>
          <c:spPr/>
          <c:txPr>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2"/>
        <c:marker>
          <c:symbol val="none"/>
        </c:marker>
      </c:pivotFmt>
      <c:pivotFmt>
        <c:idx val="3"/>
        <c:marker>
          <c:symbol val="none"/>
        </c:marker>
        <c:dLbl>
          <c:idx val="0"/>
          <c:spPr/>
          <c:txPr>
            <a:bodyPr/>
            <a:lstStyle/>
            <a:p>
              <a:pPr>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'IDX CHART'!$B$1:$B$2</c:f>
              <c:strCache>
                <c:ptCount val="1"/>
                <c:pt idx="0">
                  <c:v>Min of Cpu Time (ms)</c:v>
                </c:pt>
              </c:strCache>
            </c:strRef>
          </c:tx>
          <c:invertIfNegative val="0"/>
          <c:cat>
            <c:strRef>
              <c:f>'IDX CHART'!$A$3:$A$7</c:f>
              <c:strCache>
                <c:ptCount val="4"/>
                <c:pt idx="0">
                  <c:v>[BBQ_PART_VIEW] - Hint</c:v>
                </c:pt>
                <c:pt idx="1">
                  <c:v>[BBQ_SHARD_2011002] - No Hint</c:v>
                </c:pt>
                <c:pt idx="2">
                  <c:v>[BBQ_TABLE_PART] - Hint</c:v>
                </c:pt>
                <c:pt idx="3">
                  <c:v>[BIG_JONS_BBQ_DW] - Hint</c:v>
                </c:pt>
              </c:strCache>
            </c:strRef>
          </c:cat>
          <c:val>
            <c:numRef>
              <c:f>'IDX CHART'!$B$3:$B$7</c:f>
              <c:numCache>
                <c:formatCode>General</c:formatCode>
                <c:ptCount val="4"/>
                <c:pt idx="0">
                  <c:v>78</c:v>
                </c:pt>
                <c:pt idx="1">
                  <c:v>94</c:v>
                </c:pt>
                <c:pt idx="2">
                  <c:v>47</c:v>
                </c:pt>
                <c:pt idx="3">
                  <c:v>249</c:v>
                </c:pt>
              </c:numCache>
            </c:numRef>
          </c:val>
          <c:extLst>
            <c:ext xmlns:c16="http://schemas.microsoft.com/office/drawing/2014/chart" uri="{C3380CC4-5D6E-409C-BE32-E72D297353CC}">
              <c16:uniqueId val="{00000000-8ACE-4924-B24D-EE6D602507AE}"/>
            </c:ext>
          </c:extLst>
        </c:ser>
        <c:ser>
          <c:idx val="1"/>
          <c:order val="1"/>
          <c:tx>
            <c:strRef>
              <c:f>'IDX CHART'!$C$1:$C$2</c:f>
              <c:strCache>
                <c:ptCount val="1"/>
                <c:pt idx="0">
                  <c:v>Min of Elapsed Time (ms)</c:v>
                </c:pt>
              </c:strCache>
            </c:strRef>
          </c:tx>
          <c:invertIfNegative val="0"/>
          <c:dLbls>
            <c:spPr>
              <a:noFill/>
              <a:ln>
                <a:noFill/>
              </a:ln>
              <a:effectLst/>
            </c:spPr>
            <c:txPr>
              <a:bodyPr/>
              <a:lstStyle/>
              <a:p>
                <a:pPr>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'IDX CHART'!$A$3:$A$7</c:f>
              <c:strCache>
                <c:ptCount val="4"/>
                <c:pt idx="0">
                  <c:v>[BBQ_PART_VIEW] - Hint</c:v>
                </c:pt>
                <c:pt idx="1">
                  <c:v>[BBQ_SHARD_2011002] - No Hint</c:v>
                </c:pt>
                <c:pt idx="2">
                  <c:v>[BBQ_TABLE_PART] - Hint</c:v>
                </c:pt>
                <c:pt idx="3">
                  <c:v>[BIG_JONS_BBQ_DW] - Hint</c:v>
                </c:pt>
              </c:strCache>
            </c:strRef>
          </c:cat>
          <c:val>
            <c:numRef>
              <c:f>'IDX CHART'!$C$3:$C$7</c:f>
              <c:numCache>
                <c:formatCode>General</c:formatCode>
                <c:ptCount val="4"/>
                <c:pt idx="0">
                  <c:v>342</c:v>
                </c:pt>
                <c:pt idx="1">
                  <c:v>329</c:v>
                </c:pt>
                <c:pt idx="2">
                  <c:v>265</c:v>
                </c:pt>
                <c:pt idx="3">
                  <c:v>4946</c:v>
                </c:pt>
              </c:numCache>
            </c:numRef>
          </c:val>
          <c:extLst>
            <c:ext xmlns:c16="http://schemas.microsoft.com/office/drawing/2014/chart" uri="{C3380CC4-5D6E-409C-BE32-E72D297353CC}">
              <c16:uniqueId val="{00000001-8ACE-4924-B24D-EE6D602507AE}"/>
            </c:ext>
          </c:extLst>
        </c:ser>
        <c:dLbls>
          <c:showLegendKey val="0"/>
          <c:showVal val="0"/>
          <c:showCatName val="0"/>
          <c:showSerName val="0"/>
          <c:showPercent val="0"/>
          <c:showBubbleSize val="0"/>
        </c:dLbls>
        <c:gapWidth val="150"/>
        <c:axId val="52246784"/>
        <c:axId val="52393856"/>
      </c:barChart>
      <c:catAx>
        <c:axId val="52246784"/>
        <c:scaling>
          <c:orientation val="minMax"/>
        </c:scaling>
        <c:delete val="0"/>
        <c:axPos val="b"/>
        <c:numFmt formatCode="General" sourceLinked="0"/>
        <c:majorTickMark val="out"/>
        <c:minorTickMark val="none"/>
        <c:tickLblPos val="nextTo"/>
        <c:txPr>
          <a:bodyPr/>
          <a:lstStyle/>
          <a:p>
            <a:pPr>
              <a:defRPr sz="900"/>
            </a:pPr>
            <a:endParaRPr lang="en-US"/>
          </a:p>
        </c:txPr>
        <c:crossAx val="52393856"/>
        <c:crosses val="autoZero"/>
        <c:auto val="1"/>
        <c:lblAlgn val="ctr"/>
        <c:lblOffset val="100"/>
        <c:noMultiLvlLbl val="0"/>
      </c:catAx>
      <c:valAx>
        <c:axId val="52393856"/>
        <c:scaling>
          <c:orientation val="minMax"/>
          <c:max val="750"/>
        </c:scaling>
        <c:delete val="0"/>
        <c:axPos val="l"/>
        <c:majorGridlines/>
        <c:numFmt formatCode="General" sourceLinked="1"/>
        <c:majorTickMark val="out"/>
        <c:minorTickMark val="none"/>
        <c:tickLblPos val="nextTo"/>
        <c:crossAx val="52246784"/>
        <c:crosses val="autoZero"/>
        <c:crossBetween val="between"/>
        <c:majorUnit val="50"/>
      </c:valAx>
    </c:plotArea>
    <c:legend>
      <c:legendPos val="r"/>
      <c:overlay val="0"/>
    </c:legend>
    <c:plotVisOnly val="1"/>
    <c:dispBlanksAs val="gap"/>
    <c:showDLblsOverMax val="0"/>
  </c:chart>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07547"/>
            <a:ext cx="9143999" cy="6758608"/>
          </a:xfrm>
          <a:prstGeom prst="rect">
            <a:avLst/>
          </a:prstGeom>
        </p:spPr>
      </p:pic>
      <p:sp>
        <p:nvSpPr>
          <p:cNvPr id="2" name="Title 1"/>
          <p:cNvSpPr>
            <a:spLocks noGrp="1"/>
          </p:cNvSpPr>
          <p:nvPr>
            <p:ph type="ctrTitle"/>
          </p:nvPr>
        </p:nvSpPr>
        <p:spPr>
          <a:xfrm>
            <a:off x="458408" y="516685"/>
            <a:ext cx="8203153" cy="1470025"/>
          </a:xfrm>
        </p:spPr>
        <p:txBody>
          <a:bodyPr>
            <a:normAutofit/>
          </a:bodyPr>
          <a:lstStyle>
            <a:lvl1pPr algn="l">
              <a:defRPr sz="4000">
                <a:solidFill>
                  <a:schemeClr val="accent1"/>
                </a:solidFill>
              </a:defRPr>
            </a:lvl1pPr>
          </a:lstStyle>
          <a:p>
            <a:r>
              <a:rPr lang="en-US" dirty="0"/>
              <a:t>Click to edit Master title style</a:t>
            </a:r>
          </a:p>
        </p:txBody>
      </p:sp>
      <p:sp>
        <p:nvSpPr>
          <p:cNvPr id="3" name="Subtitle 2"/>
          <p:cNvSpPr>
            <a:spLocks noGrp="1"/>
          </p:cNvSpPr>
          <p:nvPr>
            <p:ph type="subTitle" idx="1"/>
          </p:nvPr>
        </p:nvSpPr>
        <p:spPr>
          <a:xfrm>
            <a:off x="458408" y="1907341"/>
            <a:ext cx="7925349" cy="1752600"/>
          </a:xfrm>
        </p:spPr>
        <p:txBody>
          <a:bodyPr>
            <a:normAutofit/>
          </a:bodyPr>
          <a:lstStyle>
            <a:lvl1pPr marL="0" indent="0" algn="l">
              <a:buNone/>
              <a:defRPr sz="3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0" name="Picture 9" descr="sqlsat1_web.jp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750291" y="5860655"/>
            <a:ext cx="2107033" cy="1026732"/>
          </a:xfrm>
          <a:prstGeom prst="rect">
            <a:avLst/>
          </a:prstGeom>
        </p:spPr>
      </p:pic>
      <p:sp>
        <p:nvSpPr>
          <p:cNvPr id="9" name="Rectangle 8"/>
          <p:cNvSpPr/>
          <p:nvPr userDrawn="1"/>
        </p:nvSpPr>
        <p:spPr>
          <a:xfrm>
            <a:off x="6727372" y="6633054"/>
            <a:ext cx="2449285" cy="384965"/>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07303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942B21B-2ADA-A040-A652-A7305E1B99FE}" type="datetimeFigureOut">
              <a:rPr lang="en-US" smtClean="0"/>
              <a:pPr/>
              <a:t>7/27/2018</a:t>
            </a:fld>
            <a:endParaRPr lang="en-US"/>
          </a:p>
        </p:txBody>
      </p:sp>
      <p:sp>
        <p:nvSpPr>
          <p:cNvPr id="12" name="Date Placeholder 3"/>
          <p:cNvSpPr txBox="1">
            <a:spLocks/>
          </p:cNvSpPr>
          <p:nvPr userDrawn="1"/>
        </p:nvSpPr>
        <p:spPr>
          <a:xfrm>
            <a:off x="706329" y="6286903"/>
            <a:ext cx="851361" cy="365125"/>
          </a:xfrm>
          <a:prstGeom prst="rect">
            <a:avLst/>
          </a:prstGeom>
        </p:spPr>
        <p:txBody>
          <a:bodyPr vert="horz" lIns="91440" tIns="45720" rIns="91440" bIns="45720" rtlCol="0" anchor="ctr"/>
          <a:lstStyle>
            <a:defPPr>
              <a:defRPr lang="en-US"/>
            </a:defPPr>
            <a:lvl1pPr marL="0" algn="l"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942B21B-2ADA-A040-A652-A7305E1B99FE}" type="datetimeFigureOut">
              <a:rPr lang="en-US" smtClean="0"/>
              <a:pPr/>
              <a:t>7/27/2018</a:t>
            </a:fld>
            <a:r>
              <a:rPr lang="en-US"/>
              <a:t>  |</a:t>
            </a:r>
            <a:endParaRPr lang="en-US" dirty="0"/>
          </a:p>
        </p:txBody>
      </p:sp>
      <p:sp>
        <p:nvSpPr>
          <p:cNvPr id="13"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5" name="Straight Connector 14"/>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1735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a:t>  </a:t>
            </a:r>
            <a:endParaRPr lang="en-US" dirty="0"/>
          </a:p>
        </p:txBody>
      </p:sp>
    </p:spTree>
    <p:extLst>
      <p:ext uri="{BB962C8B-B14F-4D97-AF65-F5344CB8AC3E}">
        <p14:creationId xmlns:p14="http://schemas.microsoft.com/office/powerpoint/2010/main" val="4072754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charset="2"/>
              <a:buChar char="§"/>
              <a:defRPr>
                <a:solidFill>
                  <a:schemeClr val="tx2"/>
                </a:solidFill>
              </a:defRPr>
            </a:lvl1pPr>
            <a:lvl2pPr marL="742950" indent="-285750">
              <a:buFont typeface="Wingdings" charset="2"/>
              <a:buChar char="§"/>
              <a:defRPr>
                <a:solidFill>
                  <a:srgbClr val="474947"/>
                </a:solidFill>
              </a:defRPr>
            </a:lvl2pPr>
            <a:lvl3pPr marL="1143000" indent="-228600">
              <a:buFont typeface="Wingdings" charset="2"/>
              <a:buChar char="§"/>
              <a:defRPr>
                <a:solidFill>
                  <a:srgbClr val="474947"/>
                </a:solidFill>
              </a:defRPr>
            </a:lvl3pPr>
            <a:lvl4pPr marL="1600200" indent="-228600">
              <a:buFont typeface="Wingdings" charset="2"/>
              <a:buChar char="§"/>
              <a:defRPr>
                <a:solidFill>
                  <a:srgbClr val="474947"/>
                </a:solidFill>
              </a:defRPr>
            </a:lvl4pPr>
            <a:lvl5pPr marL="2057400" indent="-228600">
              <a:buFont typeface="Wingdings" charset="2"/>
              <a:buChar char="§"/>
              <a:defRPr>
                <a:solidFill>
                  <a:srgbClr val="474947"/>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a:t>
            </a:r>
          </a:p>
        </p:txBody>
      </p:sp>
      <p:cxnSp>
        <p:nvCxnSpPr>
          <p:cNvPr id="17" name="Straight Connector 16"/>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5140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0" i="0" cap="all">
                <a:latin typeface="Arial"/>
                <a:cs typeface="Arial"/>
              </a:defRPr>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3510596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a:t>
            </a:r>
          </a:p>
        </p:txBody>
      </p:sp>
      <p:cxnSp>
        <p:nvCxnSpPr>
          <p:cNvPr id="19" name="Straight Connector 18"/>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29830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norm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0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7/27/2018</a:t>
            </a:fld>
            <a:r>
              <a:rPr lang="en-US" dirty="0"/>
              <a:t>  |</a:t>
            </a:r>
          </a:p>
        </p:txBody>
      </p:sp>
      <p:sp>
        <p:nvSpPr>
          <p:cNvPr id="16" name="Footer Placeholder 4"/>
          <p:cNvSpPr>
            <a:spLocks noGrp="1"/>
          </p:cNvSpPr>
          <p:nvPr>
            <p:ph type="ftr" sz="quarter" idx="11"/>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7" name="Slide Number Placeholder 5"/>
          <p:cNvSpPr>
            <a:spLocks noGrp="1"/>
          </p:cNvSpPr>
          <p:nvPr>
            <p:ph type="sldNum" sz="quarter" idx="12"/>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cxnSp>
        <p:nvCxnSpPr>
          <p:cNvPr id="18" name="Straight Connector 17"/>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5122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3"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a:t>
            </a:r>
          </a:p>
        </p:txBody>
      </p:sp>
      <p:cxnSp>
        <p:nvCxnSpPr>
          <p:cNvPr id="14" name="Straight Connector 13"/>
          <p:cNvCxnSpPr/>
          <p:nvPr userDrawn="1"/>
        </p:nvCxnSpPr>
        <p:spPr>
          <a:xfrm>
            <a:off x="536576" y="1299672"/>
            <a:ext cx="8686800" cy="0"/>
          </a:xfrm>
          <a:prstGeom prst="line">
            <a:avLst/>
          </a:prstGeom>
          <a:ln w="12700">
            <a:solidFill>
              <a:schemeClr val="accent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21537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7/27/2018</a:t>
            </a:fld>
            <a:r>
              <a:rPr lang="en-US" dirty="0"/>
              <a:t>  |</a:t>
            </a:r>
          </a:p>
        </p:txBody>
      </p:sp>
      <p:sp>
        <p:nvSpPr>
          <p:cNvPr id="11"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2"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418698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dirty="0"/>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000"/>
            </a:lvl1pPr>
            <a:lvl2pPr>
              <a:defRPr sz="2600"/>
            </a:lvl2pPr>
            <a:lvl3pPr>
              <a:defRPr sz="22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a:t>
            </a:r>
          </a:p>
        </p:txBody>
      </p:sp>
    </p:spTree>
    <p:extLst>
      <p:ext uri="{BB962C8B-B14F-4D97-AF65-F5344CB8AC3E}">
        <p14:creationId xmlns:p14="http://schemas.microsoft.com/office/powerpoint/2010/main" val="2550090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3" name="Date Placeholder 3"/>
          <p:cNvSpPr>
            <a:spLocks noGrp="1"/>
          </p:cNvSpPr>
          <p:nvPr>
            <p:ph type="dt" sz="half" idx="10"/>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7/27/2018</a:t>
            </a:fld>
            <a:r>
              <a:rPr lang="en-US" dirty="0"/>
              <a:t>  |</a:t>
            </a:r>
          </a:p>
        </p:txBody>
      </p:sp>
      <p:sp>
        <p:nvSpPr>
          <p:cNvPr id="14"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15"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Tree>
    <p:extLst>
      <p:ext uri="{BB962C8B-B14F-4D97-AF65-F5344CB8AC3E}">
        <p14:creationId xmlns:p14="http://schemas.microsoft.com/office/powerpoint/2010/main" val="2241243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6728" y="6072791"/>
            <a:ext cx="9143995" cy="795130"/>
          </a:xfrm>
          <a:prstGeom prst="rect">
            <a:avLst/>
          </a:prstGeom>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fld id="{5942B21B-2ADA-A040-A652-A7305E1B99FE}" type="datetimeFigureOut">
              <a:rPr lang="en-US" smtClean="0"/>
              <a:pPr/>
              <a:t>7/27/2018</a:t>
            </a:fld>
            <a:r>
              <a:rPr lang="en-US" dirty="0"/>
              <a:t>  |</a:t>
            </a:r>
          </a:p>
        </p:txBody>
      </p:sp>
      <p:sp>
        <p:nvSpPr>
          <p:cNvPr id="5" name="Footer Placeholder 4"/>
          <p:cNvSpPr>
            <a:spLocks noGrp="1"/>
          </p:cNvSpPr>
          <p:nvPr>
            <p:ph type="ftr" sz="quarter" idx="3"/>
          </p:nvPr>
        </p:nvSpPr>
        <p:spPr>
          <a:xfrm>
            <a:off x="1420114" y="6286903"/>
            <a:ext cx="3153740" cy="365125"/>
          </a:xfrm>
          <a:prstGeom prst="rect">
            <a:avLst/>
          </a:prstGeom>
        </p:spPr>
        <p:txBody>
          <a:bodyPr vert="horz" lIns="91440" tIns="45720" rIns="91440" bIns="45720" rtlCol="0" anchor="ctr"/>
          <a:lstStyle>
            <a:lvl1pPr algn="l">
              <a:defRPr sz="1100">
                <a:solidFill>
                  <a:srgbClr val="FFFFFF"/>
                </a:solidFill>
              </a:defRPr>
            </a:lvl1pPr>
          </a:lstStyle>
          <a:p>
            <a:endParaRPr lang="en-US" dirty="0"/>
          </a:p>
        </p:txBody>
      </p:sp>
      <p:sp>
        <p:nvSpPr>
          <p:cNvPr id="6"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a:t>
            </a:fld>
            <a:r>
              <a:rPr lang="en-US" dirty="0"/>
              <a:t>  |  </a:t>
            </a:r>
          </a:p>
        </p:txBody>
      </p:sp>
      <p:sp>
        <p:nvSpPr>
          <p:cNvPr id="7" name="TextBox 6"/>
          <p:cNvSpPr txBox="1"/>
          <p:nvPr userDrawn="1"/>
        </p:nvSpPr>
        <p:spPr>
          <a:xfrm>
            <a:off x="1260044" y="1220302"/>
            <a:ext cx="184666" cy="369332"/>
          </a:xfrm>
          <a:prstGeom prst="rect">
            <a:avLst/>
          </a:prstGeom>
          <a:noFill/>
        </p:spPr>
        <p:txBody>
          <a:bodyPr wrap="none" rtlCol="0">
            <a:spAutoFit/>
          </a:bodyPr>
          <a:lstStyle/>
          <a:p>
            <a:endParaRPr lang="en-US" dirty="0"/>
          </a:p>
        </p:txBody>
      </p:sp>
      <p:pic>
        <p:nvPicPr>
          <p:cNvPr id="8" name="Picture 7" descr="SQLSaturday_Final_Web.jpg"/>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124337" y="5911456"/>
            <a:ext cx="1912930" cy="956465"/>
          </a:xfrm>
          <a:prstGeom prst="rect">
            <a:avLst/>
          </a:prstGeom>
        </p:spPr>
      </p:pic>
    </p:spTree>
    <p:extLst>
      <p:ext uri="{BB962C8B-B14F-4D97-AF65-F5344CB8AC3E}">
        <p14:creationId xmlns:p14="http://schemas.microsoft.com/office/powerpoint/2010/main" val="5177666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p:titleStyle>
    <p:bodyStyle>
      <a:lvl1pPr marL="342900" indent="-342900" algn="l" defTabSz="457200" rtl="0" eaLnBrk="1" latinLnBrk="0" hangingPunct="1">
        <a:spcBef>
          <a:spcPct val="20000"/>
        </a:spcBef>
        <a:buFont typeface="Wingdings" charset="2"/>
        <a:buChar char="§"/>
        <a:defRPr sz="3000" kern="1200">
          <a:solidFill>
            <a:schemeClr val="tx2"/>
          </a:solidFill>
          <a:latin typeface="+mn-lt"/>
          <a:ea typeface="+mn-ea"/>
          <a:cs typeface="+mn-cs"/>
        </a:defRPr>
      </a:lvl1pPr>
      <a:lvl2pPr marL="742950" indent="-285750" algn="l" defTabSz="457200" rtl="0" eaLnBrk="1" latinLnBrk="0" hangingPunct="1">
        <a:spcBef>
          <a:spcPct val="20000"/>
        </a:spcBef>
        <a:buFont typeface="Wingdings" charset="2"/>
        <a:buChar char="§"/>
        <a:defRPr sz="2600" kern="1200">
          <a:solidFill>
            <a:schemeClr val="tx2"/>
          </a:solidFill>
          <a:latin typeface="+mn-lt"/>
          <a:ea typeface="+mn-ea"/>
          <a:cs typeface="+mn-cs"/>
        </a:defRPr>
      </a:lvl2pPr>
      <a:lvl3pPr marL="1143000" indent="-228600" algn="l" defTabSz="457200" rtl="0" eaLnBrk="1" latinLnBrk="0" hangingPunct="1">
        <a:spcBef>
          <a:spcPct val="20000"/>
        </a:spcBef>
        <a:buFont typeface="Wingdings" charset="2"/>
        <a:buChar char="§"/>
        <a:defRPr sz="2200" kern="1200">
          <a:solidFill>
            <a:schemeClr val="tx2"/>
          </a:solidFill>
          <a:latin typeface="+mn-lt"/>
          <a:ea typeface="+mn-ea"/>
          <a:cs typeface="+mn-cs"/>
        </a:defRPr>
      </a:lvl3pPr>
      <a:lvl4pPr marL="1600200" indent="-228600" algn="l" defTabSz="457200" rtl="0" eaLnBrk="1" latinLnBrk="0" hangingPunct="1">
        <a:spcBef>
          <a:spcPct val="20000"/>
        </a:spcBef>
        <a:buFont typeface="Wingdings" charset="2"/>
        <a:buChar char="§"/>
        <a:defRPr sz="2000" kern="1200">
          <a:solidFill>
            <a:schemeClr val="tx2"/>
          </a:solidFill>
          <a:latin typeface="+mn-lt"/>
          <a:ea typeface="+mn-ea"/>
          <a:cs typeface="+mn-cs"/>
        </a:defRPr>
      </a:lvl4pPr>
      <a:lvl5pPr marL="2057400" indent="-228600" algn="l" defTabSz="457200" rtl="0" eaLnBrk="1" latinLnBrk="0" hangingPunct="1">
        <a:spcBef>
          <a:spcPct val="20000"/>
        </a:spcBef>
        <a:buFont typeface="Wingdings" charset="2"/>
        <a:buChar char="§"/>
        <a:defRPr sz="18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jpg"/><Relationship Id="rId3" Type="http://schemas.openxmlformats.org/officeDocument/2006/relationships/hyperlink" Target="http://www.mssqltips.com/" TargetMode="External"/><Relationship Id="rId7" Type="http://schemas.openxmlformats.org/officeDocument/2006/relationships/image" Target="../media/image7.jpg"/><Relationship Id="rId2" Type="http://schemas.openxmlformats.org/officeDocument/2006/relationships/image" Target="../media/image5.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hyperlink" Target="mailto:john@craftydba.com" TargetMode="External"/><Relationship Id="rId4" Type="http://schemas.openxmlformats.org/officeDocument/2006/relationships/hyperlink" Target="http://www.craftydba.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chart" Target="../charts/chart1.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en.wikipedia.org/wiki/Partition_(database)" TargetMode="External"/><Relationship Id="rId7" Type="http://schemas.openxmlformats.org/officeDocument/2006/relationships/hyperlink" Target="http://msdn.microsoft.com/en-us/library/aa964122(v=sql.90).aspx" TargetMode="External"/><Relationship Id="rId2" Type="http://schemas.openxmlformats.org/officeDocument/2006/relationships/hyperlink" Target="http://en.wikipedia.org/wiki/Shard_(database_architecture)" TargetMode="External"/><Relationship Id="rId1" Type="http://schemas.openxmlformats.org/officeDocument/2006/relationships/slideLayout" Target="../slideLayouts/slideLayout2.xml"/><Relationship Id="rId6" Type="http://schemas.openxmlformats.org/officeDocument/2006/relationships/hyperlink" Target="http://msdn.microsoft.com/en-us/library/ms179316(v=sql.105).aspx" TargetMode="External"/><Relationship Id="rId5" Type="http://schemas.openxmlformats.org/officeDocument/2006/relationships/hyperlink" Target="http://msdn.microsoft.com/en-us/library/ms188730.aspx" TargetMode="External"/><Relationship Id="rId4" Type="http://schemas.openxmlformats.org/officeDocument/2006/relationships/hyperlink" Target="http://msdn.microsoft.com/en-us/library/ms187956.aspx"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tinyurl.com/kxvkcwc" TargetMode="External"/><Relationship Id="rId2" Type="http://schemas.openxmlformats.org/officeDocument/2006/relationships/hyperlink" Target="http://www.craftydba.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364" y="144140"/>
            <a:ext cx="7536873" cy="1923386"/>
          </a:xfrm>
        </p:spPr>
        <p:txBody>
          <a:bodyPr>
            <a:normAutofit/>
          </a:bodyPr>
          <a:lstStyle/>
          <a:p>
            <a:pPr algn="ctr"/>
            <a:r>
              <a:rPr lang="en-US" sz="4800" dirty="0">
                <a:latin typeface="Calibri" pitchFamily="34" charset="0"/>
                <a:cs typeface="Calibri" pitchFamily="34" charset="0"/>
              </a:rPr>
              <a:t>Effective Data Warehouse </a:t>
            </a:r>
            <a:br>
              <a:rPr lang="en-US" sz="4800" dirty="0">
                <a:latin typeface="Calibri" pitchFamily="34" charset="0"/>
                <a:cs typeface="Calibri" pitchFamily="34" charset="0"/>
              </a:rPr>
            </a:br>
            <a:r>
              <a:rPr lang="en-US" sz="4800" dirty="0">
                <a:latin typeface="Calibri" pitchFamily="34" charset="0"/>
                <a:cs typeface="Calibri" pitchFamily="34" charset="0"/>
              </a:rPr>
              <a:t>Storage Patterns</a:t>
            </a:r>
            <a:endParaRPr lang="en-US" sz="4800" dirty="0"/>
          </a:p>
        </p:txBody>
      </p:sp>
      <p:sp>
        <p:nvSpPr>
          <p:cNvPr id="3" name="Subtitle 2"/>
          <p:cNvSpPr>
            <a:spLocks noGrp="1"/>
          </p:cNvSpPr>
          <p:nvPr>
            <p:ph type="subTitle" idx="1"/>
          </p:nvPr>
        </p:nvSpPr>
        <p:spPr>
          <a:xfrm>
            <a:off x="315686" y="2185003"/>
            <a:ext cx="4517571" cy="1943652"/>
          </a:xfrm>
        </p:spPr>
        <p:txBody>
          <a:bodyPr>
            <a:normAutofit/>
          </a:bodyPr>
          <a:lstStyle/>
          <a:p>
            <a:pPr>
              <a:defRPr/>
            </a:pPr>
            <a:r>
              <a:rPr lang="en-US" sz="4000" dirty="0">
                <a:latin typeface="Calibri" pitchFamily="34" charset="0"/>
                <a:cs typeface="Calibri" pitchFamily="34" charset="0"/>
              </a:rPr>
              <a:t>SQL Saturday </a:t>
            </a:r>
            <a:r>
              <a:rPr lang="en-US" sz="4000" dirty="0" smtClean="0">
                <a:latin typeface="Calibri" pitchFamily="34" charset="0"/>
                <a:cs typeface="Calibri" pitchFamily="34" charset="0"/>
              </a:rPr>
              <a:t>#</a:t>
            </a:r>
            <a:r>
              <a:rPr lang="en-US" sz="4000" dirty="0" smtClean="0">
                <a:latin typeface="Calibri" pitchFamily="34" charset="0"/>
                <a:cs typeface="Calibri" pitchFamily="34" charset="0"/>
              </a:rPr>
              <a:t>741</a:t>
            </a:r>
            <a:endParaRPr lang="en-US" sz="4000" dirty="0">
              <a:latin typeface="Calibri" pitchFamily="34" charset="0"/>
              <a:cs typeface="Calibri" pitchFamily="34" charset="0"/>
            </a:endParaRPr>
          </a:p>
          <a:p>
            <a:pPr>
              <a:defRPr/>
            </a:pPr>
            <a:r>
              <a:rPr lang="en-US" sz="4000" dirty="0" smtClean="0">
                <a:latin typeface="Calibri" pitchFamily="34" charset="0"/>
                <a:cs typeface="Calibri" pitchFamily="34" charset="0"/>
              </a:rPr>
              <a:t>Albany, NY</a:t>
            </a:r>
            <a:endParaRPr lang="en-US" sz="4000" dirty="0">
              <a:latin typeface="Calibri" pitchFamily="34" charset="0"/>
              <a:cs typeface="Calibri" pitchFamily="34" charset="0"/>
            </a:endParaRPr>
          </a:p>
        </p:txBody>
      </p:sp>
      <p:pic>
        <p:nvPicPr>
          <p:cNvPr id="1026" name="Picture 2" descr="C:\Users\a1017012\Desktop\3kxh36c58su86dcrogwm_reasonably_small.jpeg"/>
          <p:cNvPicPr>
            <a:picLocks noChangeAspect="1" noChangeArrowheads="1"/>
          </p:cNvPicPr>
          <p:nvPr/>
        </p:nvPicPr>
        <p:blipFill>
          <a:blip r:embed="rId2"/>
          <a:srcRect/>
          <a:stretch>
            <a:fillRect/>
          </a:stretch>
        </p:blipFill>
        <p:spPr bwMode="auto">
          <a:xfrm>
            <a:off x="315685" y="5498044"/>
            <a:ext cx="1219200" cy="1219200"/>
          </a:xfrm>
          <a:prstGeom prst="rect">
            <a:avLst/>
          </a:prstGeom>
          <a:noFill/>
        </p:spPr>
      </p:pic>
      <p:sp>
        <p:nvSpPr>
          <p:cNvPr id="6" name="TextBox 8"/>
          <p:cNvSpPr txBox="1"/>
          <p:nvPr/>
        </p:nvSpPr>
        <p:spPr>
          <a:xfrm>
            <a:off x="6920981" y="4110013"/>
            <a:ext cx="2223019" cy="1352887"/>
          </a:xfrm>
          <a:prstGeom prst="rect">
            <a:avLst/>
          </a:prstGeom>
          <a:noFill/>
        </p:spPr>
        <p:txBody>
          <a:bodyPr wrap="square" lIns="182880" tIns="146304" rIns="182880" bIns="146304" rtlCol="0">
            <a:no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nSpc>
                <a:spcPct val="90000"/>
              </a:lnSpc>
              <a:spcAft>
                <a:spcPts val="600"/>
              </a:spcAft>
            </a:pPr>
            <a:r>
              <a:rPr lang="en-US" b="1" dirty="0">
                <a:solidFill>
                  <a:srgbClr val="00208F"/>
                </a:solidFill>
              </a:rPr>
              <a:t>John Miner</a:t>
            </a:r>
          </a:p>
          <a:p>
            <a:pPr>
              <a:lnSpc>
                <a:spcPct val="90000"/>
              </a:lnSpc>
              <a:spcAft>
                <a:spcPts val="600"/>
              </a:spcAft>
            </a:pPr>
            <a:r>
              <a:rPr lang="en-US" b="1" dirty="0" smtClean="0">
                <a:solidFill>
                  <a:srgbClr val="00208F"/>
                </a:solidFill>
              </a:rPr>
              <a:t>Data Architect</a:t>
            </a:r>
          </a:p>
          <a:p>
            <a:pPr>
              <a:lnSpc>
                <a:spcPct val="90000"/>
              </a:lnSpc>
              <a:spcAft>
                <a:spcPts val="600"/>
              </a:spcAft>
            </a:pPr>
            <a:r>
              <a:rPr lang="en-US" b="1" dirty="0" smtClean="0">
                <a:solidFill>
                  <a:srgbClr val="00208F"/>
                </a:solidFill>
              </a:rPr>
              <a:t>Blue Metal</a:t>
            </a:r>
            <a:endParaRPr lang="en-US" b="1" dirty="0">
              <a:solidFill>
                <a:srgbClr val="00208F"/>
              </a:solidFill>
            </a:endParaRPr>
          </a:p>
          <a:p>
            <a:pPr>
              <a:lnSpc>
                <a:spcPct val="90000"/>
              </a:lnSpc>
              <a:spcAft>
                <a:spcPts val="600"/>
              </a:spcAft>
            </a:pPr>
            <a:endParaRPr lang="en-US" dirty="0">
              <a:gradFill>
                <a:gsLst>
                  <a:gs pos="2917">
                    <a:schemeClr val="tx1"/>
                  </a:gs>
                  <a:gs pos="30000">
                    <a:schemeClr val="tx1"/>
                  </a:gs>
                </a:gsLst>
                <a:lin ang="5400000" scaled="0"/>
              </a:gradFill>
            </a:endParaRPr>
          </a:p>
          <a:p>
            <a:pPr>
              <a:lnSpc>
                <a:spcPct val="90000"/>
              </a:lnSpc>
              <a:spcAft>
                <a:spcPts val="600"/>
              </a:spcAft>
            </a:pPr>
            <a:endParaRPr lang="en-US" sz="2400" dirty="0">
              <a:gradFill>
                <a:gsLst>
                  <a:gs pos="2917">
                    <a:schemeClr val="tx1"/>
                  </a:gs>
                  <a:gs pos="30000">
                    <a:schemeClr val="tx1"/>
                  </a:gs>
                </a:gsLst>
                <a:lin ang="5400000" scaled="0"/>
              </a:gradFill>
            </a:endParaRPr>
          </a:p>
        </p:txBody>
      </p:sp>
      <p:sp>
        <p:nvSpPr>
          <p:cNvPr id="11" name="TextBox 10"/>
          <p:cNvSpPr txBox="1"/>
          <p:nvPr/>
        </p:nvSpPr>
        <p:spPr>
          <a:xfrm>
            <a:off x="1421080" y="5709344"/>
            <a:ext cx="2761673" cy="902360"/>
          </a:xfrm>
          <a:prstGeom prst="rect">
            <a:avLst/>
          </a:prstGeom>
          <a:noFill/>
        </p:spPr>
        <p:txBody>
          <a:bodyPr wrap="square" rtlCol="0" anchor="b" anchorCtr="0">
            <a:normAutofit fontScale="70000" lnSpcReduction="20000"/>
          </a:bodyPr>
          <a:lstStyle/>
          <a:p>
            <a:pPr>
              <a:defRPr/>
            </a:pPr>
            <a:r>
              <a:rPr lang="en-US" dirty="0" smtClean="0">
                <a:solidFill>
                  <a:srgbClr val="002060"/>
                </a:solidFill>
                <a:latin typeface="Calibri" pitchFamily="34" charset="0"/>
                <a:cs typeface="Calibri" pitchFamily="34" charset="0"/>
              </a:rPr>
              <a:t>Blogs:  	</a:t>
            </a:r>
            <a:r>
              <a:rPr lang="en-US" dirty="0" smtClean="0">
                <a:solidFill>
                  <a:srgbClr val="002060"/>
                </a:solidFill>
                <a:latin typeface="Calibri" pitchFamily="34" charset="0"/>
                <a:cs typeface="Calibri" pitchFamily="34" charset="0"/>
                <a:hlinkClick r:id="rId3"/>
              </a:rPr>
              <a:t>www.mssqltips.com</a:t>
            </a:r>
            <a:endParaRPr lang="en-US" dirty="0" smtClean="0">
              <a:solidFill>
                <a:srgbClr val="002060"/>
              </a:solidFill>
              <a:latin typeface="Calibri" pitchFamily="34" charset="0"/>
              <a:cs typeface="Calibri" pitchFamily="34" charset="0"/>
            </a:endParaRPr>
          </a:p>
          <a:p>
            <a:pPr>
              <a:defRPr/>
            </a:pPr>
            <a:r>
              <a:rPr lang="en-US" dirty="0" smtClean="0">
                <a:solidFill>
                  <a:srgbClr val="002060"/>
                </a:solidFill>
                <a:latin typeface="Calibri" pitchFamily="34" charset="0"/>
                <a:cs typeface="Calibri" pitchFamily="34" charset="0"/>
              </a:rPr>
              <a:t>		</a:t>
            </a:r>
            <a:r>
              <a:rPr lang="en-US" dirty="0" smtClean="0">
                <a:solidFill>
                  <a:srgbClr val="002060"/>
                </a:solidFill>
                <a:latin typeface="Calibri" pitchFamily="34" charset="0"/>
                <a:cs typeface="Calibri" pitchFamily="34" charset="0"/>
                <a:hlinkClick r:id="rId4"/>
              </a:rPr>
              <a:t>www.craftydba.com</a:t>
            </a:r>
            <a:endParaRPr lang="en-US" dirty="0" smtClean="0">
              <a:solidFill>
                <a:srgbClr val="002060"/>
              </a:solidFill>
              <a:latin typeface="Calibri" pitchFamily="34" charset="0"/>
              <a:cs typeface="Calibri" pitchFamily="34" charset="0"/>
            </a:endParaRPr>
          </a:p>
          <a:p>
            <a:pPr>
              <a:defRPr/>
            </a:pPr>
            <a:endParaRPr lang="en-US" dirty="0" smtClean="0">
              <a:solidFill>
                <a:srgbClr val="002060"/>
              </a:solidFill>
              <a:latin typeface="Calibri" pitchFamily="34" charset="0"/>
              <a:cs typeface="Calibri" pitchFamily="34" charset="0"/>
            </a:endParaRPr>
          </a:p>
          <a:p>
            <a:pPr>
              <a:defRPr/>
            </a:pPr>
            <a:r>
              <a:rPr lang="en-US" dirty="0" smtClean="0">
                <a:solidFill>
                  <a:srgbClr val="002060"/>
                </a:solidFill>
                <a:latin typeface="Calibri" pitchFamily="34" charset="0"/>
                <a:cs typeface="Calibri" pitchFamily="34" charset="0"/>
              </a:rPr>
              <a:t>Tweet:   	JohnMiner3</a:t>
            </a:r>
          </a:p>
          <a:p>
            <a:pPr>
              <a:defRPr/>
            </a:pPr>
            <a:r>
              <a:rPr lang="en-US" dirty="0" smtClean="0">
                <a:solidFill>
                  <a:srgbClr val="002060"/>
                </a:solidFill>
                <a:latin typeface="Calibri" pitchFamily="34" charset="0"/>
                <a:cs typeface="Calibri" pitchFamily="34" charset="0"/>
              </a:rPr>
              <a:t>Email:    	</a:t>
            </a:r>
            <a:r>
              <a:rPr lang="en-US" dirty="0" smtClean="0">
                <a:solidFill>
                  <a:srgbClr val="002060"/>
                </a:solidFill>
                <a:latin typeface="Calibri" pitchFamily="34" charset="0"/>
                <a:cs typeface="Calibri" pitchFamily="34" charset="0"/>
                <a:hlinkClick r:id="rId5"/>
              </a:rPr>
              <a:t>john@craftydba.com</a:t>
            </a:r>
            <a:endParaRPr lang="en-US" dirty="0" smtClean="0">
              <a:solidFill>
                <a:srgbClr val="002060"/>
              </a:solidFill>
              <a:latin typeface="Calibri" pitchFamily="34" charset="0"/>
              <a:cs typeface="Calibri" pitchFamily="34" charset="0"/>
            </a:endParaRPr>
          </a:p>
        </p:txBody>
      </p:sp>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3106" y="5789112"/>
            <a:ext cx="1085850" cy="866775"/>
          </a:xfrm>
          <a:prstGeom prst="rect">
            <a:avLst/>
          </a:prstGeom>
        </p:spPr>
      </p:pic>
      <p:pic>
        <p:nvPicPr>
          <p:cNvPr id="13" name="Picture 1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17253" y="6009330"/>
            <a:ext cx="1257186" cy="519019"/>
          </a:xfrm>
          <a:prstGeom prst="rect">
            <a:avLst/>
          </a:prstGeom>
        </p:spPr>
      </p:pic>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62356" y="4206530"/>
            <a:ext cx="738088" cy="1159852"/>
          </a:xfrm>
          <a:prstGeom prst="rect">
            <a:avLst/>
          </a:prstGeom>
        </p:spPr>
      </p:pic>
    </p:spTree>
    <p:extLst>
      <p:ext uri="{BB962C8B-B14F-4D97-AF65-F5344CB8AC3E}">
        <p14:creationId xmlns:p14="http://schemas.microsoft.com/office/powerpoint/2010/main" val="32606786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Partitioning Methods</a:t>
            </a:r>
          </a:p>
        </p:txBody>
      </p:sp>
      <p:sp>
        <p:nvSpPr>
          <p:cNvPr id="19" name="Content Placeholder 18"/>
          <p:cNvSpPr>
            <a:spLocks noGrp="1"/>
          </p:cNvSpPr>
          <p:nvPr>
            <p:ph idx="1"/>
          </p:nvPr>
        </p:nvSpPr>
        <p:spPr/>
        <p:txBody>
          <a:bodyPr>
            <a:normAutofit/>
          </a:bodyPr>
          <a:lstStyle/>
          <a:p>
            <a:pPr lvl="1"/>
            <a:r>
              <a:rPr lang="en-US" sz="2400" b="1" dirty="0"/>
              <a:t>Horizontal partitioning</a:t>
            </a:r>
            <a:r>
              <a:rPr lang="en-US" sz="2400" dirty="0"/>
              <a:t> involves putting different rows into different databases, tables or files.  This division is control by a hash column. </a:t>
            </a:r>
          </a:p>
          <a:p>
            <a:pPr lvl="1"/>
            <a:endParaRPr lang="en-US" sz="2400" dirty="0"/>
          </a:p>
          <a:p>
            <a:pPr lvl="1"/>
            <a:r>
              <a:rPr lang="en-US" sz="2400" b="1" dirty="0"/>
              <a:t>Vertical partitioning</a:t>
            </a:r>
            <a:r>
              <a:rPr lang="en-US" sz="2400" dirty="0"/>
              <a:t> involves creating tables with fewer columns and using additional tables to store the remaining columns.</a:t>
            </a:r>
          </a:p>
          <a:p>
            <a:pPr lvl="1">
              <a:buNone/>
            </a:pPr>
            <a:endParaRPr lang="en-US" sz="2400" dirty="0"/>
          </a:p>
          <a:p>
            <a:pPr lvl="1">
              <a:buNone/>
            </a:pPr>
            <a:r>
              <a:rPr lang="en-US" sz="2400" dirty="0">
                <a:solidFill>
                  <a:srgbClr val="00B050"/>
                </a:solidFill>
              </a:rPr>
              <a:t> Database partitioning is normally done for manageability, performance or availability reasons..</a:t>
            </a:r>
          </a:p>
          <a:p>
            <a:pPr lvl="1"/>
            <a:endParaRPr lang="en-US" sz="2400" dirty="0">
              <a:solidFill>
                <a:srgbClr val="C0000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10</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Horizontal Partitioning Benefits</a:t>
            </a:r>
          </a:p>
        </p:txBody>
      </p:sp>
      <p:sp>
        <p:nvSpPr>
          <p:cNvPr id="19" name="Content Placeholder 18"/>
          <p:cNvSpPr>
            <a:spLocks noGrp="1"/>
          </p:cNvSpPr>
          <p:nvPr>
            <p:ph idx="1"/>
          </p:nvPr>
        </p:nvSpPr>
        <p:spPr/>
        <p:txBody>
          <a:bodyPr>
            <a:normAutofit/>
          </a:bodyPr>
          <a:lstStyle/>
          <a:p>
            <a:pPr lvl="1"/>
            <a:r>
              <a:rPr lang="en-US" sz="2400" dirty="0"/>
              <a:t>Objects such as databases or file groups can be set as read only after the data load.</a:t>
            </a:r>
          </a:p>
          <a:p>
            <a:pPr lvl="1">
              <a:buNone/>
            </a:pPr>
            <a:endParaRPr lang="en-US" sz="1000" dirty="0"/>
          </a:p>
          <a:p>
            <a:pPr lvl="1"/>
            <a:r>
              <a:rPr lang="en-US" sz="2400" dirty="0"/>
              <a:t>Using separate databases or file groups can reduce or eliminate page splits.</a:t>
            </a:r>
          </a:p>
          <a:p>
            <a:pPr lvl="1"/>
            <a:endParaRPr lang="en-US" sz="1000" dirty="0"/>
          </a:p>
          <a:p>
            <a:pPr lvl="1"/>
            <a:r>
              <a:rPr lang="en-US" sz="2400" dirty="0"/>
              <a:t>Backups can now be done quicker since we only have to work with most recent data.</a:t>
            </a:r>
          </a:p>
          <a:p>
            <a:pPr lvl="1"/>
            <a:endParaRPr lang="en-US" sz="1000" dirty="0"/>
          </a:p>
          <a:p>
            <a:pPr lvl="1"/>
            <a:r>
              <a:rPr lang="en-US" sz="2400" dirty="0"/>
              <a:t>We can reduce or eliminate database contention when loading a new interval.</a:t>
            </a:r>
            <a:endParaRPr lang="en-US" sz="2400" dirty="0">
              <a:solidFill>
                <a:srgbClr val="00B050"/>
              </a:solidFill>
            </a:endParaRPr>
          </a:p>
          <a:p>
            <a:pPr lvl="1"/>
            <a:endParaRPr lang="en-US" sz="2400" dirty="0">
              <a:solidFill>
                <a:srgbClr val="C0000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11</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Database Sharding - Design</a:t>
            </a:r>
          </a:p>
        </p:txBody>
      </p:sp>
      <p:sp>
        <p:nvSpPr>
          <p:cNvPr id="19" name="Content Placeholder 18"/>
          <p:cNvSpPr>
            <a:spLocks noGrp="1"/>
          </p:cNvSpPr>
          <p:nvPr>
            <p:ph idx="1"/>
          </p:nvPr>
        </p:nvSpPr>
        <p:spPr/>
        <p:txBody>
          <a:bodyPr>
            <a:normAutofit/>
          </a:bodyPr>
          <a:lstStyle/>
          <a:p>
            <a:pPr>
              <a:defRPr/>
            </a:pPr>
            <a:r>
              <a:rPr lang="en-US" sz="2600" dirty="0"/>
              <a:t>Dynamically create database based on the values of a specified column.</a:t>
            </a:r>
          </a:p>
          <a:p>
            <a:pPr>
              <a:defRPr/>
            </a:pPr>
            <a:r>
              <a:rPr lang="en-US" sz="2600" dirty="0"/>
              <a:t>Best to use an SQL Instance to implement.</a:t>
            </a:r>
          </a:p>
          <a:p>
            <a:pPr>
              <a:defRPr/>
            </a:pPr>
            <a:r>
              <a:rPr lang="en-US" sz="2600" dirty="0"/>
              <a:t>Define tables, indexes, and other objects in model database.</a:t>
            </a:r>
          </a:p>
          <a:p>
            <a:pPr>
              <a:defRPr/>
            </a:pPr>
            <a:r>
              <a:rPr lang="en-US" sz="2600" dirty="0"/>
              <a:t>Optionally create objects via code if a dedicated instance is not available.</a:t>
            </a:r>
          </a:p>
          <a:p>
            <a:pPr>
              <a:defRPr/>
            </a:pPr>
            <a:endParaRPr lang="en-US" sz="1400" dirty="0"/>
          </a:p>
          <a:p>
            <a:pPr lvl="1">
              <a:buNone/>
            </a:pPr>
            <a:endParaRPr lang="en-US" dirty="0"/>
          </a:p>
          <a:p>
            <a:pPr lvl="1">
              <a:buNone/>
            </a:pPr>
            <a:r>
              <a:rPr lang="en-US" sz="2000" dirty="0">
                <a:solidFill>
                  <a:srgbClr val="C00000"/>
                </a:solidFill>
              </a:rPr>
              <a:t>[Sharding Example]</a:t>
            </a:r>
            <a:endParaRPr lang="en-US" sz="2000" dirty="0">
              <a:solidFill>
                <a:srgbClr val="00B05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12</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Database Sharding - Diagram</a:t>
            </a:r>
          </a:p>
        </p:txBody>
      </p:sp>
      <p:sp>
        <p:nvSpPr>
          <p:cNvPr id="19" name="Content Placeholder 18"/>
          <p:cNvSpPr>
            <a:spLocks noGrp="1"/>
          </p:cNvSpPr>
          <p:nvPr>
            <p:ph idx="1"/>
          </p:nvPr>
        </p:nvSpPr>
        <p:spPr/>
        <p:txBody>
          <a:bodyPr>
            <a:normAutofit/>
          </a:bodyPr>
          <a:lstStyle/>
          <a:p>
            <a:pPr lvl="1">
              <a:buNone/>
            </a:pPr>
            <a:endParaRPr lang="en-US" dirty="0"/>
          </a:p>
          <a:p>
            <a:pPr lvl="1"/>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13</a:t>
            </a:fld>
            <a:r>
              <a:rPr lang="en-US" dirty="0"/>
              <a:t>  |  </a:t>
            </a:r>
          </a:p>
        </p:txBody>
      </p:sp>
      <p:sp>
        <p:nvSpPr>
          <p:cNvPr id="6" name="Can 5"/>
          <p:cNvSpPr/>
          <p:nvPr/>
        </p:nvSpPr>
        <p:spPr>
          <a:xfrm>
            <a:off x="1126067" y="1796148"/>
            <a:ext cx="1300842" cy="1436914"/>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201101</a:t>
            </a:r>
          </a:p>
          <a:p>
            <a:pPr algn="ctr"/>
            <a:r>
              <a:rPr lang="en-US" sz="1200" dirty="0"/>
              <a:t>[Dates]</a:t>
            </a:r>
          </a:p>
          <a:p>
            <a:pPr algn="ctr"/>
            <a:r>
              <a:rPr lang="en-US" sz="1200" dirty="0"/>
              <a:t>[Packages]</a:t>
            </a:r>
          </a:p>
          <a:p>
            <a:pPr algn="ctr"/>
            <a:r>
              <a:rPr lang="en-US" sz="1200" dirty="0"/>
              <a:t>[Customers]</a:t>
            </a:r>
          </a:p>
        </p:txBody>
      </p:sp>
      <p:sp>
        <p:nvSpPr>
          <p:cNvPr id="8" name="Can 7"/>
          <p:cNvSpPr/>
          <p:nvPr/>
        </p:nvSpPr>
        <p:spPr>
          <a:xfrm>
            <a:off x="2826053" y="1796148"/>
            <a:ext cx="1300842" cy="1436914"/>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201102</a:t>
            </a:r>
          </a:p>
          <a:p>
            <a:pPr algn="ctr"/>
            <a:r>
              <a:rPr lang="en-US" sz="1200" dirty="0"/>
              <a:t>[Dates]</a:t>
            </a:r>
          </a:p>
          <a:p>
            <a:pPr algn="ctr"/>
            <a:r>
              <a:rPr lang="en-US" sz="1200" dirty="0"/>
              <a:t>[Packages]</a:t>
            </a:r>
          </a:p>
          <a:p>
            <a:pPr algn="ctr"/>
            <a:r>
              <a:rPr lang="en-US" sz="1200" dirty="0"/>
              <a:t>[Customers]</a:t>
            </a:r>
          </a:p>
        </p:txBody>
      </p:sp>
      <p:sp>
        <p:nvSpPr>
          <p:cNvPr id="9" name="Can 8"/>
          <p:cNvSpPr/>
          <p:nvPr/>
        </p:nvSpPr>
        <p:spPr>
          <a:xfrm>
            <a:off x="4526039" y="1796148"/>
            <a:ext cx="1300842" cy="1436914"/>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201103</a:t>
            </a:r>
          </a:p>
          <a:p>
            <a:pPr algn="ctr"/>
            <a:r>
              <a:rPr lang="en-US" sz="1200" dirty="0"/>
              <a:t>[Dates]</a:t>
            </a:r>
          </a:p>
          <a:p>
            <a:pPr algn="ctr"/>
            <a:r>
              <a:rPr lang="en-US" sz="1200" dirty="0"/>
              <a:t>[Packages]</a:t>
            </a:r>
          </a:p>
          <a:p>
            <a:pPr algn="ctr"/>
            <a:r>
              <a:rPr lang="en-US" sz="1200" dirty="0"/>
              <a:t>[Customers]</a:t>
            </a:r>
          </a:p>
        </p:txBody>
      </p:sp>
      <p:sp>
        <p:nvSpPr>
          <p:cNvPr id="10" name="Can 9"/>
          <p:cNvSpPr/>
          <p:nvPr/>
        </p:nvSpPr>
        <p:spPr>
          <a:xfrm>
            <a:off x="6226024" y="1796148"/>
            <a:ext cx="1300842" cy="1436914"/>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201104</a:t>
            </a:r>
          </a:p>
          <a:p>
            <a:pPr algn="ctr"/>
            <a:r>
              <a:rPr lang="en-US" sz="1200" dirty="0"/>
              <a:t>[Dates]</a:t>
            </a:r>
          </a:p>
          <a:p>
            <a:pPr algn="ctr"/>
            <a:r>
              <a:rPr lang="en-US" sz="1200" dirty="0"/>
              <a:t>[Packages]</a:t>
            </a:r>
          </a:p>
          <a:p>
            <a:pPr algn="ctr"/>
            <a:r>
              <a:rPr lang="en-US" sz="1200" dirty="0"/>
              <a:t>[Customers]</a:t>
            </a:r>
          </a:p>
        </p:txBody>
      </p:sp>
      <p:sp>
        <p:nvSpPr>
          <p:cNvPr id="11" name="Can 10"/>
          <p:cNvSpPr/>
          <p:nvPr/>
        </p:nvSpPr>
        <p:spPr>
          <a:xfrm>
            <a:off x="1126063" y="3570562"/>
            <a:ext cx="1300842" cy="1436914"/>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201201</a:t>
            </a:r>
          </a:p>
          <a:p>
            <a:pPr algn="ctr"/>
            <a:r>
              <a:rPr lang="en-US" sz="1200" dirty="0"/>
              <a:t>[Dates]</a:t>
            </a:r>
          </a:p>
          <a:p>
            <a:pPr algn="ctr"/>
            <a:r>
              <a:rPr lang="en-US" sz="1200" dirty="0"/>
              <a:t>[Packages]</a:t>
            </a:r>
          </a:p>
          <a:p>
            <a:pPr algn="ctr"/>
            <a:r>
              <a:rPr lang="en-US" sz="1200" dirty="0"/>
              <a:t>[Customers]</a:t>
            </a:r>
          </a:p>
        </p:txBody>
      </p:sp>
      <p:sp>
        <p:nvSpPr>
          <p:cNvPr id="12" name="Can 11"/>
          <p:cNvSpPr/>
          <p:nvPr/>
        </p:nvSpPr>
        <p:spPr>
          <a:xfrm>
            <a:off x="2826049" y="3570562"/>
            <a:ext cx="1300842" cy="1436914"/>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201202</a:t>
            </a:r>
          </a:p>
          <a:p>
            <a:pPr algn="ctr"/>
            <a:r>
              <a:rPr lang="en-US" sz="1200" dirty="0"/>
              <a:t>[Dates]</a:t>
            </a:r>
          </a:p>
          <a:p>
            <a:pPr algn="ctr"/>
            <a:r>
              <a:rPr lang="en-US" sz="1200" dirty="0"/>
              <a:t>[Packages]</a:t>
            </a:r>
          </a:p>
          <a:p>
            <a:pPr algn="ctr"/>
            <a:r>
              <a:rPr lang="en-US" sz="1200" dirty="0"/>
              <a:t>[Customers]</a:t>
            </a:r>
          </a:p>
        </p:txBody>
      </p:sp>
      <p:sp>
        <p:nvSpPr>
          <p:cNvPr id="13" name="Can 12"/>
          <p:cNvSpPr/>
          <p:nvPr/>
        </p:nvSpPr>
        <p:spPr>
          <a:xfrm>
            <a:off x="4526035" y="3570562"/>
            <a:ext cx="1300842" cy="1436914"/>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201203</a:t>
            </a:r>
          </a:p>
          <a:p>
            <a:pPr algn="ctr"/>
            <a:r>
              <a:rPr lang="en-US" sz="1200" dirty="0"/>
              <a:t>[Dates]</a:t>
            </a:r>
          </a:p>
          <a:p>
            <a:pPr algn="ctr"/>
            <a:r>
              <a:rPr lang="en-US" sz="1200" dirty="0"/>
              <a:t>[Packages]</a:t>
            </a:r>
          </a:p>
          <a:p>
            <a:pPr algn="ctr"/>
            <a:r>
              <a:rPr lang="en-US" sz="1200" dirty="0"/>
              <a:t>[Customers]</a:t>
            </a:r>
          </a:p>
        </p:txBody>
      </p:sp>
      <p:sp>
        <p:nvSpPr>
          <p:cNvPr id="14" name="Can 13"/>
          <p:cNvSpPr/>
          <p:nvPr/>
        </p:nvSpPr>
        <p:spPr>
          <a:xfrm>
            <a:off x="6226020" y="3570562"/>
            <a:ext cx="1300842" cy="1436914"/>
          </a:xfrm>
          <a:prstGeom prst="ca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200" b="1" dirty="0"/>
              <a:t>201204</a:t>
            </a:r>
          </a:p>
          <a:p>
            <a:pPr algn="ctr"/>
            <a:r>
              <a:rPr lang="en-US" sz="1200" dirty="0"/>
              <a:t>[Dates]</a:t>
            </a:r>
          </a:p>
          <a:p>
            <a:pPr algn="ctr"/>
            <a:r>
              <a:rPr lang="en-US" sz="1200" dirty="0"/>
              <a:t>[Packages]</a:t>
            </a:r>
          </a:p>
          <a:p>
            <a:pPr algn="ctr"/>
            <a:r>
              <a:rPr lang="en-US" sz="1200" dirty="0"/>
              <a:t>[Customers]</a:t>
            </a:r>
          </a:p>
        </p:txBody>
      </p:sp>
    </p:spTree>
    <p:extLst>
      <p:ext uri="{BB962C8B-B14F-4D97-AF65-F5344CB8AC3E}">
        <p14:creationId xmlns:p14="http://schemas.microsoft.com/office/powerpoint/2010/main" val="38802134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Database Sharding – Debate</a:t>
            </a:r>
          </a:p>
        </p:txBody>
      </p:sp>
      <p:sp>
        <p:nvSpPr>
          <p:cNvPr id="5" name="Content Placeholder 4"/>
          <p:cNvSpPr>
            <a:spLocks noGrp="1"/>
          </p:cNvSpPr>
          <p:nvPr>
            <p:ph sz="half" idx="1"/>
          </p:nvPr>
        </p:nvSpPr>
        <p:spPr/>
        <p:txBody>
          <a:bodyPr/>
          <a:lstStyle/>
          <a:p>
            <a:pPr>
              <a:buNone/>
            </a:pPr>
            <a:r>
              <a:rPr lang="en-US" dirty="0">
                <a:solidFill>
                  <a:srgbClr val="00B050"/>
                </a:solidFill>
              </a:rPr>
              <a:t>Pros</a:t>
            </a:r>
          </a:p>
          <a:p>
            <a:pPr>
              <a:buNone/>
            </a:pPr>
            <a:endParaRPr lang="en-US" sz="1000" dirty="0">
              <a:solidFill>
                <a:srgbClr val="00B050"/>
              </a:solidFill>
            </a:endParaRPr>
          </a:p>
          <a:p>
            <a:r>
              <a:rPr lang="en-US" sz="2000" dirty="0"/>
              <a:t>Do not need Enterprise version to implement.</a:t>
            </a:r>
          </a:p>
          <a:p>
            <a:endParaRPr lang="en-US" sz="1000" dirty="0"/>
          </a:p>
          <a:p>
            <a:r>
              <a:rPr lang="en-US" sz="2000" dirty="0"/>
              <a:t>Table and index size is reduced by N (hash column).</a:t>
            </a:r>
          </a:p>
          <a:p>
            <a:endParaRPr lang="en-US" sz="1000" dirty="0"/>
          </a:p>
          <a:p>
            <a:r>
              <a:rPr lang="en-US" sz="2000" dirty="0"/>
              <a:t>Deleting data from the system is a ‘DROP DATABASE’ command.</a:t>
            </a:r>
          </a:p>
          <a:p>
            <a:endParaRPr lang="en-US" sz="1000" dirty="0"/>
          </a:p>
          <a:p>
            <a:r>
              <a:rPr lang="en-US" sz="2000" dirty="0"/>
              <a:t>Limited to 32K of unique databases.</a:t>
            </a:r>
          </a:p>
          <a:p>
            <a:endParaRPr lang="en-US" dirty="0"/>
          </a:p>
        </p:txBody>
      </p:sp>
      <p:sp>
        <p:nvSpPr>
          <p:cNvPr id="6" name="Content Placeholder 5"/>
          <p:cNvSpPr>
            <a:spLocks noGrp="1"/>
          </p:cNvSpPr>
          <p:nvPr>
            <p:ph sz="half" idx="2"/>
          </p:nvPr>
        </p:nvSpPr>
        <p:spPr/>
        <p:txBody>
          <a:bodyPr/>
          <a:lstStyle/>
          <a:p>
            <a:pPr>
              <a:buNone/>
            </a:pPr>
            <a:r>
              <a:rPr lang="en-US" dirty="0">
                <a:solidFill>
                  <a:srgbClr val="FF0000"/>
                </a:solidFill>
              </a:rPr>
              <a:t>Cons</a:t>
            </a:r>
          </a:p>
          <a:p>
            <a:pPr>
              <a:buNone/>
            </a:pPr>
            <a:endParaRPr lang="en-US" sz="1000" dirty="0">
              <a:solidFill>
                <a:srgbClr val="FF0000"/>
              </a:solidFill>
            </a:endParaRPr>
          </a:p>
          <a:p>
            <a:r>
              <a:rPr lang="en-US" sz="2000" dirty="0"/>
              <a:t>Must know the hash column value to select the correct database.</a:t>
            </a:r>
          </a:p>
          <a:p>
            <a:endParaRPr lang="en-US" sz="1000" dirty="0"/>
          </a:p>
          <a:p>
            <a:r>
              <a:rPr lang="en-US" sz="2000" dirty="0"/>
              <a:t>Aggregating data between databases is complex.</a:t>
            </a:r>
          </a:p>
          <a:p>
            <a:endParaRPr lang="en-US" sz="1000" dirty="0"/>
          </a:p>
          <a:p>
            <a:r>
              <a:rPr lang="en-US" sz="2000" dirty="0"/>
              <a:t>Must write code to add, load, and delete databases.</a:t>
            </a:r>
          </a:p>
          <a:p>
            <a:endParaRPr lang="en-US" dirty="0"/>
          </a:p>
        </p:txBody>
      </p:sp>
      <p:sp>
        <p:nvSpPr>
          <p:cNvPr id="7" name="Date Placeholder 3"/>
          <p:cNvSpPr>
            <a:spLocks noGrp="1"/>
          </p:cNvSpPr>
          <p:nvPr>
            <p:ph type="dt" sz="half" idx="4294967295"/>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a:t>|</a:t>
            </a:r>
          </a:p>
        </p:txBody>
      </p:sp>
      <p:sp>
        <p:nvSpPr>
          <p:cNvPr id="8" name="Footer Placeholder 4"/>
          <p:cNvSpPr>
            <a:spLocks noGrp="1"/>
          </p:cNvSpPr>
          <p:nvPr>
            <p:ph type="ftr" sz="quarter" idx="4294967295"/>
          </p:nvPr>
        </p:nvSpPr>
        <p:spPr>
          <a:xfrm>
            <a:off x="990600" y="6286903"/>
            <a:ext cx="3583254"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14</a:t>
            </a:fld>
            <a:r>
              <a:rPr lang="en-US" dirty="0"/>
              <a:t>  |  </a:t>
            </a:r>
          </a:p>
        </p:txBody>
      </p:sp>
    </p:spTree>
    <p:extLst>
      <p:ext uri="{BB962C8B-B14F-4D97-AF65-F5344CB8AC3E}">
        <p14:creationId xmlns:p14="http://schemas.microsoft.com/office/powerpoint/2010/main" val="1061233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Files &amp; File Groups - Defined</a:t>
            </a:r>
          </a:p>
        </p:txBody>
      </p:sp>
      <p:sp>
        <p:nvSpPr>
          <p:cNvPr id="19" name="Content Placeholder 18"/>
          <p:cNvSpPr>
            <a:spLocks noGrp="1"/>
          </p:cNvSpPr>
          <p:nvPr>
            <p:ph idx="1"/>
          </p:nvPr>
        </p:nvSpPr>
        <p:spPr/>
        <p:txBody>
          <a:bodyPr>
            <a:normAutofit/>
          </a:bodyPr>
          <a:lstStyle/>
          <a:p>
            <a:pPr lvl="1"/>
            <a:r>
              <a:rPr lang="en-US" sz="2400" dirty="0"/>
              <a:t>Every database has at least one primary data file (*.mdf) and one log file (*.ldf).</a:t>
            </a:r>
          </a:p>
          <a:p>
            <a:pPr lvl="1"/>
            <a:r>
              <a:rPr lang="en-US" sz="2400" dirty="0"/>
              <a:t>We can define additional secondary files (*.ndf) to increase performance.</a:t>
            </a:r>
          </a:p>
          <a:p>
            <a:pPr lvl="1"/>
            <a:endParaRPr lang="en-US" sz="1100" dirty="0"/>
          </a:p>
          <a:p>
            <a:pPr lvl="1"/>
            <a:r>
              <a:rPr lang="en-US" sz="2400" dirty="0"/>
              <a:t>Every database has a default primary file group.</a:t>
            </a:r>
          </a:p>
          <a:p>
            <a:pPr lvl="1"/>
            <a:r>
              <a:rPr lang="en-US" sz="2400" dirty="0"/>
              <a:t>We can define additional file groups as we see necessary.</a:t>
            </a:r>
          </a:p>
          <a:p>
            <a:pPr lvl="1"/>
            <a:r>
              <a:rPr lang="en-US" sz="2400" dirty="0"/>
              <a:t>There can be a one to many relationship between file groups and files.  This allows us to spread I/O over multiple disks.</a:t>
            </a:r>
            <a:r>
              <a:rPr lang="en-US" sz="2400" dirty="0">
                <a:solidFill>
                  <a:srgbClr val="00B050"/>
                </a:solidFill>
              </a:rPr>
              <a:t> </a:t>
            </a:r>
          </a:p>
          <a:p>
            <a:pPr lvl="1"/>
            <a:endParaRPr lang="en-US" sz="2400" dirty="0">
              <a:solidFill>
                <a:srgbClr val="C0000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15</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Partitioned View - Design</a:t>
            </a:r>
          </a:p>
        </p:txBody>
      </p:sp>
      <p:sp>
        <p:nvSpPr>
          <p:cNvPr id="19" name="Content Placeholder 18"/>
          <p:cNvSpPr>
            <a:spLocks noGrp="1"/>
          </p:cNvSpPr>
          <p:nvPr>
            <p:ph idx="1"/>
          </p:nvPr>
        </p:nvSpPr>
        <p:spPr/>
        <p:txBody>
          <a:bodyPr>
            <a:normAutofit fontScale="92500" lnSpcReduction="10000"/>
          </a:bodyPr>
          <a:lstStyle/>
          <a:p>
            <a:pPr>
              <a:defRPr/>
            </a:pPr>
            <a:r>
              <a:rPr lang="en-US" sz="2600" dirty="0"/>
              <a:t>Dynamically create files, file groups, and tables based on the values in the hash column.</a:t>
            </a:r>
          </a:p>
          <a:p>
            <a:pPr>
              <a:defRPr/>
            </a:pPr>
            <a:r>
              <a:rPr lang="en-US" sz="2600" dirty="0"/>
              <a:t>Must use CHECK constraint on hash column.</a:t>
            </a:r>
          </a:p>
          <a:p>
            <a:pPr>
              <a:defRPr/>
            </a:pPr>
            <a:r>
              <a:rPr lang="en-US" sz="2600" dirty="0"/>
              <a:t>Primary key must include hash column.  Can be last item in the list to improve selectivity.</a:t>
            </a:r>
          </a:p>
          <a:p>
            <a:pPr>
              <a:defRPr/>
            </a:pPr>
            <a:r>
              <a:rPr lang="en-US" sz="2600" dirty="0"/>
              <a:t>View is created joining multiple tables with a UNION ALL with SCHEMA BINDING.</a:t>
            </a:r>
          </a:p>
          <a:p>
            <a:pPr>
              <a:defRPr/>
            </a:pPr>
            <a:r>
              <a:rPr lang="en-US" sz="2600" dirty="0"/>
              <a:t>Tables can be local or distributed.</a:t>
            </a:r>
          </a:p>
          <a:p>
            <a:pPr>
              <a:defRPr/>
            </a:pPr>
            <a:r>
              <a:rPr lang="en-US" sz="2600" dirty="0"/>
              <a:t>Insert, update and delete actions use the same rules as views.</a:t>
            </a:r>
            <a:endParaRPr lang="en-US" sz="1400" dirty="0"/>
          </a:p>
          <a:p>
            <a:pPr lvl="1">
              <a:buNone/>
            </a:pPr>
            <a:endParaRPr lang="en-US" dirty="0"/>
          </a:p>
          <a:p>
            <a:pPr lvl="1">
              <a:buNone/>
            </a:pPr>
            <a:r>
              <a:rPr lang="en-US" sz="2000" dirty="0">
                <a:solidFill>
                  <a:srgbClr val="C00000"/>
                </a:solidFill>
              </a:rPr>
              <a:t>[Partitioned View Example]</a:t>
            </a:r>
            <a:endParaRPr lang="en-US" sz="2000" dirty="0">
              <a:solidFill>
                <a:srgbClr val="00B05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16</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Partitioned View - Diagram</a:t>
            </a:r>
          </a:p>
        </p:txBody>
      </p:sp>
      <p:sp>
        <p:nvSpPr>
          <p:cNvPr id="19" name="Content Placeholder 18"/>
          <p:cNvSpPr>
            <a:spLocks noGrp="1"/>
          </p:cNvSpPr>
          <p:nvPr>
            <p:ph idx="1"/>
          </p:nvPr>
        </p:nvSpPr>
        <p:spPr>
          <a:xfrm>
            <a:off x="457200" y="1600200"/>
            <a:ext cx="8229600" cy="5051828"/>
          </a:xfrm>
        </p:spPr>
        <p:txBody>
          <a:bodyPr>
            <a:normAutofit/>
          </a:bodyPr>
          <a:lstStyle/>
          <a:p>
            <a:pPr lvl="1">
              <a:buNone/>
            </a:pPr>
            <a:endParaRPr lang="en-US" dirty="0"/>
          </a:p>
          <a:p>
            <a:pPr lvl="1"/>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17</a:t>
            </a:fld>
            <a:r>
              <a:rPr lang="en-US" dirty="0"/>
              <a:t>  |  </a:t>
            </a:r>
          </a:p>
        </p:txBody>
      </p:sp>
      <p:sp>
        <p:nvSpPr>
          <p:cNvPr id="16" name="Can 15"/>
          <p:cNvSpPr/>
          <p:nvPr/>
        </p:nvSpPr>
        <p:spPr>
          <a:xfrm>
            <a:off x="849086" y="1600199"/>
            <a:ext cx="7837714" cy="4223657"/>
          </a:xfrm>
          <a:prstGeom prst="can">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0" name="Rectangle 19"/>
          <p:cNvSpPr/>
          <p:nvPr/>
        </p:nvSpPr>
        <p:spPr>
          <a:xfrm>
            <a:off x="1101305" y="2816904"/>
            <a:ext cx="1262743"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Customers</a:t>
            </a:r>
          </a:p>
          <a:p>
            <a:pPr algn="ctr"/>
            <a:r>
              <a:rPr lang="en-US" sz="1400" dirty="0"/>
              <a:t>201101</a:t>
            </a:r>
          </a:p>
        </p:txBody>
      </p:sp>
      <p:sp>
        <p:nvSpPr>
          <p:cNvPr id="23" name="Rectangle 22"/>
          <p:cNvSpPr/>
          <p:nvPr/>
        </p:nvSpPr>
        <p:spPr>
          <a:xfrm>
            <a:off x="2536362" y="2816904"/>
            <a:ext cx="1262743"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Customers</a:t>
            </a:r>
          </a:p>
          <a:p>
            <a:pPr algn="ctr"/>
            <a:r>
              <a:rPr lang="en-US" sz="1400" dirty="0"/>
              <a:t>201102</a:t>
            </a:r>
          </a:p>
        </p:txBody>
      </p:sp>
      <p:sp>
        <p:nvSpPr>
          <p:cNvPr id="24" name="Rectangle 23"/>
          <p:cNvSpPr/>
          <p:nvPr/>
        </p:nvSpPr>
        <p:spPr>
          <a:xfrm>
            <a:off x="3951505" y="2816904"/>
            <a:ext cx="1262743"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Customers</a:t>
            </a:r>
          </a:p>
          <a:p>
            <a:pPr algn="ctr"/>
            <a:r>
              <a:rPr lang="en-US" sz="1400" dirty="0"/>
              <a:t>201103</a:t>
            </a:r>
          </a:p>
        </p:txBody>
      </p:sp>
      <p:sp>
        <p:nvSpPr>
          <p:cNvPr id="25" name="Rectangle 24"/>
          <p:cNvSpPr/>
          <p:nvPr/>
        </p:nvSpPr>
        <p:spPr>
          <a:xfrm>
            <a:off x="5366648" y="2816904"/>
            <a:ext cx="1262743"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Customers</a:t>
            </a:r>
          </a:p>
          <a:p>
            <a:pPr algn="ctr"/>
            <a:r>
              <a:rPr lang="en-US" sz="1400" dirty="0"/>
              <a:t>201104</a:t>
            </a:r>
          </a:p>
        </p:txBody>
      </p:sp>
      <p:sp>
        <p:nvSpPr>
          <p:cNvPr id="26" name="Rectangle 25"/>
          <p:cNvSpPr/>
          <p:nvPr/>
        </p:nvSpPr>
        <p:spPr>
          <a:xfrm>
            <a:off x="1123073" y="3763982"/>
            <a:ext cx="1262743"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Customers</a:t>
            </a:r>
          </a:p>
          <a:p>
            <a:pPr algn="ctr"/>
            <a:r>
              <a:rPr lang="en-US" sz="1400" dirty="0"/>
              <a:t>201201</a:t>
            </a:r>
          </a:p>
        </p:txBody>
      </p:sp>
      <p:sp>
        <p:nvSpPr>
          <p:cNvPr id="27" name="Rectangle 26"/>
          <p:cNvSpPr/>
          <p:nvPr/>
        </p:nvSpPr>
        <p:spPr>
          <a:xfrm>
            <a:off x="2558130" y="3763982"/>
            <a:ext cx="1262743"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Customers</a:t>
            </a:r>
          </a:p>
          <a:p>
            <a:pPr algn="ctr"/>
            <a:r>
              <a:rPr lang="en-US" sz="1400" dirty="0"/>
              <a:t>201202</a:t>
            </a:r>
          </a:p>
        </p:txBody>
      </p:sp>
      <p:sp>
        <p:nvSpPr>
          <p:cNvPr id="28" name="Rectangle 27"/>
          <p:cNvSpPr/>
          <p:nvPr/>
        </p:nvSpPr>
        <p:spPr>
          <a:xfrm>
            <a:off x="3973273" y="3763982"/>
            <a:ext cx="1262743"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Customers</a:t>
            </a:r>
          </a:p>
          <a:p>
            <a:pPr algn="ctr"/>
            <a:r>
              <a:rPr lang="en-US" sz="1400" dirty="0"/>
              <a:t>201203</a:t>
            </a:r>
          </a:p>
        </p:txBody>
      </p:sp>
      <p:sp>
        <p:nvSpPr>
          <p:cNvPr id="29" name="Rectangle 28"/>
          <p:cNvSpPr/>
          <p:nvPr/>
        </p:nvSpPr>
        <p:spPr>
          <a:xfrm>
            <a:off x="5388416" y="3763982"/>
            <a:ext cx="1262743"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Customers</a:t>
            </a:r>
          </a:p>
          <a:p>
            <a:pPr algn="ctr"/>
            <a:r>
              <a:rPr lang="en-US" sz="1400" dirty="0"/>
              <a:t>201204</a:t>
            </a:r>
          </a:p>
        </p:txBody>
      </p:sp>
      <p:sp>
        <p:nvSpPr>
          <p:cNvPr id="30" name="Rectangle 29"/>
          <p:cNvSpPr/>
          <p:nvPr/>
        </p:nvSpPr>
        <p:spPr>
          <a:xfrm>
            <a:off x="2558130" y="4778829"/>
            <a:ext cx="1262743" cy="7315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Dim Date</a:t>
            </a:r>
          </a:p>
        </p:txBody>
      </p:sp>
      <p:sp>
        <p:nvSpPr>
          <p:cNvPr id="31" name="Rectangle 30"/>
          <p:cNvSpPr/>
          <p:nvPr/>
        </p:nvSpPr>
        <p:spPr>
          <a:xfrm>
            <a:off x="3984159" y="4778827"/>
            <a:ext cx="1262743" cy="73152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1400" dirty="0"/>
              <a:t>Dim Packages</a:t>
            </a:r>
          </a:p>
        </p:txBody>
      </p:sp>
      <p:sp>
        <p:nvSpPr>
          <p:cNvPr id="32" name="Rectangle 31"/>
          <p:cNvSpPr/>
          <p:nvPr/>
        </p:nvSpPr>
        <p:spPr>
          <a:xfrm>
            <a:off x="7326080" y="3269752"/>
            <a:ext cx="1262743"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View Customers</a:t>
            </a:r>
          </a:p>
        </p:txBody>
      </p:sp>
      <p:sp>
        <p:nvSpPr>
          <p:cNvPr id="33" name="Equal 32"/>
          <p:cNvSpPr/>
          <p:nvPr/>
        </p:nvSpPr>
        <p:spPr>
          <a:xfrm>
            <a:off x="6792683" y="3483108"/>
            <a:ext cx="413651" cy="365760"/>
          </a:xfrm>
          <a:prstGeom prst="mathEqual">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80213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Partitioned View – Debate</a:t>
            </a:r>
          </a:p>
        </p:txBody>
      </p:sp>
      <p:sp>
        <p:nvSpPr>
          <p:cNvPr id="5" name="Content Placeholder 4"/>
          <p:cNvSpPr>
            <a:spLocks noGrp="1"/>
          </p:cNvSpPr>
          <p:nvPr>
            <p:ph sz="half" idx="1"/>
          </p:nvPr>
        </p:nvSpPr>
        <p:spPr/>
        <p:txBody>
          <a:bodyPr/>
          <a:lstStyle/>
          <a:p>
            <a:pPr>
              <a:buNone/>
            </a:pPr>
            <a:r>
              <a:rPr lang="en-US" dirty="0">
                <a:solidFill>
                  <a:srgbClr val="00B050"/>
                </a:solidFill>
              </a:rPr>
              <a:t>Pros</a:t>
            </a:r>
          </a:p>
          <a:p>
            <a:pPr>
              <a:buNone/>
            </a:pPr>
            <a:endParaRPr lang="en-US" sz="1000" dirty="0">
              <a:solidFill>
                <a:srgbClr val="00B050"/>
              </a:solidFill>
            </a:endParaRPr>
          </a:p>
          <a:p>
            <a:r>
              <a:rPr lang="en-US" sz="2000" dirty="0"/>
              <a:t>Do not need to have Enterprise version to implement.</a:t>
            </a:r>
          </a:p>
          <a:p>
            <a:endParaRPr lang="en-US" sz="1000" dirty="0"/>
          </a:p>
          <a:p>
            <a:r>
              <a:rPr lang="en-US" sz="2000" dirty="0"/>
              <a:t>Table and index size is reduced by N (hash column).</a:t>
            </a:r>
          </a:p>
          <a:p>
            <a:pPr>
              <a:buNone/>
            </a:pPr>
            <a:endParaRPr lang="en-US" sz="1000" dirty="0"/>
          </a:p>
          <a:p>
            <a:r>
              <a:rPr lang="en-US" sz="2000" dirty="0"/>
              <a:t>Deleting data from the system is a ‘DROP TABLE’ command.</a:t>
            </a:r>
          </a:p>
          <a:p>
            <a:endParaRPr lang="en-US" sz="1000" dirty="0"/>
          </a:p>
          <a:p>
            <a:r>
              <a:rPr lang="en-US" sz="2000" dirty="0"/>
              <a:t>Query analyzer determines table automatically.</a:t>
            </a:r>
          </a:p>
          <a:p>
            <a:endParaRPr lang="en-US" dirty="0"/>
          </a:p>
        </p:txBody>
      </p:sp>
      <p:sp>
        <p:nvSpPr>
          <p:cNvPr id="6" name="Content Placeholder 5"/>
          <p:cNvSpPr>
            <a:spLocks noGrp="1"/>
          </p:cNvSpPr>
          <p:nvPr>
            <p:ph sz="half" idx="2"/>
          </p:nvPr>
        </p:nvSpPr>
        <p:spPr/>
        <p:txBody>
          <a:bodyPr/>
          <a:lstStyle/>
          <a:p>
            <a:pPr>
              <a:buNone/>
            </a:pPr>
            <a:r>
              <a:rPr lang="en-US" dirty="0">
                <a:solidFill>
                  <a:srgbClr val="FF0000"/>
                </a:solidFill>
              </a:rPr>
              <a:t>Cons</a:t>
            </a:r>
          </a:p>
          <a:p>
            <a:pPr>
              <a:buNone/>
            </a:pPr>
            <a:endParaRPr lang="en-US" sz="1000" dirty="0">
              <a:solidFill>
                <a:srgbClr val="FF0000"/>
              </a:solidFill>
            </a:endParaRPr>
          </a:p>
          <a:p>
            <a:r>
              <a:rPr lang="en-US" sz="2000" dirty="0"/>
              <a:t>Must list every single column in each table in the view since we are using schema binding.</a:t>
            </a:r>
          </a:p>
          <a:p>
            <a:endParaRPr lang="en-US" sz="1000" dirty="0"/>
          </a:p>
          <a:p>
            <a:r>
              <a:rPr lang="en-US" sz="2000" dirty="0"/>
              <a:t>Must write code to add, load, and delete tables.</a:t>
            </a:r>
          </a:p>
          <a:p>
            <a:endParaRPr lang="en-US" sz="1000" dirty="0"/>
          </a:p>
          <a:p>
            <a:r>
              <a:rPr lang="en-US" sz="2000" dirty="0"/>
              <a:t>Limited to 4096 columns per SELECT statement or the number of tables in a query (memory).</a:t>
            </a:r>
          </a:p>
          <a:p>
            <a:endParaRPr lang="en-US" dirty="0"/>
          </a:p>
        </p:txBody>
      </p:sp>
      <p:sp>
        <p:nvSpPr>
          <p:cNvPr id="7" name="Date Placeholder 3"/>
          <p:cNvSpPr>
            <a:spLocks noGrp="1"/>
          </p:cNvSpPr>
          <p:nvPr>
            <p:ph type="dt" sz="half" idx="4294967295"/>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a:t>|</a:t>
            </a:r>
          </a:p>
        </p:txBody>
      </p:sp>
      <p:sp>
        <p:nvSpPr>
          <p:cNvPr id="8" name="Footer Placeholder 4"/>
          <p:cNvSpPr>
            <a:spLocks noGrp="1"/>
          </p:cNvSpPr>
          <p:nvPr>
            <p:ph type="ftr" sz="quarter" idx="4294967295"/>
          </p:nvPr>
        </p:nvSpPr>
        <p:spPr>
          <a:xfrm>
            <a:off x="990600" y="6286903"/>
            <a:ext cx="3583254"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18</a:t>
            </a:fld>
            <a:r>
              <a:rPr lang="en-US" dirty="0"/>
              <a:t>  |  </a:t>
            </a:r>
          </a:p>
        </p:txBody>
      </p:sp>
    </p:spTree>
    <p:extLst>
      <p:ext uri="{BB962C8B-B14F-4D97-AF65-F5344CB8AC3E}">
        <p14:creationId xmlns:p14="http://schemas.microsoft.com/office/powerpoint/2010/main" val="1061233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SQL Data Compression</a:t>
            </a:r>
          </a:p>
        </p:txBody>
      </p:sp>
      <p:sp>
        <p:nvSpPr>
          <p:cNvPr id="19" name="Content Placeholder 18"/>
          <p:cNvSpPr>
            <a:spLocks noGrp="1"/>
          </p:cNvSpPr>
          <p:nvPr>
            <p:ph idx="1"/>
          </p:nvPr>
        </p:nvSpPr>
        <p:spPr/>
        <p:txBody>
          <a:bodyPr>
            <a:normAutofit lnSpcReduction="10000"/>
          </a:bodyPr>
          <a:lstStyle/>
          <a:p>
            <a:pPr>
              <a:defRPr/>
            </a:pPr>
            <a:r>
              <a:rPr lang="en-US" sz="2600" dirty="0"/>
              <a:t>Row-level Data Compression is essentially turning fixed length data types into variable length data types. It also stores zero and null values in only 4 bits, saving additional space.</a:t>
            </a:r>
          </a:p>
          <a:p>
            <a:pPr>
              <a:defRPr/>
            </a:pPr>
            <a:endParaRPr lang="en-US" sz="2600" dirty="0"/>
          </a:p>
          <a:p>
            <a:pPr>
              <a:defRPr/>
            </a:pPr>
            <a:r>
              <a:rPr lang="en-US" sz="2600" dirty="0"/>
              <a:t>Page-level Data Compression starts with row-level data compression.  In addition, two additional compression features, prefix and dictionary, are applied for possible additional savings.</a:t>
            </a:r>
          </a:p>
          <a:p>
            <a:pPr>
              <a:defRPr/>
            </a:pPr>
            <a:endParaRPr lang="en-US" dirty="0"/>
          </a:p>
          <a:p>
            <a:pPr lvl="1">
              <a:buNone/>
            </a:pPr>
            <a:r>
              <a:rPr lang="en-US" sz="2000" dirty="0">
                <a:solidFill>
                  <a:srgbClr val="C00000"/>
                </a:solidFill>
              </a:rPr>
              <a:t>[Compression Example]</a:t>
            </a:r>
            <a:endParaRPr lang="en-US" sz="2000" dirty="0">
              <a:solidFill>
                <a:srgbClr val="00B05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19</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Goals for Target Audience</a:t>
            </a:r>
          </a:p>
        </p:txBody>
      </p:sp>
      <p:sp>
        <p:nvSpPr>
          <p:cNvPr id="19" name="Content Placeholder 18"/>
          <p:cNvSpPr>
            <a:spLocks noGrp="1"/>
          </p:cNvSpPr>
          <p:nvPr>
            <p:ph idx="1"/>
          </p:nvPr>
        </p:nvSpPr>
        <p:spPr/>
        <p:txBody>
          <a:bodyPr/>
          <a:lstStyle/>
          <a:p>
            <a:pPr lvl="1"/>
            <a:r>
              <a:rPr lang="en-US" dirty="0"/>
              <a:t>SQL Server Developers</a:t>
            </a:r>
          </a:p>
          <a:p>
            <a:pPr lvl="2">
              <a:buNone/>
            </a:pPr>
            <a:r>
              <a:rPr lang="en-US" dirty="0"/>
              <a:t>Know the difference between the four storage patterns presented today.</a:t>
            </a:r>
          </a:p>
          <a:p>
            <a:pPr lvl="2">
              <a:buNone/>
            </a:pPr>
            <a:endParaRPr lang="en-US" sz="1000" dirty="0"/>
          </a:p>
          <a:p>
            <a:pPr lvl="2">
              <a:buNone/>
            </a:pPr>
            <a:r>
              <a:rPr lang="en-US" dirty="0"/>
              <a:t>Learn how to design, code and implement various storage patterns.</a:t>
            </a:r>
          </a:p>
          <a:p>
            <a:pPr lvl="2">
              <a:buNone/>
            </a:pPr>
            <a:endParaRPr lang="en-US" sz="1200" dirty="0"/>
          </a:p>
          <a:p>
            <a:pPr lvl="1"/>
            <a:r>
              <a:rPr lang="en-US" dirty="0"/>
              <a:t>SQL Server Administrators</a:t>
            </a:r>
          </a:p>
          <a:p>
            <a:pPr lvl="2">
              <a:buNone/>
            </a:pPr>
            <a:r>
              <a:rPr lang="en-US" dirty="0"/>
              <a:t>All the goals of the developers.</a:t>
            </a:r>
          </a:p>
          <a:p>
            <a:pPr lvl="2">
              <a:buNone/>
            </a:pPr>
            <a:endParaRPr lang="en-US" sz="1000" dirty="0"/>
          </a:p>
          <a:p>
            <a:pPr lvl="2">
              <a:buNone/>
            </a:pPr>
            <a:r>
              <a:rPr lang="en-US" dirty="0"/>
              <a:t>Preach these patterns to the wayward flocks.</a:t>
            </a:r>
          </a:p>
          <a:p>
            <a:pPr lvl="1"/>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a:t>
            </a:fld>
            <a:r>
              <a:rPr lang="en-US" dirty="0"/>
              <a:t>  |  </a:t>
            </a:r>
          </a:p>
        </p:txBody>
      </p:sp>
    </p:spTree>
    <p:extLst>
      <p:ext uri="{BB962C8B-B14F-4D97-AF65-F5344CB8AC3E}">
        <p14:creationId xmlns:p14="http://schemas.microsoft.com/office/powerpoint/2010/main" val="38802134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Table Partitioning - Design</a:t>
            </a:r>
          </a:p>
        </p:txBody>
      </p:sp>
      <p:sp>
        <p:nvSpPr>
          <p:cNvPr id="19" name="Content Placeholder 18"/>
          <p:cNvSpPr>
            <a:spLocks noGrp="1"/>
          </p:cNvSpPr>
          <p:nvPr>
            <p:ph idx="1"/>
          </p:nvPr>
        </p:nvSpPr>
        <p:spPr/>
        <p:txBody>
          <a:bodyPr>
            <a:normAutofit fontScale="77500" lnSpcReduction="20000"/>
          </a:bodyPr>
          <a:lstStyle/>
          <a:p>
            <a:pPr>
              <a:defRPr/>
            </a:pPr>
            <a:endParaRPr lang="en-US" sz="2600" dirty="0"/>
          </a:p>
          <a:p>
            <a:pPr>
              <a:defRPr/>
            </a:pPr>
            <a:r>
              <a:rPr lang="en-US" sz="2600" dirty="0"/>
              <a:t>Create a file group and corresponding files that will hold the partitions specified by the partition scheme.</a:t>
            </a:r>
          </a:p>
          <a:p>
            <a:pPr>
              <a:defRPr/>
            </a:pPr>
            <a:endParaRPr lang="en-US" sz="2600" dirty="0"/>
          </a:p>
          <a:p>
            <a:pPr>
              <a:defRPr/>
            </a:pPr>
            <a:r>
              <a:rPr lang="en-US" sz="2600" dirty="0"/>
              <a:t>Create a partition function that maps the rows of a table or index into partitions based on the values of a specified column.</a:t>
            </a:r>
          </a:p>
          <a:p>
            <a:pPr>
              <a:defRPr/>
            </a:pPr>
            <a:endParaRPr lang="en-US" sz="2600" dirty="0"/>
          </a:p>
          <a:p>
            <a:pPr>
              <a:defRPr/>
            </a:pPr>
            <a:r>
              <a:rPr lang="en-US" sz="2600" dirty="0"/>
              <a:t>Create a partition scheme that maps the partitions of a partitioned table or index to the new file groups.</a:t>
            </a:r>
          </a:p>
          <a:p>
            <a:pPr>
              <a:defRPr/>
            </a:pPr>
            <a:endParaRPr lang="en-US" sz="2600" dirty="0"/>
          </a:p>
          <a:p>
            <a:pPr>
              <a:defRPr/>
            </a:pPr>
            <a:r>
              <a:rPr lang="en-US" sz="2600" dirty="0"/>
              <a:t>Create or modify a table or index and specify the partition scheme as the storage location.</a:t>
            </a:r>
          </a:p>
          <a:p>
            <a:pPr lvl="1">
              <a:buNone/>
            </a:pPr>
            <a:endParaRPr lang="en-US" dirty="0"/>
          </a:p>
          <a:p>
            <a:pPr lvl="1">
              <a:buNone/>
            </a:pPr>
            <a:r>
              <a:rPr lang="en-US" sz="2000" dirty="0">
                <a:solidFill>
                  <a:srgbClr val="C00000"/>
                </a:solidFill>
              </a:rPr>
              <a:t>[Table Partition Example]</a:t>
            </a:r>
            <a:endParaRPr lang="en-US" sz="2000" dirty="0">
              <a:solidFill>
                <a:srgbClr val="00B05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20</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Table Partitioning - Diagram</a:t>
            </a:r>
          </a:p>
        </p:txBody>
      </p:sp>
      <p:sp>
        <p:nvSpPr>
          <p:cNvPr id="19" name="Content Placeholder 18"/>
          <p:cNvSpPr>
            <a:spLocks noGrp="1"/>
          </p:cNvSpPr>
          <p:nvPr>
            <p:ph idx="1"/>
          </p:nvPr>
        </p:nvSpPr>
        <p:spPr>
          <a:xfrm>
            <a:off x="457200" y="1600200"/>
            <a:ext cx="8229600" cy="5051828"/>
          </a:xfrm>
        </p:spPr>
        <p:txBody>
          <a:bodyPr>
            <a:normAutofit/>
          </a:bodyPr>
          <a:lstStyle/>
          <a:p>
            <a:pPr lvl="1">
              <a:buNone/>
            </a:pPr>
            <a:endParaRPr lang="en-US" dirty="0"/>
          </a:p>
          <a:p>
            <a:pPr lvl="1"/>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21</a:t>
            </a:fld>
            <a:r>
              <a:rPr lang="en-US" dirty="0"/>
              <a:t>  |  </a:t>
            </a:r>
          </a:p>
        </p:txBody>
      </p:sp>
      <p:sp>
        <p:nvSpPr>
          <p:cNvPr id="16" name="Can 15"/>
          <p:cNvSpPr/>
          <p:nvPr/>
        </p:nvSpPr>
        <p:spPr>
          <a:xfrm>
            <a:off x="402770" y="1417638"/>
            <a:ext cx="2558143" cy="4060372"/>
          </a:xfrm>
          <a:prstGeom prst="can">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Rectangle 19"/>
          <p:cNvSpPr/>
          <p:nvPr/>
        </p:nvSpPr>
        <p:spPr>
          <a:xfrm>
            <a:off x="1110336" y="2385828"/>
            <a:ext cx="1262743"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400" dirty="0"/>
              <a:t>Customers</a:t>
            </a:r>
          </a:p>
        </p:txBody>
      </p:sp>
      <p:sp>
        <p:nvSpPr>
          <p:cNvPr id="30" name="Rectangle 29"/>
          <p:cNvSpPr/>
          <p:nvPr/>
        </p:nvSpPr>
        <p:spPr>
          <a:xfrm>
            <a:off x="1110336" y="4158341"/>
            <a:ext cx="1262743" cy="7315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Dim Date</a:t>
            </a:r>
          </a:p>
        </p:txBody>
      </p:sp>
      <p:sp>
        <p:nvSpPr>
          <p:cNvPr id="31" name="Rectangle 30"/>
          <p:cNvSpPr/>
          <p:nvPr/>
        </p:nvSpPr>
        <p:spPr>
          <a:xfrm>
            <a:off x="1110336" y="3272084"/>
            <a:ext cx="1262743" cy="73152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t>Dim Packages</a:t>
            </a:r>
          </a:p>
        </p:txBody>
      </p:sp>
      <p:sp>
        <p:nvSpPr>
          <p:cNvPr id="33" name="Flowchart: Predefined Process 32"/>
          <p:cNvSpPr/>
          <p:nvPr/>
        </p:nvSpPr>
        <p:spPr>
          <a:xfrm>
            <a:off x="7206378" y="2144484"/>
            <a:ext cx="1197429" cy="73152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a:t>File Group 201101</a:t>
            </a:r>
          </a:p>
        </p:txBody>
      </p:sp>
      <p:sp>
        <p:nvSpPr>
          <p:cNvPr id="11" name="Flowchart: Predefined Process 10"/>
          <p:cNvSpPr/>
          <p:nvPr/>
        </p:nvSpPr>
        <p:spPr>
          <a:xfrm>
            <a:off x="7195492" y="4079806"/>
            <a:ext cx="1197429" cy="73152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000" dirty="0"/>
              <a:t>File Group 201204</a:t>
            </a:r>
          </a:p>
        </p:txBody>
      </p:sp>
      <p:sp>
        <p:nvSpPr>
          <p:cNvPr id="12" name="Rectangle 11"/>
          <p:cNvSpPr/>
          <p:nvPr/>
        </p:nvSpPr>
        <p:spPr>
          <a:xfrm>
            <a:off x="5704146" y="3117348"/>
            <a:ext cx="1262743"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Partition Function</a:t>
            </a:r>
          </a:p>
        </p:txBody>
      </p:sp>
      <p:sp>
        <p:nvSpPr>
          <p:cNvPr id="13" name="Rectangle 12"/>
          <p:cNvSpPr/>
          <p:nvPr/>
        </p:nvSpPr>
        <p:spPr>
          <a:xfrm>
            <a:off x="3702990" y="3117348"/>
            <a:ext cx="1262743" cy="73152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1100" dirty="0"/>
              <a:t>Partition Scheme</a:t>
            </a:r>
          </a:p>
        </p:txBody>
      </p:sp>
      <p:sp>
        <p:nvSpPr>
          <p:cNvPr id="14" name="Right Arrow 13"/>
          <p:cNvSpPr/>
          <p:nvPr/>
        </p:nvSpPr>
        <p:spPr>
          <a:xfrm>
            <a:off x="3156855" y="3272084"/>
            <a:ext cx="391886" cy="38551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15" name="Right Arrow 14"/>
          <p:cNvSpPr/>
          <p:nvPr/>
        </p:nvSpPr>
        <p:spPr>
          <a:xfrm>
            <a:off x="5170742" y="3272084"/>
            <a:ext cx="391886" cy="385516"/>
          </a:xfrm>
          <a:prstGeom prst="rightArrow">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4" name="Up-Down Arrow 23"/>
          <p:cNvSpPr/>
          <p:nvPr/>
        </p:nvSpPr>
        <p:spPr>
          <a:xfrm>
            <a:off x="7620000" y="3206768"/>
            <a:ext cx="293914" cy="576784"/>
          </a:xfrm>
          <a:prstGeom prst="upDownArrow">
            <a:avLst/>
          </a:prstGeom>
        </p:spPr>
        <p:style>
          <a:lnRef idx="1">
            <a:schemeClr val="accent2"/>
          </a:lnRef>
          <a:fillRef idx="2">
            <a:schemeClr val="accent2"/>
          </a:fillRef>
          <a:effectRef idx="1">
            <a:schemeClr val="accent2"/>
          </a:effectRef>
          <a:fontRef idx="minor">
            <a:schemeClr val="dk1"/>
          </a:fontRef>
        </p:style>
        <p:txBody>
          <a:bodyPr vert="horz" wrap="none" rtlCol="0" anchor="t" anchorCtr="0"/>
          <a:lstStyle/>
          <a:p>
            <a:pPr algn="ctr"/>
            <a:r>
              <a:rPr lang="en-US" dirty="0"/>
              <a:t>…</a:t>
            </a:r>
          </a:p>
        </p:txBody>
      </p:sp>
    </p:spTree>
    <p:extLst>
      <p:ext uri="{BB962C8B-B14F-4D97-AF65-F5344CB8AC3E}">
        <p14:creationId xmlns:p14="http://schemas.microsoft.com/office/powerpoint/2010/main" val="388021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Table Partitioning – Debate</a:t>
            </a:r>
          </a:p>
        </p:txBody>
      </p:sp>
      <p:sp>
        <p:nvSpPr>
          <p:cNvPr id="5" name="Content Placeholder 4"/>
          <p:cNvSpPr>
            <a:spLocks noGrp="1"/>
          </p:cNvSpPr>
          <p:nvPr>
            <p:ph sz="half" idx="1"/>
          </p:nvPr>
        </p:nvSpPr>
        <p:spPr/>
        <p:txBody>
          <a:bodyPr/>
          <a:lstStyle/>
          <a:p>
            <a:pPr>
              <a:buNone/>
            </a:pPr>
            <a:r>
              <a:rPr lang="en-US" dirty="0">
                <a:solidFill>
                  <a:srgbClr val="00B050"/>
                </a:solidFill>
              </a:rPr>
              <a:t>Pros</a:t>
            </a:r>
          </a:p>
          <a:p>
            <a:pPr>
              <a:buNone/>
            </a:pPr>
            <a:endParaRPr lang="en-US" sz="1000" dirty="0">
              <a:solidFill>
                <a:srgbClr val="00B050"/>
              </a:solidFill>
            </a:endParaRPr>
          </a:p>
          <a:p>
            <a:r>
              <a:rPr lang="en-US" sz="2000" dirty="0"/>
              <a:t>Table or index is defined on the storage scheme over N file groups.</a:t>
            </a:r>
          </a:p>
          <a:p>
            <a:endParaRPr lang="en-US" sz="1000" dirty="0"/>
          </a:p>
          <a:p>
            <a:r>
              <a:rPr lang="en-US" sz="2000" dirty="0"/>
              <a:t>Deleting data from the system is complicated:  Switch, Merge, Drop Table, Remove File Group, Remove File.</a:t>
            </a:r>
          </a:p>
          <a:p>
            <a:endParaRPr lang="en-US" sz="1000" dirty="0"/>
          </a:p>
          <a:p>
            <a:r>
              <a:rPr lang="en-US" sz="2000" dirty="0"/>
              <a:t>Query analyzer determines table automatically.</a:t>
            </a:r>
          </a:p>
          <a:p>
            <a:endParaRPr lang="en-US" dirty="0"/>
          </a:p>
        </p:txBody>
      </p:sp>
      <p:sp>
        <p:nvSpPr>
          <p:cNvPr id="6" name="Content Placeholder 5"/>
          <p:cNvSpPr>
            <a:spLocks noGrp="1"/>
          </p:cNvSpPr>
          <p:nvPr>
            <p:ph sz="half" idx="2"/>
          </p:nvPr>
        </p:nvSpPr>
        <p:spPr/>
        <p:txBody>
          <a:bodyPr/>
          <a:lstStyle/>
          <a:p>
            <a:pPr>
              <a:buNone/>
            </a:pPr>
            <a:r>
              <a:rPr lang="en-US" dirty="0">
                <a:solidFill>
                  <a:srgbClr val="FF0000"/>
                </a:solidFill>
              </a:rPr>
              <a:t>Cons</a:t>
            </a:r>
          </a:p>
          <a:p>
            <a:pPr>
              <a:buNone/>
            </a:pPr>
            <a:endParaRPr lang="en-US" sz="1000" dirty="0">
              <a:solidFill>
                <a:srgbClr val="FF0000"/>
              </a:solidFill>
            </a:endParaRPr>
          </a:p>
          <a:p>
            <a:r>
              <a:rPr lang="en-US" sz="2000" dirty="0"/>
              <a:t>Must have Enterprise version to implement.</a:t>
            </a:r>
          </a:p>
          <a:p>
            <a:endParaRPr lang="en-US" sz="1000" dirty="0"/>
          </a:p>
          <a:p>
            <a:r>
              <a:rPr lang="en-US" sz="2000" dirty="0"/>
              <a:t>Must write code to add, load, and delete partitions.</a:t>
            </a:r>
          </a:p>
          <a:p>
            <a:endParaRPr lang="en-US" sz="1000" dirty="0"/>
          </a:p>
          <a:p>
            <a:r>
              <a:rPr lang="en-US" sz="2000" dirty="0"/>
              <a:t>Out of all the techniques, this is the most complicated.</a:t>
            </a:r>
          </a:p>
          <a:p>
            <a:endParaRPr lang="en-US" sz="1000" dirty="0"/>
          </a:p>
          <a:p>
            <a:r>
              <a:rPr lang="en-US" sz="2000" dirty="0"/>
              <a:t>Limited by number of partitions - 1K (32 bit) and 15K (64 bit)</a:t>
            </a:r>
          </a:p>
          <a:p>
            <a:endParaRPr lang="en-US" dirty="0"/>
          </a:p>
        </p:txBody>
      </p:sp>
      <p:sp>
        <p:nvSpPr>
          <p:cNvPr id="7" name="Date Placeholder 3"/>
          <p:cNvSpPr>
            <a:spLocks noGrp="1"/>
          </p:cNvSpPr>
          <p:nvPr>
            <p:ph type="dt" sz="half" idx="4294967295"/>
          </p:nvPr>
        </p:nvSpPr>
        <p:spPr>
          <a:xfrm>
            <a:off x="706329" y="6286903"/>
            <a:ext cx="851361" cy="365125"/>
          </a:xfrm>
          <a:prstGeom prst="rect">
            <a:avLst/>
          </a:prstGeom>
        </p:spPr>
        <p:txBody>
          <a:bodyPr vert="horz" lIns="91440" tIns="45720" rIns="91440" bIns="45720" rtlCol="0" anchor="ctr"/>
          <a:lstStyle>
            <a:lvl1pPr algn="l">
              <a:defRPr sz="1100">
                <a:solidFill>
                  <a:srgbClr val="FFFFFF"/>
                </a:solidFill>
              </a:defRPr>
            </a:lvl1pPr>
          </a:lstStyle>
          <a:p>
            <a:r>
              <a:rPr lang="en-US" dirty="0"/>
              <a:t>|</a:t>
            </a:r>
          </a:p>
        </p:txBody>
      </p:sp>
      <p:sp>
        <p:nvSpPr>
          <p:cNvPr id="8" name="Footer Placeholder 4"/>
          <p:cNvSpPr>
            <a:spLocks noGrp="1"/>
          </p:cNvSpPr>
          <p:nvPr>
            <p:ph type="ftr" sz="quarter" idx="4294967295"/>
          </p:nvPr>
        </p:nvSpPr>
        <p:spPr>
          <a:xfrm>
            <a:off x="990600" y="6286903"/>
            <a:ext cx="3583254"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9" name="Slide Number Placeholder 5"/>
          <p:cNvSpPr>
            <a:spLocks noGrp="1"/>
          </p:cNvSpPr>
          <p:nvPr>
            <p:ph type="sldNum" sz="quarter" idx="4"/>
          </p:nvPr>
        </p:nvSpPr>
        <p:spPr>
          <a:xfrm>
            <a:off x="228193" y="6286903"/>
            <a:ext cx="527746" cy="365125"/>
          </a:xfrm>
          <a:prstGeom prst="rect">
            <a:avLst/>
          </a:prstGeom>
        </p:spPr>
        <p:txBody>
          <a:bodyPr vert="horz" lIns="91440" tIns="45720" rIns="91440" bIns="45720" rtlCol="0" anchor="ctr"/>
          <a:lstStyle>
            <a:lvl1pPr algn="r">
              <a:defRPr sz="1100">
                <a:solidFill>
                  <a:srgbClr val="FFFFFF"/>
                </a:solidFill>
              </a:defRPr>
            </a:lvl1pPr>
          </a:lstStyle>
          <a:p>
            <a:fld id="{87FD5303-69AD-2E4D-B18B-E5EED0F0A60B}" type="slidenum">
              <a:rPr lang="en-US" smtClean="0"/>
              <a:pPr/>
              <a:t>22</a:t>
            </a:fld>
            <a:r>
              <a:rPr lang="en-US" dirty="0"/>
              <a:t>  |  </a:t>
            </a:r>
          </a:p>
        </p:txBody>
      </p:sp>
    </p:spTree>
    <p:extLst>
      <p:ext uri="{BB962C8B-B14F-4D97-AF65-F5344CB8AC3E}">
        <p14:creationId xmlns:p14="http://schemas.microsoft.com/office/powerpoint/2010/main" val="1061233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Table Partitioning – Sliding window</a:t>
            </a:r>
          </a:p>
        </p:txBody>
      </p:sp>
      <p:sp>
        <p:nvSpPr>
          <p:cNvPr id="19" name="Content Placeholder 18"/>
          <p:cNvSpPr>
            <a:spLocks noGrp="1"/>
          </p:cNvSpPr>
          <p:nvPr>
            <p:ph idx="1"/>
          </p:nvPr>
        </p:nvSpPr>
        <p:spPr/>
        <p:txBody>
          <a:bodyPr>
            <a:normAutofit/>
          </a:bodyPr>
          <a:lstStyle/>
          <a:p>
            <a:pPr>
              <a:buNone/>
              <a:defRPr/>
            </a:pPr>
            <a:endParaRPr lang="en-US" sz="800" dirty="0"/>
          </a:p>
          <a:p>
            <a:pPr>
              <a:defRPr/>
            </a:pPr>
            <a:r>
              <a:rPr lang="en-US" sz="2600" dirty="0"/>
              <a:t>Always use a hospital partition at the front and back of your data.</a:t>
            </a:r>
          </a:p>
          <a:p>
            <a:pPr>
              <a:defRPr/>
            </a:pPr>
            <a:r>
              <a:rPr lang="en-US" sz="2600" dirty="0"/>
              <a:t>Add a new partition at the back of the queue.</a:t>
            </a:r>
          </a:p>
          <a:p>
            <a:pPr>
              <a:defRPr/>
            </a:pPr>
            <a:r>
              <a:rPr lang="en-US" sz="2600" dirty="0"/>
              <a:t>Remove a old partition from the front of the queue.</a:t>
            </a:r>
          </a:p>
          <a:p>
            <a:pPr>
              <a:defRPr/>
            </a:pPr>
            <a:r>
              <a:rPr lang="en-US" sz="2600" dirty="0"/>
              <a:t>We have added work when removing since we want to maintain the front hospital partition.</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23</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457200" y="165778"/>
            <a:ext cx="8229600" cy="1143000"/>
          </a:xfrm>
        </p:spPr>
        <p:txBody>
          <a:bodyPr>
            <a:normAutofit fontScale="90000"/>
          </a:bodyPr>
          <a:lstStyle/>
          <a:p>
            <a:r>
              <a:rPr lang="en-US" dirty="0"/>
              <a:t>Compare Storage Techniques – </a:t>
            </a:r>
            <a:br>
              <a:rPr lang="en-US" dirty="0"/>
            </a:br>
            <a:r>
              <a:rPr lang="en-US" dirty="0"/>
              <a:t>Full Table Scan</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24</a:t>
            </a:fld>
            <a:r>
              <a:rPr lang="en-US" dirty="0"/>
              <a:t>  |  </a:t>
            </a:r>
          </a:p>
        </p:txBody>
      </p:sp>
      <p:graphicFrame>
        <p:nvGraphicFramePr>
          <p:cNvPr id="1026" name="Object 2"/>
          <p:cNvGraphicFramePr>
            <a:graphicFrameLocks noChangeAspect="1"/>
          </p:cNvGraphicFramePr>
          <p:nvPr/>
        </p:nvGraphicFramePr>
        <p:xfrm>
          <a:off x="755938" y="4691743"/>
          <a:ext cx="7930861" cy="1311275"/>
        </p:xfrm>
        <a:graphic>
          <a:graphicData uri="http://schemas.openxmlformats.org/presentationml/2006/ole">
            <mc:AlternateContent xmlns:mc="http://schemas.openxmlformats.org/markup-compatibility/2006">
              <mc:Choice xmlns:v="urn:schemas-microsoft-com:vml" Requires="v">
                <p:oleObj spid="_x0000_s1044" name="Worksheet" r:id="rId3" imgW="12439622" imgH="2667060" progId="Excel.Sheet.12">
                  <p:embed/>
                </p:oleObj>
              </mc:Choice>
              <mc:Fallback>
                <p:oleObj name="Worksheet" r:id="rId3" imgW="12439622" imgH="2667060" progId="Excel.Sheet.12">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5938" y="4691743"/>
                        <a:ext cx="7930861"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Content Placeholder 6"/>
          <p:cNvGraphicFramePr>
            <a:graphicFrameLocks noGrp="1"/>
          </p:cNvGraphicFramePr>
          <p:nvPr>
            <p:ph idx="1"/>
          </p:nvPr>
        </p:nvGraphicFramePr>
        <p:xfrm>
          <a:off x="629636" y="1417638"/>
          <a:ext cx="8057164" cy="3132591"/>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8802134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a:xfrm>
            <a:off x="457200" y="165778"/>
            <a:ext cx="8229600" cy="1143000"/>
          </a:xfrm>
        </p:spPr>
        <p:txBody>
          <a:bodyPr>
            <a:normAutofit fontScale="90000"/>
          </a:bodyPr>
          <a:lstStyle/>
          <a:p>
            <a:r>
              <a:rPr lang="en-US" dirty="0"/>
              <a:t>Compare Storage Techniques – </a:t>
            </a:r>
            <a:br>
              <a:rPr lang="en-US" dirty="0"/>
            </a:br>
            <a:r>
              <a:rPr lang="en-US" dirty="0"/>
              <a:t>Add Non-Clustered Index</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25</a:t>
            </a:fld>
            <a:r>
              <a:rPr lang="en-US" dirty="0"/>
              <a:t>  |  </a:t>
            </a:r>
          </a:p>
        </p:txBody>
      </p:sp>
      <p:graphicFrame>
        <p:nvGraphicFramePr>
          <p:cNvPr id="8" name="Table 7"/>
          <p:cNvGraphicFramePr>
            <a:graphicFrameLocks noGrp="1"/>
          </p:cNvGraphicFramePr>
          <p:nvPr/>
        </p:nvGraphicFramePr>
        <p:xfrm>
          <a:off x="690066" y="4659089"/>
          <a:ext cx="7767576" cy="1295397"/>
        </p:xfrm>
        <a:graphic>
          <a:graphicData uri="http://schemas.openxmlformats.org/drawingml/2006/table">
            <a:tbl>
              <a:tblPr/>
              <a:tblGrid>
                <a:gridCol w="2132419">
                  <a:extLst>
                    <a:ext uri="{9D8B030D-6E8A-4147-A177-3AD203B41FA5}">
                      <a16:colId xmlns:a16="http://schemas.microsoft.com/office/drawing/2014/main" val="20000"/>
                    </a:ext>
                  </a:extLst>
                </a:gridCol>
                <a:gridCol w="769430">
                  <a:extLst>
                    <a:ext uri="{9D8B030D-6E8A-4147-A177-3AD203B41FA5}">
                      <a16:colId xmlns:a16="http://schemas.microsoft.com/office/drawing/2014/main" val="20001"/>
                    </a:ext>
                  </a:extLst>
                </a:gridCol>
                <a:gridCol w="915988">
                  <a:extLst>
                    <a:ext uri="{9D8B030D-6E8A-4147-A177-3AD203B41FA5}">
                      <a16:colId xmlns:a16="http://schemas.microsoft.com/office/drawing/2014/main" val="20002"/>
                    </a:ext>
                  </a:extLst>
                </a:gridCol>
                <a:gridCol w="989266">
                  <a:extLst>
                    <a:ext uri="{9D8B030D-6E8A-4147-A177-3AD203B41FA5}">
                      <a16:colId xmlns:a16="http://schemas.microsoft.com/office/drawing/2014/main" val="20003"/>
                    </a:ext>
                  </a:extLst>
                </a:gridCol>
                <a:gridCol w="806069">
                  <a:extLst>
                    <a:ext uri="{9D8B030D-6E8A-4147-A177-3AD203B41FA5}">
                      <a16:colId xmlns:a16="http://schemas.microsoft.com/office/drawing/2014/main" val="20004"/>
                    </a:ext>
                  </a:extLst>
                </a:gridCol>
                <a:gridCol w="952628">
                  <a:extLst>
                    <a:ext uri="{9D8B030D-6E8A-4147-A177-3AD203B41FA5}">
                      <a16:colId xmlns:a16="http://schemas.microsoft.com/office/drawing/2014/main" val="20005"/>
                    </a:ext>
                  </a:extLst>
                </a:gridCol>
                <a:gridCol w="1201776">
                  <a:extLst>
                    <a:ext uri="{9D8B030D-6E8A-4147-A177-3AD203B41FA5}">
                      <a16:colId xmlns:a16="http://schemas.microsoft.com/office/drawing/2014/main" val="20006"/>
                    </a:ext>
                  </a:extLst>
                </a:gridCol>
              </a:tblGrid>
              <a:tr h="143933">
                <a:tc>
                  <a:txBody>
                    <a:bodyPr/>
                    <a:lstStyle/>
                    <a:p>
                      <a:pPr algn="l" fontAlgn="b"/>
                      <a:r>
                        <a:rPr lang="en-US" sz="800" b="0" i="0" u="none" strike="noStrike" dirty="0">
                          <a:solidFill>
                            <a:srgbClr val="000000"/>
                          </a:solidFill>
                          <a:latin typeface="Arial"/>
                        </a:rPr>
                        <a:t>Database Name</a:t>
                      </a:r>
                    </a:p>
                  </a:txBody>
                  <a:tcPr marL="4313" marR="4313" marT="4313" marB="0" anchor="b">
                    <a:lnL>
                      <a:noFill/>
                    </a:lnL>
                    <a:lnR>
                      <a:noFill/>
                    </a:lnR>
                    <a:lnT>
                      <a:noFill/>
                    </a:lnT>
                    <a:lnB>
                      <a:noFill/>
                    </a:lnB>
                    <a:solidFill>
                      <a:srgbClr val="D7E4BC"/>
                    </a:solidFill>
                  </a:tcPr>
                </a:tc>
                <a:tc>
                  <a:txBody>
                    <a:bodyPr/>
                    <a:lstStyle/>
                    <a:p>
                      <a:pPr algn="l" fontAlgn="b"/>
                      <a:r>
                        <a:rPr lang="en-US" sz="800" b="0" i="0" u="none" strike="noStrike">
                          <a:solidFill>
                            <a:srgbClr val="000000"/>
                          </a:solidFill>
                          <a:latin typeface="Arial"/>
                        </a:rPr>
                        <a:t>Scan Count</a:t>
                      </a:r>
                    </a:p>
                  </a:txBody>
                  <a:tcPr marL="4313" marR="4313" marT="4313" marB="0" anchor="b">
                    <a:lnL>
                      <a:noFill/>
                    </a:lnL>
                    <a:lnR>
                      <a:noFill/>
                    </a:lnR>
                    <a:lnT>
                      <a:noFill/>
                    </a:lnT>
                    <a:lnB>
                      <a:noFill/>
                    </a:lnB>
                    <a:solidFill>
                      <a:srgbClr val="D7E4BC"/>
                    </a:solidFill>
                  </a:tcPr>
                </a:tc>
                <a:tc>
                  <a:txBody>
                    <a:bodyPr/>
                    <a:lstStyle/>
                    <a:p>
                      <a:pPr algn="l" fontAlgn="b"/>
                      <a:r>
                        <a:rPr lang="en-US" sz="800" b="0" i="0" u="none" strike="noStrike">
                          <a:solidFill>
                            <a:srgbClr val="000000"/>
                          </a:solidFill>
                          <a:latin typeface="Arial"/>
                        </a:rPr>
                        <a:t>Logical Reads</a:t>
                      </a:r>
                    </a:p>
                  </a:txBody>
                  <a:tcPr marL="4313" marR="4313" marT="4313" marB="0" anchor="b">
                    <a:lnL>
                      <a:noFill/>
                    </a:lnL>
                    <a:lnR>
                      <a:noFill/>
                    </a:lnR>
                    <a:lnT>
                      <a:noFill/>
                    </a:lnT>
                    <a:lnB>
                      <a:noFill/>
                    </a:lnB>
                    <a:solidFill>
                      <a:srgbClr val="D7E4BC"/>
                    </a:solidFill>
                  </a:tcPr>
                </a:tc>
                <a:tc>
                  <a:txBody>
                    <a:bodyPr/>
                    <a:lstStyle/>
                    <a:p>
                      <a:pPr algn="l" fontAlgn="b"/>
                      <a:r>
                        <a:rPr lang="en-US" sz="800" b="0" i="0" u="none" strike="noStrike" dirty="0">
                          <a:solidFill>
                            <a:srgbClr val="000000"/>
                          </a:solidFill>
                          <a:latin typeface="Arial"/>
                        </a:rPr>
                        <a:t>Physical Reads</a:t>
                      </a:r>
                    </a:p>
                  </a:txBody>
                  <a:tcPr marL="4313" marR="4313" marT="4313" marB="0" anchor="b">
                    <a:lnL>
                      <a:noFill/>
                    </a:lnL>
                    <a:lnR>
                      <a:noFill/>
                    </a:lnR>
                    <a:lnT>
                      <a:noFill/>
                    </a:lnT>
                    <a:lnB>
                      <a:noFill/>
                    </a:lnB>
                    <a:solidFill>
                      <a:srgbClr val="D7E4BC"/>
                    </a:solidFill>
                  </a:tcPr>
                </a:tc>
                <a:tc>
                  <a:txBody>
                    <a:bodyPr/>
                    <a:lstStyle/>
                    <a:p>
                      <a:pPr algn="l" fontAlgn="b"/>
                      <a:r>
                        <a:rPr lang="en-US" sz="800" b="0" i="0" u="none" strike="noStrike">
                          <a:solidFill>
                            <a:srgbClr val="000000"/>
                          </a:solidFill>
                          <a:latin typeface="Arial"/>
                        </a:rPr>
                        <a:t>Read Ahead</a:t>
                      </a:r>
                    </a:p>
                  </a:txBody>
                  <a:tcPr marL="4313" marR="4313" marT="4313" marB="0" anchor="b">
                    <a:lnL>
                      <a:noFill/>
                    </a:lnL>
                    <a:lnR>
                      <a:noFill/>
                    </a:lnR>
                    <a:lnT>
                      <a:noFill/>
                    </a:lnT>
                    <a:lnB>
                      <a:noFill/>
                    </a:lnB>
                    <a:solidFill>
                      <a:srgbClr val="D7E4BC"/>
                    </a:solidFill>
                  </a:tcPr>
                </a:tc>
                <a:tc>
                  <a:txBody>
                    <a:bodyPr/>
                    <a:lstStyle/>
                    <a:p>
                      <a:pPr algn="l" fontAlgn="b"/>
                      <a:r>
                        <a:rPr lang="en-US" sz="800" b="0" i="0" u="none" strike="noStrike">
                          <a:solidFill>
                            <a:srgbClr val="000000"/>
                          </a:solidFill>
                          <a:latin typeface="Arial"/>
                        </a:rPr>
                        <a:t>Cpu Time (ms)</a:t>
                      </a:r>
                    </a:p>
                  </a:txBody>
                  <a:tcPr marL="4313" marR="4313" marT="4313" marB="0" anchor="b">
                    <a:lnL>
                      <a:noFill/>
                    </a:lnL>
                    <a:lnR>
                      <a:noFill/>
                    </a:lnR>
                    <a:lnT>
                      <a:noFill/>
                    </a:lnT>
                    <a:lnB>
                      <a:noFill/>
                    </a:lnB>
                    <a:solidFill>
                      <a:srgbClr val="D7E4BC"/>
                    </a:solidFill>
                  </a:tcPr>
                </a:tc>
                <a:tc>
                  <a:txBody>
                    <a:bodyPr/>
                    <a:lstStyle/>
                    <a:p>
                      <a:pPr algn="l" fontAlgn="b"/>
                      <a:r>
                        <a:rPr lang="en-US" sz="800" b="0" i="0" u="none" strike="noStrike">
                          <a:solidFill>
                            <a:srgbClr val="000000"/>
                          </a:solidFill>
                          <a:latin typeface="Arial"/>
                        </a:rPr>
                        <a:t>Elapsed Time (ms)</a:t>
                      </a:r>
                    </a:p>
                  </a:txBody>
                  <a:tcPr marL="4313" marR="4313" marT="4313" marB="0" anchor="b">
                    <a:lnL>
                      <a:noFill/>
                    </a:lnL>
                    <a:lnR>
                      <a:noFill/>
                    </a:lnR>
                    <a:lnT>
                      <a:noFill/>
                    </a:lnT>
                    <a:lnB>
                      <a:noFill/>
                    </a:lnB>
                    <a:solidFill>
                      <a:srgbClr val="D7E4BC"/>
                    </a:solidFill>
                  </a:tcPr>
                </a:tc>
                <a:extLst>
                  <a:ext uri="{0D108BD9-81ED-4DB2-BD59-A6C34878D82A}">
                    <a16:rowId xmlns:a16="http://schemas.microsoft.com/office/drawing/2014/main" val="10000"/>
                  </a:ext>
                </a:extLst>
              </a:tr>
              <a:tr h="143933">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dirty="0">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extLst>
                  <a:ext uri="{0D108BD9-81ED-4DB2-BD59-A6C34878D82A}">
                    <a16:rowId xmlns:a16="http://schemas.microsoft.com/office/drawing/2014/main" val="10001"/>
                  </a:ext>
                </a:extLst>
              </a:tr>
              <a:tr h="143933">
                <a:tc>
                  <a:txBody>
                    <a:bodyPr/>
                    <a:lstStyle/>
                    <a:p>
                      <a:pPr algn="l" fontAlgn="b"/>
                      <a:r>
                        <a:rPr lang="en-US" sz="800" b="0" i="0" u="none" strike="noStrike">
                          <a:solidFill>
                            <a:srgbClr val="000000"/>
                          </a:solidFill>
                          <a:latin typeface="Arial"/>
                        </a:rPr>
                        <a:t>[BIG_JONS_BBQ_DW] - Hint</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1</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27984</a:t>
                      </a:r>
                    </a:p>
                  </a:txBody>
                  <a:tcPr marL="4313" marR="4313" marT="4313" marB="0" anchor="b">
                    <a:lnL>
                      <a:noFill/>
                    </a:lnL>
                    <a:lnR>
                      <a:noFill/>
                    </a:lnR>
                    <a:lnT>
                      <a:noFill/>
                    </a:lnT>
                    <a:lnB>
                      <a:noFill/>
                    </a:lnB>
                  </a:tcPr>
                </a:tc>
                <a:tc>
                  <a:txBody>
                    <a:bodyPr/>
                    <a:lstStyle/>
                    <a:p>
                      <a:pPr algn="r" fontAlgn="b"/>
                      <a:r>
                        <a:rPr lang="en-US" sz="800" b="0" i="0" u="none" strike="noStrike" dirty="0">
                          <a:solidFill>
                            <a:srgbClr val="000000"/>
                          </a:solidFill>
                          <a:latin typeface="Arial"/>
                        </a:rPr>
                        <a:t>55</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12340</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249</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4946</a:t>
                      </a:r>
                    </a:p>
                  </a:txBody>
                  <a:tcPr marL="4313" marR="4313" marT="4313" marB="0" anchor="b">
                    <a:lnL>
                      <a:noFill/>
                    </a:lnL>
                    <a:lnR>
                      <a:noFill/>
                    </a:lnR>
                    <a:lnT>
                      <a:noFill/>
                    </a:lnT>
                    <a:lnB>
                      <a:noFill/>
                    </a:lnB>
                  </a:tcPr>
                </a:tc>
                <a:extLst>
                  <a:ext uri="{0D108BD9-81ED-4DB2-BD59-A6C34878D82A}">
                    <a16:rowId xmlns:a16="http://schemas.microsoft.com/office/drawing/2014/main" val="10002"/>
                  </a:ext>
                </a:extLst>
              </a:tr>
              <a:tr h="143933">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dirty="0">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extLst>
                  <a:ext uri="{0D108BD9-81ED-4DB2-BD59-A6C34878D82A}">
                    <a16:rowId xmlns:a16="http://schemas.microsoft.com/office/drawing/2014/main" val="10003"/>
                  </a:ext>
                </a:extLst>
              </a:tr>
              <a:tr h="143933">
                <a:tc>
                  <a:txBody>
                    <a:bodyPr/>
                    <a:lstStyle/>
                    <a:p>
                      <a:pPr algn="l" fontAlgn="b"/>
                      <a:r>
                        <a:rPr lang="en-US" sz="800" b="0" i="0" u="none" strike="noStrike">
                          <a:solidFill>
                            <a:srgbClr val="000000"/>
                          </a:solidFill>
                          <a:latin typeface="Arial"/>
                        </a:rPr>
                        <a:t>[BBQ_SHARD_2011002] - No Hint</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1</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1601</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3</a:t>
                      </a:r>
                    </a:p>
                  </a:txBody>
                  <a:tcPr marL="4313" marR="4313" marT="4313" marB="0" anchor="b">
                    <a:lnL>
                      <a:noFill/>
                    </a:lnL>
                    <a:lnR>
                      <a:noFill/>
                    </a:lnR>
                    <a:lnT>
                      <a:noFill/>
                    </a:lnT>
                    <a:lnB>
                      <a:noFill/>
                    </a:lnB>
                  </a:tcPr>
                </a:tc>
                <a:tc>
                  <a:txBody>
                    <a:bodyPr/>
                    <a:lstStyle/>
                    <a:p>
                      <a:pPr algn="r" fontAlgn="b"/>
                      <a:r>
                        <a:rPr lang="en-US" sz="800" b="0" i="0" u="none" strike="noStrike" dirty="0">
                          <a:solidFill>
                            <a:srgbClr val="000000"/>
                          </a:solidFill>
                          <a:latin typeface="Arial"/>
                        </a:rPr>
                        <a:t>1581</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94</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329</a:t>
                      </a:r>
                    </a:p>
                  </a:txBody>
                  <a:tcPr marL="4313" marR="4313" marT="4313" marB="0" anchor="b">
                    <a:lnL>
                      <a:noFill/>
                    </a:lnL>
                    <a:lnR>
                      <a:noFill/>
                    </a:lnR>
                    <a:lnT>
                      <a:noFill/>
                    </a:lnT>
                    <a:lnB>
                      <a:noFill/>
                    </a:lnB>
                  </a:tcPr>
                </a:tc>
                <a:extLst>
                  <a:ext uri="{0D108BD9-81ED-4DB2-BD59-A6C34878D82A}">
                    <a16:rowId xmlns:a16="http://schemas.microsoft.com/office/drawing/2014/main" val="10004"/>
                  </a:ext>
                </a:extLst>
              </a:tr>
              <a:tr h="143933">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dirty="0">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extLst>
                  <a:ext uri="{0D108BD9-81ED-4DB2-BD59-A6C34878D82A}">
                    <a16:rowId xmlns:a16="http://schemas.microsoft.com/office/drawing/2014/main" val="10005"/>
                  </a:ext>
                </a:extLst>
              </a:tr>
              <a:tr h="143933">
                <a:tc>
                  <a:txBody>
                    <a:bodyPr/>
                    <a:lstStyle/>
                    <a:p>
                      <a:pPr algn="l" fontAlgn="b"/>
                      <a:r>
                        <a:rPr lang="en-US" sz="800" b="0" i="0" u="none" strike="noStrike">
                          <a:solidFill>
                            <a:srgbClr val="000000"/>
                          </a:solidFill>
                          <a:latin typeface="Arial"/>
                        </a:rPr>
                        <a:t>[BBQ_PART_VIEW] - Hint</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1</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32583</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2</a:t>
                      </a:r>
                    </a:p>
                  </a:txBody>
                  <a:tcPr marL="4313" marR="4313" marT="4313" marB="0" anchor="b">
                    <a:lnL>
                      <a:noFill/>
                    </a:lnL>
                    <a:lnR>
                      <a:noFill/>
                    </a:lnR>
                    <a:lnT>
                      <a:noFill/>
                    </a:lnT>
                    <a:lnB>
                      <a:noFill/>
                    </a:lnB>
                  </a:tcPr>
                </a:tc>
                <a:tc>
                  <a:txBody>
                    <a:bodyPr/>
                    <a:lstStyle/>
                    <a:p>
                      <a:pPr algn="r" fontAlgn="b"/>
                      <a:r>
                        <a:rPr lang="en-US" sz="800" b="0" i="0" u="none" strike="noStrike" dirty="0">
                          <a:solidFill>
                            <a:srgbClr val="000000"/>
                          </a:solidFill>
                          <a:latin typeface="Arial"/>
                        </a:rPr>
                        <a:t>1677</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78</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342</a:t>
                      </a:r>
                    </a:p>
                  </a:txBody>
                  <a:tcPr marL="4313" marR="4313" marT="4313" marB="0" anchor="b">
                    <a:lnL>
                      <a:noFill/>
                    </a:lnL>
                    <a:lnR>
                      <a:noFill/>
                    </a:lnR>
                    <a:lnT>
                      <a:noFill/>
                    </a:lnT>
                    <a:lnB>
                      <a:noFill/>
                    </a:lnB>
                  </a:tcPr>
                </a:tc>
                <a:extLst>
                  <a:ext uri="{0D108BD9-81ED-4DB2-BD59-A6C34878D82A}">
                    <a16:rowId xmlns:a16="http://schemas.microsoft.com/office/drawing/2014/main" val="10006"/>
                  </a:ext>
                </a:extLst>
              </a:tr>
              <a:tr h="143933">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dirty="0">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tc>
                  <a:txBody>
                    <a:bodyPr/>
                    <a:lstStyle/>
                    <a:p>
                      <a:pPr algn="l" fontAlgn="b"/>
                      <a:endParaRPr lang="en-US" sz="800" b="0" i="0" u="none" strike="noStrike">
                        <a:solidFill>
                          <a:srgbClr val="000000"/>
                        </a:solidFill>
                        <a:latin typeface="Arial"/>
                      </a:endParaRPr>
                    </a:p>
                  </a:txBody>
                  <a:tcPr marL="4313" marR="4313" marT="4313" marB="0" anchor="b">
                    <a:lnL>
                      <a:noFill/>
                    </a:lnL>
                    <a:lnR>
                      <a:noFill/>
                    </a:lnR>
                    <a:lnT>
                      <a:noFill/>
                    </a:lnT>
                    <a:lnB>
                      <a:noFill/>
                    </a:lnB>
                  </a:tcPr>
                </a:tc>
                <a:extLst>
                  <a:ext uri="{0D108BD9-81ED-4DB2-BD59-A6C34878D82A}">
                    <a16:rowId xmlns:a16="http://schemas.microsoft.com/office/drawing/2014/main" val="10007"/>
                  </a:ext>
                </a:extLst>
              </a:tr>
              <a:tr h="143933">
                <a:tc>
                  <a:txBody>
                    <a:bodyPr/>
                    <a:lstStyle/>
                    <a:p>
                      <a:pPr algn="l" fontAlgn="b"/>
                      <a:r>
                        <a:rPr lang="en-US" sz="800" b="0" i="0" u="none" strike="noStrike">
                          <a:solidFill>
                            <a:srgbClr val="000000"/>
                          </a:solidFill>
                          <a:latin typeface="Arial"/>
                        </a:rPr>
                        <a:t>[BBQ_TABLE_PART] - Hint</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1</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24960</a:t>
                      </a:r>
                    </a:p>
                  </a:txBody>
                  <a:tcPr marL="4313" marR="4313" marT="4313" marB="0" anchor="b">
                    <a:lnL>
                      <a:noFill/>
                    </a:lnL>
                    <a:lnR>
                      <a:noFill/>
                    </a:lnR>
                    <a:lnT>
                      <a:noFill/>
                    </a:lnT>
                    <a:lnB>
                      <a:noFill/>
                    </a:lnB>
                  </a:tcPr>
                </a:tc>
                <a:tc>
                  <a:txBody>
                    <a:bodyPr/>
                    <a:lstStyle/>
                    <a:p>
                      <a:pPr algn="r" fontAlgn="b"/>
                      <a:r>
                        <a:rPr lang="en-US" sz="800" b="0" i="0" u="none" strike="noStrike">
                          <a:solidFill>
                            <a:srgbClr val="000000"/>
                          </a:solidFill>
                          <a:latin typeface="Arial"/>
                        </a:rPr>
                        <a:t>87</a:t>
                      </a:r>
                    </a:p>
                  </a:txBody>
                  <a:tcPr marL="4313" marR="4313" marT="4313" marB="0" anchor="b">
                    <a:lnL>
                      <a:noFill/>
                    </a:lnL>
                    <a:lnR>
                      <a:noFill/>
                    </a:lnR>
                    <a:lnT>
                      <a:noFill/>
                    </a:lnT>
                    <a:lnB>
                      <a:noFill/>
                    </a:lnB>
                  </a:tcPr>
                </a:tc>
                <a:tc>
                  <a:txBody>
                    <a:bodyPr/>
                    <a:lstStyle/>
                    <a:p>
                      <a:pPr algn="r" fontAlgn="b"/>
                      <a:r>
                        <a:rPr lang="en-US" sz="800" b="0" i="0" u="none" strike="noStrike" dirty="0">
                          <a:solidFill>
                            <a:srgbClr val="000000"/>
                          </a:solidFill>
                          <a:latin typeface="Arial"/>
                        </a:rPr>
                        <a:t>557</a:t>
                      </a:r>
                    </a:p>
                  </a:txBody>
                  <a:tcPr marL="4313" marR="4313" marT="4313" marB="0" anchor="b">
                    <a:lnL>
                      <a:noFill/>
                    </a:lnL>
                    <a:lnR>
                      <a:noFill/>
                    </a:lnR>
                    <a:lnT>
                      <a:noFill/>
                    </a:lnT>
                    <a:lnB>
                      <a:noFill/>
                    </a:lnB>
                  </a:tcPr>
                </a:tc>
                <a:tc>
                  <a:txBody>
                    <a:bodyPr/>
                    <a:lstStyle/>
                    <a:p>
                      <a:pPr algn="r" fontAlgn="b"/>
                      <a:r>
                        <a:rPr lang="en-US" sz="800" b="0" i="0" u="none" strike="noStrike" dirty="0">
                          <a:solidFill>
                            <a:srgbClr val="000000"/>
                          </a:solidFill>
                          <a:latin typeface="Arial"/>
                        </a:rPr>
                        <a:t>47</a:t>
                      </a:r>
                    </a:p>
                  </a:txBody>
                  <a:tcPr marL="4313" marR="4313" marT="4313" marB="0" anchor="b">
                    <a:lnL>
                      <a:noFill/>
                    </a:lnL>
                    <a:lnR>
                      <a:noFill/>
                    </a:lnR>
                    <a:lnT>
                      <a:noFill/>
                    </a:lnT>
                    <a:lnB>
                      <a:noFill/>
                    </a:lnB>
                  </a:tcPr>
                </a:tc>
                <a:tc>
                  <a:txBody>
                    <a:bodyPr/>
                    <a:lstStyle/>
                    <a:p>
                      <a:pPr algn="r" fontAlgn="b"/>
                      <a:r>
                        <a:rPr lang="en-US" sz="800" b="0" i="0" u="none" strike="noStrike" dirty="0">
                          <a:solidFill>
                            <a:srgbClr val="000000"/>
                          </a:solidFill>
                          <a:latin typeface="Arial"/>
                        </a:rPr>
                        <a:t>265</a:t>
                      </a:r>
                    </a:p>
                  </a:txBody>
                  <a:tcPr marL="4313" marR="4313" marT="4313" marB="0" anchor="b">
                    <a:lnL>
                      <a:noFill/>
                    </a:lnL>
                    <a:lnR>
                      <a:noFill/>
                    </a:lnR>
                    <a:lnT>
                      <a:noFill/>
                    </a:lnT>
                    <a:lnB>
                      <a:noFill/>
                    </a:lnB>
                  </a:tcPr>
                </a:tc>
                <a:extLst>
                  <a:ext uri="{0D108BD9-81ED-4DB2-BD59-A6C34878D82A}">
                    <a16:rowId xmlns:a16="http://schemas.microsoft.com/office/drawing/2014/main" val="10008"/>
                  </a:ext>
                </a:extLst>
              </a:tr>
            </a:tbl>
          </a:graphicData>
        </a:graphic>
      </p:graphicFrame>
      <p:graphicFrame>
        <p:nvGraphicFramePr>
          <p:cNvPr id="10" name="Content Placeholder 9"/>
          <p:cNvGraphicFramePr>
            <a:graphicFrameLocks noGrp="1"/>
          </p:cNvGraphicFramePr>
          <p:nvPr>
            <p:ph idx="1"/>
          </p:nvPr>
        </p:nvGraphicFramePr>
        <p:xfrm>
          <a:off x="459054" y="1526498"/>
          <a:ext cx="8229599" cy="313259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802134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Biography</a:t>
            </a:r>
          </a:p>
        </p:txBody>
      </p:sp>
      <p:sp>
        <p:nvSpPr>
          <p:cNvPr id="19" name="Content Placeholder 18"/>
          <p:cNvSpPr>
            <a:spLocks noGrp="1"/>
          </p:cNvSpPr>
          <p:nvPr>
            <p:ph idx="1"/>
          </p:nvPr>
        </p:nvSpPr>
        <p:spPr/>
        <p:txBody>
          <a:bodyPr>
            <a:normAutofit fontScale="77500" lnSpcReduction="20000"/>
          </a:bodyPr>
          <a:lstStyle/>
          <a:p>
            <a:pPr lvl="1"/>
            <a:r>
              <a:rPr lang="en-US" sz="2400" dirty="0"/>
              <a:t>Has twenty five years of data processing and proven project management experience, specializing in the banking, health care, and government areas. </a:t>
            </a:r>
          </a:p>
          <a:p>
            <a:pPr lvl="1"/>
            <a:endParaRPr lang="en-US" sz="2400" dirty="0"/>
          </a:p>
          <a:p>
            <a:pPr lvl="1"/>
            <a:r>
              <a:rPr lang="en-US" sz="2400" dirty="0"/>
              <a:t>His credentials include a Masters degree in Computer Science from the University of Rhode Island; and Microsoft Certificates (MCSE Data &amp; Analytics).</a:t>
            </a:r>
          </a:p>
          <a:p>
            <a:pPr lvl="1"/>
            <a:endParaRPr lang="en-US" sz="2400" dirty="0"/>
          </a:p>
          <a:p>
            <a:pPr lvl="1"/>
            <a:r>
              <a:rPr lang="en-US" sz="2400" dirty="0"/>
              <a:t>John is currently a Data </a:t>
            </a:r>
            <a:r>
              <a:rPr lang="en-US" sz="2400" dirty="0" smtClean="0"/>
              <a:t>Architect at Blue Metal.  </a:t>
            </a:r>
            <a:r>
              <a:rPr lang="en-US" sz="2400" dirty="0"/>
              <a:t>He was award the MVP (2014/2015) honor for his contributions to the community.</a:t>
            </a:r>
          </a:p>
          <a:p>
            <a:pPr lvl="1"/>
            <a:endParaRPr lang="en-US" sz="2400" dirty="0"/>
          </a:p>
          <a:p>
            <a:pPr lvl="1"/>
            <a:r>
              <a:rPr lang="en-US" dirty="0"/>
              <a:t>When he is not busy talking to local user groups or writing blog entries on new technology, he spends time with his wife and daughter enjoying outdoor activities. Some of John’s hobbies include wood working projects, crafting a good beer and playing a game of chess. </a:t>
            </a:r>
            <a:endParaRPr lang="en-US" sz="2400"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5"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dirty="0" smtClean="0"/>
              <a:t>26  </a:t>
            </a:r>
            <a:r>
              <a:rPr lang="en-US" dirty="0"/>
              <a:t>|  </a:t>
            </a:r>
          </a:p>
        </p:txBody>
      </p:sp>
    </p:spTree>
    <p:extLst>
      <p:ext uri="{BB962C8B-B14F-4D97-AF65-F5344CB8AC3E}">
        <p14:creationId xmlns:p14="http://schemas.microsoft.com/office/powerpoint/2010/main" val="3880213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References</a:t>
            </a:r>
          </a:p>
        </p:txBody>
      </p:sp>
      <p:sp>
        <p:nvSpPr>
          <p:cNvPr id="19" name="Content Placeholder 18"/>
          <p:cNvSpPr>
            <a:spLocks noGrp="1"/>
          </p:cNvSpPr>
          <p:nvPr>
            <p:ph idx="1"/>
          </p:nvPr>
        </p:nvSpPr>
        <p:spPr>
          <a:xfrm>
            <a:off x="457200" y="1417638"/>
            <a:ext cx="8229600" cy="4708525"/>
          </a:xfrm>
        </p:spPr>
        <p:txBody>
          <a:bodyPr>
            <a:noAutofit/>
          </a:bodyPr>
          <a:lstStyle/>
          <a:p>
            <a:pPr lvl="1"/>
            <a:r>
              <a:rPr lang="en-US" sz="1200" dirty="0"/>
              <a:t>Wikipedia - Shards</a:t>
            </a:r>
          </a:p>
          <a:p>
            <a:pPr lvl="1">
              <a:buNone/>
            </a:pPr>
            <a:r>
              <a:rPr lang="en-US" sz="1200" dirty="0">
                <a:hlinkClick r:id="rId2"/>
              </a:rPr>
              <a:t>http://en.wikipedia.org/wiki/Shard_(database_architecture)</a:t>
            </a:r>
            <a:endParaRPr lang="en-US" sz="1200" dirty="0"/>
          </a:p>
          <a:p>
            <a:pPr lvl="1"/>
            <a:endParaRPr lang="en-US" sz="1200" dirty="0"/>
          </a:p>
          <a:p>
            <a:pPr lvl="1"/>
            <a:r>
              <a:rPr lang="en-US" sz="1200" dirty="0"/>
              <a:t>Wikipedia - Horizontal Partitioning</a:t>
            </a:r>
          </a:p>
          <a:p>
            <a:pPr lvl="1">
              <a:buNone/>
            </a:pPr>
            <a:r>
              <a:rPr lang="en-US" sz="1200" dirty="0">
                <a:hlinkClick r:id="rId3"/>
              </a:rPr>
              <a:t>http://en.wikipedia.org/wiki/Partition_(database)</a:t>
            </a:r>
            <a:endParaRPr lang="en-US" sz="1200" dirty="0"/>
          </a:p>
          <a:p>
            <a:pPr lvl="1"/>
            <a:endParaRPr lang="en-US" sz="1200" dirty="0"/>
          </a:p>
          <a:p>
            <a:pPr lvl="1"/>
            <a:r>
              <a:rPr lang="en-US" sz="1200" dirty="0"/>
              <a:t>MSDN - partitioned views</a:t>
            </a:r>
          </a:p>
          <a:p>
            <a:pPr lvl="1">
              <a:buNone/>
            </a:pPr>
            <a:r>
              <a:rPr lang="en-US" sz="1200" dirty="0">
                <a:hlinkClick r:id="rId4"/>
              </a:rPr>
              <a:t>http://msdn.microsoft.com/en-us/library/ms187956.aspx</a:t>
            </a:r>
            <a:endParaRPr lang="en-US" sz="1200" dirty="0"/>
          </a:p>
          <a:p>
            <a:pPr lvl="1">
              <a:buNone/>
            </a:pPr>
            <a:endParaRPr lang="en-US" sz="1200" dirty="0"/>
          </a:p>
          <a:p>
            <a:pPr lvl="1"/>
            <a:r>
              <a:rPr lang="en-US" sz="1200" dirty="0"/>
              <a:t>MSDN - partitioned tables</a:t>
            </a:r>
          </a:p>
          <a:p>
            <a:pPr lvl="1">
              <a:buNone/>
            </a:pPr>
            <a:r>
              <a:rPr lang="en-US" sz="1200" dirty="0">
                <a:hlinkClick r:id="rId5"/>
              </a:rPr>
              <a:t>http://msdn.microsoft.com/en-us/library/ms188730.aspx</a:t>
            </a:r>
            <a:endParaRPr lang="en-US" sz="1200" dirty="0"/>
          </a:p>
          <a:p>
            <a:pPr lvl="1">
              <a:buNone/>
            </a:pPr>
            <a:endParaRPr lang="en-US" sz="1200" dirty="0"/>
          </a:p>
          <a:p>
            <a:pPr lvl="1"/>
            <a:r>
              <a:rPr lang="en-US" sz="1200" dirty="0"/>
              <a:t>MSDN - files and file groups</a:t>
            </a:r>
          </a:p>
          <a:p>
            <a:pPr lvl="1">
              <a:buNone/>
            </a:pPr>
            <a:r>
              <a:rPr lang="en-US" sz="1200" dirty="0">
                <a:hlinkClick r:id="rId6"/>
              </a:rPr>
              <a:t>http://msdn.microsoft.com/en-us/library/ms179316(v=sql.105).aspx</a:t>
            </a:r>
            <a:endParaRPr lang="en-US" sz="1200" dirty="0"/>
          </a:p>
          <a:p>
            <a:pPr lvl="1">
              <a:buNone/>
            </a:pPr>
            <a:endParaRPr lang="en-US" sz="1200" dirty="0"/>
          </a:p>
          <a:p>
            <a:pPr lvl="1"/>
            <a:r>
              <a:rPr lang="en-US" sz="1200" dirty="0"/>
              <a:t> MSDN – implementing a sliding window</a:t>
            </a:r>
          </a:p>
          <a:p>
            <a:pPr lvl="1">
              <a:buNone/>
            </a:pPr>
            <a:r>
              <a:rPr lang="en-US" sz="1200" dirty="0">
                <a:hlinkClick r:id="rId7"/>
              </a:rPr>
              <a:t>http://msdn.microsoft.com/en-us/library/aa964122(v=sql.90).aspx</a:t>
            </a:r>
            <a:endParaRPr lang="en-US" sz="1200" dirty="0"/>
          </a:p>
          <a:p>
            <a:pPr lvl="1">
              <a:buNone/>
            </a:pPr>
            <a:endParaRPr lang="en-US" sz="1200" dirty="0"/>
          </a:p>
          <a:p>
            <a:pPr lvl="1">
              <a:buNone/>
            </a:pPr>
            <a:endParaRPr lang="en-US" sz="1200" dirty="0">
              <a:solidFill>
                <a:srgbClr val="0070C0"/>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27</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Questions &amp; Answers</a:t>
            </a:r>
          </a:p>
        </p:txBody>
      </p:sp>
      <p:sp>
        <p:nvSpPr>
          <p:cNvPr id="19" name="Content Placeholder 18"/>
          <p:cNvSpPr>
            <a:spLocks noGrp="1"/>
          </p:cNvSpPr>
          <p:nvPr>
            <p:ph idx="1"/>
          </p:nvPr>
        </p:nvSpPr>
        <p:spPr/>
        <p:txBody>
          <a:bodyPr>
            <a:normAutofit/>
          </a:bodyPr>
          <a:lstStyle/>
          <a:p>
            <a:pPr lvl="1"/>
            <a:r>
              <a:rPr lang="en-US" sz="2400" dirty="0"/>
              <a:t>Please visit SQL Server Books Online for more info.</a:t>
            </a:r>
          </a:p>
          <a:p>
            <a:pPr lvl="1"/>
            <a:endParaRPr lang="en-US" sz="2400" dirty="0"/>
          </a:p>
          <a:p>
            <a:pPr lvl="1"/>
            <a:r>
              <a:rPr lang="en-US" sz="2400" dirty="0"/>
              <a:t>Please ask about the presentation or visit my blogs (</a:t>
            </a:r>
            <a:r>
              <a:rPr lang="en-US" sz="2400" dirty="0">
                <a:solidFill>
                  <a:srgbClr val="0070C0"/>
                </a:solidFill>
                <a:hlinkClick r:id="rId2"/>
              </a:rPr>
              <a:t>CRAFTY DBA</a:t>
            </a:r>
            <a:r>
              <a:rPr lang="en-US" sz="2400" dirty="0">
                <a:solidFill>
                  <a:srgbClr val="0070C0"/>
                </a:solidFill>
              </a:rPr>
              <a:t> or </a:t>
            </a:r>
            <a:r>
              <a:rPr lang="en-US" sz="2400" dirty="0">
                <a:hlinkClick r:id="rId3"/>
              </a:rPr>
              <a:t>MS SQL TIPS AUTHOR</a:t>
            </a:r>
            <a:r>
              <a:rPr lang="en-US" sz="2400" dirty="0"/>
              <a:t>) for articles on various subject.</a:t>
            </a:r>
          </a:p>
          <a:p>
            <a:pPr lvl="1"/>
            <a:endParaRPr lang="en-US" sz="2400" dirty="0"/>
          </a:p>
          <a:p>
            <a:pPr lvl="1"/>
            <a:r>
              <a:rPr lang="en-US" sz="2400" dirty="0"/>
              <a:t>If you have any questions, you can contact me at </a:t>
            </a:r>
            <a:r>
              <a:rPr lang="en-US" sz="2400" dirty="0">
                <a:solidFill>
                  <a:srgbClr val="0070C0"/>
                </a:solidFill>
              </a:rPr>
              <a:t>john@craftydba.com</a:t>
            </a:r>
            <a:r>
              <a:rPr lang="en-US" sz="2400" dirty="0">
                <a:solidFill>
                  <a:schemeClr val="tx1"/>
                </a:solidFill>
              </a:rPr>
              <a:t>.</a:t>
            </a: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28</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Typical Business Problem</a:t>
            </a:r>
          </a:p>
        </p:txBody>
      </p:sp>
      <p:sp>
        <p:nvSpPr>
          <p:cNvPr id="19" name="Content Placeholder 18"/>
          <p:cNvSpPr>
            <a:spLocks noGrp="1"/>
          </p:cNvSpPr>
          <p:nvPr>
            <p:ph idx="1"/>
          </p:nvPr>
        </p:nvSpPr>
        <p:spPr/>
        <p:txBody>
          <a:bodyPr>
            <a:normAutofit/>
          </a:bodyPr>
          <a:lstStyle/>
          <a:p>
            <a:pPr fontAlgn="base"/>
            <a:r>
              <a:rPr lang="en-US" sz="2400" dirty="0"/>
              <a:t>Many companies create a simple data mart for reporting. As the company grows, users become dependent on the data mart for making decisions on Key Performance Indicators (KPI).</a:t>
            </a:r>
          </a:p>
          <a:p>
            <a:pPr fontAlgn="base"/>
            <a:endParaRPr lang="en-US" sz="1800" dirty="0"/>
          </a:p>
          <a:p>
            <a:pPr fontAlgn="base"/>
            <a:r>
              <a:rPr lang="en-US" sz="2400" dirty="0"/>
              <a:t>Unexpected information growth may lead to a performance impacted system.</a:t>
            </a:r>
          </a:p>
          <a:p>
            <a:pPr fontAlgn="base"/>
            <a:endParaRPr lang="en-US" sz="1800" dirty="0"/>
          </a:p>
          <a:p>
            <a:pPr fontAlgn="base">
              <a:buNone/>
            </a:pPr>
            <a:r>
              <a:rPr lang="en-US" sz="2400" dirty="0">
                <a:solidFill>
                  <a:srgbClr val="FF0000"/>
                </a:solidFill>
              </a:rPr>
              <a:t>How do you reduce the size of your data mart and speed up data retrieval?</a:t>
            </a:r>
          </a:p>
          <a:p>
            <a:pPr lvl="1"/>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3</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Presentation Overview</a:t>
            </a:r>
          </a:p>
        </p:txBody>
      </p:sp>
      <p:sp>
        <p:nvSpPr>
          <p:cNvPr id="19" name="Content Placeholder 18"/>
          <p:cNvSpPr>
            <a:spLocks noGrp="1"/>
          </p:cNvSpPr>
          <p:nvPr>
            <p:ph idx="1"/>
          </p:nvPr>
        </p:nvSpPr>
        <p:spPr>
          <a:xfrm>
            <a:off x="457200" y="1417638"/>
            <a:ext cx="8229600" cy="4708525"/>
          </a:xfrm>
        </p:spPr>
        <p:txBody>
          <a:bodyPr>
            <a:normAutofit/>
          </a:bodyPr>
          <a:lstStyle/>
          <a:p>
            <a:pPr lvl="1">
              <a:buNone/>
            </a:pPr>
            <a:r>
              <a:rPr lang="en-US" sz="2400" dirty="0"/>
              <a:t>Review the following subjects</a:t>
            </a:r>
          </a:p>
          <a:p>
            <a:pPr lvl="1">
              <a:buNone/>
            </a:pPr>
            <a:endParaRPr lang="en-US" sz="800" dirty="0"/>
          </a:p>
          <a:p>
            <a:pPr marL="971550" lvl="1" indent="-514350">
              <a:buFont typeface="+mj-lt"/>
              <a:buAutoNum type="arabicPeriod"/>
            </a:pPr>
            <a:r>
              <a:rPr lang="en-US" sz="2000" dirty="0"/>
              <a:t>What is horizontal partitioning?</a:t>
            </a:r>
          </a:p>
          <a:p>
            <a:pPr marL="971550" lvl="1" indent="-514350">
              <a:buFont typeface="+mj-lt"/>
              <a:buAutoNum type="arabicPeriod"/>
            </a:pPr>
            <a:r>
              <a:rPr lang="en-US" sz="2000" dirty="0"/>
              <a:t>Implementing database sharding.</a:t>
            </a:r>
          </a:p>
          <a:p>
            <a:pPr marL="971550" lvl="1" indent="-514350">
              <a:buFont typeface="+mj-lt"/>
              <a:buAutoNum type="arabicPeriod"/>
            </a:pPr>
            <a:r>
              <a:rPr lang="en-US" sz="2000" dirty="0"/>
              <a:t>What are files and file groups.</a:t>
            </a:r>
          </a:p>
          <a:p>
            <a:pPr marL="971550" lvl="1" indent="-514350">
              <a:buFont typeface="+mj-lt"/>
              <a:buAutoNum type="arabicPeriod"/>
            </a:pPr>
            <a:r>
              <a:rPr lang="en-US" sz="2000" dirty="0"/>
              <a:t>Creating a partitioned view.</a:t>
            </a:r>
          </a:p>
          <a:p>
            <a:pPr marL="971550" lvl="1" indent="-514350">
              <a:buFont typeface="+mj-lt"/>
              <a:buAutoNum type="arabicPeriod"/>
            </a:pPr>
            <a:r>
              <a:rPr lang="en-US" sz="2000" dirty="0"/>
              <a:t>What is Row-level data compression?</a:t>
            </a:r>
          </a:p>
          <a:p>
            <a:pPr marL="971550" lvl="1" indent="-514350">
              <a:buFont typeface="+mj-lt"/>
              <a:buAutoNum type="arabicPeriod"/>
            </a:pPr>
            <a:r>
              <a:rPr lang="en-US" sz="2000" dirty="0"/>
              <a:t>What is Page-level data compression?</a:t>
            </a:r>
          </a:p>
          <a:p>
            <a:pPr marL="971550" lvl="1" indent="-514350">
              <a:buFont typeface="+mj-lt"/>
              <a:buAutoNum type="arabicPeriod"/>
            </a:pPr>
            <a:r>
              <a:rPr lang="en-US" sz="2000" dirty="0"/>
              <a:t>Designing a table partition.</a:t>
            </a:r>
          </a:p>
          <a:p>
            <a:pPr marL="971550" lvl="1" indent="-514350">
              <a:buFont typeface="+mj-lt"/>
              <a:buAutoNum type="arabicPeriod"/>
            </a:pPr>
            <a:r>
              <a:rPr lang="en-US" sz="2000" dirty="0"/>
              <a:t>Programming a sliding window.</a:t>
            </a:r>
          </a:p>
          <a:p>
            <a:pPr marL="971550" lvl="1" indent="-514350">
              <a:buFont typeface="+mj-lt"/>
              <a:buAutoNum type="arabicPeriod"/>
            </a:pPr>
            <a:r>
              <a:rPr lang="en-US" sz="2000" dirty="0">
                <a:solidFill>
                  <a:srgbClr val="FF0000"/>
                </a:solidFill>
              </a:rPr>
              <a:t>Clustered column store index (1M row min)</a:t>
            </a:r>
          </a:p>
          <a:p>
            <a:pPr marL="457200" lvl="1" indent="0">
              <a:buNone/>
            </a:pPr>
            <a:endParaRPr lang="en-US" sz="800" dirty="0">
              <a:solidFill>
                <a:srgbClr val="FF0000"/>
              </a:solidFill>
            </a:endParaRPr>
          </a:p>
          <a:p>
            <a:pPr marL="457200" lvl="1" indent="0">
              <a:buNone/>
            </a:pPr>
            <a:r>
              <a:rPr lang="en-US" sz="1800" b="1" dirty="0">
                <a:solidFill>
                  <a:srgbClr val="00B050"/>
                </a:solidFill>
              </a:rPr>
              <a:t>SQL Server 2016 SP1 – Standard version has enterprise features.</a:t>
            </a:r>
          </a:p>
          <a:p>
            <a:pPr marL="457200" lvl="1" indent="0">
              <a:buNone/>
            </a:pPr>
            <a:endParaRPr lang="en-US" sz="2000" dirty="0">
              <a:solidFill>
                <a:schemeClr val="tx1"/>
              </a:solidFill>
            </a:endParaRPr>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4</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WARNING – TSQL Skills Required</a:t>
            </a:r>
          </a:p>
        </p:txBody>
      </p:sp>
      <p:sp>
        <p:nvSpPr>
          <p:cNvPr id="19" name="Content Placeholder 18"/>
          <p:cNvSpPr>
            <a:spLocks noGrp="1"/>
          </p:cNvSpPr>
          <p:nvPr>
            <p:ph idx="1"/>
          </p:nvPr>
        </p:nvSpPr>
        <p:spPr/>
        <p:txBody>
          <a:bodyPr/>
          <a:lstStyle/>
          <a:p>
            <a:pPr lvl="1"/>
            <a:r>
              <a:rPr lang="en-US" dirty="0"/>
              <a:t>All of the demonstrations are code based to give a real life example of how to apply a technique.</a:t>
            </a:r>
          </a:p>
          <a:p>
            <a:pPr lvl="1"/>
            <a:endParaRPr lang="en-US" sz="1000" dirty="0"/>
          </a:p>
          <a:p>
            <a:pPr lvl="1"/>
            <a:r>
              <a:rPr lang="en-US" dirty="0"/>
              <a:t>I will be not offended if you decide to leave now.</a:t>
            </a:r>
          </a:p>
          <a:p>
            <a:pPr lvl="2">
              <a:buNone/>
            </a:pPr>
            <a:endParaRPr lang="en-US" dirty="0"/>
          </a:p>
          <a:p>
            <a:pPr lvl="1">
              <a:buNone/>
            </a:pPr>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5</a:t>
            </a:fld>
            <a:r>
              <a:rPr lang="en-US" dirty="0"/>
              <a:t>  |  </a:t>
            </a:r>
          </a:p>
        </p:txBody>
      </p:sp>
      <p:pic>
        <p:nvPicPr>
          <p:cNvPr id="6" name="Picture 5" descr="dilbert-sql-server-database.jpg"/>
          <p:cNvPicPr>
            <a:picLocks noChangeAspect="1"/>
          </p:cNvPicPr>
          <p:nvPr/>
        </p:nvPicPr>
        <p:blipFill>
          <a:blip r:embed="rId2"/>
          <a:stretch>
            <a:fillRect/>
          </a:stretch>
        </p:blipFill>
        <p:spPr>
          <a:xfrm>
            <a:off x="1533525" y="3402466"/>
            <a:ext cx="6076950" cy="1838325"/>
          </a:xfrm>
          <a:prstGeom prst="rect">
            <a:avLst/>
          </a:prstGeom>
        </p:spPr>
      </p:pic>
    </p:spTree>
    <p:extLst>
      <p:ext uri="{BB962C8B-B14F-4D97-AF65-F5344CB8AC3E}">
        <p14:creationId xmlns:p14="http://schemas.microsoft.com/office/powerpoint/2010/main" val="38802134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Big Jon’s BBQ – Data Mart</a:t>
            </a:r>
          </a:p>
        </p:txBody>
      </p:sp>
      <p:sp>
        <p:nvSpPr>
          <p:cNvPr id="19" name="Content Placeholder 18"/>
          <p:cNvSpPr>
            <a:spLocks noGrp="1"/>
          </p:cNvSpPr>
          <p:nvPr>
            <p:ph idx="1"/>
          </p:nvPr>
        </p:nvSpPr>
        <p:spPr/>
        <p:txBody>
          <a:bodyPr>
            <a:normAutofit lnSpcReduction="10000"/>
          </a:bodyPr>
          <a:lstStyle/>
          <a:p>
            <a:pPr lvl="1">
              <a:buNone/>
            </a:pPr>
            <a:r>
              <a:rPr lang="en-US" dirty="0">
                <a:solidFill>
                  <a:srgbClr val="00B050"/>
                </a:solidFill>
              </a:rPr>
              <a:t>Who does not like a good barbeque?</a:t>
            </a:r>
          </a:p>
          <a:p>
            <a:pPr lvl="1"/>
            <a:endParaRPr lang="en-US" sz="1600" dirty="0"/>
          </a:p>
          <a:p>
            <a:pPr lvl="1"/>
            <a:r>
              <a:rPr lang="en-US" dirty="0"/>
              <a:t>This fictitious two year old company sells pig parts to the general public.</a:t>
            </a:r>
          </a:p>
          <a:p>
            <a:pPr lvl="1"/>
            <a:r>
              <a:rPr lang="en-US" dirty="0"/>
              <a:t>Each customer gets a monthly delivery of chosen pig parts (package) for 1 year.</a:t>
            </a:r>
          </a:p>
          <a:p>
            <a:pPr lvl="1"/>
            <a:endParaRPr lang="en-US" sz="1600" dirty="0"/>
          </a:p>
          <a:p>
            <a:pPr lvl="1"/>
            <a:r>
              <a:rPr lang="en-US" dirty="0"/>
              <a:t>Pig packages &amp; dates are the dimensions in the star schema.</a:t>
            </a:r>
          </a:p>
          <a:p>
            <a:pPr lvl="1"/>
            <a:r>
              <a:rPr lang="en-US" dirty="0"/>
              <a:t>One million randomly created customers is the key fact table.</a:t>
            </a:r>
          </a:p>
          <a:p>
            <a:pPr lvl="1"/>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6</a:t>
            </a:fld>
            <a:r>
              <a:rPr lang="en-US" dirty="0"/>
              <a:t>  |  </a:t>
            </a:r>
          </a:p>
        </p:txBody>
      </p:sp>
    </p:spTree>
    <p:extLst>
      <p:ext uri="{BB962C8B-B14F-4D97-AF65-F5344CB8AC3E}">
        <p14:creationId xmlns:p14="http://schemas.microsoft.com/office/powerpoint/2010/main" val="3880213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Big Jon’s BBQ – E.R. Diagram</a:t>
            </a:r>
          </a:p>
        </p:txBody>
      </p:sp>
      <p:sp>
        <p:nvSpPr>
          <p:cNvPr id="19" name="Content Placeholder 18"/>
          <p:cNvSpPr>
            <a:spLocks noGrp="1"/>
          </p:cNvSpPr>
          <p:nvPr>
            <p:ph idx="1"/>
          </p:nvPr>
        </p:nvSpPr>
        <p:spPr/>
        <p:txBody>
          <a:bodyPr>
            <a:normAutofit/>
          </a:bodyPr>
          <a:lstStyle/>
          <a:p>
            <a:pPr lvl="1">
              <a:buNone/>
            </a:pPr>
            <a:endParaRPr lang="en-US" dirty="0"/>
          </a:p>
          <a:p>
            <a:pPr lvl="1"/>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7</a:t>
            </a:fld>
            <a:r>
              <a:rPr lang="en-US" dirty="0"/>
              <a:t>  |  </a:t>
            </a:r>
          </a:p>
        </p:txBody>
      </p:sp>
      <p:pic>
        <p:nvPicPr>
          <p:cNvPr id="6" name="Picture 5" descr="big-johns-bbq-data-warehouse.jpg"/>
          <p:cNvPicPr>
            <a:picLocks noChangeAspect="1"/>
          </p:cNvPicPr>
          <p:nvPr/>
        </p:nvPicPr>
        <p:blipFill>
          <a:blip r:embed="rId2"/>
          <a:stretch>
            <a:fillRect/>
          </a:stretch>
        </p:blipFill>
        <p:spPr>
          <a:xfrm>
            <a:off x="457200" y="1861458"/>
            <a:ext cx="6668181" cy="4051526"/>
          </a:xfrm>
          <a:prstGeom prst="rect">
            <a:avLst/>
          </a:prstGeom>
        </p:spPr>
      </p:pic>
    </p:spTree>
    <p:extLst>
      <p:ext uri="{BB962C8B-B14F-4D97-AF65-F5344CB8AC3E}">
        <p14:creationId xmlns:p14="http://schemas.microsoft.com/office/powerpoint/2010/main" val="3880213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Big Jon’s BBQ – Yummy stuff!</a:t>
            </a:r>
          </a:p>
        </p:txBody>
      </p:sp>
      <p:sp>
        <p:nvSpPr>
          <p:cNvPr id="19" name="Content Placeholder 18"/>
          <p:cNvSpPr>
            <a:spLocks noGrp="1"/>
          </p:cNvSpPr>
          <p:nvPr>
            <p:ph idx="1"/>
          </p:nvPr>
        </p:nvSpPr>
        <p:spPr/>
        <p:txBody>
          <a:bodyPr>
            <a:normAutofit/>
          </a:bodyPr>
          <a:lstStyle/>
          <a:p>
            <a:pPr lvl="1">
              <a:buNone/>
            </a:pPr>
            <a:endParaRPr lang="en-US" dirty="0"/>
          </a:p>
          <a:p>
            <a:pPr lvl="1"/>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8</a:t>
            </a:fld>
            <a:r>
              <a:rPr lang="en-US" dirty="0"/>
              <a:t>  |  </a:t>
            </a:r>
          </a:p>
        </p:txBody>
      </p:sp>
      <p:pic>
        <p:nvPicPr>
          <p:cNvPr id="7" name="Picture 6" descr="pig-parts-by-color.jpg"/>
          <p:cNvPicPr>
            <a:picLocks noChangeAspect="1"/>
          </p:cNvPicPr>
          <p:nvPr/>
        </p:nvPicPr>
        <p:blipFill>
          <a:blip r:embed="rId2"/>
          <a:stretch>
            <a:fillRect/>
          </a:stretch>
        </p:blipFill>
        <p:spPr>
          <a:xfrm>
            <a:off x="592648" y="1773691"/>
            <a:ext cx="4188903" cy="3625623"/>
          </a:xfrm>
          <a:prstGeom prst="rect">
            <a:avLst/>
          </a:prstGeom>
        </p:spPr>
      </p:pic>
      <p:pic>
        <p:nvPicPr>
          <p:cNvPr id="8" name="Picture 7" descr="pig-parts-by-name.jpg"/>
          <p:cNvPicPr>
            <a:picLocks noChangeAspect="1"/>
          </p:cNvPicPr>
          <p:nvPr/>
        </p:nvPicPr>
        <p:blipFill>
          <a:blip r:embed="rId3"/>
          <a:stretch>
            <a:fillRect/>
          </a:stretch>
        </p:blipFill>
        <p:spPr>
          <a:xfrm>
            <a:off x="4573854" y="2182586"/>
            <a:ext cx="3443888" cy="2639785"/>
          </a:xfrm>
          <a:prstGeom prst="rect">
            <a:avLst/>
          </a:prstGeom>
        </p:spPr>
      </p:pic>
    </p:spTree>
    <p:extLst>
      <p:ext uri="{BB962C8B-B14F-4D97-AF65-F5344CB8AC3E}">
        <p14:creationId xmlns:p14="http://schemas.microsoft.com/office/powerpoint/2010/main" val="3880213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lstStyle/>
          <a:p>
            <a:r>
              <a:rPr lang="en-US" dirty="0"/>
              <a:t>Big Jon’s BBQ – TSQL Comments</a:t>
            </a:r>
          </a:p>
        </p:txBody>
      </p:sp>
      <p:sp>
        <p:nvSpPr>
          <p:cNvPr id="19" name="Content Placeholder 18"/>
          <p:cNvSpPr>
            <a:spLocks noGrp="1"/>
          </p:cNvSpPr>
          <p:nvPr>
            <p:ph idx="1"/>
          </p:nvPr>
        </p:nvSpPr>
        <p:spPr/>
        <p:txBody>
          <a:bodyPr>
            <a:normAutofit/>
          </a:bodyPr>
          <a:lstStyle/>
          <a:p>
            <a:pPr lvl="1"/>
            <a:r>
              <a:rPr lang="en-US" dirty="0"/>
              <a:t>Schemas are a great way to segregate and secure your database.</a:t>
            </a:r>
          </a:p>
          <a:p>
            <a:pPr lvl="1"/>
            <a:r>
              <a:rPr lang="en-US" dirty="0"/>
              <a:t>Bulk Insert is a quick and dirty import statement.</a:t>
            </a:r>
          </a:p>
          <a:p>
            <a:pPr lvl="1"/>
            <a:r>
              <a:rPr lang="en-US" dirty="0"/>
              <a:t>Sequences are new in SQL Server 2012.</a:t>
            </a:r>
          </a:p>
          <a:p>
            <a:pPr lvl="1"/>
            <a:r>
              <a:rPr lang="en-US" dirty="0"/>
              <a:t>Calculated columns can use a function to reference other tables.</a:t>
            </a:r>
          </a:p>
          <a:p>
            <a:pPr lvl="1"/>
            <a:r>
              <a:rPr lang="en-US" dirty="0"/>
              <a:t>Make sure to use primary and foreign keys to enforce relationships.</a:t>
            </a:r>
          </a:p>
          <a:p>
            <a:pPr lvl="1"/>
            <a:endParaRPr lang="en-US" dirty="0"/>
          </a:p>
        </p:txBody>
      </p:sp>
      <p:sp>
        <p:nvSpPr>
          <p:cNvPr id="21" name="Footer Placeholder 4"/>
          <p:cNvSpPr>
            <a:spLocks noGrp="1"/>
          </p:cNvSpPr>
          <p:nvPr>
            <p:ph type="ftr" sz="quarter" idx="4294967295"/>
          </p:nvPr>
        </p:nvSpPr>
        <p:spPr>
          <a:xfrm>
            <a:off x="755939" y="6286903"/>
            <a:ext cx="3817915" cy="365125"/>
          </a:xfrm>
          <a:prstGeom prst="rect">
            <a:avLst/>
          </a:prstGeom>
        </p:spPr>
        <p:txBody>
          <a:bodyPr vert="horz" lIns="91440" tIns="45720" rIns="91440" bIns="45720" rtlCol="0" anchor="ctr"/>
          <a:lstStyle>
            <a:lvl1pPr algn="l">
              <a:defRPr sz="1100">
                <a:solidFill>
                  <a:srgbClr val="FFFFFF"/>
                </a:solidFill>
              </a:defRPr>
            </a:lvl1pPr>
          </a:lstStyle>
          <a:p>
            <a:r>
              <a:rPr lang="en-US" dirty="0"/>
              <a:t>Effective Data Warehouse Storage Patterns</a:t>
            </a:r>
          </a:p>
        </p:txBody>
      </p:sp>
      <p:sp>
        <p:nvSpPr>
          <p:cNvPr id="22" name="Slide Number Placeholder 5"/>
          <p:cNvSpPr txBox="1">
            <a:spLocks/>
          </p:cNvSpPr>
          <p:nvPr/>
        </p:nvSpPr>
        <p:spPr>
          <a:xfrm>
            <a:off x="228193" y="6286903"/>
            <a:ext cx="527746" cy="365125"/>
          </a:xfrm>
          <a:prstGeom prst="rect">
            <a:avLst/>
          </a:prstGeom>
        </p:spPr>
        <p:txBody>
          <a:bodyPr vert="horz" lIns="91440" tIns="45720" rIns="91440" bIns="45720" rtlCol="0" anchor="ctr"/>
          <a:lstStyle>
            <a:defPPr>
              <a:defRPr lang="en-US"/>
            </a:defPPr>
            <a:lvl1pPr marL="0" algn="r" defTabSz="457200" rtl="0" eaLnBrk="1" latinLnBrk="0" hangingPunct="1">
              <a:defRPr sz="1100" kern="1200">
                <a:solidFill>
                  <a:srgbClr val="FFFFFF"/>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87FD5303-69AD-2E4D-B18B-E5EED0F0A60B}" type="slidenum">
              <a:rPr lang="en-US" smtClean="0"/>
              <a:pPr/>
              <a:t>9</a:t>
            </a:fld>
            <a:r>
              <a:rPr lang="en-US" dirty="0"/>
              <a:t>  |  </a:t>
            </a:r>
          </a:p>
        </p:txBody>
      </p:sp>
    </p:spTree>
    <p:extLst>
      <p:ext uri="{BB962C8B-B14F-4D97-AF65-F5344CB8AC3E}">
        <p14:creationId xmlns:p14="http://schemas.microsoft.com/office/powerpoint/2010/main" val="388021346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74947"/>
      </a:dk2>
      <a:lt2>
        <a:srgbClr val="EEECE1"/>
      </a:lt2>
      <a:accent1>
        <a:srgbClr val="163764"/>
      </a:accent1>
      <a:accent2>
        <a:srgbClr val="75982F"/>
      </a:accent2>
      <a:accent3>
        <a:srgbClr val="16223C"/>
      </a:accent3>
      <a:accent4>
        <a:srgbClr val="B18126"/>
      </a:accent4>
      <a:accent5>
        <a:srgbClr val="00517C"/>
      </a:accent5>
      <a:accent6>
        <a:srgbClr val="F79646"/>
      </a:accent6>
      <a:hlink>
        <a:srgbClr val="75982F"/>
      </a:hlink>
      <a:folHlink>
        <a:srgbClr val="75982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1796</Words>
  <Application>Microsoft Office PowerPoint</Application>
  <PresentationFormat>On-screen Show (4:3)</PresentationFormat>
  <Paragraphs>361</Paragraphs>
  <Slides>28</Slides>
  <Notes>0</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28</vt:i4>
      </vt:variant>
    </vt:vector>
  </HeadingPairs>
  <TitlesOfParts>
    <vt:vector size="33" baseType="lpstr">
      <vt:lpstr>Arial</vt:lpstr>
      <vt:lpstr>Calibri</vt:lpstr>
      <vt:lpstr>Wingdings</vt:lpstr>
      <vt:lpstr>Office Theme</vt:lpstr>
      <vt:lpstr>Worksheet</vt:lpstr>
      <vt:lpstr>Effective Data Warehouse  Storage Patterns</vt:lpstr>
      <vt:lpstr>Goals for Target Audience</vt:lpstr>
      <vt:lpstr>Typical Business Problem</vt:lpstr>
      <vt:lpstr>Presentation Overview</vt:lpstr>
      <vt:lpstr>WARNING – TSQL Skills Required</vt:lpstr>
      <vt:lpstr>Big Jon’s BBQ – Data Mart</vt:lpstr>
      <vt:lpstr>Big Jon’s BBQ – E.R. Diagram</vt:lpstr>
      <vt:lpstr>Big Jon’s BBQ – Yummy stuff!</vt:lpstr>
      <vt:lpstr>Big Jon’s BBQ – TSQL Comments</vt:lpstr>
      <vt:lpstr>Partitioning Methods</vt:lpstr>
      <vt:lpstr>Horizontal Partitioning Benefits</vt:lpstr>
      <vt:lpstr>Database Sharding - Design</vt:lpstr>
      <vt:lpstr>Database Sharding - Diagram</vt:lpstr>
      <vt:lpstr>Database Sharding – Debate</vt:lpstr>
      <vt:lpstr>Files &amp; File Groups - Defined</vt:lpstr>
      <vt:lpstr>Partitioned View - Design</vt:lpstr>
      <vt:lpstr>Partitioned View - Diagram</vt:lpstr>
      <vt:lpstr>Partitioned View – Debate</vt:lpstr>
      <vt:lpstr>SQL Data Compression</vt:lpstr>
      <vt:lpstr>Table Partitioning - Design</vt:lpstr>
      <vt:lpstr>Table Partitioning - Diagram</vt:lpstr>
      <vt:lpstr>Table Partitioning – Debate</vt:lpstr>
      <vt:lpstr>Table Partitioning – Sliding window</vt:lpstr>
      <vt:lpstr>Compare Storage Techniques –  Full Table Scan</vt:lpstr>
      <vt:lpstr>Compare Storage Techniques –  Add Non-Clustered Index</vt:lpstr>
      <vt:lpstr>Biography</vt:lpstr>
      <vt:lpstr>References</vt:lpstr>
      <vt:lpstr>Questions &amp; Answers</vt:lpstr>
    </vt:vector>
  </TitlesOfParts>
  <Company>Revealed Design,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Carla Hamilton</dc:creator>
  <cp:lastModifiedBy>Miner, John</cp:lastModifiedBy>
  <cp:revision>232</cp:revision>
  <dcterms:created xsi:type="dcterms:W3CDTF">2011-08-19T20:30:49Z</dcterms:created>
  <dcterms:modified xsi:type="dcterms:W3CDTF">2018-07-28T00:44:38Z</dcterms:modified>
</cp:coreProperties>
</file>