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89" r:id="rId4"/>
    <p:sldId id="262" r:id="rId5"/>
    <p:sldId id="257" r:id="rId6"/>
    <p:sldId id="261" r:id="rId7"/>
    <p:sldId id="260" r:id="rId8"/>
    <p:sldId id="292" r:id="rId9"/>
    <p:sldId id="281" r:id="rId10"/>
    <p:sldId id="291" r:id="rId11"/>
    <p:sldId id="293" r:id="rId12"/>
    <p:sldId id="294" r:id="rId13"/>
    <p:sldId id="302" r:id="rId14"/>
    <p:sldId id="296" r:id="rId15"/>
    <p:sldId id="297" r:id="rId16"/>
    <p:sldId id="298" r:id="rId17"/>
    <p:sldId id="299" r:id="rId18"/>
    <p:sldId id="300" r:id="rId19"/>
    <p:sldId id="303" r:id="rId20"/>
    <p:sldId id="266" r:id="rId21"/>
    <p:sldId id="301" r:id="rId22"/>
    <p:sldId id="290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7B41F-FB62-4E7D-A030-5F2B710E2481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5173A-A48A-4BF3-BE25-4215A9E4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7A664-D46C-47F5-98B9-32872755879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sqlsat1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91" y="5860655"/>
            <a:ext cx="2107033" cy="102673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727372" y="6633054"/>
            <a:ext cx="2449285" cy="384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5/15/2015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aftydba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ms189751(v=sql.120).aspx" TargetMode="External"/><Relationship Id="rId2" Type="http://schemas.openxmlformats.org/officeDocument/2006/relationships/hyperlink" Target="https://technet.microsoft.com/en-us/library/ms187087(v=sql.105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ms189121.aspx" TargetMode="External"/><Relationship Id="rId5" Type="http://schemas.openxmlformats.org/officeDocument/2006/relationships/hyperlink" Target="https://msdn.microsoft.com/en-us/library/ms189462.aspx" TargetMode="External"/><Relationship Id="rId4" Type="http://schemas.openxmlformats.org/officeDocument/2006/relationships/hyperlink" Target="https://technet.microsoft.com/en-us/library/ms173463(v=sql.120).aspx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ff878058(v=sql.120).aspx" TargetMode="External"/><Relationship Id="rId2" Type="http://schemas.openxmlformats.org/officeDocument/2006/relationships/hyperlink" Target="https://msdn.microsoft.com/en-us/library/ms187940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mple-talk.com/sql/database-administration/brads-sure-guide-to-indexes/" TargetMode="External"/><Relationship Id="rId5" Type="http://schemas.openxmlformats.org/officeDocument/2006/relationships/hyperlink" Target="https://technet.microsoft.com/en-us/library/ms190765(v=sql.105).aspx" TargetMode="External"/><Relationship Id="rId4" Type="http://schemas.openxmlformats.org/officeDocument/2006/relationships/hyperlink" Target="https://msdn.microsoft.com/en-us/library/ms174979.aspx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275422"/>
            <a:ext cx="8203153" cy="179210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Basic 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1752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sz="17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SQL Saturday #383 – Rochester, NY</a:t>
            </a:r>
          </a:p>
          <a:p>
            <a:pPr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By John Miner</a:t>
            </a: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www.craftydba.com</a:t>
            </a:r>
          </a:p>
        </p:txBody>
      </p:sp>
      <p:pic>
        <p:nvPicPr>
          <p:cNvPr id="1026" name="Picture 2" descr="C:\Users\a1017012\Desktop\3kxh36c58su86dcrogwm_reasonably_small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685" y="5498044"/>
            <a:ext cx="1219200" cy="1219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34885" y="6036127"/>
            <a:ext cx="2394857" cy="620487"/>
          </a:xfrm>
          <a:prstGeom prst="rect">
            <a:avLst/>
          </a:prstGeom>
          <a:noFill/>
        </p:spPr>
        <p:txBody>
          <a:bodyPr wrap="square" rtlCol="0" anchor="b" anchorCtr="0">
            <a:normAutofit fontScale="77500" lnSpcReduction="20000"/>
          </a:bodyPr>
          <a:lstStyle/>
          <a:p>
            <a:pPr>
              <a:defRPr/>
            </a:pPr>
            <a:endParaRPr lang="en-US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Blog: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hlinkClick r:id="rId3"/>
              </a:rPr>
              <a:t>www.craftydba.com</a:t>
            </a:r>
            <a:endParaRPr lang="en-US" dirty="0"/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Tweet: JohnMiner3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27" y="4525296"/>
            <a:ext cx="1379766" cy="827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80" y="5752615"/>
            <a:ext cx="1456719" cy="924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04" y="5975497"/>
            <a:ext cx="1496076" cy="6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Logins &amp; Database users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A server login allows a end user to connect to the database server</a:t>
            </a:r>
            <a:r>
              <a:rPr lang="en-US" sz="2400" dirty="0"/>
              <a:t>. Each login has a default database assignment</a:t>
            </a:r>
            <a:endParaRPr lang="en-US" sz="2400" dirty="0" smtClean="0"/>
          </a:p>
          <a:p>
            <a:pPr lvl="1"/>
            <a:r>
              <a:rPr lang="en-US" sz="2400" dirty="0" smtClean="0"/>
              <a:t>Logins can use windows credentials or standard SQL security.  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/>
              <a:t>database user maps the login onto the database.</a:t>
            </a:r>
          </a:p>
          <a:p>
            <a:pPr lvl="1"/>
            <a:r>
              <a:rPr lang="en-US" sz="2400" dirty="0" smtClean="0"/>
              <a:t>Assigning permissions to the login allows access to the database objects.</a:t>
            </a:r>
          </a:p>
          <a:p>
            <a:pPr marL="457200" lvl="1" indent="0">
              <a:buNone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10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Schemas can be used to group database objects that are related together.  Users can be assigned to one or more schemas.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Three areas in which permissions can be assigned to a user.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database </a:t>
            </a:r>
            <a:r>
              <a:rPr lang="en-US" dirty="0">
                <a:solidFill>
                  <a:srgbClr val="00B050"/>
                </a:solidFill>
              </a:rPr>
              <a:t>level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schema </a:t>
            </a:r>
            <a:r>
              <a:rPr lang="en-US" dirty="0">
                <a:solidFill>
                  <a:srgbClr val="00B050"/>
                </a:solidFill>
              </a:rPr>
              <a:t>level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object </a:t>
            </a:r>
            <a:r>
              <a:rPr lang="en-US" dirty="0">
                <a:solidFill>
                  <a:srgbClr val="00B050"/>
                </a:solidFill>
              </a:rPr>
              <a:t>level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granularity of the permissions go from coarse to fine with the maintenance go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11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/>
              <a:t>roles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err="1" smtClean="0"/>
              <a:t>db_owner</a:t>
            </a:r>
            <a:r>
              <a:rPr lang="en-US" sz="2400" dirty="0" smtClean="0"/>
              <a:t> – highest level of access to the database.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400" dirty="0" err="1" smtClean="0"/>
              <a:t>db_securityadmin</a:t>
            </a:r>
            <a:r>
              <a:rPr lang="en-US" sz="2400" dirty="0" smtClean="0"/>
              <a:t> – can perform role management and permissions.</a:t>
            </a:r>
          </a:p>
          <a:p>
            <a:pPr lvl="1"/>
            <a:endParaRPr lang="en-US" sz="1100" dirty="0" smtClean="0"/>
          </a:p>
          <a:p>
            <a:pPr lvl="1"/>
            <a:r>
              <a:rPr lang="en-US" sz="2400" dirty="0" err="1" smtClean="0"/>
              <a:t>db_ddladmin</a:t>
            </a:r>
            <a:r>
              <a:rPr lang="en-US" sz="2400" dirty="0" smtClean="0"/>
              <a:t> – can execute data definition language statements.</a:t>
            </a:r>
          </a:p>
          <a:p>
            <a:pPr lvl="1"/>
            <a:endParaRPr lang="en-US" sz="1100" dirty="0" smtClean="0"/>
          </a:p>
          <a:p>
            <a:pPr lvl="1"/>
            <a:r>
              <a:rPr lang="en-US" sz="2400" dirty="0" err="1" smtClean="0"/>
              <a:t>db_datareader</a:t>
            </a:r>
            <a:r>
              <a:rPr lang="en-US" sz="2400" dirty="0" smtClean="0"/>
              <a:t> – can read information from all user tables.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400" dirty="0" err="1" smtClean="0"/>
              <a:t>db_datawriter</a:t>
            </a:r>
            <a:r>
              <a:rPr lang="en-US" sz="2400" dirty="0" smtClean="0"/>
              <a:t> – can modify information in all user tables.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12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Granting schema permissions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insert </a:t>
            </a:r>
            <a:r>
              <a:rPr lang="en-US" sz="2400" dirty="0"/>
              <a:t>–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reate new </a:t>
            </a:r>
            <a:r>
              <a:rPr lang="en-US" sz="2400" dirty="0" smtClean="0"/>
              <a:t>data records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s</a:t>
            </a:r>
            <a:r>
              <a:rPr lang="en-US" sz="2400" dirty="0" smtClean="0"/>
              <a:t>elect –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ead existing records.</a:t>
            </a:r>
          </a:p>
          <a:p>
            <a:pPr lvl="1"/>
            <a:r>
              <a:rPr lang="en-US" sz="2400" dirty="0" smtClean="0"/>
              <a:t>update </a:t>
            </a:r>
            <a:r>
              <a:rPr lang="en-US" sz="2400" dirty="0"/>
              <a:t>– </a:t>
            </a:r>
            <a:r>
              <a:rPr lang="en-US" sz="2400" dirty="0" smtClean="0">
                <a:solidFill>
                  <a:srgbClr val="FF0000"/>
                </a:solidFill>
              </a:rPr>
              <a:t>u</a:t>
            </a:r>
            <a:r>
              <a:rPr lang="en-US" sz="2400" dirty="0" smtClean="0"/>
              <a:t>pdate existing records.</a:t>
            </a:r>
          </a:p>
          <a:p>
            <a:pPr lvl="1"/>
            <a:r>
              <a:rPr lang="en-US" sz="2400" dirty="0" smtClean="0"/>
              <a:t>delete </a:t>
            </a:r>
            <a:r>
              <a:rPr lang="en-US" sz="2400" dirty="0"/>
              <a:t>– </a:t>
            </a:r>
            <a:r>
              <a:rPr lang="en-US" sz="2400" dirty="0" smtClean="0">
                <a:solidFill>
                  <a:srgbClr val="FF0000"/>
                </a:solidFill>
              </a:rPr>
              <a:t>d</a:t>
            </a:r>
            <a:r>
              <a:rPr lang="en-US" sz="2400" dirty="0" smtClean="0"/>
              <a:t>elete </a:t>
            </a:r>
            <a:r>
              <a:rPr lang="en-US" sz="2400" dirty="0"/>
              <a:t>existing records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execute – run stored procedures. </a:t>
            </a:r>
          </a:p>
          <a:p>
            <a:pPr lvl="1"/>
            <a:r>
              <a:rPr lang="en-US" sz="2400" dirty="0"/>
              <a:t>v</a:t>
            </a:r>
            <a:r>
              <a:rPr lang="en-US" sz="2400" dirty="0" smtClean="0"/>
              <a:t>iew definition – look at the code behind objects. </a:t>
            </a:r>
          </a:p>
          <a:p>
            <a:pPr lvl="1"/>
            <a:r>
              <a:rPr lang="en-US" sz="2400" dirty="0"/>
              <a:t>control – all rights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13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 (types)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Domain integrity</a:t>
            </a:r>
          </a:p>
          <a:p>
            <a:pPr lvl="1"/>
            <a:r>
              <a:rPr lang="en-US" dirty="0" smtClean="0"/>
              <a:t>User defined integrity</a:t>
            </a:r>
          </a:p>
          <a:p>
            <a:pPr lvl="1"/>
            <a:r>
              <a:rPr lang="en-US" dirty="0" smtClean="0"/>
              <a:t>Entity integrity</a:t>
            </a:r>
          </a:p>
          <a:p>
            <a:pPr lvl="1"/>
            <a:r>
              <a:rPr lang="en-US" dirty="0" smtClean="0"/>
              <a:t>Referential integrity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86500"/>
            <a:ext cx="381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14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integrity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Domain integrity states that every column must respect restrictions of its corresponding data type. </a:t>
            </a:r>
          </a:p>
          <a:p>
            <a:endParaRPr lang="en-US" sz="1000" dirty="0" smtClean="0"/>
          </a:p>
          <a:p>
            <a:r>
              <a:rPr lang="en-US" sz="2800" dirty="0" smtClean="0"/>
              <a:t>Typical restrictions are the range of storable values, the default value if none is provided, the length of the data and/or the acceptance of NULL values</a:t>
            </a:r>
            <a:r>
              <a:rPr lang="en-US" sz="2800" dirty="0" smtClean="0"/>
              <a:t>.</a:t>
            </a:r>
            <a:endParaRPr lang="en-US" dirty="0"/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[NULL / DEFAULT CONSTRAINT</a:t>
            </a:r>
            <a:r>
              <a:rPr lang="en-US" sz="1800" dirty="0">
                <a:solidFill>
                  <a:srgbClr val="FF0000"/>
                </a:solidFill>
              </a:rPr>
              <a:t>]</a:t>
            </a:r>
          </a:p>
          <a:p>
            <a:endParaRPr lang="en-US" sz="2800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86500"/>
            <a:ext cx="381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15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integrity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User defined integrity enforces a business rule within the bounds of the data type.</a:t>
            </a:r>
            <a:r>
              <a:rPr lang="en-US" dirty="0" smtClean="0"/>
              <a:t>  </a:t>
            </a:r>
          </a:p>
          <a:p>
            <a:endParaRPr lang="en-US" sz="1000" dirty="0" smtClean="0"/>
          </a:p>
          <a:p>
            <a:r>
              <a:rPr lang="en-US" dirty="0" smtClean="0"/>
              <a:t>For instance, the year of the car must be from 1903 to Year() + 1.  This is a subset of all integers which is the data type</a:t>
            </a:r>
            <a:r>
              <a:rPr lang="en-US" dirty="0" smtClean="0"/>
              <a:t>.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[CHECK CONSTRAINT]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86500"/>
            <a:ext cx="381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16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n-US" dirty="0" smtClean="0"/>
              <a:t>integrity 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Entity integrity states that every record must be uniquely identified by one or more columns that are not null.  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[PRIMARY KEY CONSTRAINT]</a:t>
            </a:r>
          </a:p>
          <a:p>
            <a:endParaRPr lang="en-US" sz="280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86500"/>
            <a:ext cx="381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17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integrity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Referential integrity states that every child record must have a corresponding record in the parent.  This enforces a relationship between two tables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[FOREIGN KEY </a:t>
            </a:r>
            <a:r>
              <a:rPr lang="en-US" sz="1800" dirty="0">
                <a:solidFill>
                  <a:srgbClr val="FF0000"/>
                </a:solidFill>
              </a:rPr>
              <a:t>CONSTRAINT]</a:t>
            </a:r>
          </a:p>
          <a:p>
            <a:endParaRPr lang="en-US" sz="2800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86500"/>
            <a:ext cx="381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18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sequence to implement </a:t>
            </a:r>
            <a:r>
              <a:rPr lang="en-US" sz="2800" dirty="0" smtClean="0"/>
              <a:t>an auto incrementing number.  This replaces the identity() property.</a:t>
            </a:r>
          </a:p>
          <a:p>
            <a:r>
              <a:rPr lang="en-US" sz="2800" dirty="0" smtClean="0"/>
              <a:t>Create table to define each of the columns in the table.</a:t>
            </a:r>
          </a:p>
          <a:p>
            <a:r>
              <a:rPr lang="en-US" sz="2800" dirty="0" smtClean="0"/>
              <a:t>Use various constraints to enforce integrity.  Use cascading option to </a:t>
            </a:r>
            <a:r>
              <a:rPr lang="en-US" sz="2800" dirty="0"/>
              <a:t>propagate </a:t>
            </a:r>
            <a:r>
              <a:rPr lang="en-US" sz="2800" dirty="0" smtClean="0"/>
              <a:t>DML actions.</a:t>
            </a:r>
          </a:p>
          <a:p>
            <a:r>
              <a:rPr lang="en-US" sz="2800" dirty="0" smtClean="0"/>
              <a:t>Use indexes to speed up data retrieval.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endParaRPr lang="en-US" sz="2800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86500"/>
            <a:ext cx="381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19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SQL Server Developers</a:t>
            </a:r>
          </a:p>
          <a:p>
            <a:pPr lvl="2">
              <a:buNone/>
            </a:pPr>
            <a:r>
              <a:rPr lang="en-US" dirty="0" smtClean="0"/>
              <a:t>How to design a database schema using Transaction SQL (TSQL).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SQL Server Administrators</a:t>
            </a:r>
          </a:p>
          <a:p>
            <a:pPr lvl="2">
              <a:buNone/>
            </a:pPr>
            <a:r>
              <a:rPr lang="en-US" dirty="0" smtClean="0"/>
              <a:t>Making sure developers follow the normal software development life cycle (SDLC) and adhere to third normal form (3NF).</a:t>
            </a:r>
          </a:p>
          <a:p>
            <a:pPr lvl="1"/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!!  Warning Label  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592285" y="1600200"/>
            <a:ext cx="5399315" cy="4525963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Always develop and test in a lower environment!  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2000" dirty="0" smtClean="0"/>
              <a:t>Document and comment your code.  You will be glad you did after 10 projects and 6 months later.</a:t>
            </a:r>
            <a:endParaRPr lang="en-US" sz="2000" dirty="0"/>
          </a:p>
          <a:p>
            <a:pPr lvl="1"/>
            <a:endParaRPr lang="en-US" sz="1200" dirty="0" smtClean="0"/>
          </a:p>
          <a:p>
            <a:pPr lvl="1"/>
            <a:r>
              <a:rPr lang="en-US" sz="2000" dirty="0" smtClean="0"/>
              <a:t>Your DBA has a rotation scheme for backups.  Do not rely upon that tape or file.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2000" dirty="0" smtClean="0"/>
              <a:t>Instead, use a version control systems such as SVN or TFS. 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20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1026" name="Picture 2" descr="C:\Users\a1017012\Desktop\dangerwillrobins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257"/>
            <a:ext cx="3001509" cy="3799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– </a:t>
            </a:r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Files &amp; file groups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US" sz="1600" dirty="0">
                <a:solidFill>
                  <a:srgbClr val="0070C0"/>
                </a:solidFill>
                <a:hlinkClick r:id="rId2"/>
              </a:rPr>
              <a:t>://technet.microsoft.com/en-us/library/ms187087(v=sql.105).</a:t>
            </a:r>
            <a:r>
              <a:rPr lang="en-US" sz="1600" dirty="0" smtClean="0">
                <a:solidFill>
                  <a:srgbClr val="0070C0"/>
                </a:solidFill>
                <a:hlinkClick r:id="rId2"/>
              </a:rPr>
              <a:t>aspx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Create login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70C0"/>
                </a:solidFill>
                <a:hlinkClick r:id="rId3"/>
              </a:rPr>
              <a:t>https://technet.microsoft.com/en-us/library/ms189751(v=sql.120).</a:t>
            </a:r>
            <a:r>
              <a:rPr lang="en-US" sz="1600" dirty="0" smtClean="0">
                <a:solidFill>
                  <a:srgbClr val="0070C0"/>
                </a:solidFill>
                <a:hlinkClick r:id="rId3"/>
              </a:rPr>
              <a:t>aspx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Create user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rgbClr val="0070C0"/>
                </a:solidFill>
                <a:hlinkClick r:id="rId4"/>
              </a:rPr>
              <a:t>https://technet.microsoft.com/en-us/library/ms173463(v=sql.120).</a:t>
            </a:r>
            <a:r>
              <a:rPr lang="en-US" sz="1200" dirty="0" smtClean="0">
                <a:solidFill>
                  <a:srgbClr val="0070C0"/>
                </a:solidFill>
                <a:hlinkClick r:id="rId4"/>
              </a:rPr>
              <a:t>aspx</a:t>
            </a:r>
            <a:endParaRPr lang="en-US" sz="1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Create schema</a:t>
            </a:r>
            <a:endParaRPr lang="en-US" sz="16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rgbClr val="0070C0"/>
                </a:solidFill>
                <a:hlinkClick r:id="rId5"/>
              </a:rPr>
              <a:t>https</a:t>
            </a:r>
            <a:r>
              <a:rPr lang="en-US" sz="1600" dirty="0">
                <a:solidFill>
                  <a:srgbClr val="0070C0"/>
                </a:solidFill>
                <a:hlinkClick r:id="rId5"/>
              </a:rPr>
              <a:t>://</a:t>
            </a:r>
            <a:r>
              <a:rPr lang="en-US" sz="1600" dirty="0" smtClean="0">
                <a:solidFill>
                  <a:srgbClr val="0070C0"/>
                </a:solidFill>
                <a:hlinkClick r:id="rId5"/>
              </a:rPr>
              <a:t>msdn.microsoft.com/en-us/library/ms189462.aspx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Database roles</a:t>
            </a:r>
            <a:endParaRPr lang="en-US" sz="16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70C0"/>
                </a:solidFill>
                <a:hlinkClick r:id="rId6"/>
              </a:rPr>
              <a:t>https://</a:t>
            </a:r>
            <a:r>
              <a:rPr lang="en-US" sz="1600" dirty="0" smtClean="0">
                <a:solidFill>
                  <a:srgbClr val="0070C0"/>
                </a:solidFill>
                <a:hlinkClick r:id="rId6"/>
              </a:rPr>
              <a:t>msdn.microsoft.com/en-us/ms189121.aspx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21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– </a:t>
            </a:r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Grant schema permissions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rgbClr val="0070C0"/>
                </a:solidFill>
                <a:hlinkClick r:id="rId2"/>
              </a:rPr>
              <a:t>msdn.microsoft.com/en-us/library/ms187940.aspx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Sequence numbers</a:t>
            </a:r>
            <a:endParaRPr lang="en-US" sz="16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1200" dirty="0" smtClean="0">
                <a:solidFill>
                  <a:srgbClr val="0070C0"/>
                </a:solidFill>
                <a:hlinkClick r:id="rId3"/>
              </a:rPr>
              <a:t>https</a:t>
            </a:r>
            <a:r>
              <a:rPr lang="en-US" sz="1200" dirty="0">
                <a:solidFill>
                  <a:srgbClr val="0070C0"/>
                </a:solidFill>
                <a:hlinkClick r:id="rId3"/>
              </a:rPr>
              <a:t>://technet.microsoft.com/en-us/library/ff878058(v=sql.120).</a:t>
            </a:r>
            <a:r>
              <a:rPr lang="en-US" sz="1200" dirty="0" smtClean="0">
                <a:solidFill>
                  <a:srgbClr val="0070C0"/>
                </a:solidFill>
                <a:hlinkClick r:id="rId3"/>
              </a:rPr>
              <a:t>aspx</a:t>
            </a:r>
            <a:endParaRPr lang="en-US" sz="1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Create table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sz="1600" dirty="0">
                <a:solidFill>
                  <a:srgbClr val="0070C0"/>
                </a:solidFill>
                <a:hlinkClick r:id="rId4"/>
              </a:rPr>
              <a:t>://</a:t>
            </a:r>
            <a:r>
              <a:rPr lang="en-US" sz="1600" dirty="0" smtClean="0">
                <a:solidFill>
                  <a:srgbClr val="0070C0"/>
                </a:solidFill>
                <a:hlinkClick r:id="rId4"/>
              </a:rPr>
              <a:t>msdn.microsoft.com/en-us/library/ms174979.aspx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Enforcing data integrity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hlinkClick r:id="rId5"/>
              </a:rPr>
              <a:t>https</a:t>
            </a:r>
            <a:r>
              <a:rPr lang="en-US" sz="1600" dirty="0">
                <a:solidFill>
                  <a:srgbClr val="0070C0"/>
                </a:solidFill>
                <a:hlinkClick r:id="rId5"/>
              </a:rPr>
              <a:t>://technet.microsoft.com/en-us/library/ms190765(v=sql.105).</a:t>
            </a:r>
            <a:r>
              <a:rPr lang="en-US" sz="1600" dirty="0" smtClean="0">
                <a:solidFill>
                  <a:srgbClr val="0070C0"/>
                </a:solidFill>
                <a:hlinkClick r:id="rId5"/>
              </a:rPr>
              <a:t>aspx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Guide to indexing</a:t>
            </a:r>
            <a:endParaRPr lang="en-US" sz="16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1200" dirty="0">
                <a:solidFill>
                  <a:srgbClr val="0070C0"/>
                </a:solidFill>
                <a:hlinkClick r:id="rId6"/>
              </a:rPr>
              <a:t>https://www.simple-talk.com/sql/database-administration/brads-sure-guide-to-indexes</a:t>
            </a:r>
            <a:r>
              <a:rPr lang="en-US" sz="1200" dirty="0" smtClean="0">
                <a:solidFill>
                  <a:srgbClr val="0070C0"/>
                </a:solidFill>
                <a:hlinkClick r:id="rId6"/>
              </a:rPr>
              <a:t>/</a:t>
            </a:r>
            <a:endParaRPr lang="en-US" sz="1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22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 smtClean="0"/>
              <a:t>Has twenty years of data processing and proven project management experience, specializing in the banking, health care, and government areas. 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2000" dirty="0" smtClean="0"/>
              <a:t>His credentials include a Masters degree in Computer Science from the University of Rhode Island; and Microsoft Certificates (MCDBA &amp; MCSA).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2000" dirty="0" smtClean="0"/>
              <a:t>John is currently a Senior Platform engineer at Atrion.  Providing </a:t>
            </a:r>
            <a:r>
              <a:rPr lang="en-US" sz="2000" dirty="0"/>
              <a:t>Database and Business Intelligence solutions to local companies.</a:t>
            </a:r>
            <a:endParaRPr lang="en-US" sz="2000" dirty="0" smtClean="0"/>
          </a:p>
          <a:p>
            <a:pPr lvl="1"/>
            <a:endParaRPr lang="en-US" sz="1200" dirty="0" smtClean="0"/>
          </a:p>
          <a:p>
            <a:pPr lvl="1"/>
            <a:r>
              <a:rPr lang="en-US" sz="2000" dirty="0" smtClean="0"/>
              <a:t>When he is not busy working, he spends time with his wife, daughter and dog enjoying outdoor activities 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23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Please ask about the presentation or visit my blog (</a:t>
            </a:r>
            <a:r>
              <a:rPr lang="en-US" sz="2400" dirty="0" smtClean="0">
                <a:solidFill>
                  <a:srgbClr val="0070C0"/>
                </a:solidFill>
              </a:rPr>
              <a:t>www.craftydba.com</a:t>
            </a:r>
            <a:r>
              <a:rPr lang="en-US" sz="2400" dirty="0" smtClean="0"/>
              <a:t>) for articles on these subjects.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If you have any questions, you can contact me at </a:t>
            </a:r>
            <a:r>
              <a:rPr lang="en-US" sz="2400" dirty="0" smtClean="0">
                <a:solidFill>
                  <a:srgbClr val="0070C0"/>
                </a:solidFill>
              </a:rPr>
              <a:t>j.miner@cox.net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24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– TSQL Skills Required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All of the demonstrations are code based to give a real life example of how to apply a technique.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 will be not offended if you decide to leave now.</a:t>
            </a:r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6" name="Picture 5" descr="dilbert-sql-server-datab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402466"/>
            <a:ext cx="60769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Files &amp; File Groups 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Logins </a:t>
            </a:r>
            <a:r>
              <a:rPr lang="en-US" sz="2400" dirty="0"/>
              <a:t>&amp; Users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Security </a:t>
            </a:r>
            <a:r>
              <a:rPr lang="en-US" sz="2400" dirty="0"/>
              <a:t>using schemas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Database </a:t>
            </a:r>
            <a:r>
              <a:rPr lang="en-US" sz="2400" dirty="0"/>
              <a:t>roles for access.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Table </a:t>
            </a:r>
            <a:r>
              <a:rPr lang="en-US" sz="2400" dirty="0"/>
              <a:t>design via SSMS or TSQL.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Default</a:t>
            </a:r>
            <a:r>
              <a:rPr lang="en-US" sz="2400" dirty="0"/>
              <a:t>, Check, and NULL constraints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Handling </a:t>
            </a:r>
            <a:r>
              <a:rPr lang="en-US" sz="2400" dirty="0"/>
              <a:t>table relationships (PK vs FK).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index or not to index?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Testing </a:t>
            </a:r>
            <a:r>
              <a:rPr lang="en-US" sz="2400" dirty="0"/>
              <a:t>database integrity using DML.</a:t>
            </a:r>
            <a:endParaRPr lang="en-US" sz="2400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4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 – Computer Programming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 smtClean="0"/>
              <a:t>Computer </a:t>
            </a:r>
            <a:r>
              <a:rPr lang="en-US" dirty="0"/>
              <a:t>programming is a process that leads from an original formulation of a computing problem to the creation of an executable program. </a:t>
            </a:r>
          </a:p>
          <a:p>
            <a:pPr lvl="1"/>
            <a:endParaRPr lang="en-US" sz="1900" dirty="0"/>
          </a:p>
          <a:p>
            <a:pPr lvl="1"/>
            <a:r>
              <a:rPr lang="en-US" dirty="0"/>
              <a:t>It involves activities such as analysis -- understanding the problem and coding -- solving the problem with an algorithm in a given </a:t>
            </a:r>
            <a:r>
              <a:rPr lang="en-US" dirty="0" smtClean="0"/>
              <a:t>language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Testing, debugging, and maintaining the source code are all part of the software design process.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5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editors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SQL Server Management Studio.  The main stay environment for DBA.</a:t>
            </a:r>
          </a:p>
          <a:p>
            <a:pPr lvl="1"/>
            <a:endParaRPr lang="en-US" sz="1900" dirty="0" smtClean="0"/>
          </a:p>
          <a:p>
            <a:pPr lvl="1"/>
            <a:r>
              <a:rPr lang="en-US" dirty="0" smtClean="0"/>
              <a:t>SQL Server Data Tools.  Formally known as Business Intelligence Development Studio.  Is part of the Visual Studio suite.</a:t>
            </a:r>
          </a:p>
          <a:p>
            <a:pPr lvl="1"/>
            <a:endParaRPr lang="en-US" sz="1900" dirty="0" smtClean="0"/>
          </a:p>
          <a:p>
            <a:pPr lvl="1"/>
            <a:r>
              <a:rPr lang="en-US" dirty="0" smtClean="0"/>
              <a:t>Third party integrated tools such as Toad from Dell (formally Quest).</a:t>
            </a:r>
          </a:p>
          <a:p>
            <a:pPr lvl="1"/>
            <a:endParaRPr lang="en-US" sz="1900" dirty="0"/>
          </a:p>
          <a:p>
            <a:pPr lvl="1"/>
            <a:r>
              <a:rPr lang="en-US" dirty="0" smtClean="0"/>
              <a:t>Plain old text editor without context sensitive help or code completion.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6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/ Executing TSQL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Parsing is the process that check the syntax of the program.  There still might be run time bugs in the code.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Executing is the process of running the code inside of the SQL Server database engine.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[SQL Server Engine Diagram]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7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database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We will be creating the [BANKING] database during this talk</a:t>
            </a:r>
            <a:r>
              <a:rPr lang="en-US" dirty="0" smtClean="0"/>
              <a:t>.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One way to create a database is to create a Transaction SQL script with the following properties.</a:t>
            </a:r>
          </a:p>
          <a:p>
            <a:pPr lvl="1"/>
            <a:endParaRPr lang="en-US" sz="1000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test for object existence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remove existing object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create new object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8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file groups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Every database has one primary database file (*.</a:t>
            </a:r>
            <a:r>
              <a:rPr lang="en-US" sz="2400" dirty="0" err="1" smtClean="0"/>
              <a:t>mdf</a:t>
            </a:r>
            <a:r>
              <a:rPr lang="en-US" sz="2400" dirty="0" smtClean="0"/>
              <a:t>) </a:t>
            </a:r>
            <a:r>
              <a:rPr lang="en-US" sz="2400" dirty="0"/>
              <a:t>a</a:t>
            </a:r>
            <a:r>
              <a:rPr lang="en-US" sz="2400" dirty="0" smtClean="0"/>
              <a:t>nd one [primary] file group.</a:t>
            </a:r>
          </a:p>
          <a:p>
            <a:pPr lvl="1"/>
            <a:r>
              <a:rPr lang="en-US" sz="2400" dirty="0" smtClean="0"/>
              <a:t>Add additional secondary files (*.</a:t>
            </a:r>
            <a:r>
              <a:rPr lang="en-US" sz="2400" dirty="0" err="1" smtClean="0"/>
              <a:t>ndf</a:t>
            </a:r>
            <a:r>
              <a:rPr lang="en-US" sz="2400" dirty="0" smtClean="0"/>
              <a:t>) on a named file group to spread disk i/o across various physical hard disks.</a:t>
            </a:r>
          </a:p>
          <a:p>
            <a:pPr lvl="1"/>
            <a:r>
              <a:rPr lang="en-US" sz="2400" dirty="0" smtClean="0"/>
              <a:t>Set the this new named file group the default to keep the system objects away from user defined objects.</a:t>
            </a:r>
          </a:p>
          <a:p>
            <a:pPr lvl="1"/>
            <a:r>
              <a:rPr lang="en-US" sz="2400" dirty="0" smtClean="0"/>
              <a:t>Each database has at least one log file.  Additional log files do not increase performance since the log writer process is single threaded.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Design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9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1199</Words>
  <Application>Microsoft Office PowerPoint</Application>
  <PresentationFormat>On-screen Show (4:3)</PresentationFormat>
  <Paragraphs>233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Basic Database Design</vt:lpstr>
      <vt:lpstr>Target Audience</vt:lpstr>
      <vt:lpstr>WARNING – TSQL Skills Required</vt:lpstr>
      <vt:lpstr>Presentation Overview</vt:lpstr>
      <vt:lpstr>Wikipedia – Computer Programming</vt:lpstr>
      <vt:lpstr>Code editors</vt:lpstr>
      <vt:lpstr>Parsing / Executing TSQL</vt:lpstr>
      <vt:lpstr>Sample database</vt:lpstr>
      <vt:lpstr>Files &amp; file groups</vt:lpstr>
      <vt:lpstr>Server Logins &amp; Database users</vt:lpstr>
      <vt:lpstr>Database schemas</vt:lpstr>
      <vt:lpstr>Database roles</vt:lpstr>
      <vt:lpstr>Granting schema permissions</vt:lpstr>
      <vt:lpstr>Integrity constraints (types)</vt:lpstr>
      <vt:lpstr>Domain integrity</vt:lpstr>
      <vt:lpstr>User defined integrity</vt:lpstr>
      <vt:lpstr>Entity integrity </vt:lpstr>
      <vt:lpstr>Referential integrity</vt:lpstr>
      <vt:lpstr>Putting it all together</vt:lpstr>
      <vt:lpstr>!!  Warning Label  !!</vt:lpstr>
      <vt:lpstr>References – page 1</vt:lpstr>
      <vt:lpstr>References – page 2</vt:lpstr>
      <vt:lpstr>Biography</vt:lpstr>
      <vt:lpstr>Questions &amp; Answers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Microsoft account</cp:lastModifiedBy>
  <cp:revision>230</cp:revision>
  <dcterms:created xsi:type="dcterms:W3CDTF">2011-08-19T20:30:49Z</dcterms:created>
  <dcterms:modified xsi:type="dcterms:W3CDTF">2015-05-16T02:32:13Z</dcterms:modified>
</cp:coreProperties>
</file>