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3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  <p:sldMasterId id="2147483708" r:id="rId5"/>
  </p:sldMasterIdLst>
  <p:notesMasterIdLst>
    <p:notesMasterId r:id="rId29"/>
  </p:notesMasterIdLst>
  <p:sldIdLst>
    <p:sldId id="282" r:id="rId6"/>
    <p:sldId id="350" r:id="rId7"/>
    <p:sldId id="394" r:id="rId8"/>
    <p:sldId id="399" r:id="rId9"/>
    <p:sldId id="400" r:id="rId10"/>
    <p:sldId id="398" r:id="rId11"/>
    <p:sldId id="395" r:id="rId12"/>
    <p:sldId id="393" r:id="rId13"/>
    <p:sldId id="376" r:id="rId14"/>
    <p:sldId id="385" r:id="rId15"/>
    <p:sldId id="386" r:id="rId16"/>
    <p:sldId id="397" r:id="rId17"/>
    <p:sldId id="396" r:id="rId18"/>
    <p:sldId id="387" r:id="rId19"/>
    <p:sldId id="388" r:id="rId20"/>
    <p:sldId id="389" r:id="rId21"/>
    <p:sldId id="390" r:id="rId22"/>
    <p:sldId id="391" r:id="rId23"/>
    <p:sldId id="401" r:id="rId24"/>
    <p:sldId id="369" r:id="rId25"/>
    <p:sldId id="392" r:id="rId26"/>
    <p:sldId id="370" r:id="rId27"/>
    <p:sldId id="34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988"/>
    <a:srgbClr val="D40E8C"/>
    <a:srgbClr val="B01C87"/>
    <a:srgbClr val="7D726D"/>
    <a:srgbClr val="582873"/>
    <a:srgbClr val="714888"/>
    <a:srgbClr val="863887"/>
    <a:srgbClr val="A12587"/>
    <a:srgbClr val="CE108B"/>
    <a:srgbClr val="CF1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AC981-1AB7-413F-885B-A9C709A42B09}" v="1" dt="2022-02-26T13:07:10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/>
    <p:restoredTop sz="92708"/>
  </p:normalViewPr>
  <p:slideViewPr>
    <p:cSldViewPr snapToGrid="0">
      <p:cViewPr varScale="1">
        <p:scale>
          <a:sx n="107" d="100"/>
          <a:sy n="107" d="100"/>
        </p:scale>
        <p:origin x="4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er, John" userId="3389ea36-44fd-4549-a67f-acacce31285e" providerId="ADAL" clId="{87DAC981-1AB7-413F-885B-A9C709A42B09}"/>
    <pc:docChg chg="addSld modSld sldOrd">
      <pc:chgData name="Miner, John" userId="3389ea36-44fd-4549-a67f-acacce31285e" providerId="ADAL" clId="{87DAC981-1AB7-413F-885B-A9C709A42B09}" dt="2022-02-26T13:07:49.030" v="5"/>
      <pc:docMkLst>
        <pc:docMk/>
      </pc:docMkLst>
      <pc:sldChg chg="modSp add mod ord">
        <pc:chgData name="Miner, John" userId="3389ea36-44fd-4549-a67f-acacce31285e" providerId="ADAL" clId="{87DAC981-1AB7-413F-885B-A9C709A42B09}" dt="2022-02-26T13:07:49.030" v="5"/>
        <pc:sldMkLst>
          <pc:docMk/>
          <pc:sldMk cId="3588717251" sldId="280"/>
        </pc:sldMkLst>
        <pc:spChg chg="mod">
          <ac:chgData name="Miner, John" userId="3389ea36-44fd-4549-a67f-acacce31285e" providerId="ADAL" clId="{87DAC981-1AB7-413F-885B-A9C709A42B09}" dt="2022-02-26T13:07:34.211" v="4" actId="207"/>
          <ac:spMkLst>
            <pc:docMk/>
            <pc:sldMk cId="3588717251" sldId="280"/>
            <ac:spMk id="4" creationId="{6173CD92-3621-4A14-A6BA-10C872491442}"/>
          </ac:spMkLst>
        </pc:spChg>
        <pc:spChg chg="mod">
          <ac:chgData name="Miner, John" userId="3389ea36-44fd-4549-a67f-acacce31285e" providerId="ADAL" clId="{87DAC981-1AB7-413F-885B-A9C709A42B09}" dt="2022-02-26T13:07:49.030" v="5"/>
          <ac:spMkLst>
            <pc:docMk/>
            <pc:sldMk cId="3588717251" sldId="280"/>
            <ac:spMk id="5" creationId="{2481EB25-F24C-4C7A-9444-55D73A7A0F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C5C26-E110-0243-8E14-F778A7F15B4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CD4C-E5E2-FD4B-A013-4032F684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ECE89-C049-244D-A046-FBC63F193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" y="0"/>
            <a:ext cx="9142070" cy="48311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2806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578969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5132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891295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422806" y="1046127"/>
            <a:ext cx="1837944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576851" y="1046127"/>
            <a:ext cx="1837944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737250" y="1046127"/>
            <a:ext cx="1837944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6889177" y="1037143"/>
            <a:ext cx="1837944" cy="95250"/>
          </a:xfrm>
          <a:prstGeom prst="rect">
            <a:avLst/>
          </a:prstGeom>
          <a:solidFill>
            <a:srgbClr val="D30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84528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870579" y="952517"/>
            <a:ext cx="1443079" cy="140930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556630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184528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70579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556630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184528" y="847725"/>
            <a:ext cx="1444752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868906" y="847725"/>
            <a:ext cx="1444752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553284" y="847725"/>
            <a:ext cx="1444752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184528" y="2838450"/>
            <a:ext cx="1444752" cy="9525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868906" y="2838450"/>
            <a:ext cx="1444752" cy="95250"/>
          </a:xfrm>
          <a:prstGeom prst="rect">
            <a:avLst/>
          </a:prstGeom>
          <a:solidFill>
            <a:srgbClr val="009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553284" y="2838450"/>
            <a:ext cx="1444752" cy="95250"/>
          </a:xfrm>
          <a:prstGeom prst="rect">
            <a:avLst/>
          </a:prstGeom>
          <a:solidFill>
            <a:srgbClr val="57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7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D03731-7FC0-244B-B390-4A708677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21862-74AB-404A-ABED-EFDA8A79B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963" y="1114770"/>
            <a:ext cx="6371487" cy="339214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F82DE1-B424-844E-9F6D-62BE47275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3188" y="1289050"/>
            <a:ext cx="3967162" cy="23685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78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FBECB-0096-6842-B50F-0F40838240BD}"/>
              </a:ext>
            </a:extLst>
          </p:cNvPr>
          <p:cNvSpPr/>
          <p:nvPr userDrawn="1"/>
        </p:nvSpPr>
        <p:spPr>
          <a:xfrm>
            <a:off x="0" y="1106167"/>
            <a:ext cx="9144000" cy="2405129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4C25-32E5-B446-8CEC-56203A32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6724" y="290624"/>
            <a:ext cx="3922765" cy="4036213"/>
          </a:xfrm>
          <a:prstGeom prst="rect">
            <a:avLst/>
          </a:prstGeom>
        </p:spPr>
      </p:pic>
      <p:sp>
        <p:nvSpPr>
          <p:cNvPr id="5" name="Picture Placeholder 40">
            <a:extLst>
              <a:ext uri="{FF2B5EF4-FFF2-40B4-BE49-F238E27FC236}">
                <a16:creationId xmlns:a16="http://schemas.microsoft.com/office/drawing/2014/main" id="{B2A4D53D-6E65-6449-B245-F1A5C41285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218" y="1391545"/>
            <a:ext cx="2529334" cy="184543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1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4BAB37-7BEB-1045-8282-0D5833C9499A}"/>
              </a:ext>
            </a:extLst>
          </p:cNvPr>
          <p:cNvSpPr/>
          <p:nvPr userDrawn="1"/>
        </p:nvSpPr>
        <p:spPr>
          <a:xfrm>
            <a:off x="0" y="3359021"/>
            <a:ext cx="9144000" cy="1386716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F98EE-9584-0A47-8B4D-166755F86A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30" y="1051561"/>
            <a:ext cx="2208134" cy="369417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1059FE-0257-AF40-9EF0-43B514B348B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8698" y="2022565"/>
            <a:ext cx="1445006" cy="1753907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7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6022C28-5EF4-4BDD-BE32-0F8353174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18952" y="4471117"/>
            <a:ext cx="8906096" cy="592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100" b="1" dirty="0">
                <a:solidFill>
                  <a:srgbClr val="0097E4"/>
                </a:solidFill>
                <a:latin typeface="Montserrat-SemiBold"/>
              </a:rPr>
              <a:t>DATA SATURDAY #20</a:t>
            </a:r>
          </a:p>
          <a:p>
            <a:pPr algn="l"/>
            <a:r>
              <a:rPr lang="en-US" sz="2100" b="1" dirty="0">
                <a:solidFill>
                  <a:srgbClr val="0097E4"/>
                </a:solidFill>
                <a:latin typeface="Montserrat-SemiBold"/>
              </a:rPr>
              <a:t>Pordenone, Feb 26</a:t>
            </a:r>
            <a:r>
              <a:rPr lang="en-US" sz="2100" b="1" baseline="30000" dirty="0">
                <a:solidFill>
                  <a:srgbClr val="0097E4"/>
                </a:solidFill>
                <a:latin typeface="Montserrat-SemiBold"/>
              </a:rPr>
              <a:t>th</a:t>
            </a:r>
            <a:r>
              <a:rPr lang="en-US" sz="2100" b="1" kern="1200" dirty="0">
                <a:solidFill>
                  <a:srgbClr val="0097E4"/>
                </a:solidFill>
                <a:latin typeface="Montserrat-SemiBold"/>
                <a:ea typeface="+mn-ea"/>
                <a:cs typeface="+mn-cs"/>
              </a:rPr>
              <a:t>, 2022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4F625C-7A93-4F87-A574-6573A91FF6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4171951"/>
            <a:ext cx="2171700" cy="92694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F63631-5596-4713-ACB1-F640D617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3051575"/>
            <a:ext cx="5600700" cy="848915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2F7AF7-F09C-43EE-87AD-F41256A9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028703"/>
            <a:ext cx="6057900" cy="1878806"/>
          </a:xfrm>
        </p:spPr>
        <p:txBody>
          <a:bodyPr/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C0646-BA9C-426F-9215-29060538B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837"/>
          <a:stretch/>
        </p:blipFill>
        <p:spPr>
          <a:xfrm>
            <a:off x="141514" y="101223"/>
            <a:ext cx="1458686" cy="601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26A65-6A02-42AE-B9DC-417CDF5A42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66914"/>
            <a:ext cx="1310950" cy="461967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8869750-3FF8-46D5-B6B3-47D7C37108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" y="1567154"/>
            <a:ext cx="1257300" cy="3092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AE5B3B5-0157-4DD3-A19E-B46E63ABC2F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2306356"/>
            <a:ext cx="1437320" cy="2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670586-49A5-4D88-8F80-BFE47D0AD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1679" y="2508177"/>
            <a:ext cx="3863748" cy="848915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028702"/>
            <a:ext cx="6057900" cy="1178966"/>
          </a:xfrm>
        </p:spPr>
        <p:txBody>
          <a:bodyPr/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4C3AF1-B399-4D46-9A5A-CAF327231B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3657601"/>
            <a:ext cx="2900768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067D3-AF34-4E93-82DF-8F12DEE02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837"/>
          <a:stretch/>
        </p:blipFill>
        <p:spPr>
          <a:xfrm>
            <a:off x="141515" y="101224"/>
            <a:ext cx="1139526" cy="470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235F5-F80D-4691-93AF-00F3040C23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94" y="4595739"/>
            <a:ext cx="1310950" cy="46196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358E574-BC9A-4212-8D0A-72FA9A91C6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09" y="3614998"/>
            <a:ext cx="1257300" cy="3092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FF26CCB-F01A-481F-8516-50C4E02ADE9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42" y="4119605"/>
            <a:ext cx="1437320" cy="2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61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D592F0-E595-9D46-AD10-9A2AC85F6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74"/>
            <a:ext cx="9144000" cy="483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301824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006702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CD189-933A-8847-8D05-5D0DA196B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D5DFDA-4BA2-5249-BA5F-29DE0476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62A3A5-8533-8945-9FD6-543C9729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45509-1222-C843-B1EE-BF31E3F1DA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0BFC65-DC03-7D46-AE26-4FF415B34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D2DA2D-1204-474E-92B3-159847244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27165D-581A-4744-95C6-2EE2E28C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0AB829-1444-6749-87F7-2D45499B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4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9521-5C1A-9449-A4B2-B54C1676D5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30235D-75EC-2B48-AD54-1C7E0E9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2F0CB52-4535-8B4B-A39E-89812896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C0167A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62C-3313-084E-AB6B-2064B6DC7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" y="-16677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1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4C2173C-F50B-3845-94E1-8D11157D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E0607523-3561-664C-9247-D9696099A5AB}"/>
              </a:ext>
            </a:extLst>
          </p:cNvPr>
          <p:cNvSpPr>
            <a:spLocks/>
          </p:cNvSpPr>
          <p:nvPr userDrawn="1"/>
        </p:nvSpPr>
        <p:spPr bwMode="auto">
          <a:xfrm>
            <a:off x="-1" y="1040288"/>
            <a:ext cx="4507991" cy="1980182"/>
          </a:xfrm>
          <a:custGeom>
            <a:avLst/>
            <a:gdLst>
              <a:gd name="T0" fmla="*/ 1712119 w 21600"/>
              <a:gd name="T1" fmla="*/ 1022350 h 21600"/>
              <a:gd name="T2" fmla="*/ 1712119 w 21600"/>
              <a:gd name="T3" fmla="*/ 1022350 h 21600"/>
              <a:gd name="T4" fmla="*/ 1712119 w 21600"/>
              <a:gd name="T5" fmla="*/ 1022350 h 21600"/>
              <a:gd name="T6" fmla="*/ 1712119 w 21600"/>
              <a:gd name="T7" fmla="*/ 1022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167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1EE562A-A36F-3148-9CBF-774CB14FDE4C}"/>
              </a:ext>
            </a:extLst>
          </p:cNvPr>
          <p:cNvSpPr>
            <a:spLocks/>
          </p:cNvSpPr>
          <p:nvPr userDrawn="1"/>
        </p:nvSpPr>
        <p:spPr bwMode="auto">
          <a:xfrm>
            <a:off x="4507990" y="1040288"/>
            <a:ext cx="4636009" cy="1980182"/>
          </a:xfrm>
          <a:custGeom>
            <a:avLst/>
            <a:gdLst>
              <a:gd name="T0" fmla="*/ 1671638 w 21600"/>
              <a:gd name="T1" fmla="*/ 1021557 h 21600"/>
              <a:gd name="T2" fmla="*/ 1671638 w 21600"/>
              <a:gd name="T3" fmla="*/ 1021557 h 21600"/>
              <a:gd name="T4" fmla="*/ 1671638 w 21600"/>
              <a:gd name="T5" fmla="*/ 1021557 h 21600"/>
              <a:gd name="T6" fmla="*/ 1671638 w 21600"/>
              <a:gd name="T7" fmla="*/ 1021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B285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10AD-E53D-CA4F-AC25-310A0E297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74" t="5192" r="26400" b="7088"/>
          <a:stretch/>
        </p:blipFill>
        <p:spPr>
          <a:xfrm>
            <a:off x="3540317" y="1181891"/>
            <a:ext cx="2029403" cy="3537354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43A390-CF7E-BB4E-A004-2C66267FE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7150" y="1700213"/>
            <a:ext cx="1390650" cy="24606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28424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5599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87094" y="989584"/>
            <a:ext cx="2011680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855992" y="989584"/>
            <a:ext cx="2011680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47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14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181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47871" y="1123105"/>
            <a:ext cx="1911096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14871" y="1123105"/>
            <a:ext cx="1911096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81035" y="1123105"/>
            <a:ext cx="1911096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7739BEC-8628-624D-948B-53207FF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944498-D1C7-2C49-9262-2C9E497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53232"/>
            <a:ext cx="9144000" cy="390268"/>
          </a:xfrm>
          <a:prstGeom prst="rect">
            <a:avLst/>
          </a:prstGeom>
          <a:gradFill flip="none" rotWithShape="1">
            <a:gsLst>
              <a:gs pos="0">
                <a:srgbClr val="B01C87"/>
              </a:gs>
              <a:gs pos="100000">
                <a:srgbClr val="58287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BAEA6-B3A0-2547-80CE-DB8A65FBE04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593" y="4693240"/>
            <a:ext cx="1591056" cy="49377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1364406" y="-500472"/>
            <a:ext cx="5591570" cy="357052"/>
            <a:chOff x="1364406" y="-500472"/>
            <a:chExt cx="5591570" cy="35705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364406" y="-500472"/>
              <a:ext cx="357052" cy="357052"/>
            </a:xfrm>
            <a:prstGeom prst="rect">
              <a:avLst/>
            </a:prstGeom>
            <a:solidFill>
              <a:srgbClr val="D30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87858" y="-500472"/>
              <a:ext cx="357052" cy="357052"/>
            </a:xfrm>
            <a:prstGeom prst="rect">
              <a:avLst/>
            </a:prstGeom>
            <a:solidFill>
              <a:srgbClr val="ED1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411310" y="-500472"/>
              <a:ext cx="357052" cy="357052"/>
            </a:xfrm>
            <a:prstGeom prst="rect">
              <a:avLst/>
            </a:prstGeom>
            <a:solidFill>
              <a:srgbClr val="D40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934762" y="-500472"/>
              <a:ext cx="357052" cy="357052"/>
            </a:xfrm>
            <a:prstGeom prst="rect">
              <a:avLst/>
            </a:prstGeom>
            <a:solidFill>
              <a:srgbClr val="B01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458214" y="-500472"/>
              <a:ext cx="357052" cy="357052"/>
            </a:xfrm>
            <a:prstGeom prst="rect">
              <a:avLst/>
            </a:prstGeom>
            <a:solidFill>
              <a:srgbClr val="582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981666" y="-500472"/>
              <a:ext cx="357052" cy="357052"/>
            </a:xfrm>
            <a:prstGeom prst="rect">
              <a:avLst/>
            </a:prstGeom>
            <a:solidFill>
              <a:srgbClr val="554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505118" y="-500472"/>
              <a:ext cx="357052" cy="357052"/>
            </a:xfrm>
            <a:prstGeom prst="rect">
              <a:avLst/>
            </a:prstGeom>
            <a:solidFill>
              <a:srgbClr val="7D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028570" y="-500472"/>
              <a:ext cx="357052" cy="357052"/>
            </a:xfrm>
            <a:prstGeom prst="rect">
              <a:avLst/>
            </a:prstGeom>
            <a:solidFill>
              <a:srgbClr val="A3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552022" y="-500472"/>
              <a:ext cx="357052" cy="357052"/>
            </a:xfrm>
            <a:prstGeom prst="rect">
              <a:avLst/>
            </a:prstGeom>
            <a:solidFill>
              <a:srgbClr val="D4D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75474" y="-500472"/>
              <a:ext cx="357052" cy="357052"/>
            </a:xfrm>
            <a:prstGeom prst="rect">
              <a:avLst/>
            </a:prstGeom>
            <a:solidFill>
              <a:srgbClr val="009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98924" y="-500472"/>
              <a:ext cx="357052" cy="357052"/>
            </a:xfrm>
            <a:prstGeom prst="rect">
              <a:avLst/>
            </a:prstGeom>
            <a:solidFill>
              <a:srgbClr val="57B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242236" y="994469"/>
            <a:ext cx="8686800" cy="0"/>
          </a:xfrm>
          <a:prstGeom prst="line">
            <a:avLst/>
          </a:prstGeom>
          <a:ln w="12700">
            <a:solidFill>
              <a:srgbClr val="5828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1" r:id="rId2"/>
    <p:sldLayoutId id="2147483687" r:id="rId3"/>
    <p:sldLayoutId id="2147483696" r:id="rId4"/>
    <p:sldLayoutId id="2147483699" r:id="rId5"/>
    <p:sldLayoutId id="2147483700" r:id="rId6"/>
    <p:sldLayoutId id="2147483702" r:id="rId7"/>
    <p:sldLayoutId id="2147483706" r:id="rId8"/>
    <p:sldLayoutId id="2147483707" r:id="rId9"/>
    <p:sldLayoutId id="2147483705" r:id="rId10"/>
    <p:sldLayoutId id="2147483698" r:id="rId11"/>
    <p:sldLayoutId id="2147483692" r:id="rId12"/>
    <p:sldLayoutId id="2147483697" r:id="rId13"/>
    <p:sldLayoutId id="2147483703" r:id="rId14"/>
    <p:sldLayoutId id="214748370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3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mailto:john.miner@bluemeta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oncepts-pipelines-activities" TargetMode="External"/><Relationship Id="rId2" Type="http://schemas.openxmlformats.org/officeDocument/2006/relationships/hyperlink" Target="https://dnavin.wordpress.com/2019/12/23/adf-naming-conventi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data-factory/concepts-integration-runtime" TargetMode="External"/><Relationship Id="rId5" Type="http://schemas.openxmlformats.org/officeDocument/2006/relationships/hyperlink" Target="https://docs.microsoft.com/en-us/azure/data-factory/wrangling-data-flow-overview" TargetMode="External"/><Relationship Id="rId4" Type="http://schemas.openxmlformats.org/officeDocument/2006/relationships/hyperlink" Target="https://docs.microsoft.com/en-us/azure/data-factory/concepts-data-flow-overvie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D6E2-9F16-4D4B-A9D7-6716B4B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" y="3125973"/>
            <a:ext cx="5494021" cy="1053121"/>
          </a:xfrm>
        </p:spPr>
        <p:txBody>
          <a:bodyPr/>
          <a:lstStyle/>
          <a:p>
            <a:r>
              <a:rPr lang="en-US" dirty="0">
                <a:solidFill>
                  <a:srgbClr val="B71988"/>
                </a:solidFill>
              </a:rPr>
              <a:t>Exploring Design Patterns for</a:t>
            </a:r>
            <a:br>
              <a:rPr lang="en-US" dirty="0">
                <a:solidFill>
                  <a:srgbClr val="B71988"/>
                </a:solidFill>
              </a:rPr>
            </a:br>
            <a:r>
              <a:rPr lang="en-US" dirty="0">
                <a:solidFill>
                  <a:srgbClr val="B71988"/>
                </a:solidFill>
              </a:rPr>
              <a:t>Data Integration 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511051" y="3858376"/>
            <a:ext cx="2480946" cy="775129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John Miner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Data Architect</a:t>
            </a:r>
          </a:p>
          <a:p>
            <a:r>
              <a:rPr lang="en-US" sz="1400" dirty="0">
                <a:latin typeface="+mn-lt"/>
                <a:hlinkClick r:id="rId2"/>
              </a:rPr>
              <a:t>john.miner@insight.com</a:t>
            </a:r>
            <a:endParaRPr lang="en-US" sz="14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6" y="3311220"/>
            <a:ext cx="1102430" cy="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Diagram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4"/>
            <a:ext cx="8742652" cy="331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14635" y="3153103"/>
            <a:ext cx="8614838" cy="185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above image shows the components that make up a pipeline.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Triggers are used to schedule pipeline executions.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Alerts can be defined in the portal for failed events.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BB0B3-78F0-4BC1-946F-8B1A7BD36F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" y="1214154"/>
            <a:ext cx="5560950" cy="18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13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Hybrid Data Movement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613670" y="2220165"/>
            <a:ext cx="5750844" cy="198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087367-2194-4A48-906F-DBD825C7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32" y="1112350"/>
            <a:ext cx="6261976" cy="33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83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Activities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54C10-EF05-4D7D-8CCC-92B1311A9FD6}"/>
              </a:ext>
            </a:extLst>
          </p:cNvPr>
          <p:cNvSpPr txBox="1"/>
          <p:nvPr/>
        </p:nvSpPr>
        <p:spPr>
          <a:xfrm>
            <a:off x="5987143" y="3617481"/>
            <a:ext cx="27504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</a:t>
            </a:r>
          </a:p>
          <a:p>
            <a:r>
              <a:rPr lang="en-US" sz="1100" b="1" dirty="0"/>
              <a:t>  </a:t>
            </a:r>
            <a:r>
              <a:rPr lang="en-US" sz="1100" dirty="0"/>
              <a:t>U-SQL has no future roadmap.</a:t>
            </a:r>
          </a:p>
          <a:p>
            <a:r>
              <a:rPr lang="en-US" sz="1100" dirty="0"/>
              <a:t>  HD Insight is being replace with Databricks.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00B520-D6DF-4972-9E30-3EB82E09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4" y="1154531"/>
            <a:ext cx="1245480" cy="333763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8890C-F82D-4BAA-8685-634D444C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90" y="1154531"/>
            <a:ext cx="1131751" cy="333764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C9245-20EE-4107-BFE3-90960264C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28" y="1154531"/>
            <a:ext cx="1188357" cy="304981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76485-7750-41F1-8119-00C7EB60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72" y="1154531"/>
            <a:ext cx="1362528" cy="9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51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ELT - Pipeline Examples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Hard Coding vs Notebook Parameters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Supporting Multiple File Formats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Supporting on premise data set with SHIR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22839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ELT - Pros vs Cons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Almost all components can be parameterized.  This means that only master pipelines are used to call one generic pipeline.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transformation are performed by either stored procedures (database) or spark notebooks (data lake).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Executing multiple pipelines in parallel on a sub-set of data can be used to decrease the overall transfer time. 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Changing the batch size (SQL) or cluster size (spark) can alter execution performance and overall timings.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847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Translate &amp; Load – ETL - Overview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r>
              <a:rPr lang="en-US" sz="1800" dirty="0"/>
              <a:t>The source and destination for a data flow must be one of the four supported Azure systems (STORAGE, DB, DW, NOSQL).</a:t>
            </a:r>
          </a:p>
          <a:p>
            <a:endParaRPr lang="en-US" sz="1800" dirty="0"/>
          </a:p>
          <a:p>
            <a:r>
              <a:rPr lang="en-US" sz="1800" dirty="0"/>
              <a:t>Mapping Data Flows use the Data Bricks (Spark) Engine as a computing platform.</a:t>
            </a:r>
          </a:p>
          <a:p>
            <a:endParaRPr lang="en-US" sz="1800" dirty="0"/>
          </a:p>
          <a:p>
            <a:r>
              <a:rPr lang="en-US" sz="1800" dirty="0"/>
              <a:t>While parameters are supported for data flows, the engine can not handle dynamic destination datasets.</a:t>
            </a:r>
          </a:p>
          <a:p>
            <a:endParaRPr lang="en-US" sz="1800" dirty="0"/>
          </a:p>
          <a:p>
            <a:r>
              <a:rPr lang="en-US" sz="1800" dirty="0"/>
              <a:t>The 16 additional transformations turn a pipeline into an ETL process.</a:t>
            </a:r>
          </a:p>
          <a:p>
            <a:endParaRPr lang="en-US" sz="1800" dirty="0"/>
          </a:p>
          <a:p>
            <a:r>
              <a:rPr lang="en-US" sz="1800" dirty="0"/>
              <a:t>Wrangling Data Flows was released in October 2021.  It is based on the Power Query interface and the M Language.  Limited source data types are accepted at this time.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54788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Translate &amp; Load – Components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8E9D8-95C1-481D-9EC8-D6DCDF57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7" y="1458480"/>
            <a:ext cx="1539240" cy="18059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2905B8-A551-4384-B124-7E3942C7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23" y="1458480"/>
            <a:ext cx="1562100" cy="233934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2A3CBB-E9FB-469B-8E7E-E67E8773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817" y="1485150"/>
            <a:ext cx="155448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54C10-EF05-4D7D-8CCC-92B1311A9FD6}"/>
              </a:ext>
            </a:extLst>
          </p:cNvPr>
          <p:cNvSpPr txBox="1"/>
          <p:nvPr/>
        </p:nvSpPr>
        <p:spPr>
          <a:xfrm>
            <a:off x="5907915" y="3028379"/>
            <a:ext cx="2053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 Listed</a:t>
            </a:r>
          </a:p>
          <a:p>
            <a:r>
              <a:rPr lang="en-US" sz="1100" dirty="0"/>
              <a:t>  Source </a:t>
            </a:r>
          </a:p>
          <a:p>
            <a:r>
              <a:rPr lang="en-US" sz="1100" dirty="0"/>
              <a:t>  Sink</a:t>
            </a:r>
          </a:p>
          <a:p>
            <a:r>
              <a:rPr lang="en-US" sz="1100" dirty="0"/>
              <a:t>  New Branch</a:t>
            </a:r>
          </a:p>
        </p:txBody>
      </p:sp>
    </p:spTree>
    <p:extLst>
      <p:ext uri="{BB962C8B-B14F-4D97-AF65-F5344CB8AC3E}">
        <p14:creationId xmlns:p14="http://schemas.microsoft.com/office/powerpoint/2010/main" val="8848725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Translate &amp; Load – Pros vs Cons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data flow activity is called from a standard pipeline. It uses both a source and destination data set that can not be parameterized.  These data connections have to be one of the supported azure services.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Options such as partitioning, batch size and isolation level effect the overall performance.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the time to live (TTL) is set to acceptable value.  The spin up of a data bricks cluster takes around 5 minutes.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There is an overhead to parallelism a data stream.  A copy activity might perform better than a data flow for small data sets.  However, dataflows might scale better for big 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Advanced lookup and transformation steps can be performed with data flows.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29240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Costs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0" indent="0">
              <a:buNone/>
            </a:pPr>
            <a:r>
              <a:rPr lang="en-US" sz="1800" dirty="0"/>
              <a:t>A quick estimate of how much Azure Data Factory costs with and without Data Flows.  This estimated did not include the cost of a Virtual Machine for the Integration Runtime Engine.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 average, a regular ADF costs about </a:t>
            </a:r>
            <a:r>
              <a:rPr lang="en-US" sz="1800" dirty="0">
                <a:solidFill>
                  <a:srgbClr val="B01C87"/>
                </a:solidFill>
              </a:rPr>
              <a:t>$262 </a:t>
            </a:r>
            <a:r>
              <a:rPr lang="en-US" sz="1800" dirty="0"/>
              <a:t>per month.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data flows use a Spark cluster, an additional </a:t>
            </a:r>
            <a:r>
              <a:rPr lang="en-US" sz="1800" dirty="0">
                <a:solidFill>
                  <a:srgbClr val="B01C87"/>
                </a:solidFill>
              </a:rPr>
              <a:t>$1500-$2000 </a:t>
            </a:r>
            <a:r>
              <a:rPr lang="en-US" sz="1800" dirty="0"/>
              <a:t>per month will be added for this service.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52312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ETL - Pipeline Examples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Wrangling Data Flows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Mapping Data Flows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09607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Terminology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movement of data can be defined with a series of steps categorized as </a:t>
            </a:r>
            <a:r>
              <a:rPr lang="en-US" sz="1800" dirty="0">
                <a:solidFill>
                  <a:srgbClr val="7D726D"/>
                </a:solidFill>
              </a:rPr>
              <a:t>E</a:t>
            </a:r>
            <a:r>
              <a:rPr lang="en-US" sz="1800" dirty="0"/>
              <a:t>xtracting data</a:t>
            </a:r>
            <a:r>
              <a:rPr lang="en-US" sz="1800" dirty="0">
                <a:solidFill>
                  <a:srgbClr val="7D726D"/>
                </a:solidFill>
              </a:rPr>
              <a:t>, Translating and Loading </a:t>
            </a:r>
            <a:r>
              <a:rPr lang="en-US" sz="1800" dirty="0"/>
              <a:t>data.  This is commonly referred to as </a:t>
            </a:r>
            <a:r>
              <a:rPr lang="en-US" sz="1800" dirty="0">
                <a:solidFill>
                  <a:srgbClr val="B01C87"/>
                </a:solidFill>
              </a:rPr>
              <a:t>ETL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System designs can be either </a:t>
            </a:r>
            <a:r>
              <a:rPr lang="en-US" sz="1800" dirty="0">
                <a:solidFill>
                  <a:srgbClr val="D40E8C"/>
                </a:solidFill>
              </a:rPr>
              <a:t>tightly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D40E8C"/>
                </a:solidFill>
              </a:rPr>
              <a:t>loosely</a:t>
            </a:r>
            <a:r>
              <a:rPr lang="en-US" sz="1800" dirty="0"/>
              <a:t> coupled.  </a:t>
            </a:r>
          </a:p>
          <a:p>
            <a:endParaRPr lang="en-US" sz="1800" dirty="0"/>
          </a:p>
          <a:p>
            <a:r>
              <a:rPr lang="en-US" sz="1800" dirty="0"/>
              <a:t>In a tightly coupled design, any change to the source producers or destination consumers impacts the whole system.</a:t>
            </a:r>
          </a:p>
          <a:p>
            <a:endParaRPr lang="en-US" sz="1800" dirty="0"/>
          </a:p>
          <a:p>
            <a:r>
              <a:rPr lang="en-US" sz="1800" dirty="0"/>
              <a:t>With a loosely coupled design, any changes do not affect the whole system.  Only a small section of the system needs redesigning.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037710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Azure Data Factory supports both ELT and ETL designs.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B01C87"/>
                </a:solidFill>
              </a:rPr>
              <a:t>Pipelines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01C87"/>
                </a:solidFill>
              </a:rPr>
              <a:t>Activities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01C87"/>
                </a:solidFill>
              </a:rPr>
              <a:t>Datasets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B01C87"/>
                </a:solidFill>
              </a:rPr>
              <a:t>Linked Services</a:t>
            </a:r>
            <a:r>
              <a:rPr lang="en-US" sz="1600" dirty="0"/>
              <a:t> are at the heart of the orchestration engine.  The </a:t>
            </a:r>
            <a:r>
              <a:rPr lang="en-US" sz="1600" dirty="0">
                <a:solidFill>
                  <a:srgbClr val="B01C87"/>
                </a:solidFill>
              </a:rPr>
              <a:t>copy activity </a:t>
            </a:r>
            <a:r>
              <a:rPr lang="en-US" sz="1600" dirty="0"/>
              <a:t>supports a multitude of sources and destinations.  This activity fulfills the extract and load processing (EL).  Usually additional computing such as a RDBMS </a:t>
            </a:r>
            <a:r>
              <a:rPr lang="en-US" sz="1600" dirty="0">
                <a:solidFill>
                  <a:srgbClr val="B01C87"/>
                </a:solidFill>
              </a:rPr>
              <a:t>stored procedure </a:t>
            </a:r>
            <a:r>
              <a:rPr lang="en-US" sz="1600" dirty="0"/>
              <a:t>is used to transform (T) the data.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Recently, Microsoft worked with Data Bricks to create </a:t>
            </a:r>
            <a:r>
              <a:rPr lang="en-US" sz="1600" dirty="0">
                <a:solidFill>
                  <a:srgbClr val="B01C87"/>
                </a:solidFill>
              </a:rPr>
              <a:t>Mapping Data Flows</a:t>
            </a:r>
            <a:r>
              <a:rPr lang="en-US" sz="1600" dirty="0"/>
              <a:t>.  This technology truly supports Extract, Translate and Load processing (ETL).  The flow starts with a source, includes zero or more translations, and ends with a destination.  </a:t>
            </a:r>
          </a:p>
        </p:txBody>
      </p:sp>
    </p:spTree>
    <p:extLst>
      <p:ext uri="{BB962C8B-B14F-4D97-AF65-F5344CB8AC3E}">
        <p14:creationId xmlns:p14="http://schemas.microsoft.com/office/powerpoint/2010/main" val="80528795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(Continued)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There is no right or wrong way to create an ELT or ETL process; However, Business Line Managers might ask the following questions.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/>
              <a:t>“Does the process accurately perform the movement and translation of the data?” </a:t>
            </a:r>
          </a:p>
          <a:p>
            <a:pPr marL="0" indent="0">
              <a:buNone/>
            </a:pPr>
            <a:r>
              <a:rPr lang="en-US" sz="1400" dirty="0"/>
              <a:t>“Does the process execute in the given time frame using a reasonable level of resources?”</a:t>
            </a:r>
          </a:p>
          <a:p>
            <a:pPr marL="0" indent="0">
              <a:buNone/>
            </a:pPr>
            <a:r>
              <a:rPr lang="en-US" sz="1400" dirty="0"/>
              <a:t>“Does the process scale when the data increases?”</a:t>
            </a:r>
          </a:p>
          <a:p>
            <a:pPr marL="0" indent="0">
              <a:buNone/>
            </a:pPr>
            <a:r>
              <a:rPr lang="en-US" sz="1400" dirty="0"/>
              <a:t>“Does the cost meet the monthly operating budget?”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summary, Azure Data Factory offers the data processing developer many ways to move and transform data.</a:t>
            </a:r>
          </a:p>
        </p:txBody>
      </p:sp>
    </p:spTree>
    <p:extLst>
      <p:ext uri="{BB962C8B-B14F-4D97-AF65-F5344CB8AC3E}">
        <p14:creationId xmlns:p14="http://schemas.microsoft.com/office/powerpoint/2010/main" val="271898519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/>
              <a:t>Sample Naming Conventions – ADF (Pipelines, Activities, Datasets, etc.)</a:t>
            </a:r>
          </a:p>
          <a:p>
            <a:pPr marL="0" indent="0">
              <a:buNone/>
            </a:pPr>
            <a:r>
              <a:rPr lang="en-US" sz="1050" dirty="0">
                <a:hlinkClick r:id="rId2"/>
              </a:rPr>
              <a:t>https://dnavin.wordpress.com/2019/12/23/adf-naming-convention/</a:t>
            </a:r>
            <a:br>
              <a:rPr lang="en-US" sz="1050" dirty="0"/>
            </a:b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(Pipelines &amp; Activities)</a:t>
            </a:r>
          </a:p>
          <a:p>
            <a:pPr marL="0" indent="0">
              <a:buNone/>
            </a:pPr>
            <a:r>
              <a:rPr lang="en-US" sz="1050" dirty="0">
                <a:hlinkClick r:id="rId3"/>
              </a:rPr>
              <a:t>https://docs.microsoft.com/en-us/azure/data-factory/concepts-pipelines-activities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(Mapping Data Flows)</a:t>
            </a:r>
          </a:p>
          <a:p>
            <a:pPr marL="0" indent="0">
              <a:buNone/>
            </a:pPr>
            <a:r>
              <a:rPr lang="en-US" sz="1050" dirty="0">
                <a:hlinkClick r:id="rId4"/>
              </a:rPr>
              <a:t>https://docs.microsoft.com/en-us/azure/data-factory/concepts-data-flow-overview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(Wrangling Data Flows)</a:t>
            </a:r>
          </a:p>
          <a:p>
            <a:pPr marL="0" indent="0">
              <a:buNone/>
            </a:pPr>
            <a:r>
              <a:rPr lang="en-US" sz="1050" dirty="0">
                <a:hlinkClick r:id="rId5"/>
              </a:rPr>
              <a:t>https://docs.microsoft.com/en-us/azure/data-factory/wrangling-data-flow-overview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(Integration Runtime)</a:t>
            </a:r>
          </a:p>
          <a:p>
            <a:pPr marL="0" indent="0">
              <a:buNone/>
            </a:pPr>
            <a:r>
              <a:rPr lang="en-US" sz="1050" dirty="0">
                <a:hlinkClick r:id="rId6"/>
              </a:rPr>
              <a:t>https://docs.microsoft.com/en-us/azure/data-factory/concepts-integration-runtime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470048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BABFDC-DF64-5B4A-BEFF-B42A91708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530424"/>
            <a:ext cx="6143277" cy="701450"/>
          </a:xfrm>
        </p:spPr>
        <p:txBody>
          <a:bodyPr/>
          <a:lstStyle/>
          <a:p>
            <a:r>
              <a:rPr lang="en-US" dirty="0"/>
              <a:t>Questions / Thank You</a:t>
            </a:r>
          </a:p>
        </p:txBody>
      </p:sp>
    </p:spTree>
    <p:extLst>
      <p:ext uri="{BB962C8B-B14F-4D97-AF65-F5344CB8AC3E}">
        <p14:creationId xmlns:p14="http://schemas.microsoft.com/office/powerpoint/2010/main" val="30203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Hub (Hub &amp; Spokes)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loosely couple design pattern.</a:t>
            </a:r>
          </a:p>
          <a:p>
            <a:endParaRPr lang="en-US" sz="1800" dirty="0"/>
          </a:p>
          <a:p>
            <a:r>
              <a:rPr lang="en-US" sz="1800" dirty="0"/>
              <a:t>The producers write data to the hub.</a:t>
            </a:r>
          </a:p>
          <a:p>
            <a:r>
              <a:rPr lang="en-US" sz="1800" dirty="0"/>
              <a:t>The consumers read data from the hub.</a:t>
            </a:r>
          </a:p>
          <a:p>
            <a:endParaRPr lang="en-US" sz="1800" dirty="0"/>
          </a:p>
          <a:p>
            <a:r>
              <a:rPr lang="en-US" sz="1800" dirty="0"/>
              <a:t>Typical called an </a:t>
            </a:r>
            <a:r>
              <a:rPr lang="en-US" sz="1800" dirty="0">
                <a:solidFill>
                  <a:srgbClr val="B01C87"/>
                </a:solidFill>
              </a:rPr>
              <a:t>operational data store</a:t>
            </a:r>
            <a:r>
              <a:rPr lang="en-US" sz="1800" dirty="0"/>
              <a:t>. </a:t>
            </a:r>
          </a:p>
          <a:p>
            <a:r>
              <a:rPr lang="en-US" sz="1800" dirty="0"/>
              <a:t>With big data, use of </a:t>
            </a:r>
            <a:r>
              <a:rPr lang="en-US" sz="1800" dirty="0">
                <a:solidFill>
                  <a:srgbClr val="B01C87"/>
                </a:solidFill>
              </a:rPr>
              <a:t>data lake storage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Can be the single source of truth for a company.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D0AB89-E63C-4C33-B173-1CE443FA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71" y="1521384"/>
            <a:ext cx="3759202" cy="21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0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 – Various File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0E8C"/>
                </a:solidFill>
              </a:rPr>
              <a:t>Weakly typed file formats </a:t>
            </a:r>
            <a:r>
              <a:rPr lang="en-US" sz="1800" dirty="0"/>
              <a:t>can lead to data quality and ETL pipeline issues.  For instance, a delimited file type as Comma Separated Values (CSV) can be easily broken.  This file type does not allow for compression.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Strongly typed file formats </a:t>
            </a:r>
            <a:r>
              <a:rPr lang="en-US" sz="1800" dirty="0"/>
              <a:t>can lead to better data quality and the least amount of ETL pipeline issues.  For instance, an Apache Parquet file format is stored as binary data, contains columns names/types and allows for compression of the data.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495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File Format – Uses parquet files +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0E8C"/>
                </a:solidFill>
              </a:rPr>
              <a:t>ACID </a:t>
            </a:r>
            <a:r>
              <a:rPr lang="en-US" sz="1800" dirty="0">
                <a:solidFill>
                  <a:srgbClr val="7D726D"/>
                </a:solidFill>
              </a:rPr>
              <a:t>transactions make sure complete writes are committed.</a:t>
            </a:r>
          </a:p>
          <a:p>
            <a:endParaRPr lang="en-US" sz="1800" dirty="0">
              <a:solidFill>
                <a:srgbClr val="7D726D"/>
              </a:solidFill>
            </a:endParaRPr>
          </a:p>
          <a:p>
            <a:r>
              <a:rPr lang="en-US" sz="1800" dirty="0">
                <a:solidFill>
                  <a:srgbClr val="D40E8C"/>
                </a:solidFill>
              </a:rPr>
              <a:t>Schema enforcement </a:t>
            </a:r>
            <a:r>
              <a:rPr lang="en-US" sz="1800" dirty="0">
                <a:solidFill>
                  <a:srgbClr val="7D726D"/>
                </a:solidFill>
              </a:rPr>
              <a:t>allows only clean data inserted into the lake.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Time travel </a:t>
            </a:r>
            <a:r>
              <a:rPr lang="en-US" sz="1800" dirty="0"/>
              <a:t>allows for versioning the delta lake table.  Thus, we can view data at any given point.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Snapshot isolation </a:t>
            </a:r>
            <a:r>
              <a:rPr lang="en-US" sz="1800" dirty="0"/>
              <a:t>allows for multiple readers and writers.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Open source format </a:t>
            </a:r>
            <a:r>
              <a:rPr lang="en-US" sz="1800" dirty="0"/>
              <a:t>that is built for distributed systems such as Spark.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85221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 – Zones &amp; Data Quality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BB93F-974C-478F-93CC-B873D4DC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75" y="1302089"/>
            <a:ext cx="6884466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3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Patterns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dirty="0">
                <a:solidFill>
                  <a:srgbClr val="B01C87"/>
                </a:solidFill>
              </a:rPr>
              <a:t>full load </a:t>
            </a:r>
            <a:r>
              <a:rPr lang="en-US" sz="1800" dirty="0"/>
              <a:t>design pattern involves replacing the target dataset with a completely new version.  Use this pattern with small sized data.</a:t>
            </a:r>
          </a:p>
          <a:p>
            <a:endParaRPr lang="en-US" sz="1800" dirty="0"/>
          </a:p>
          <a:p>
            <a:r>
              <a:rPr lang="en-US" sz="1800" dirty="0"/>
              <a:t>An </a:t>
            </a:r>
            <a:r>
              <a:rPr lang="en-US" sz="1800" dirty="0">
                <a:solidFill>
                  <a:srgbClr val="B01C87"/>
                </a:solidFill>
              </a:rPr>
              <a:t>incremental load </a:t>
            </a:r>
            <a:r>
              <a:rPr lang="en-US" sz="1800" dirty="0"/>
              <a:t>design pattern involves merging the target dataset with a small dataset the represents changes over a given time period.  For instance, a daily update file.  This pattern can be used with small to medium sized data.</a:t>
            </a:r>
          </a:p>
          <a:p>
            <a:endParaRPr lang="en-US" sz="1800" dirty="0"/>
          </a:p>
          <a:p>
            <a:r>
              <a:rPr lang="en-US" sz="1800" dirty="0"/>
              <a:t>For the largest datasets, the use of a </a:t>
            </a:r>
            <a:r>
              <a:rPr lang="en-US" sz="1800" dirty="0">
                <a:solidFill>
                  <a:srgbClr val="B01C87"/>
                </a:solidFill>
              </a:rPr>
              <a:t>partitioning </a:t>
            </a:r>
            <a:r>
              <a:rPr lang="en-US" sz="1800" dirty="0"/>
              <a:t>allows the full or incremental patterns to work with a subset of the data.</a:t>
            </a:r>
          </a:p>
        </p:txBody>
      </p:sp>
    </p:spTree>
    <p:extLst>
      <p:ext uri="{BB962C8B-B14F-4D97-AF65-F5344CB8AC3E}">
        <p14:creationId xmlns:p14="http://schemas.microsoft.com/office/powerpoint/2010/main" val="11619825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Historical Background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first version of Azure Data Factory (ADF) was designed as an orchestration engine (</a:t>
            </a:r>
            <a:r>
              <a:rPr lang="en-US" sz="1800" dirty="0">
                <a:solidFill>
                  <a:srgbClr val="D40E8C"/>
                </a:solidFill>
              </a:rPr>
              <a:t>ELT</a:t>
            </a:r>
            <a:r>
              <a:rPr lang="en-US" sz="1800" dirty="0"/>
              <a:t>) and was release in the summer of 2015.</a:t>
            </a:r>
          </a:p>
          <a:p>
            <a:endParaRPr lang="en-US" sz="1800" dirty="0"/>
          </a:p>
          <a:p>
            <a:r>
              <a:rPr lang="en-US" sz="1800" dirty="0"/>
              <a:t>The second version of ADF was released in the summer of 2018.  This version excels at connecting, orchestrating, delegating and managing, using a combination of legacy and modern environments.</a:t>
            </a:r>
          </a:p>
          <a:p>
            <a:endParaRPr lang="en-US" sz="1800" dirty="0"/>
          </a:p>
          <a:p>
            <a:r>
              <a:rPr lang="en-US" sz="1800" dirty="0"/>
              <a:t>Mapping Data Flows for ADF was release in the Fall of 2019.  This new offering brought </a:t>
            </a:r>
            <a:r>
              <a:rPr lang="en-US" sz="1800" dirty="0">
                <a:solidFill>
                  <a:srgbClr val="D40E8C"/>
                </a:solidFill>
              </a:rPr>
              <a:t>ELT</a:t>
            </a:r>
            <a:r>
              <a:rPr lang="en-US" sz="1800" dirty="0"/>
              <a:t> transformations to ADF for cloud born services.</a:t>
            </a:r>
          </a:p>
          <a:p>
            <a:endParaRPr lang="en-US" sz="1800" dirty="0"/>
          </a:p>
          <a:p>
            <a:r>
              <a:rPr lang="en-US" sz="1800" dirty="0"/>
              <a:t>Wrangling Data Flows for ADF leverage the Power Query interface to simplify complex transformations into selections from a menu.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38292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Overview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D40E8C"/>
                </a:solidFill>
              </a:rPr>
              <a:t>copy activity </a:t>
            </a:r>
            <a:r>
              <a:rPr lang="en-US" sz="1800" dirty="0"/>
              <a:t>is the center of attention using this design pattern.</a:t>
            </a:r>
          </a:p>
          <a:p>
            <a:endParaRPr lang="en-US" sz="1800" dirty="0"/>
          </a:p>
          <a:p>
            <a:r>
              <a:rPr lang="en-US" sz="1800" dirty="0"/>
              <a:t>Data is moved from a variety of sources to a variety of destinations.</a:t>
            </a:r>
          </a:p>
          <a:p>
            <a:endParaRPr lang="en-US" sz="1800" dirty="0"/>
          </a:p>
          <a:p>
            <a:r>
              <a:rPr lang="en-US" sz="1800" dirty="0"/>
              <a:t>An external computing resource is used for the translation.  Both SQL Server and Databricks are popular computing endpoints. 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5843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BFC987ED9DD439BE33B036A2FFF55" ma:contentTypeVersion="9" ma:contentTypeDescription="Create a new document." ma:contentTypeScope="" ma:versionID="ccc5ad4ca152208d453192be90424cec">
  <xsd:schema xmlns:xsd="http://www.w3.org/2001/XMLSchema" xmlns:xs="http://www.w3.org/2001/XMLSchema" xmlns:p="http://schemas.microsoft.com/office/2006/metadata/properties" xmlns:ns2="68201248-332f-4b19-a564-5b53df1aa731" xmlns:ns3="2c4b7055-2425-4510-9a7f-db214c51849b" targetNamespace="http://schemas.microsoft.com/office/2006/metadata/properties" ma:root="true" ma:fieldsID="6a30ff04eee07dcd8c073745cae5653c" ns2:_="" ns3:_="">
    <xsd:import namespace="68201248-332f-4b19-a564-5b53df1aa731"/>
    <xsd:import namespace="2c4b7055-2425-4510-9a7f-db214c51849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01248-332f-4b19-a564-5b53df1aa7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format="DateTim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7055-2425-4510-9a7f-db214c5184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DB80C-1E7C-48F0-9EFD-703222EF80D6}">
  <ds:schemaRefs>
    <ds:schemaRef ds:uri="2c4b7055-2425-4510-9a7f-db214c51849b"/>
    <ds:schemaRef ds:uri="68201248-332f-4b19-a564-5b53df1aa7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14266F-2521-4BD1-B40E-70FEF353EEC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68201248-332f-4b19-a564-5b53df1aa73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c4b7055-2425-4510-9a7f-db214c51849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734002-4F6D-49CF-AA2C-43521C1FC7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1463</Words>
  <Application>Microsoft Office PowerPoint</Application>
  <PresentationFormat>On-screen Show (16:9)</PresentationFormat>
  <Paragraphs>189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Montserrat-SemiBold</vt:lpstr>
      <vt:lpstr>Segoe UI</vt:lpstr>
      <vt:lpstr>Verdana</vt:lpstr>
      <vt:lpstr>1_Office Theme</vt:lpstr>
      <vt:lpstr>Custom Design</vt:lpstr>
      <vt:lpstr>Exploring Design Patterns for Data Integration Pipelines</vt:lpstr>
      <vt:lpstr>Terminology</vt:lpstr>
      <vt:lpstr>Data Hub (Hub &amp; Spokes)</vt:lpstr>
      <vt:lpstr>Data Lake – Various File Types</vt:lpstr>
      <vt:lpstr>Delta File Format – Uses parquet files +</vt:lpstr>
      <vt:lpstr>Data Lake – Zones &amp; Data Quality</vt:lpstr>
      <vt:lpstr>Load Patterns</vt:lpstr>
      <vt:lpstr>Historical Background</vt:lpstr>
      <vt:lpstr>Extract, Load &amp; Translate – Overview</vt:lpstr>
      <vt:lpstr>Extract, Load &amp; Translate – Diagram</vt:lpstr>
      <vt:lpstr>Extract, Load &amp; Translate – Hybrid Data Movement</vt:lpstr>
      <vt:lpstr>Extract, Load &amp; Translate – Activities</vt:lpstr>
      <vt:lpstr>ELT - Pipeline Examples</vt:lpstr>
      <vt:lpstr>Extract, Load &amp; Translate – ELT - Pros vs Cons</vt:lpstr>
      <vt:lpstr>Extract, Translate &amp; Load – ETL - Overview</vt:lpstr>
      <vt:lpstr>Extract, Translate &amp; Load – Components</vt:lpstr>
      <vt:lpstr>Extract, Translate &amp; Load – Pros vs Cons</vt:lpstr>
      <vt:lpstr>Monthly Costs</vt:lpstr>
      <vt:lpstr>ETL - Pipeline Examples</vt:lpstr>
      <vt:lpstr>Summary</vt:lpstr>
      <vt:lpstr>Summary (Continued)</vt:lpstr>
      <vt:lpstr>References</vt:lpstr>
      <vt:lpstr>Questions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Microsoft Office User</dc:creator>
  <cp:lastModifiedBy>Miner, John</cp:lastModifiedBy>
  <cp:revision>304</cp:revision>
  <dcterms:modified xsi:type="dcterms:W3CDTF">2022-06-29T16:11:42Z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0x010100AE3BFC987ED9DD439BE33B036A2FFF55</vt:lpwstr>
  </property>
</Properties>
</file>