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60" r:id="rId3"/>
    <p:sldId id="284" r:id="rId4"/>
    <p:sldId id="374" r:id="rId5"/>
    <p:sldId id="285" r:id="rId6"/>
    <p:sldId id="261" r:id="rId7"/>
    <p:sldId id="286" r:id="rId8"/>
    <p:sldId id="259" r:id="rId9"/>
    <p:sldId id="287" r:id="rId10"/>
    <p:sldId id="362" r:id="rId11"/>
    <p:sldId id="310" r:id="rId12"/>
    <p:sldId id="363" r:id="rId13"/>
    <p:sldId id="366" r:id="rId14"/>
    <p:sldId id="367" r:id="rId15"/>
    <p:sldId id="415" r:id="rId16"/>
    <p:sldId id="375" r:id="rId17"/>
    <p:sldId id="376" r:id="rId18"/>
    <p:sldId id="377" r:id="rId19"/>
    <p:sldId id="379" r:id="rId20"/>
    <p:sldId id="380" r:id="rId21"/>
    <p:sldId id="416" r:id="rId22"/>
    <p:sldId id="417" r:id="rId23"/>
    <p:sldId id="385" r:id="rId24"/>
    <p:sldId id="418" r:id="rId25"/>
    <p:sldId id="419" r:id="rId26"/>
    <p:sldId id="420" r:id="rId27"/>
    <p:sldId id="424" r:id="rId28"/>
    <p:sldId id="421" r:id="rId29"/>
    <p:sldId id="422" r:id="rId30"/>
    <p:sldId id="413" r:id="rId31"/>
    <p:sldId id="279" r:id="rId32"/>
    <p:sldId id="423" r:id="rId33"/>
  </p:sldIdLst>
  <p:sldSz cx="9144000" cy="5143500" type="screen16x9"/>
  <p:notesSz cx="6858000" cy="9144000"/>
  <p:embeddedFontLst>
    <p:embeddedFont>
      <p:font typeface="Dosis" panose="020B0604020202020204" charset="0"/>
      <p:regular r:id="rId35"/>
      <p:bold r:id="rId36"/>
    </p:embeddedFont>
    <p:embeddedFont>
      <p:font typeface="Dosis Light" panose="020B0604020202020204" charset="0"/>
      <p:regular r:id="rId37"/>
      <p:bold r:id="rId38"/>
    </p:embeddedFont>
    <p:embeddedFont>
      <p:font typeface="Titillium Web" panose="020B0604020202020204" charset="0"/>
      <p:regular r:id="rId39"/>
      <p:bold r:id="rId40"/>
      <p:italic r:id="rId41"/>
      <p:boldItalic r:id="rId42"/>
    </p:embeddedFont>
    <p:embeddedFont>
      <p:font typeface="Titillium Web Light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170218-FBDE-46EC-A58A-3F297E5A9BE9}">
  <a:tblStyle styleId="{4E170218-FBDE-46EC-A58A-3F297E5A9B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3687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520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995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00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686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804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08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637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673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32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Shape 38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Shape 38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7802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416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816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86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852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881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8390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828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657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025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180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0510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3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86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485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652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54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Shape 104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Shape 1047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Shape 1048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Shape 1128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Shape 1129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Shape 1248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Shape 1249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Shape 1458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Shape 1459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2" name="Shape 156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lvmapw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inyurl.com/mwcfava" TargetMode="External"/><Relationship Id="rId4" Type="http://schemas.openxmlformats.org/officeDocument/2006/relationships/hyperlink" Target="https://tinyurl.com/hucco8m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tinyurl.com/vqdbjoq" TargetMode="External"/><Relationship Id="rId3" Type="http://schemas.openxmlformats.org/officeDocument/2006/relationships/hyperlink" Target="https://tinyurl.com/lvmapwf" TargetMode="External"/><Relationship Id="rId7" Type="http://schemas.openxmlformats.org/officeDocument/2006/relationships/hyperlink" Target="https://tinyurl.com/slcuuo5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inyurl.com/tvreyfy" TargetMode="External"/><Relationship Id="rId11" Type="http://schemas.openxmlformats.org/officeDocument/2006/relationships/hyperlink" Target="https://tinyurl.com/vfw964l" TargetMode="External"/><Relationship Id="rId5" Type="http://schemas.openxmlformats.org/officeDocument/2006/relationships/hyperlink" Target="https://tinyurl.com/yyovugcf" TargetMode="External"/><Relationship Id="rId10" Type="http://schemas.openxmlformats.org/officeDocument/2006/relationships/hyperlink" Target="https://tinyurl.com/yahzsluv" TargetMode="External"/><Relationship Id="rId4" Type="http://schemas.openxmlformats.org/officeDocument/2006/relationships/hyperlink" Target="https://tinyurl.com/y4sk2tao" TargetMode="External"/><Relationship Id="rId9" Type="http://schemas.openxmlformats.org/officeDocument/2006/relationships/hyperlink" Target="https://tinyurl.com/ujyf7u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761999" y="187036"/>
            <a:ext cx="6581776" cy="1691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en-US" sz="4800" b="1" dirty="0"/>
            </a:br>
            <a:r>
              <a:rPr lang="en-US" sz="4800" b="1" dirty="0"/>
              <a:t>Cleaning and preparing data with Pandas</a:t>
            </a:r>
            <a:br>
              <a:rPr lang="en" sz="5400" b="1" dirty="0"/>
            </a:br>
            <a:br>
              <a:rPr lang="en" sz="1000" b="1" dirty="0"/>
            </a:br>
            <a:br>
              <a:rPr lang="en" sz="3200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" sz="1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" sz="3200" dirty="0">
                <a:solidFill>
                  <a:schemeClr val="bg1">
                    <a:lumMod val="95000"/>
                  </a:schemeClr>
                </a:solidFill>
              </a:rPr>
              <a:t>Presented by John Miner</a:t>
            </a:r>
            <a:endParaRPr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02" y="4185391"/>
            <a:ext cx="1029655" cy="10296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81" y="4547716"/>
            <a:ext cx="953137" cy="305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530" y="4375585"/>
            <a:ext cx="413170" cy="649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16" y="4506518"/>
            <a:ext cx="851602" cy="387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29" y="4487458"/>
            <a:ext cx="801398" cy="42552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18F322-FFBC-4317-B859-DFEBC879D9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517" y="249582"/>
            <a:ext cx="2459625" cy="387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numerical arrays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Various methods can be used to construct a </a:t>
            </a:r>
            <a:r>
              <a:rPr lang="en-US" sz="1600" dirty="0" err="1"/>
              <a:t>Numpy</a:t>
            </a:r>
            <a:r>
              <a:rPr lang="en-US" sz="1600" dirty="0"/>
              <a:t> array.</a:t>
            </a:r>
          </a:p>
          <a:p>
            <a:endParaRPr lang="en-US" sz="1800" dirty="0"/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Shape 4055"/>
          <p:cNvSpPr txBox="1"/>
          <p:nvPr/>
        </p:nvSpPr>
        <p:spPr>
          <a:xfrm>
            <a:off x="718300" y="4379101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200" i="1" dirty="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Example #200 – Creating numerical arrays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88324"/>
              </p:ext>
            </p:extLst>
          </p:nvPr>
        </p:nvGraphicFramePr>
        <p:xfrm>
          <a:off x="1189364" y="1635901"/>
          <a:ext cx="6096000" cy="2743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25781">
                  <a:extLst>
                    <a:ext uri="{9D8B030D-6E8A-4147-A177-3AD203B41FA5}">
                      <a16:colId xmlns:a16="http://schemas.microsoft.com/office/drawing/2014/main" val="4196318790"/>
                    </a:ext>
                  </a:extLst>
                </a:gridCol>
                <a:gridCol w="3870219">
                  <a:extLst>
                    <a:ext uri="{9D8B030D-6E8A-4147-A177-3AD203B41FA5}">
                      <a16:colId xmlns:a16="http://schemas.microsoft.com/office/drawing/2014/main" val="231298906"/>
                    </a:ext>
                  </a:extLst>
                </a:gridCol>
              </a:tblGrid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628143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Convert collection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to an array.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85339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asfarray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Convert collection to floating point array.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42525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asarray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Convert collection specified </a:t>
                      </a:r>
                      <a:r>
                        <a:rPr lang="en-US" dirty="0" err="1"/>
                        <a:t>dtype</a:t>
                      </a:r>
                      <a:r>
                        <a:rPr lang="en-US" dirty="0"/>
                        <a:t> array.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08629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zeros(), ones()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</a:t>
                      </a:r>
                      <a:r>
                        <a:rPr lang="en-US" baseline="0" dirty="0"/>
                        <a:t> array of zeros or ones.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911671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empty(),</a:t>
                      </a:r>
                      <a:r>
                        <a:rPr lang="en-US" baseline="0" dirty="0"/>
                        <a:t> full()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 an empty</a:t>
                      </a:r>
                      <a:r>
                        <a:rPr lang="en-US" baseline="0" dirty="0"/>
                        <a:t> or full array.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38144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range()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array given a range</a:t>
                      </a:r>
                      <a:r>
                        <a:rPr lang="en-US" baseline="0" dirty="0"/>
                        <a:t> and step.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968682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linespace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</a:t>
                      </a:r>
                      <a:r>
                        <a:rPr lang="en-US" baseline="0" dirty="0"/>
                        <a:t> array by dividing line.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3301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random().normal()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 array</a:t>
                      </a:r>
                      <a:r>
                        <a:rPr lang="en-US" baseline="0" dirty="0"/>
                        <a:t> from a normal random sample.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818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89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Arithmetic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The following arithmetic operators can be used on same sized arrays.</a:t>
            </a:r>
          </a:p>
          <a:p>
            <a:endParaRPr lang="en-US" sz="1800" dirty="0"/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Shape 4055"/>
          <p:cNvSpPr txBox="1"/>
          <p:nvPr/>
        </p:nvSpPr>
        <p:spPr>
          <a:xfrm>
            <a:off x="718300" y="4379101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 dirty="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Example #201 – Array Arithmetic</a:t>
            </a: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82865"/>
              </p:ext>
            </p:extLst>
          </p:nvPr>
        </p:nvGraphicFramePr>
        <p:xfrm>
          <a:off x="1189364" y="1809750"/>
          <a:ext cx="6096000" cy="2438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82750">
                  <a:extLst>
                    <a:ext uri="{9D8B030D-6E8A-4147-A177-3AD203B41FA5}">
                      <a16:colId xmlns:a16="http://schemas.microsoft.com/office/drawing/2014/main" val="4196318790"/>
                    </a:ext>
                  </a:extLst>
                </a:gridCol>
                <a:gridCol w="3613250">
                  <a:extLst>
                    <a:ext uri="{9D8B030D-6E8A-4147-A177-3AD203B41FA5}">
                      <a16:colId xmlns:a16="http://schemas.microsoft.com/office/drawing/2014/main" val="231298906"/>
                    </a:ext>
                  </a:extLst>
                </a:gridCol>
              </a:tblGrid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628143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85339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42525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08629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911671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38144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Exponentiation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968682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Floor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3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99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Indexing, Slicing and Subsetting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Indexing is used to access one item within the array.</a:t>
            </a:r>
          </a:p>
          <a:p>
            <a:endParaRPr lang="en-US" sz="800" dirty="0"/>
          </a:p>
          <a:p>
            <a:r>
              <a:rPr lang="en-US" sz="2000" dirty="0"/>
              <a:t>Slicing is used to access several items in the array.</a:t>
            </a:r>
          </a:p>
          <a:p>
            <a:endParaRPr lang="en-US" sz="800" dirty="0"/>
          </a:p>
          <a:p>
            <a:r>
              <a:rPr lang="en-US" sz="2000" dirty="0"/>
              <a:t>Sub-setting is the act of using a Boolean conditional array to return a subset of the original array.</a:t>
            </a:r>
          </a:p>
          <a:p>
            <a:endParaRPr lang="en-US" sz="800" dirty="0"/>
          </a:p>
          <a:p>
            <a:r>
              <a:rPr lang="en-US" sz="2000" dirty="0"/>
              <a:t>Broadcasting is used when an operation is performed on arrays of different sizes.</a:t>
            </a:r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Shape 4055"/>
          <p:cNvSpPr txBox="1"/>
          <p:nvPr/>
        </p:nvSpPr>
        <p:spPr>
          <a:xfrm>
            <a:off x="718300" y="4379101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 dirty="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Example #202 – Slicing arrays</a:t>
            </a: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81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Statistics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Understanding the data is the first step the analysis process.</a:t>
            </a:r>
          </a:p>
          <a:p>
            <a:endParaRPr lang="en-US" sz="1800" dirty="0"/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Shape 4055"/>
          <p:cNvSpPr txBox="1"/>
          <p:nvPr/>
        </p:nvSpPr>
        <p:spPr>
          <a:xfrm>
            <a:off x="718300" y="4379101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200" i="1" dirty="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Example #203 – Load, change &amp; save text files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8548"/>
              </p:ext>
            </p:extLst>
          </p:nvPr>
        </p:nvGraphicFramePr>
        <p:xfrm>
          <a:off x="1175509" y="1635901"/>
          <a:ext cx="6096000" cy="2743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82750">
                  <a:extLst>
                    <a:ext uri="{9D8B030D-6E8A-4147-A177-3AD203B41FA5}">
                      <a16:colId xmlns:a16="http://schemas.microsoft.com/office/drawing/2014/main" val="4196318790"/>
                    </a:ext>
                  </a:extLst>
                </a:gridCol>
                <a:gridCol w="3613250">
                  <a:extLst>
                    <a:ext uri="{9D8B030D-6E8A-4147-A177-3AD203B41FA5}">
                      <a16:colId xmlns:a16="http://schemas.microsoft.com/office/drawing/2014/main" val="231298906"/>
                    </a:ext>
                  </a:extLst>
                </a:gridCol>
              </a:tblGrid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628143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Minimum array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85339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array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42525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08629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  <a:r>
                        <a:rPr lang="en-US" baseline="0" dirty="0"/>
                        <a:t> value in array.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911671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 value</a:t>
                      </a:r>
                      <a:r>
                        <a:rPr lang="en-US" baseline="0" dirty="0"/>
                        <a:t> in 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38144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  <a:r>
                        <a:rPr lang="en-US" baseline="0" dirty="0"/>
                        <a:t> of array.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968682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Variance</a:t>
                      </a:r>
                      <a:r>
                        <a:rPr lang="en-US" baseline="0" dirty="0"/>
                        <a:t> of 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3301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corrcoef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 coefficient</a:t>
                      </a:r>
                      <a:r>
                        <a:rPr lang="en-US" baseline="0" dirty="0"/>
                        <a:t> between vectors.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9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56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equations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A "system" of equations is a set or collection of equations that you deal with all together at once.</a:t>
            </a:r>
          </a:p>
          <a:p>
            <a:endParaRPr lang="en-US" sz="800" dirty="0"/>
          </a:p>
          <a:p>
            <a:r>
              <a:rPr lang="en-US" sz="1800" dirty="0" err="1"/>
              <a:t>Numpy</a:t>
            </a:r>
            <a:r>
              <a:rPr lang="en-US" sz="1800" dirty="0"/>
              <a:t> supports matrix algebra.</a:t>
            </a:r>
          </a:p>
          <a:p>
            <a:endParaRPr lang="en-US" sz="800" dirty="0"/>
          </a:p>
          <a:p>
            <a:r>
              <a:rPr lang="en-US" sz="1800" dirty="0"/>
              <a:t>How do we solve the following problem?</a:t>
            </a:r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351" y="3146985"/>
            <a:ext cx="2002378" cy="7322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139" y="3099826"/>
            <a:ext cx="1602677" cy="115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4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488840"/>
            <a:ext cx="5750719" cy="968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3. </a:t>
            </a:r>
            <a:r>
              <a:rPr lang="en-US" dirty="0"/>
              <a:t>Creating data frames</a:t>
            </a:r>
            <a:endParaRPr dirty="0"/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/>
              <a:t>A data frame is a two-dimensional object that has columns and rows</a:t>
            </a:r>
            <a:r>
              <a:rPr lang="en" sz="2000" dirty="0"/>
              <a:t>.</a:t>
            </a:r>
            <a:endParaRPr sz="2000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7BC0CDE-022E-4DB7-8625-1244FF7C3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1793849"/>
            <a:ext cx="2946746" cy="15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5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History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268880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Developer </a:t>
            </a:r>
            <a:r>
              <a:rPr lang="en-US" sz="1800" b="1" dirty="0"/>
              <a:t>Wes McKinney </a:t>
            </a:r>
            <a:r>
              <a:rPr lang="en-US" sz="1800" dirty="0"/>
              <a:t>started working on pandas in 2008 while at AQR Capital Management out of the need for a high performance, flexible tool to perform quantitative analysis on financial data.</a:t>
            </a:r>
          </a:p>
          <a:p>
            <a:endParaRPr lang="en-US" sz="1000" dirty="0"/>
          </a:p>
          <a:p>
            <a:r>
              <a:rPr lang="en-US" sz="1800" dirty="0"/>
              <a:t>He was able to convince management at the company to open source the project.</a:t>
            </a:r>
          </a:p>
          <a:p>
            <a:endParaRPr lang="en-US" sz="1000" dirty="0"/>
          </a:p>
          <a:p>
            <a:r>
              <a:rPr lang="en-US" sz="1800" dirty="0"/>
              <a:t>The Pandas library relies heavily on the NumPy array for the implementation of Pandas data objects and shares many of its features.</a:t>
            </a:r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7530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data frames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Series</a:t>
            </a:r>
            <a:r>
              <a:rPr lang="en-US" sz="1800" dirty="0"/>
              <a:t> function takes a list as a parameter and turns it into a data frame.</a:t>
            </a:r>
          </a:p>
          <a:p>
            <a:endParaRPr lang="en-US" sz="800" dirty="0"/>
          </a:p>
          <a:p>
            <a:r>
              <a:rPr lang="en-US" sz="1800" dirty="0"/>
              <a:t>More complex data can be passed to the </a:t>
            </a:r>
            <a:r>
              <a:rPr lang="en-US" sz="1800" dirty="0" err="1">
                <a:solidFill>
                  <a:srgbClr val="FF0000"/>
                </a:solidFill>
              </a:rPr>
              <a:t>DataFrame</a:t>
            </a:r>
            <a:r>
              <a:rPr lang="en-US" sz="1800" dirty="0"/>
              <a:t> method to create the object.</a:t>
            </a:r>
          </a:p>
          <a:p>
            <a:endParaRPr lang="en-US" sz="800" dirty="0"/>
          </a:p>
          <a:p>
            <a:r>
              <a:rPr lang="en-US" sz="1800" dirty="0"/>
              <a:t>Most important, pandas supports functions that can read from or write to popular formats such as CSV.</a:t>
            </a:r>
          </a:p>
          <a:p>
            <a:endParaRPr lang="en-US" sz="800" dirty="0"/>
          </a:p>
          <a:p>
            <a:r>
              <a:rPr lang="en-US" sz="1800" dirty="0"/>
              <a:t>The index can be an auto increment number or part of the data.</a:t>
            </a:r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8468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Reading and Writing data (4</a:t>
            </a:r>
            <a:r>
              <a:rPr lang="en-US" dirty="0"/>
              <a:t>A &amp; 4G)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dirty="0"/>
              <a:t>The table below shows the formats that are supported by the Pandas library.</a:t>
            </a:r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2" y="1948485"/>
            <a:ext cx="6650898" cy="289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94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Select, </a:t>
            </a:r>
            <a:r>
              <a:rPr lang="en" dirty="0"/>
              <a:t>Add and Delet</a:t>
            </a:r>
            <a:r>
              <a:rPr lang="en-US" dirty="0"/>
              <a:t>e</a:t>
            </a:r>
            <a:r>
              <a:rPr lang="en" dirty="0"/>
              <a:t> Data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Data can be </a:t>
            </a:r>
            <a:r>
              <a:rPr lang="en-US" sz="1800" dirty="0">
                <a:solidFill>
                  <a:srgbClr val="FF0000"/>
                </a:solidFill>
              </a:rPr>
              <a:t>sorted</a:t>
            </a:r>
            <a:r>
              <a:rPr lang="en-US" sz="1800" dirty="0"/>
              <a:t> by column for ranking.  Also data can be selected by the column, row or element.</a:t>
            </a:r>
          </a:p>
          <a:p>
            <a:endParaRPr lang="en-US" sz="1800" dirty="0"/>
          </a:p>
          <a:p>
            <a:r>
              <a:rPr lang="en-US" sz="1800" dirty="0"/>
              <a:t>Prebuilt methods like </a:t>
            </a:r>
            <a:r>
              <a:rPr lang="en-US" sz="1800" dirty="0">
                <a:solidFill>
                  <a:srgbClr val="FF0000"/>
                </a:solidFill>
              </a:rPr>
              <a:t>index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column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values</a:t>
            </a:r>
            <a:r>
              <a:rPr lang="en-US" sz="1800" dirty="0"/>
              <a:t> return corresponding series.</a:t>
            </a:r>
          </a:p>
          <a:p>
            <a:endParaRPr lang="en-US" sz="1800" dirty="0"/>
          </a:p>
          <a:p>
            <a:r>
              <a:rPr lang="en-US" sz="1800" dirty="0"/>
              <a:t>Row or column data can be removed by using the </a:t>
            </a:r>
            <a:r>
              <a:rPr lang="en-US" sz="1800" dirty="0">
                <a:solidFill>
                  <a:srgbClr val="FF0000"/>
                </a:solidFill>
              </a:rPr>
              <a:t>drop</a:t>
            </a:r>
            <a:r>
              <a:rPr lang="en-US" sz="1800" dirty="0"/>
              <a:t> method.</a:t>
            </a:r>
          </a:p>
          <a:p>
            <a:endParaRPr lang="en-US" sz="1800" dirty="0"/>
          </a:p>
          <a:p>
            <a:r>
              <a:rPr lang="en-US" sz="1800" dirty="0"/>
              <a:t>A column can be added by setting a new column name to a value.  Rows can be added by </a:t>
            </a:r>
            <a:r>
              <a:rPr lang="en-US" sz="1800" dirty="0">
                <a:solidFill>
                  <a:srgbClr val="FF0000"/>
                </a:solidFill>
              </a:rPr>
              <a:t>appending</a:t>
            </a:r>
            <a:r>
              <a:rPr lang="en-US" sz="1800" dirty="0"/>
              <a:t> two data frames. </a:t>
            </a:r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136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Shape 386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2322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i="0" dirty="0"/>
              <a:t>The function of good software is to make the complex appear to be simple.”</a:t>
            </a:r>
            <a:endParaRPr dirty="0"/>
          </a:p>
        </p:txBody>
      </p:sp>
      <p:sp>
        <p:nvSpPr>
          <p:cNvPr id="3865" name="Shape 386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336963" y="3373582"/>
            <a:ext cx="40663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tillium Web" panose="020B0604020202020204" charset="0"/>
              </a:rPr>
              <a:t>Grady </a:t>
            </a:r>
            <a:r>
              <a:rPr lang="en-US" sz="2400" dirty="0" err="1">
                <a:solidFill>
                  <a:schemeClr val="bg1"/>
                </a:solidFill>
                <a:latin typeface="Titillium Web" panose="020B0604020202020204" charset="0"/>
              </a:rPr>
              <a:t>Booch</a:t>
            </a:r>
            <a:r>
              <a:rPr lang="en-US" sz="2400" dirty="0">
                <a:solidFill>
                  <a:schemeClr val="bg1"/>
                </a:solidFill>
                <a:latin typeface="Titillium Web" panose="020B0604020202020204" charset="0"/>
              </a:rPr>
              <a:t>, </a:t>
            </a:r>
          </a:p>
          <a:p>
            <a:r>
              <a:rPr lang="en-US" sz="2400" dirty="0">
                <a:solidFill>
                  <a:schemeClr val="bg1"/>
                </a:solidFill>
                <a:latin typeface="Titillium Web" panose="020B0604020202020204" charset="0"/>
              </a:rPr>
              <a:t>Software Engineer</a:t>
            </a:r>
          </a:p>
          <a:p>
            <a:r>
              <a:rPr lang="en-US" sz="2400" dirty="0">
                <a:solidFill>
                  <a:schemeClr val="bg1"/>
                </a:solidFill>
                <a:latin typeface="Titillium Web" panose="020B0604020202020204" charset="0"/>
              </a:rPr>
              <a:t>Known for UML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with data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The </a:t>
            </a:r>
            <a:r>
              <a:rPr lang="en-US" sz="1600" dirty="0">
                <a:solidFill>
                  <a:srgbClr val="FF0000"/>
                </a:solidFill>
              </a:rPr>
              <a:t>head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FF0000"/>
                </a:solidFill>
              </a:rPr>
              <a:t>tail</a:t>
            </a:r>
            <a:r>
              <a:rPr lang="en-US" sz="1600" dirty="0"/>
              <a:t> methods can be used to peek at the topmost or bottommost five records. </a:t>
            </a:r>
          </a:p>
          <a:p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dirty="0">
                <a:solidFill>
                  <a:srgbClr val="FF0000"/>
                </a:solidFill>
              </a:rPr>
              <a:t>describe</a:t>
            </a:r>
            <a:r>
              <a:rPr lang="en-US" sz="1600" dirty="0"/>
              <a:t> method produces statistical information on each column.</a:t>
            </a:r>
          </a:p>
          <a:p>
            <a:endParaRPr lang="en-US" sz="1600" dirty="0"/>
          </a:p>
          <a:p>
            <a:r>
              <a:rPr lang="en-US" sz="1600" dirty="0"/>
              <a:t>Save the results of a comparison, true/false array, in a Panda </a:t>
            </a:r>
            <a:r>
              <a:rPr lang="en-US" sz="1600" dirty="0">
                <a:solidFill>
                  <a:srgbClr val="FF0000"/>
                </a:solidFill>
              </a:rPr>
              <a:t>series</a:t>
            </a:r>
            <a:r>
              <a:rPr lang="en-US" sz="1600" dirty="0"/>
              <a:t>.</a:t>
            </a:r>
          </a:p>
          <a:p>
            <a:pPr marL="76200" indent="0">
              <a:buNone/>
            </a:pPr>
            <a:endParaRPr lang="en-US" sz="1600" dirty="0"/>
          </a:p>
          <a:p>
            <a:r>
              <a:rPr lang="en-US" sz="1600" dirty="0"/>
              <a:t>Subset the data frame using the save comparison, series.</a:t>
            </a:r>
          </a:p>
          <a:p>
            <a:endParaRPr lang="en-US" sz="1600" dirty="0"/>
          </a:p>
          <a:p>
            <a:r>
              <a:rPr lang="en-US" sz="1600" dirty="0"/>
              <a:t>Combine conditions using </a:t>
            </a:r>
            <a:r>
              <a:rPr lang="en-US" sz="1600" dirty="0">
                <a:solidFill>
                  <a:srgbClr val="FF0000"/>
                </a:solidFill>
              </a:rPr>
              <a:t>bit</a:t>
            </a:r>
            <a:r>
              <a:rPr lang="en-US" sz="1600" dirty="0"/>
              <a:t> operations: &amp; - and, | - or and ~ not.</a:t>
            </a:r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5" name="Shape 4055"/>
          <p:cNvSpPr txBox="1"/>
          <p:nvPr/>
        </p:nvSpPr>
        <p:spPr>
          <a:xfrm>
            <a:off x="718300" y="4379101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200" i="1" dirty="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Example #300 - Load, change &amp; save text files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034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488840"/>
            <a:ext cx="5750719" cy="968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4. </a:t>
            </a:r>
            <a:r>
              <a:rPr lang="en-US" dirty="0"/>
              <a:t>Data Science</a:t>
            </a:r>
            <a:endParaRPr dirty="0"/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/>
              <a:t>Data scientists spend around 80% of their time on preparing and managing data for analysis.</a:t>
            </a:r>
            <a:r>
              <a:rPr lang="en" sz="2000" dirty="0"/>
              <a:t>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268701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Life Cycle</a:t>
            </a:r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D001BB5-BD0B-44F7-8149-7C018A8C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30" y="1284016"/>
            <a:ext cx="6704634" cy="34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29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Plotting Data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The </a:t>
            </a:r>
            <a:r>
              <a:rPr lang="en-US" sz="1600" dirty="0" err="1">
                <a:solidFill>
                  <a:srgbClr val="FF0000"/>
                </a:solidFill>
              </a:rPr>
              <a:t>matplotlib</a:t>
            </a:r>
            <a:r>
              <a:rPr lang="en-US" sz="1600" dirty="0"/>
              <a:t> library has been directly integrated with </a:t>
            </a:r>
            <a:r>
              <a:rPr lang="en-US" sz="1600" dirty="0">
                <a:solidFill>
                  <a:srgbClr val="FF0000"/>
                </a:solidFill>
              </a:rPr>
              <a:t>pandas</a:t>
            </a:r>
            <a:r>
              <a:rPr lang="en-US" sz="1600" dirty="0"/>
              <a:t> library to make plotting of data easier.  For ultimate control, use the base library.</a:t>
            </a:r>
          </a:p>
          <a:p>
            <a:endParaRPr lang="en-US" sz="1800" dirty="0"/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355975"/>
              </p:ext>
            </p:extLst>
          </p:nvPr>
        </p:nvGraphicFramePr>
        <p:xfrm>
          <a:off x="1124050" y="2204861"/>
          <a:ext cx="6096000" cy="18288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82750">
                  <a:extLst>
                    <a:ext uri="{9D8B030D-6E8A-4147-A177-3AD203B41FA5}">
                      <a16:colId xmlns:a16="http://schemas.microsoft.com/office/drawing/2014/main" val="4196318790"/>
                    </a:ext>
                  </a:extLst>
                </a:gridCol>
                <a:gridCol w="3613250">
                  <a:extLst>
                    <a:ext uri="{9D8B030D-6E8A-4147-A177-3AD203B41FA5}">
                      <a16:colId xmlns:a16="http://schemas.microsoft.com/office/drawing/2014/main" val="2312989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628143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df.plot.line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Draw</a:t>
                      </a:r>
                      <a:r>
                        <a:rPr lang="en-US" baseline="0" dirty="0"/>
                        <a:t> a l</a:t>
                      </a:r>
                      <a:r>
                        <a:rPr lang="en-US" dirty="0"/>
                        <a:t>ine chart.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85339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df.plot.scatter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 a scatter</a:t>
                      </a:r>
                      <a:r>
                        <a:rPr lang="en-US" baseline="0" dirty="0"/>
                        <a:t> plot.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42525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df.plot.hist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 a histogram.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08629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df.plot.bar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Display</a:t>
                      </a:r>
                      <a:r>
                        <a:rPr lang="en-US" baseline="0" dirty="0"/>
                        <a:t> a bar chart.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911671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df.plot.boxplot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Draft</a:t>
                      </a:r>
                      <a:r>
                        <a:rPr lang="en-US" baseline="0" dirty="0"/>
                        <a:t> a box plot.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38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248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Eliminating</a:t>
            </a:r>
            <a:r>
              <a:rPr lang="en" dirty="0"/>
              <a:t> Outliers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1964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Use the </a:t>
            </a:r>
            <a:r>
              <a:rPr lang="en-US" sz="1800" dirty="0">
                <a:solidFill>
                  <a:srgbClr val="FF0000"/>
                </a:solidFill>
              </a:rPr>
              <a:t>describe, group by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F0000"/>
                </a:solidFill>
              </a:rPr>
              <a:t>aggregate</a:t>
            </a:r>
            <a:r>
              <a:rPr lang="en-US" sz="1800" dirty="0"/>
              <a:t> functions to figure out the distribution of the data.</a:t>
            </a:r>
          </a:p>
          <a:p>
            <a:endParaRPr lang="en-US" sz="1800" dirty="0"/>
          </a:p>
          <a:p>
            <a:r>
              <a:rPr lang="en-US" sz="1800" dirty="0"/>
              <a:t>A picture is worth a thousand words.  Use plotting to document this chosen pre-processing step for the data.</a:t>
            </a:r>
          </a:p>
          <a:p>
            <a:endParaRPr lang="en-US" sz="1800" dirty="0"/>
          </a:p>
          <a:p>
            <a:r>
              <a:rPr lang="en-US" sz="1800" dirty="0"/>
              <a:t>Use sub-setting to drop the rows containing the outliers from the original data set.</a:t>
            </a:r>
          </a:p>
          <a:p>
            <a:endParaRPr lang="en-US" sz="1800" dirty="0"/>
          </a:p>
          <a:p>
            <a:r>
              <a:rPr lang="en-US" sz="1800" dirty="0"/>
              <a:t>Optionally save the cleaned data to a file.</a:t>
            </a:r>
          </a:p>
          <a:p>
            <a:endParaRPr lang="en-US" sz="1800" dirty="0"/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" name="Shape 4055"/>
          <p:cNvSpPr txBox="1"/>
          <p:nvPr/>
        </p:nvSpPr>
        <p:spPr>
          <a:xfrm>
            <a:off x="718300" y="4379101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200" i="1" dirty="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Example #400 – Detect &amp; Eliminate Outliers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212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Classic Encoders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1964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/>
          </a:p>
          <a:p>
            <a:r>
              <a:rPr lang="en-US" sz="1800" dirty="0"/>
              <a:t>Ordinal - convert string labels to integer values.</a:t>
            </a:r>
          </a:p>
          <a:p>
            <a:r>
              <a:rPr lang="en-US" sz="1800" dirty="0" err="1"/>
              <a:t>OneHot</a:t>
            </a:r>
            <a:r>
              <a:rPr lang="en-US" sz="1800" dirty="0"/>
              <a:t> - one column for each value in feature.</a:t>
            </a:r>
          </a:p>
          <a:p>
            <a:r>
              <a:rPr lang="en-US" sz="1800" dirty="0"/>
              <a:t>Binary - convert integer to binary digits (columns). Some info loss but fewer dimensions.</a:t>
            </a:r>
          </a:p>
          <a:p>
            <a:r>
              <a:rPr lang="en-US" sz="1800" dirty="0" err="1"/>
              <a:t>BaseN</a:t>
            </a:r>
            <a:r>
              <a:rPr lang="en-US" sz="1800" dirty="0"/>
              <a:t> - Higher order encoding. Doesn’t add much functionality.</a:t>
            </a:r>
          </a:p>
          <a:p>
            <a:r>
              <a:rPr lang="en-US" sz="1800" dirty="0"/>
              <a:t>Hashing - Fewer dimensions, some info loss due to collisions. </a:t>
            </a:r>
          </a:p>
          <a:p>
            <a:endParaRPr lang="en-US" sz="1800" dirty="0"/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" name="Shape 4055"/>
          <p:cNvSpPr txBox="1"/>
          <p:nvPr/>
        </p:nvSpPr>
        <p:spPr>
          <a:xfrm>
            <a:off x="718300" y="4379101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200" i="1" dirty="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Example #401 – Encode categorical features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643685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Handling Missing Data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998214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/>
          </a:p>
          <a:p>
            <a:r>
              <a:rPr lang="en-US" sz="1800" dirty="0"/>
              <a:t>Drop record from data set.</a:t>
            </a:r>
          </a:p>
          <a:p>
            <a:r>
              <a:rPr lang="en-US" sz="1800" dirty="0"/>
              <a:t>Set feature to know value such as zero.</a:t>
            </a:r>
          </a:p>
          <a:p>
            <a:r>
              <a:rPr lang="en-US" sz="1800" dirty="0"/>
              <a:t>Estimate feature value using a statistic. </a:t>
            </a:r>
          </a:p>
          <a:p>
            <a:r>
              <a:rPr lang="en-US" sz="1800" dirty="0"/>
              <a:t>Guess at feature value?</a:t>
            </a:r>
          </a:p>
          <a:p>
            <a:endParaRPr lang="en-US" sz="1800" dirty="0"/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" name="Shape 4055"/>
          <p:cNvSpPr txBox="1"/>
          <p:nvPr/>
        </p:nvSpPr>
        <p:spPr>
          <a:xfrm>
            <a:off x="718300" y="4379101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200" i="1" dirty="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Example #402 – Handling missing data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8865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Scale or Normalize Data?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1964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dirty="0"/>
              <a:t>Many machine learning algorithms perform better or converge faster when features are on a relatively similar scale and/or close to normally distributed. </a:t>
            </a:r>
          </a:p>
          <a:p>
            <a:pPr marL="76200" indent="0">
              <a:buNone/>
            </a:pPr>
            <a:endParaRPr lang="en-US" sz="1200" dirty="0"/>
          </a:p>
          <a:p>
            <a:r>
              <a:rPr lang="en-US" sz="1800" dirty="0"/>
              <a:t>linear and logistic regression</a:t>
            </a:r>
          </a:p>
          <a:p>
            <a:r>
              <a:rPr lang="en-US" sz="1800" dirty="0"/>
              <a:t>nearest neighbors</a:t>
            </a:r>
          </a:p>
          <a:p>
            <a:r>
              <a:rPr lang="en-US" sz="1800" dirty="0"/>
              <a:t>neural networks</a:t>
            </a:r>
          </a:p>
          <a:p>
            <a:r>
              <a:rPr lang="en-US" sz="1800" dirty="0"/>
              <a:t>support vector machines with radial bias kernel functions</a:t>
            </a:r>
          </a:p>
          <a:p>
            <a:r>
              <a:rPr lang="en-US" sz="1800" dirty="0"/>
              <a:t>principal components analysis</a:t>
            </a:r>
          </a:p>
          <a:p>
            <a:r>
              <a:rPr lang="en-US" sz="1800" dirty="0"/>
              <a:t>linear discriminant analysis</a:t>
            </a:r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9312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Scaling Data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1964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 err="1"/>
              <a:t>MinMaxScaler</a:t>
            </a:r>
            <a:r>
              <a:rPr lang="en-US" sz="1600" dirty="0"/>
              <a:t>() – for each data point, subtract the minimum value of the feature and then divide by the range. </a:t>
            </a:r>
          </a:p>
          <a:p>
            <a:pPr marL="76200" indent="0">
              <a:buNone/>
            </a:pPr>
            <a:endParaRPr lang="en-US" sz="800" dirty="0"/>
          </a:p>
          <a:p>
            <a:pPr marL="76200" indent="0">
              <a:buNone/>
            </a:pPr>
            <a:r>
              <a:rPr lang="en-US" sz="1600" dirty="0" err="1"/>
              <a:t>StandardScaler</a:t>
            </a:r>
            <a:r>
              <a:rPr lang="en-US" sz="1600" dirty="0"/>
              <a:t>() – for each data point, subtracting the mean and then scaling to unit variance ~ divide by the standard deviation.</a:t>
            </a:r>
          </a:p>
          <a:p>
            <a:pPr marL="76200" indent="0">
              <a:buNone/>
            </a:pPr>
            <a:endParaRPr lang="en-US" sz="800" dirty="0"/>
          </a:p>
          <a:p>
            <a:pPr marL="76200" indent="0">
              <a:buNone/>
            </a:pPr>
            <a:r>
              <a:rPr lang="en-US" sz="1600" dirty="0" err="1"/>
              <a:t>MinAbsScaler</a:t>
            </a:r>
            <a:r>
              <a:rPr lang="en-US" sz="1600" dirty="0"/>
              <a:t>() – similar in nature to the min/max scaler except for the fact that absolute values are used.</a:t>
            </a:r>
          </a:p>
          <a:p>
            <a:pPr marL="76200" indent="0">
              <a:buNone/>
            </a:pPr>
            <a:endParaRPr lang="en-US" sz="800" dirty="0"/>
          </a:p>
          <a:p>
            <a:pPr marL="76200" indent="0">
              <a:buNone/>
            </a:pPr>
            <a:r>
              <a:rPr lang="en-US" sz="1600" dirty="0" err="1"/>
              <a:t>RubostScaler</a:t>
            </a:r>
            <a:r>
              <a:rPr lang="en-US" sz="1600" dirty="0"/>
              <a:t>() - Unlike the previous scalers, the centering and scaling statistics of this scaler are based on percentiles and are therefore not influenced by a few number of very large marginal outliers. </a:t>
            </a:r>
          </a:p>
          <a:p>
            <a:pPr marL="76200" indent="0">
              <a:buNone/>
            </a:pPr>
            <a:endParaRPr sz="1600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" name="Shape 4055"/>
          <p:cNvSpPr txBox="1"/>
          <p:nvPr/>
        </p:nvSpPr>
        <p:spPr>
          <a:xfrm>
            <a:off x="718300" y="4379101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200" i="1" dirty="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Example #403 – Scaling numerical features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5334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Feature </a:t>
            </a:r>
            <a:r>
              <a:rPr lang="en-US" dirty="0" err="1"/>
              <a:t>Elmination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1964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/>
          </a:p>
          <a:p>
            <a:r>
              <a:rPr lang="en-US" sz="1800" dirty="0"/>
              <a:t>Filter method relies on the general uniqueness of the data to be evaluated and pick feature subset.</a:t>
            </a:r>
          </a:p>
          <a:p>
            <a:endParaRPr lang="en-US" sz="800" dirty="0"/>
          </a:p>
          <a:p>
            <a:r>
              <a:rPr lang="en-US" sz="1800" dirty="0"/>
              <a:t>The wrapper method needs one machine learning algorithm and uses its performance as evaluation criteria. </a:t>
            </a:r>
          </a:p>
          <a:p>
            <a:endParaRPr lang="en-US" sz="800" dirty="0"/>
          </a:p>
          <a:p>
            <a:r>
              <a:rPr lang="en-US" sz="1800" dirty="0"/>
              <a:t>Principal Component Analysis (PCA) is a linear dimensionality reduction technique that can be utilized for extracting information from a high-dimensional space by projecting it into a lower-dimensional sub-space. </a:t>
            </a:r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68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overview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>
              <a:buFont typeface="+mj-lt"/>
              <a:buAutoNum type="arabicPeriod"/>
            </a:pPr>
            <a:r>
              <a:rPr lang="en-US" sz="1800" dirty="0"/>
              <a:t>Introduction to Python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1800" dirty="0"/>
              <a:t>Numerical Arrays with NumPy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1800" dirty="0"/>
              <a:t>Data Frames with Pandas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1800" dirty="0"/>
              <a:t>Data Science (clean &amp; prepare)</a:t>
            </a:r>
          </a:p>
          <a:p>
            <a:pPr marL="990600" lvl="1" indent="-457200">
              <a:buFont typeface="+mj-lt"/>
              <a:buAutoNum type="alphaUcPeriod"/>
            </a:pPr>
            <a:r>
              <a:rPr lang="en-US" sz="1800" dirty="0"/>
              <a:t>Load data frame from file</a:t>
            </a:r>
          </a:p>
          <a:p>
            <a:pPr marL="990600" lvl="1" indent="-457200">
              <a:buFont typeface="+mj-lt"/>
              <a:buAutoNum type="alphaUcPeriod"/>
            </a:pPr>
            <a:r>
              <a:rPr lang="en-US" sz="1800" dirty="0"/>
              <a:t>Eliminating outliers</a:t>
            </a:r>
          </a:p>
          <a:p>
            <a:pPr marL="990600" lvl="1" indent="-457200">
              <a:buFont typeface="+mj-lt"/>
              <a:buAutoNum type="alphaUcPeriod"/>
            </a:pPr>
            <a:r>
              <a:rPr lang="en-US" sz="1800" dirty="0"/>
              <a:t>Encoding categorical </a:t>
            </a:r>
          </a:p>
          <a:p>
            <a:pPr marL="990600" lvl="1" indent="-457200">
              <a:buFont typeface="+mj-lt"/>
              <a:buAutoNum type="alphaUcPeriod"/>
            </a:pPr>
            <a:r>
              <a:rPr lang="en-US" sz="1800" dirty="0"/>
              <a:t>Handling missing data</a:t>
            </a:r>
          </a:p>
          <a:p>
            <a:pPr marL="990600" lvl="1" indent="-457200">
              <a:buFont typeface="+mj-lt"/>
              <a:buAutoNum type="alphaUcPeriod"/>
            </a:pPr>
            <a:r>
              <a:rPr lang="en-US" sz="1800" dirty="0"/>
              <a:t>Scaling features</a:t>
            </a:r>
          </a:p>
          <a:p>
            <a:pPr marL="990600" lvl="1" indent="-457200">
              <a:buFont typeface="+mj-lt"/>
              <a:buAutoNum type="alphaUcPeriod"/>
            </a:pPr>
            <a:r>
              <a:rPr lang="en-US" sz="1800" dirty="0"/>
              <a:t>Feature elimination</a:t>
            </a:r>
          </a:p>
          <a:p>
            <a:pPr marL="990600" lvl="1" indent="-457200">
              <a:buFont typeface="+mj-lt"/>
              <a:buAutoNum type="alphaUcPeriod"/>
            </a:pPr>
            <a:r>
              <a:rPr lang="en-US" sz="1800" dirty="0"/>
              <a:t>Save data frame to file</a:t>
            </a:r>
          </a:p>
          <a:p>
            <a:pPr marL="990600" lvl="1" indent="-457200">
              <a:buFont typeface="+mj-lt"/>
              <a:buAutoNum type="alphaUcPeriod"/>
            </a:pPr>
            <a:endParaRPr lang="en-US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575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to go next?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The python manual is the first place to go for core language questions.  </a:t>
            </a:r>
            <a:r>
              <a:rPr lang="en-US" sz="1800" dirty="0">
                <a:hlinkClick r:id="rId3"/>
              </a:rPr>
              <a:t>https://tinyurl.com/lvmapwf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Data Camp has great courses on specific areas such as Python or spark.  </a:t>
            </a:r>
            <a:r>
              <a:rPr lang="en-US" sz="1800" dirty="0">
                <a:hlinkClick r:id="rId4"/>
              </a:rPr>
              <a:t>https://tinyurl.com/hucco8m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Kaggle is where data scientist compete.  There is actual money here that can be earned.  Be careful of the entries (good, bad, &amp; ugly).  </a:t>
            </a:r>
            <a:r>
              <a:rPr lang="en-US" sz="1800" dirty="0">
                <a:hlinkClick r:id="rId5"/>
              </a:rPr>
              <a:t>https://tinyurl.com/mwcfava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pPr marL="419100" indent="-342900">
              <a:buFont typeface="+mj-lt"/>
              <a:buAutoNum type="arabicPeriod" startAt="2"/>
            </a:pPr>
            <a:endParaRPr lang="en-US" sz="1800" dirty="0"/>
          </a:p>
          <a:p>
            <a:pPr marL="419100" indent="-342900">
              <a:buFont typeface="+mj-lt"/>
              <a:buAutoNum type="arabicPeriod" startAt="2"/>
            </a:pPr>
            <a:endParaRPr lang="en-US" sz="1800" dirty="0"/>
          </a:p>
          <a:p>
            <a:endParaRPr lang="en-US" sz="800" dirty="0"/>
          </a:p>
          <a:p>
            <a:pPr marL="533400" lvl="1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287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685799" y="745150"/>
            <a:ext cx="665710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80BFB7"/>
                </a:solidFill>
              </a:rPr>
              <a:t>End of session!</a:t>
            </a:r>
            <a:endParaRPr sz="5400" dirty="0">
              <a:solidFill>
                <a:srgbClr val="80BFB7"/>
              </a:solidFill>
            </a:endParaRPr>
          </a:p>
        </p:txBody>
      </p:sp>
      <p:sp>
        <p:nvSpPr>
          <p:cNvPr id="4039" name="Shape 4039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Shape 4040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You can find me at:</a:t>
            </a:r>
            <a:endParaRPr dirty="0">
              <a:solidFill>
                <a:srgbClr val="D3E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@JohnMiner3 or</a:t>
            </a:r>
            <a:endParaRPr dirty="0">
              <a:solidFill>
                <a:srgbClr val="D3E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john@craftydba.com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4041" name="Shape 40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Python manual - </a:t>
            </a:r>
            <a:r>
              <a:rPr lang="en-US" sz="1800" dirty="0">
                <a:hlinkClick r:id="rId3"/>
              </a:rPr>
              <a:t>https://tinyurl.com/lvmapwf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/>
              <a:t>Numpy</a:t>
            </a:r>
            <a:r>
              <a:rPr lang="en-US" sz="1800" dirty="0"/>
              <a:t> manual - </a:t>
            </a:r>
            <a:r>
              <a:rPr lang="en-US" sz="1800" dirty="0">
                <a:hlinkClick r:id="rId4"/>
              </a:rPr>
              <a:t>https://tinyurl.com/y4sk2tao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Pandas manual - </a:t>
            </a:r>
            <a:r>
              <a:rPr lang="en-US" sz="1800" dirty="0">
                <a:hlinkClick r:id="rId5"/>
              </a:rPr>
              <a:t>https://tinyurl.com/yyovugcf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Matplotlib &amp; Pandas - </a:t>
            </a:r>
            <a:r>
              <a:rPr lang="en-US" sz="1800" dirty="0">
                <a:hlinkClick r:id="rId6"/>
              </a:rPr>
              <a:t>https://tinyurl.com/tvreyfy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Encoding article - </a:t>
            </a:r>
            <a:r>
              <a:rPr lang="en-US" sz="1800" dirty="0">
                <a:hlinkClick r:id="rId7"/>
              </a:rPr>
              <a:t>https://tinyurl.com/slcuuo5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Missing data article - </a:t>
            </a:r>
            <a:r>
              <a:rPr lang="en-US" sz="1800" dirty="0">
                <a:hlinkClick r:id="rId8"/>
              </a:rPr>
              <a:t>https://tinyurl.com/vqdbjoq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Scaling article - </a:t>
            </a:r>
            <a:r>
              <a:rPr lang="en-US" sz="1800" dirty="0">
                <a:hlinkClick r:id="rId9"/>
              </a:rPr>
              <a:t>https://tinyurl.com/ujyf7ug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Feature selection article - </a:t>
            </a:r>
            <a:r>
              <a:rPr lang="en-US" sz="1800" dirty="0">
                <a:hlinkClick r:id="rId10"/>
              </a:rPr>
              <a:t>https://tinyurl.com/yahzsluv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Dimensional reduction article - </a:t>
            </a:r>
            <a:r>
              <a:rPr lang="en-US" sz="1800" dirty="0">
                <a:hlinkClick r:id="rId11"/>
              </a:rPr>
              <a:t>https://tinyurl.com/vfw964l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pPr marL="419100" indent="-342900">
              <a:buFont typeface="+mj-lt"/>
              <a:buAutoNum type="arabicPeriod" startAt="2"/>
            </a:pPr>
            <a:endParaRPr lang="en-US" sz="1800" dirty="0"/>
          </a:p>
          <a:p>
            <a:pPr marL="419100" indent="-342900">
              <a:buFont typeface="+mj-lt"/>
              <a:buAutoNum type="arabicPeriod" startAt="2"/>
            </a:pPr>
            <a:endParaRPr lang="en-US" sz="1800" dirty="0"/>
          </a:p>
          <a:p>
            <a:endParaRPr lang="en-US" sz="800" dirty="0"/>
          </a:p>
          <a:p>
            <a:pPr marL="533400" lvl="1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623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488841"/>
            <a:ext cx="5112327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1. </a:t>
            </a:r>
            <a:r>
              <a:rPr lang="en-US" dirty="0"/>
              <a:t>Python Language</a:t>
            </a:r>
            <a:endParaRPr dirty="0"/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/>
              <a:t>One of the two popular open source data science languages.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17186-9FF4-4A09-982E-15AFF0C56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5" y="1581242"/>
            <a:ext cx="1755198" cy="198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3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Python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Python is a general-purpose programming language created by </a:t>
            </a:r>
            <a:r>
              <a:rPr lang="en-US" b="1" dirty="0"/>
              <a:t>Guido van Rossum </a:t>
            </a:r>
            <a:r>
              <a:rPr lang="en-US" dirty="0"/>
              <a:t>in 1991.</a:t>
            </a:r>
          </a:p>
          <a:p>
            <a:endParaRPr lang="en-US" sz="1200" dirty="0"/>
          </a:p>
          <a:p>
            <a:r>
              <a:rPr lang="en-US" dirty="0"/>
              <a:t>It was designed for readability and easy syntax by using significant whitespace. </a:t>
            </a:r>
          </a:p>
          <a:p>
            <a:endParaRPr lang="en-US" sz="1200" dirty="0"/>
          </a:p>
          <a:p>
            <a:r>
              <a:rPr lang="en-US" dirty="0"/>
              <a:t>The main goal was to allow programmers to solve problems using fewer lines of code.</a:t>
            </a:r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700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Anaconda Distribution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Python Interpreter</a:t>
            </a:r>
          </a:p>
          <a:p>
            <a:pPr>
              <a:spcBef>
                <a:spcPts val="0"/>
              </a:spcBef>
            </a:pPr>
            <a:r>
              <a:rPr lang="en-US" dirty="0"/>
              <a:t>Package Management System (PIP)</a:t>
            </a:r>
          </a:p>
          <a:p>
            <a:pPr>
              <a:spcBef>
                <a:spcPts val="0"/>
              </a:spcBef>
            </a:pPr>
            <a:r>
              <a:rPr lang="en-US" dirty="0" err="1"/>
              <a:t>Spyder</a:t>
            </a:r>
            <a:r>
              <a:rPr lang="en-US" dirty="0"/>
              <a:t> IDE</a:t>
            </a:r>
          </a:p>
          <a:p>
            <a:pPr>
              <a:spcBef>
                <a:spcPts val="0"/>
              </a:spcBef>
            </a:pP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Shape 4055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 dirty="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Example #100 – Hello World</a:t>
            </a: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Language versions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There are two main releases of the Python language.  Python is an open source project.</a:t>
            </a:r>
          </a:p>
          <a:p>
            <a:endParaRPr lang="en-US" sz="2000" dirty="0"/>
          </a:p>
          <a:p>
            <a:r>
              <a:rPr lang="en-US" sz="2000" dirty="0"/>
              <a:t>Version 2.7.17 was release 19 October 2019.</a:t>
            </a:r>
          </a:p>
          <a:p>
            <a:endParaRPr lang="en-US" sz="2000" dirty="0"/>
          </a:p>
          <a:p>
            <a:r>
              <a:rPr lang="en-US" sz="2000" dirty="0"/>
              <a:t>Version 3.8.0 was release 14 October 2019.</a:t>
            </a:r>
          </a:p>
          <a:p>
            <a:endParaRPr lang="en-US" sz="2000" dirty="0"/>
          </a:p>
          <a:p>
            <a:r>
              <a:rPr lang="en-US" sz="2000" dirty="0"/>
              <a:t>All new projects should use version 3.X if possible.</a:t>
            </a:r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455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488840"/>
            <a:ext cx="5112327" cy="868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Numerical arrays</a:t>
            </a:r>
            <a:endParaRPr dirty="0"/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NumPy is a package that support multi-dimensional arrays and functions.</a:t>
            </a:r>
            <a:endParaRPr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646E8D-21A9-4221-8CC1-816FBA4D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6" y="1500187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History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Numeric Python is the full name of the library.</a:t>
            </a:r>
          </a:p>
          <a:p>
            <a:endParaRPr lang="en-US" sz="1600" dirty="0"/>
          </a:p>
          <a:p>
            <a:r>
              <a:rPr lang="en-US" sz="1600" dirty="0"/>
              <a:t>In 2005, </a:t>
            </a:r>
            <a:r>
              <a:rPr lang="en-US" sz="1600" b="1" dirty="0"/>
              <a:t>Travis Oliphant </a:t>
            </a:r>
            <a:r>
              <a:rPr lang="en-US" sz="1600" dirty="0"/>
              <a:t>created NumPy by incorporating features of competing packages with heavy modifications into a brand-new library.</a:t>
            </a:r>
          </a:p>
          <a:p>
            <a:endParaRPr lang="en-US" sz="1600" dirty="0"/>
          </a:p>
          <a:p>
            <a:r>
              <a:rPr lang="en-US" sz="1600" dirty="0"/>
              <a:t>Alternative to python lists.</a:t>
            </a:r>
          </a:p>
          <a:p>
            <a:endParaRPr lang="en-US" sz="1600" dirty="0"/>
          </a:p>
          <a:p>
            <a:r>
              <a:rPr lang="en-US" sz="1600" dirty="0"/>
              <a:t>Calculations over the entire array.</a:t>
            </a:r>
          </a:p>
          <a:p>
            <a:endParaRPr lang="en-US" sz="1600" dirty="0"/>
          </a:p>
          <a:p>
            <a:r>
              <a:rPr lang="en-US" sz="1600" dirty="0"/>
              <a:t>Easy.  Fast.  Just one data type.</a:t>
            </a:r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7333679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1664</Words>
  <Application>Microsoft Office PowerPoint</Application>
  <PresentationFormat>On-screen Show (16:9)</PresentationFormat>
  <Paragraphs>322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Titillium Web Light</vt:lpstr>
      <vt:lpstr>Dosis</vt:lpstr>
      <vt:lpstr>Dosis Light</vt:lpstr>
      <vt:lpstr>Titillium Web</vt:lpstr>
      <vt:lpstr>Wingdings</vt:lpstr>
      <vt:lpstr>Mowbray template</vt:lpstr>
      <vt:lpstr> Cleaning and preparing data with Pandas    Presented by John Miner</vt:lpstr>
      <vt:lpstr>PowerPoint Presentation</vt:lpstr>
      <vt:lpstr>Presentation overview</vt:lpstr>
      <vt:lpstr>1. Python Language</vt:lpstr>
      <vt:lpstr>About Python</vt:lpstr>
      <vt:lpstr>Anaconda Distribution</vt:lpstr>
      <vt:lpstr>Language versions</vt:lpstr>
      <vt:lpstr>2. Numerical arrays</vt:lpstr>
      <vt:lpstr>History</vt:lpstr>
      <vt:lpstr>Creating numerical arrays</vt:lpstr>
      <vt:lpstr>Array Arithmetic</vt:lpstr>
      <vt:lpstr>Indexing, Slicing and Subsetting</vt:lpstr>
      <vt:lpstr>Statistics</vt:lpstr>
      <vt:lpstr>Linear equations</vt:lpstr>
      <vt:lpstr>3. Creating data frames</vt:lpstr>
      <vt:lpstr>History</vt:lpstr>
      <vt:lpstr>Creating data frames</vt:lpstr>
      <vt:lpstr>Reading and Writing data (4A &amp; 4G)</vt:lpstr>
      <vt:lpstr>Select, Add and Delete Data</vt:lpstr>
      <vt:lpstr>Working with data</vt:lpstr>
      <vt:lpstr>4. Data Science</vt:lpstr>
      <vt:lpstr>Model Life Cycle</vt:lpstr>
      <vt:lpstr>Plotting Data</vt:lpstr>
      <vt:lpstr>Eliminating Outliers</vt:lpstr>
      <vt:lpstr>Classic Encoders</vt:lpstr>
      <vt:lpstr>Handling Missing Data</vt:lpstr>
      <vt:lpstr>Why Scale or Normalize Data?</vt:lpstr>
      <vt:lpstr>Scaling Data</vt:lpstr>
      <vt:lpstr>Feature Elmination</vt:lpstr>
      <vt:lpstr>Where to go next?</vt:lpstr>
      <vt:lpstr>End of session!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 Programming</dc:title>
  <cp:lastModifiedBy>Miner, John</cp:lastModifiedBy>
  <cp:revision>465</cp:revision>
  <dcterms:modified xsi:type="dcterms:W3CDTF">2019-12-14T18:19:13Z</dcterms:modified>
</cp:coreProperties>
</file>