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2" r:id="rId3"/>
    <p:sldId id="280" r:id="rId4"/>
    <p:sldId id="261" r:id="rId5"/>
    <p:sldId id="311" r:id="rId6"/>
    <p:sldId id="312" r:id="rId7"/>
    <p:sldId id="313" r:id="rId8"/>
    <p:sldId id="314" r:id="rId9"/>
    <p:sldId id="318" r:id="rId10"/>
    <p:sldId id="315" r:id="rId11"/>
    <p:sldId id="317" r:id="rId12"/>
    <p:sldId id="319" r:id="rId13"/>
    <p:sldId id="316" r:id="rId14"/>
    <p:sldId id="310" r:id="rId15"/>
    <p:sldId id="320" r:id="rId16"/>
    <p:sldId id="323" r:id="rId17"/>
    <p:sldId id="324" r:id="rId18"/>
    <p:sldId id="322" r:id="rId19"/>
    <p:sldId id="325" r:id="rId20"/>
    <p:sldId id="292" r:id="rId21"/>
    <p:sldId id="327" r:id="rId22"/>
    <p:sldId id="328" r:id="rId23"/>
    <p:sldId id="330" r:id="rId24"/>
    <p:sldId id="329" r:id="rId25"/>
    <p:sldId id="331" r:id="rId26"/>
    <p:sldId id="333" r:id="rId27"/>
    <p:sldId id="332" r:id="rId28"/>
    <p:sldId id="334" r:id="rId29"/>
    <p:sldId id="335" r:id="rId30"/>
    <p:sldId id="336" r:id="rId31"/>
    <p:sldId id="279" r:id="rId32"/>
    <p:sldId id="278" r:id="rId33"/>
    <p:sldId id="30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snapToObjects="1">
      <p:cViewPr>
        <p:scale>
          <a:sx n="88" d="100"/>
          <a:sy n="88" d="100"/>
        </p:scale>
        <p:origin x="-72" y="4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F7938-0EB9-4E93-90FC-1EEB85C8D749}" type="datetimeFigureOut">
              <a:rPr lang="en-US" smtClean="0"/>
              <a:pPr/>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43267-64C2-4827-88BE-43B3D916C6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sqlsat1_web.jpg"/>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11/19/2013</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11/19/2013</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smtClean="0"/>
              <a:t>  </a:t>
            </a:r>
            <a:endParaRPr lang="en-US" dirty="0"/>
          </a:p>
        </p:txBody>
      </p:sp>
    </p:spTree>
    <p:extLst>
      <p:ext uri="{BB962C8B-B14F-4D97-AF65-F5344CB8AC3E}">
        <p14:creationId xmlns:p14="http://schemas.microsoft.com/office/powerpoint/2010/main" xmlns=""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xmlns=""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11/19/2013</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11/19/2013</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xmlns=""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spTree>
    <p:extLst>
      <p:ext uri="{BB962C8B-B14F-4D97-AF65-F5344CB8AC3E}">
        <p14:creationId xmlns:p14="http://schemas.microsoft.com/office/powerpoint/2010/main" xmlns=""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11/19/2013</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xmlns=""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11/19/2013</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xmlns=""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raftydba.com/"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msdn.microsoft.com/en-us/library/ms189050(v=sql.105).aspx" TargetMode="External"/><Relationship Id="rId3" Type="http://schemas.openxmlformats.org/officeDocument/2006/relationships/hyperlink" Target="http://technet.microsoft.com/en-us/library/aa337560(v=sql.105).aspx" TargetMode="External"/><Relationship Id="rId7" Type="http://schemas.openxmlformats.org/officeDocument/2006/relationships/hyperlink" Target="http://technet.microsoft.com/en-us/library/ms189122(v=sql.105).aspx" TargetMode="External"/><Relationship Id="rId2" Type="http://schemas.openxmlformats.org/officeDocument/2006/relationships/hyperlink" Target="http://technet.microsoft.com/en-us/library/ms190612(v=sql.105).aspx" TargetMode="External"/><Relationship Id="rId1" Type="http://schemas.openxmlformats.org/officeDocument/2006/relationships/slideLayout" Target="../slideLayouts/slideLayout2.xml"/><Relationship Id="rId6" Type="http://schemas.openxmlformats.org/officeDocument/2006/relationships/hyperlink" Target="http://technet.microsoft.com/en-us/library/ms175575.aspx" TargetMode="External"/><Relationship Id="rId5" Type="http://schemas.openxmlformats.org/officeDocument/2006/relationships/hyperlink" Target="http://technet.microsoft.com/en-us/library/ms181893.aspx" TargetMode="External"/><Relationship Id="rId4" Type="http://schemas.openxmlformats.org/officeDocument/2006/relationships/hyperlink" Target="http://en.wikipedia.org/wiki/Algorithms_for_Recovery_and_Isolation_Exploiting_Semantics" TargetMode="External"/><Relationship Id="rId9" Type="http://schemas.openxmlformats.org/officeDocument/2006/relationships/hyperlink" Target="http://msdn.microsoft.com/en-us/library/ms175492(v=sql.105).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413658"/>
            <a:ext cx="8203153" cy="1653868"/>
          </a:xfrm>
        </p:spPr>
        <p:txBody>
          <a:bodyPr/>
          <a:lstStyle/>
          <a:p>
            <a:r>
              <a:rPr lang="en-US" dirty="0" smtClean="0"/>
              <a:t>How isolated are your sessions?</a:t>
            </a:r>
            <a:endParaRPr lang="en-US" dirty="0"/>
          </a:p>
        </p:txBody>
      </p:sp>
      <p:sp>
        <p:nvSpPr>
          <p:cNvPr id="3" name="Subtitle 2"/>
          <p:cNvSpPr>
            <a:spLocks noGrp="1"/>
          </p:cNvSpPr>
          <p:nvPr>
            <p:ph type="subTitle" idx="1"/>
          </p:nvPr>
        </p:nvSpPr>
        <p:spPr>
          <a:xfrm>
            <a:off x="458408" y="2067524"/>
            <a:ext cx="7925349" cy="2493589"/>
          </a:xfrm>
        </p:spPr>
        <p:txBody>
          <a:bodyPr>
            <a:normAutofit/>
          </a:bodyPr>
          <a:lstStyle/>
          <a:p>
            <a:pPr>
              <a:defRPr/>
            </a:pPr>
            <a:endParaRPr lang="en-US" dirty="0" smtClean="0">
              <a:latin typeface="Calibri" pitchFamily="34" charset="0"/>
              <a:cs typeface="Calibri" pitchFamily="34" charset="0"/>
            </a:endParaRPr>
          </a:p>
          <a:p>
            <a:pPr>
              <a:defRPr/>
            </a:pPr>
            <a:r>
              <a:rPr lang="en-US" sz="3600" dirty="0" smtClean="0">
                <a:latin typeface="Calibri" pitchFamily="34" charset="0"/>
                <a:cs typeface="Calibri" pitchFamily="34" charset="0"/>
              </a:rPr>
              <a:t>SSUG </a:t>
            </a:r>
            <a:r>
              <a:rPr lang="en-US" sz="3600" dirty="0" smtClean="0">
                <a:latin typeface="Calibri" pitchFamily="34" charset="0"/>
                <a:cs typeface="Calibri" pitchFamily="34" charset="0"/>
              </a:rPr>
              <a:t>– </a:t>
            </a:r>
            <a:r>
              <a:rPr lang="en-US" sz="3600" dirty="0" smtClean="0">
                <a:latin typeface="Calibri" pitchFamily="34" charset="0"/>
                <a:cs typeface="Calibri" pitchFamily="34" charset="0"/>
              </a:rPr>
              <a:t>Hartford, CT</a:t>
            </a:r>
            <a:endParaRPr lang="en-US" sz="3600" dirty="0" smtClean="0">
              <a:latin typeface="Calibri" pitchFamily="34" charset="0"/>
              <a:cs typeface="Calibri" pitchFamily="34" charset="0"/>
            </a:endParaRPr>
          </a:p>
          <a:p>
            <a:pPr>
              <a:defRPr/>
            </a:pPr>
            <a:r>
              <a:rPr lang="en-US" sz="3200" dirty="0" smtClean="0">
                <a:solidFill>
                  <a:srgbClr val="002060"/>
                </a:solidFill>
                <a:latin typeface="Calibri" pitchFamily="34" charset="0"/>
                <a:cs typeface="Calibri" pitchFamily="34" charset="0"/>
              </a:rPr>
              <a:t>By John Miner ~ www.craftydba.com</a:t>
            </a: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5" name="TextBox 4"/>
          <p:cNvSpPr txBox="1"/>
          <p:nvPr/>
        </p:nvSpPr>
        <p:spPr>
          <a:xfrm>
            <a:off x="1534885" y="6036127"/>
            <a:ext cx="2394857" cy="620487"/>
          </a:xfrm>
          <a:prstGeom prst="rect">
            <a:avLst/>
          </a:prstGeom>
          <a:noFill/>
        </p:spPr>
        <p:txBody>
          <a:bodyPr wrap="square" rtlCol="0" anchor="b" anchorCtr="0">
            <a:normAutofit fontScale="77500" lnSpcReduction="20000"/>
          </a:bodyPr>
          <a:lstStyle/>
          <a:p>
            <a:pPr>
              <a:defRPr/>
            </a:pP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Blog: </a:t>
            </a:r>
            <a:r>
              <a:rPr lang="en-US" dirty="0" smtClean="0">
                <a:solidFill>
                  <a:srgbClr val="002060"/>
                </a:solidFill>
                <a:latin typeface="Calibri" pitchFamily="34" charset="0"/>
                <a:cs typeface="Calibri" pitchFamily="34" charset="0"/>
                <a:hlinkClick r:id="rId3"/>
              </a:rPr>
              <a:t>www.craftydba.com</a:t>
            </a:r>
            <a:endParaRPr lang="en-US" dirty="0"/>
          </a:p>
          <a:p>
            <a:pPr>
              <a:defRPr/>
            </a:pPr>
            <a:r>
              <a:rPr lang="en-US" dirty="0" smtClean="0">
                <a:solidFill>
                  <a:srgbClr val="002060"/>
                </a:solidFill>
                <a:latin typeface="Calibri" pitchFamily="34" charset="0"/>
                <a:cs typeface="Calibri" pitchFamily="34" charset="0"/>
              </a:rPr>
              <a:t>Tweet: JohnMiner3</a:t>
            </a:r>
          </a:p>
        </p:txBody>
      </p:sp>
    </p:spTree>
    <p:extLst>
      <p:ext uri="{BB962C8B-B14F-4D97-AF65-F5344CB8AC3E}">
        <p14:creationId xmlns:p14="http://schemas.microsoft.com/office/powerpoint/2010/main" xmlns=""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System versus User Transactions</a:t>
            </a:r>
            <a:endParaRPr lang="en-US" dirty="0"/>
          </a:p>
        </p:txBody>
      </p:sp>
      <p:sp>
        <p:nvSpPr>
          <p:cNvPr id="19" name="Content Placeholder 18"/>
          <p:cNvSpPr>
            <a:spLocks noGrp="1"/>
          </p:cNvSpPr>
          <p:nvPr>
            <p:ph idx="1"/>
          </p:nvPr>
        </p:nvSpPr>
        <p:spPr/>
        <p:txBody>
          <a:bodyPr>
            <a:normAutofit lnSpcReduction="10000"/>
          </a:bodyPr>
          <a:lstStyle/>
          <a:p>
            <a:r>
              <a:rPr lang="en-US" sz="2200" dirty="0" smtClean="0">
                <a:solidFill>
                  <a:schemeClr val="tx1"/>
                </a:solidFill>
              </a:rPr>
              <a:t>System transactions are defined as any process that has a SPID &lt; 50.  Some processes run all the time.  Others run on a timer.  See below for a small sample.</a:t>
            </a:r>
          </a:p>
          <a:p>
            <a:endParaRPr lang="en-US" sz="1600" dirty="0" smtClean="0">
              <a:solidFill>
                <a:schemeClr val="tx1"/>
              </a:solidFill>
            </a:endParaRPr>
          </a:p>
          <a:p>
            <a:pPr lvl="1">
              <a:buNone/>
            </a:pPr>
            <a:r>
              <a:rPr lang="en-US" sz="1800" dirty="0" smtClean="0">
                <a:solidFill>
                  <a:srgbClr val="00B050"/>
                </a:solidFill>
              </a:rPr>
              <a:t>LOG WRITER </a:t>
            </a:r>
          </a:p>
          <a:p>
            <a:pPr lvl="1">
              <a:buNone/>
            </a:pPr>
            <a:r>
              <a:rPr lang="en-US" sz="1800" dirty="0" smtClean="0">
                <a:solidFill>
                  <a:srgbClr val="00B050"/>
                </a:solidFill>
              </a:rPr>
              <a:t>LAZY WRITER </a:t>
            </a:r>
          </a:p>
          <a:p>
            <a:pPr lvl="1">
              <a:buNone/>
            </a:pPr>
            <a:r>
              <a:rPr lang="en-US" sz="1800" dirty="0" smtClean="0">
                <a:solidFill>
                  <a:srgbClr val="00B050"/>
                </a:solidFill>
              </a:rPr>
              <a:t>RECOVERY WRITER</a:t>
            </a:r>
          </a:p>
          <a:p>
            <a:pPr lvl="1">
              <a:buNone/>
            </a:pPr>
            <a:r>
              <a:rPr lang="en-US" sz="1800" dirty="0" smtClean="0">
                <a:solidFill>
                  <a:srgbClr val="00B050"/>
                </a:solidFill>
              </a:rPr>
              <a:t>CHECKPOINT </a:t>
            </a:r>
          </a:p>
          <a:p>
            <a:pPr lvl="1">
              <a:buNone/>
            </a:pPr>
            <a:r>
              <a:rPr lang="en-US" sz="1800" dirty="0" smtClean="0">
                <a:solidFill>
                  <a:srgbClr val="00B050"/>
                </a:solidFill>
              </a:rPr>
              <a:t>GHOST CLEANUP</a:t>
            </a:r>
          </a:p>
          <a:p>
            <a:pPr lvl="1">
              <a:buNone/>
            </a:pPr>
            <a:r>
              <a:rPr lang="en-US" sz="1800" dirty="0" smtClean="0">
                <a:solidFill>
                  <a:srgbClr val="00B050"/>
                </a:solidFill>
              </a:rPr>
              <a:t>LOCK MONITOR</a:t>
            </a:r>
          </a:p>
          <a:p>
            <a:pPr lvl="1">
              <a:buNone/>
            </a:pPr>
            <a:endParaRPr lang="en-US" sz="1600" dirty="0" smtClean="0">
              <a:solidFill>
                <a:schemeClr val="tx1"/>
              </a:solidFill>
            </a:endParaRPr>
          </a:p>
          <a:p>
            <a:r>
              <a:rPr lang="en-US" sz="2200" dirty="0" smtClean="0">
                <a:solidFill>
                  <a:schemeClr val="tx1"/>
                </a:solidFill>
              </a:rPr>
              <a:t>All other transactions are considered user transactions.</a:t>
            </a:r>
          </a:p>
          <a:p>
            <a:pPr>
              <a:buNone/>
            </a:pPr>
            <a:endParaRPr lang="en-US" sz="2000" dirty="0" smtClean="0">
              <a:solidFill>
                <a:srgbClr val="C00000"/>
              </a:solidFill>
            </a:endParaRPr>
          </a:p>
          <a:p>
            <a:pPr>
              <a:buNone/>
            </a:pPr>
            <a:r>
              <a:rPr lang="en-US" sz="2000" dirty="0" smtClean="0">
                <a:solidFill>
                  <a:srgbClr val="C00000"/>
                </a:solidFill>
              </a:rPr>
              <a:t>[examples 1-3]</a:t>
            </a: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10</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Basics</a:t>
            </a:r>
            <a:endParaRPr lang="en-US" dirty="0"/>
          </a:p>
        </p:txBody>
      </p:sp>
      <p:sp>
        <p:nvSpPr>
          <p:cNvPr id="19" name="Content Placeholder 18"/>
          <p:cNvSpPr>
            <a:spLocks noGrp="1"/>
          </p:cNvSpPr>
          <p:nvPr>
            <p:ph idx="1"/>
          </p:nvPr>
        </p:nvSpPr>
        <p:spPr/>
        <p:txBody>
          <a:bodyPr>
            <a:normAutofit/>
          </a:bodyPr>
          <a:lstStyle/>
          <a:p>
            <a:pPr>
              <a:buNone/>
            </a:pPr>
            <a:r>
              <a:rPr lang="en-US" sz="2400" b="1" dirty="0" smtClean="0">
                <a:solidFill>
                  <a:srgbClr val="00B050"/>
                </a:solidFill>
              </a:rPr>
              <a:t>TSQL Commands</a:t>
            </a:r>
          </a:p>
          <a:p>
            <a:pPr>
              <a:buNone/>
            </a:pPr>
            <a:endParaRPr lang="en-US" sz="2000" dirty="0" smtClean="0">
              <a:solidFill>
                <a:schemeClr val="tx1"/>
              </a:solidFill>
            </a:endParaRPr>
          </a:p>
          <a:p>
            <a:r>
              <a:rPr lang="en-US" sz="2000" dirty="0" smtClean="0">
                <a:solidFill>
                  <a:schemeClr val="tx1"/>
                </a:solidFill>
              </a:rPr>
              <a:t>BEGIN TRAN – Start a new transaction.</a:t>
            </a:r>
          </a:p>
          <a:p>
            <a:r>
              <a:rPr lang="en-US" sz="2000" dirty="0" smtClean="0">
                <a:solidFill>
                  <a:schemeClr val="tx1"/>
                </a:solidFill>
              </a:rPr>
              <a:t>COMMIT [TRAN] – Save the current transaction.</a:t>
            </a:r>
          </a:p>
          <a:p>
            <a:r>
              <a:rPr lang="en-US" sz="2000" dirty="0" smtClean="0">
                <a:solidFill>
                  <a:schemeClr val="tx1"/>
                </a:solidFill>
              </a:rPr>
              <a:t>ROLLBACK [TRAN] – Undo the transaction(s).</a:t>
            </a:r>
          </a:p>
          <a:p>
            <a:r>
              <a:rPr lang="en-US" sz="2000" dirty="0" smtClean="0">
                <a:solidFill>
                  <a:schemeClr val="tx1"/>
                </a:solidFill>
              </a:rPr>
              <a:t>@@TRANCOUNT – How nested are we?</a:t>
            </a:r>
          </a:p>
          <a:p>
            <a:r>
              <a:rPr lang="en-US" sz="2000" dirty="0" smtClean="0">
                <a:solidFill>
                  <a:schemeClr val="tx1"/>
                </a:solidFill>
              </a:rPr>
              <a:t>XACT_STATE() – Are there any user transactions?</a:t>
            </a:r>
          </a:p>
          <a:p>
            <a:r>
              <a:rPr lang="en-US" sz="2000" dirty="0" smtClean="0">
                <a:solidFill>
                  <a:schemeClr val="tx1"/>
                </a:solidFill>
              </a:rPr>
              <a:t>SET IMPLICIT_TRANSACTIONS – ON or OFF.</a:t>
            </a:r>
          </a:p>
          <a:p>
            <a:r>
              <a:rPr lang="en-US" sz="2000" dirty="0" smtClean="0">
                <a:solidFill>
                  <a:schemeClr val="tx1"/>
                </a:solidFill>
              </a:rPr>
              <a:t>DBCC OPENTRAN(‘DB NAME’) – Show the open transactions.</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11</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2</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dirty="0" smtClean="0">
                <a:solidFill>
                  <a:schemeClr val="tx1"/>
                </a:solidFill>
              </a:rPr>
              <a:t>The following pseudo code is used to demonstrate how transactions can maintain the ACID quality of the database.</a:t>
            </a:r>
          </a:p>
          <a:p>
            <a:pPr>
              <a:buNone/>
            </a:pPr>
            <a:endParaRPr lang="en-US" sz="1500" dirty="0" smtClean="0">
              <a:solidFill>
                <a:schemeClr val="tx1"/>
              </a:solidFill>
            </a:endParaRPr>
          </a:p>
          <a:p>
            <a:pPr>
              <a:buNone/>
            </a:pPr>
            <a:r>
              <a:rPr lang="en-US" sz="1500" dirty="0" smtClean="0">
                <a:solidFill>
                  <a:srgbClr val="00B050"/>
                </a:solidFill>
                <a:latin typeface="Courier New" pitchFamily="49" charset="0"/>
                <a:cs typeface="Courier New" pitchFamily="49" charset="0"/>
              </a:rPr>
              <a:t>-- Must have to/from account plus amount.</a:t>
            </a:r>
          </a:p>
          <a:p>
            <a:pPr>
              <a:buNone/>
            </a:pPr>
            <a:r>
              <a:rPr lang="en-US" sz="1500" dirty="0" smtClean="0">
                <a:solidFill>
                  <a:srgbClr val="00B050"/>
                </a:solidFill>
                <a:latin typeface="Courier New" pitchFamily="49" charset="0"/>
                <a:cs typeface="Courier New" pitchFamily="49" charset="0"/>
              </a:rPr>
              <a:t>Declare @Amt = 250,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 = 1,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 2;</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Explicit transaction</a:t>
            </a:r>
          </a:p>
          <a:p>
            <a:pPr>
              <a:buNone/>
            </a:pPr>
            <a:r>
              <a:rPr lang="en-US" sz="1500" dirty="0" smtClean="0">
                <a:solidFill>
                  <a:srgbClr val="00B050"/>
                </a:solidFill>
                <a:latin typeface="Courier New" pitchFamily="49" charset="0"/>
                <a:cs typeface="Courier New" pitchFamily="49" charset="0"/>
              </a:rPr>
              <a:t>Begin Tran</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Debit customer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Credit vendor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    </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No errors were detected</a:t>
            </a:r>
          </a:p>
          <a:p>
            <a:pPr>
              <a:buNone/>
            </a:pPr>
            <a:r>
              <a:rPr lang="en-US" sz="1500" dirty="0" smtClean="0">
                <a:solidFill>
                  <a:srgbClr val="00B050"/>
                </a:solidFill>
                <a:latin typeface="Courier New" pitchFamily="49" charset="0"/>
                <a:cs typeface="Courier New" pitchFamily="49" charset="0"/>
              </a:rPr>
              <a:t>Commit;</a:t>
            </a:r>
          </a:p>
          <a:p>
            <a:pPr>
              <a:buNone/>
            </a:pP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12</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Modes</a:t>
            </a:r>
            <a:endParaRPr lang="en-US" dirty="0"/>
          </a:p>
        </p:txBody>
      </p:sp>
      <p:sp>
        <p:nvSpPr>
          <p:cNvPr id="19" name="Content Placeholder 18"/>
          <p:cNvSpPr>
            <a:spLocks noGrp="1"/>
          </p:cNvSpPr>
          <p:nvPr>
            <p:ph idx="1"/>
          </p:nvPr>
        </p:nvSpPr>
        <p:spPr/>
        <p:txBody>
          <a:bodyPr>
            <a:normAutofit/>
          </a:bodyPr>
          <a:lstStyle/>
          <a:p>
            <a:r>
              <a:rPr lang="en-US" sz="2400" dirty="0" smtClean="0"/>
              <a:t>Auto-commit – Any single DDL or DML statements automatically commit.  This is the default behavior.</a:t>
            </a:r>
          </a:p>
          <a:p>
            <a:endParaRPr lang="en-US" sz="1600" dirty="0" smtClean="0"/>
          </a:p>
          <a:p>
            <a:r>
              <a:rPr lang="en-US" sz="2400" dirty="0" smtClean="0"/>
              <a:t>Implicit transaction – This mode has to be turned on.  Any DDL or DML starts a transaction.  You have to explicitly commit or rollback the transaction.</a:t>
            </a:r>
          </a:p>
          <a:p>
            <a:endParaRPr lang="en-US" sz="1600" dirty="0" smtClean="0"/>
          </a:p>
          <a:p>
            <a:r>
              <a:rPr lang="en-US" sz="2400" dirty="0" smtClean="0"/>
              <a:t>Explicit transaction – All transactions start with a ‘begin trans’ and end with a ‘commit’ or ‘rollback’.</a:t>
            </a:r>
          </a:p>
          <a:p>
            <a:endParaRPr lang="en-US" sz="1800" dirty="0" smtClean="0">
              <a:solidFill>
                <a:srgbClr val="C00000"/>
              </a:solidFill>
            </a:endParaRPr>
          </a:p>
          <a:p>
            <a:pPr>
              <a:buNone/>
            </a:pPr>
            <a:r>
              <a:rPr lang="en-US" sz="2000" dirty="0" smtClean="0">
                <a:solidFill>
                  <a:srgbClr val="C00000"/>
                </a:solidFill>
              </a:rPr>
              <a:t>[examples 4-6]</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13</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&amp; Shared Locks</a:t>
            </a:r>
            <a:endParaRPr lang="en-US" dirty="0"/>
          </a:p>
        </p:txBody>
      </p:sp>
      <p:sp>
        <p:nvSpPr>
          <p:cNvPr id="3" name="Content Placeholder 2"/>
          <p:cNvSpPr>
            <a:spLocks noGrp="1"/>
          </p:cNvSpPr>
          <p:nvPr>
            <p:ph idx="1"/>
          </p:nvPr>
        </p:nvSpPr>
        <p:spPr/>
        <p:txBody>
          <a:bodyPr>
            <a:normAutofit/>
          </a:bodyPr>
          <a:lstStyle/>
          <a:p>
            <a:r>
              <a:rPr lang="en-US" sz="2400" dirty="0" smtClean="0"/>
              <a:t>Only a shared lock request can be granted to a shared resource.  All other combinations are blocked until the resource is released.</a:t>
            </a:r>
            <a:endParaRPr lang="en-US" sz="2400" dirty="0"/>
          </a:p>
        </p:txBody>
      </p:sp>
      <p:pic>
        <p:nvPicPr>
          <p:cNvPr id="4" name="Picture 3" descr="shared-vs-exclusive-lock-compatibility.JPG"/>
          <p:cNvPicPr>
            <a:picLocks noChangeAspect="1"/>
          </p:cNvPicPr>
          <p:nvPr/>
        </p:nvPicPr>
        <p:blipFill>
          <a:blip r:embed="rId2"/>
          <a:stretch>
            <a:fillRect/>
          </a:stretch>
        </p:blipFill>
        <p:spPr>
          <a:xfrm>
            <a:off x="925285" y="3233051"/>
            <a:ext cx="7271657" cy="2295525"/>
          </a:xfrm>
          <a:prstGeom prst="rect">
            <a:avLst/>
          </a:prstGeom>
        </p:spPr>
      </p:pic>
      <p:sp>
        <p:nvSpPr>
          <p:cNvPr id="5" name="Rectangle 4"/>
          <p:cNvSpPr/>
          <p:nvPr/>
        </p:nvSpPr>
        <p:spPr>
          <a:xfrm>
            <a:off x="838197" y="5670094"/>
            <a:ext cx="1697901" cy="369332"/>
          </a:xfrm>
          <a:prstGeom prst="rect">
            <a:avLst/>
          </a:prstGeom>
        </p:spPr>
        <p:txBody>
          <a:bodyPr wrap="none">
            <a:spAutoFit/>
          </a:bodyPr>
          <a:lstStyle/>
          <a:p>
            <a:pPr>
              <a:buNone/>
            </a:pPr>
            <a:r>
              <a:rPr lang="en-US" dirty="0" smtClean="0">
                <a:solidFill>
                  <a:srgbClr val="C00000"/>
                </a:solidFill>
              </a:rPr>
              <a:t>[examples 7-8]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Defined</a:t>
            </a:r>
            <a:endParaRPr lang="en-US" dirty="0"/>
          </a:p>
        </p:txBody>
      </p:sp>
      <p:sp>
        <p:nvSpPr>
          <p:cNvPr id="3" name="Content Placeholder 2"/>
          <p:cNvSpPr>
            <a:spLocks noGrp="1"/>
          </p:cNvSpPr>
          <p:nvPr>
            <p:ph idx="1"/>
          </p:nvPr>
        </p:nvSpPr>
        <p:spPr/>
        <p:txBody>
          <a:bodyPr>
            <a:normAutofit/>
          </a:bodyPr>
          <a:lstStyle/>
          <a:p>
            <a:r>
              <a:rPr lang="en-US" i="1" dirty="0" smtClean="0"/>
              <a:t>If two sessions request an exclusive lock on the same resource, and one is granted the request, then the other session must wait until the first releases its exclusive lock. </a:t>
            </a:r>
          </a:p>
          <a:p>
            <a:endParaRPr lang="en-US" sz="1400" i="1" dirty="0" smtClean="0"/>
          </a:p>
          <a:p>
            <a:r>
              <a:rPr lang="en-US" i="1" dirty="0" smtClean="0"/>
              <a:t>In a transaction, exclusive locks are held to the end of the transaction. *</a:t>
            </a:r>
          </a:p>
          <a:p>
            <a:endParaRPr lang="en-US" dirty="0" smtClean="0"/>
          </a:p>
          <a:p>
            <a:pPr>
              <a:buNone/>
            </a:pPr>
            <a:r>
              <a:rPr lang="en-US" sz="2400" dirty="0" smtClean="0"/>
              <a:t> </a:t>
            </a:r>
            <a:r>
              <a:rPr lang="en-US" sz="2400" dirty="0" smtClean="0">
                <a:solidFill>
                  <a:srgbClr val="002060"/>
                </a:solidFill>
              </a:rPr>
              <a:t>* = 70-461 Training Kit</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blocking example</a:t>
            </a:r>
            <a:endParaRPr lang="en-US" dirty="0"/>
          </a:p>
        </p:txBody>
      </p:sp>
      <p:pic>
        <p:nvPicPr>
          <p:cNvPr id="6" name="Content Placeholder 5" descr="concert-tickets-limited-resources-blocking-waiting.jpg"/>
          <p:cNvPicPr>
            <a:picLocks noGrp="1" noChangeAspect="1"/>
          </p:cNvPicPr>
          <p:nvPr>
            <p:ph idx="1"/>
          </p:nvPr>
        </p:nvPicPr>
        <p:blipFill>
          <a:blip r:embed="rId2"/>
          <a:stretch>
            <a:fillRect/>
          </a:stretch>
        </p:blipFill>
        <p:spPr>
          <a:xfrm>
            <a:off x="585106" y="2013857"/>
            <a:ext cx="6667500" cy="3887335"/>
          </a:xfrm>
        </p:spPr>
      </p:pic>
      <p:sp>
        <p:nvSpPr>
          <p:cNvPr id="7" name="TextBox 6"/>
          <p:cNvSpPr txBox="1"/>
          <p:nvPr/>
        </p:nvSpPr>
        <p:spPr>
          <a:xfrm>
            <a:off x="574220" y="1591418"/>
            <a:ext cx="3464379" cy="369332"/>
          </a:xfrm>
          <a:prstGeom prst="rect">
            <a:avLst/>
          </a:prstGeom>
          <a:noFill/>
        </p:spPr>
        <p:txBody>
          <a:bodyPr wrap="square" rtlCol="0">
            <a:spAutoFit/>
          </a:bodyPr>
          <a:lstStyle/>
          <a:p>
            <a:r>
              <a:rPr lang="en-US" dirty="0" smtClean="0">
                <a:solidFill>
                  <a:srgbClr val="FF0000"/>
                </a:solidFill>
              </a:rPr>
              <a:t>Waiting for concert tickets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Blocking Example – A.W. database</a:t>
            </a:r>
            <a:endParaRPr lang="en-US" dirty="0"/>
          </a:p>
        </p:txBody>
      </p:sp>
      <p:sp>
        <p:nvSpPr>
          <p:cNvPr id="5" name="Content Placeholder 4"/>
          <p:cNvSpPr>
            <a:spLocks noGrp="1"/>
          </p:cNvSpPr>
          <p:nvPr>
            <p:ph sz="half" idx="1"/>
          </p:nvPr>
        </p:nvSpPr>
        <p:spPr/>
        <p:txBody>
          <a:bodyPr>
            <a:normAutofit/>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Update (needs X lock)</a:t>
            </a:r>
          </a:p>
          <a:p>
            <a:pPr>
              <a:buNone/>
            </a:pPr>
            <a:r>
              <a:rPr lang="en-US" sz="1100" dirty="0" smtClean="0">
                <a:solidFill>
                  <a:srgbClr val="00B050"/>
                </a:solidFill>
                <a:latin typeface="Courier New" pitchFamily="49" charset="0"/>
                <a:cs typeface="Courier New" pitchFamily="49" charset="0"/>
              </a:rPr>
              <a:t>  UPDATE P SET Title = 'Ms.'</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 </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Wait for 2 minutes</a:t>
            </a:r>
          </a:p>
          <a:p>
            <a:pPr>
              <a:buNone/>
            </a:pPr>
            <a:r>
              <a:rPr lang="en-US" sz="1100" dirty="0" smtClean="0">
                <a:solidFill>
                  <a:srgbClr val="00B050"/>
                </a:solidFill>
                <a:latin typeface="Courier New" pitchFamily="49" charset="0"/>
                <a:cs typeface="Courier New" pitchFamily="49" charset="0"/>
              </a:rPr>
              <a:t>  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Never commit</a:t>
            </a:r>
          </a:p>
          <a:p>
            <a:pPr>
              <a:buNone/>
            </a:pPr>
            <a:r>
              <a:rPr lang="en-US" sz="1100" dirty="0" smtClean="0">
                <a:solidFill>
                  <a:srgbClr val="00B050"/>
                </a:solidFill>
                <a:latin typeface="Courier New" pitchFamily="49" charset="0"/>
                <a:cs typeface="Courier New" pitchFamily="49" charset="0"/>
              </a:rPr>
              <a:t>  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SELECT (uses S lock)</a:t>
            </a:r>
          </a:p>
          <a:p>
            <a:pPr>
              <a:buNone/>
            </a:pPr>
            <a:r>
              <a:rPr lang="en-US" sz="1100" dirty="0" smtClean="0">
                <a:solidFill>
                  <a:srgbClr val="00B050"/>
                </a:solidFill>
                <a:latin typeface="Courier New" pitchFamily="49" charset="0"/>
                <a:cs typeface="Courier New" pitchFamily="49" charset="0"/>
              </a:rPr>
              <a:t>  SELECT * </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Commit the transaction</a:t>
            </a:r>
          </a:p>
          <a:p>
            <a:pPr>
              <a:buNone/>
            </a:pPr>
            <a:r>
              <a:rPr lang="en-US" sz="1100" dirty="0" smtClean="0">
                <a:solidFill>
                  <a:srgbClr val="00B050"/>
                </a:solidFill>
                <a:latin typeface="Courier New" pitchFamily="49" charset="0"/>
                <a:cs typeface="Courier New" pitchFamily="49" charset="0"/>
              </a:rPr>
              <a:t>COMMIT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17</a:t>
            </a:fld>
            <a:r>
              <a:rPr lang="en-US" dirty="0" smtClean="0"/>
              <a:t>  |  </a:t>
            </a:r>
            <a:endParaRPr lang="en-US" dirty="0"/>
          </a:p>
        </p:txBody>
      </p:sp>
    </p:spTree>
    <p:extLst>
      <p:ext uri="{BB962C8B-B14F-4D97-AF65-F5344CB8AC3E}">
        <p14:creationId xmlns="" xmlns:p14="http://schemas.microsoft.com/office/powerpoint/2010/main" val="1061233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Deadlocking Defined</a:t>
            </a:r>
            <a:endParaRPr lang="en-US" dirty="0"/>
          </a:p>
        </p:txBody>
      </p:sp>
      <p:sp>
        <p:nvSpPr>
          <p:cNvPr id="3" name="Content Placeholder 2"/>
          <p:cNvSpPr>
            <a:spLocks noGrp="1"/>
          </p:cNvSpPr>
          <p:nvPr>
            <p:ph idx="1"/>
          </p:nvPr>
        </p:nvSpPr>
        <p:spPr/>
        <p:txBody>
          <a:bodyPr>
            <a:normAutofit/>
          </a:bodyPr>
          <a:lstStyle/>
          <a:p>
            <a:r>
              <a:rPr lang="en-US" sz="2800" i="1" dirty="0" smtClean="0"/>
              <a:t>A deadlock results from mutual blocking between two or more sessions. Sometimes locking sequences between sessions cannot be resolved simply by waiting for one transaction to finish. </a:t>
            </a:r>
          </a:p>
          <a:p>
            <a:endParaRPr lang="en-US" sz="1400" i="1" dirty="0" smtClean="0"/>
          </a:p>
          <a:p>
            <a:r>
              <a:rPr lang="en-US" sz="2800" i="1" dirty="0" smtClean="0"/>
              <a:t>This occurs due to a cyclical relationship between two or more commands. *</a:t>
            </a:r>
          </a:p>
          <a:p>
            <a:endParaRPr lang="en-US" sz="1400" dirty="0" smtClean="0"/>
          </a:p>
          <a:p>
            <a:endParaRPr lang="en-US" sz="1400" dirty="0" smtClean="0"/>
          </a:p>
          <a:p>
            <a:pPr>
              <a:buNone/>
            </a:pPr>
            <a:r>
              <a:rPr lang="en-US" sz="2400" dirty="0" smtClean="0">
                <a:solidFill>
                  <a:srgbClr val="002060"/>
                </a:solidFill>
              </a:rPr>
              <a:t>* = 70-461 Training Kit</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deadlock example</a:t>
            </a:r>
            <a:endParaRPr lang="en-US" dirty="0"/>
          </a:p>
        </p:txBody>
      </p:sp>
      <p:pic>
        <p:nvPicPr>
          <p:cNvPr id="4" name="Content Placeholder 3" descr="traffic-gridlock-same-as-deadlock.jpg"/>
          <p:cNvPicPr>
            <a:picLocks noGrp="1" noChangeAspect="1"/>
          </p:cNvPicPr>
          <p:nvPr>
            <p:ph idx="1"/>
          </p:nvPr>
        </p:nvPicPr>
        <p:blipFill>
          <a:blip r:embed="rId2"/>
          <a:stretch>
            <a:fillRect/>
          </a:stretch>
        </p:blipFill>
        <p:spPr>
          <a:xfrm>
            <a:off x="576940" y="1937657"/>
            <a:ext cx="6128658" cy="4055723"/>
          </a:xfrm>
        </p:spPr>
      </p:pic>
      <p:sp>
        <p:nvSpPr>
          <p:cNvPr id="5" name="TextBox 4"/>
          <p:cNvSpPr txBox="1"/>
          <p:nvPr/>
        </p:nvSpPr>
        <p:spPr>
          <a:xfrm>
            <a:off x="576940" y="1556657"/>
            <a:ext cx="2677889" cy="381000"/>
          </a:xfrm>
          <a:prstGeom prst="rect">
            <a:avLst/>
          </a:prstGeom>
          <a:noFill/>
        </p:spPr>
        <p:txBody>
          <a:bodyPr wrap="square" rtlCol="0">
            <a:spAutoFit/>
          </a:bodyPr>
          <a:lstStyle/>
          <a:p>
            <a:r>
              <a:rPr lang="en-US" dirty="0" smtClean="0">
                <a:solidFill>
                  <a:srgbClr val="FF0000"/>
                </a:solidFill>
              </a:rPr>
              <a:t>Grid lock in a city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Presentation Overview</a:t>
            </a:r>
            <a:endParaRPr lang="en-US" dirty="0"/>
          </a:p>
        </p:txBody>
      </p:sp>
      <p:sp>
        <p:nvSpPr>
          <p:cNvPr id="19" name="Content Placeholder 18"/>
          <p:cNvSpPr>
            <a:spLocks noGrp="1"/>
          </p:cNvSpPr>
          <p:nvPr>
            <p:ph idx="1"/>
          </p:nvPr>
        </p:nvSpPr>
        <p:spPr/>
        <p:txBody>
          <a:bodyPr>
            <a:normAutofit lnSpcReduction="10000"/>
          </a:bodyPr>
          <a:lstStyle/>
          <a:p>
            <a:pPr lvl="1">
              <a:buNone/>
            </a:pPr>
            <a:r>
              <a:rPr lang="en-US" sz="2400" dirty="0" smtClean="0"/>
              <a:t>Review the following subjects.</a:t>
            </a:r>
          </a:p>
          <a:p>
            <a:pPr lvl="1">
              <a:buNone/>
            </a:pPr>
            <a:endParaRPr lang="en-US" sz="1000" dirty="0" smtClean="0"/>
          </a:p>
          <a:p>
            <a:pPr marL="971550" lvl="1" indent="-514350">
              <a:buFont typeface="+mj-lt"/>
              <a:buAutoNum type="arabicPeriod"/>
            </a:pPr>
            <a:r>
              <a:rPr lang="en-US" sz="2000" dirty="0" smtClean="0"/>
              <a:t>What is a transaction?</a:t>
            </a:r>
          </a:p>
          <a:p>
            <a:pPr marL="971550" lvl="1" indent="-514350">
              <a:buFont typeface="+mj-lt"/>
              <a:buAutoNum type="arabicPeriod"/>
            </a:pPr>
            <a:r>
              <a:rPr lang="en-US" sz="2000" dirty="0" smtClean="0"/>
              <a:t>Maintaining the ACID quality of transactions.</a:t>
            </a:r>
          </a:p>
          <a:p>
            <a:pPr marL="971550" lvl="1" indent="-514350">
              <a:buFont typeface="+mj-lt"/>
              <a:buAutoNum type="arabicPeriod"/>
            </a:pPr>
            <a:r>
              <a:rPr lang="en-US" sz="2000" dirty="0" smtClean="0"/>
              <a:t>How SQL Server implements transaction durability?</a:t>
            </a:r>
          </a:p>
          <a:p>
            <a:pPr marL="971550" lvl="1" indent="-514350">
              <a:buFont typeface="+mj-lt"/>
              <a:buAutoNum type="arabicPeriod"/>
            </a:pPr>
            <a:r>
              <a:rPr lang="en-US" sz="2000" dirty="0" smtClean="0"/>
              <a:t>System versus User transactions.</a:t>
            </a:r>
          </a:p>
          <a:p>
            <a:pPr marL="971550" lvl="1" indent="-514350">
              <a:buFont typeface="+mj-lt"/>
              <a:buAutoNum type="arabicPeriod"/>
            </a:pPr>
            <a:r>
              <a:rPr lang="en-US" sz="2000" dirty="0" smtClean="0"/>
              <a:t>Transaction basics.</a:t>
            </a:r>
          </a:p>
          <a:p>
            <a:pPr marL="971550" lvl="1" indent="-514350">
              <a:buFont typeface="+mj-lt"/>
              <a:buAutoNum type="arabicPeriod"/>
            </a:pPr>
            <a:r>
              <a:rPr lang="en-US" sz="2000" dirty="0" smtClean="0"/>
              <a:t>Exploring the various transaction modes.</a:t>
            </a:r>
          </a:p>
          <a:p>
            <a:pPr marL="971550" lvl="1" indent="-514350">
              <a:buFont typeface="+mj-lt"/>
              <a:buAutoNum type="arabicPeriod"/>
            </a:pPr>
            <a:r>
              <a:rPr lang="en-US" sz="2000" dirty="0" smtClean="0"/>
              <a:t>Exclusive versus Shared locks.</a:t>
            </a:r>
          </a:p>
          <a:p>
            <a:pPr marL="971550" lvl="1" indent="-514350">
              <a:buFont typeface="+mj-lt"/>
              <a:buAutoNum type="arabicPeriod"/>
            </a:pPr>
            <a:r>
              <a:rPr lang="en-US" sz="2000" dirty="0" smtClean="0"/>
              <a:t>Blocking versus Deadlocks.</a:t>
            </a:r>
          </a:p>
          <a:p>
            <a:pPr marL="971550" lvl="1" indent="-514350">
              <a:buFont typeface="+mj-lt"/>
              <a:buAutoNum type="arabicPeriod"/>
            </a:pPr>
            <a:r>
              <a:rPr lang="en-US" sz="2000" dirty="0" smtClean="0"/>
              <a:t>How to detect them with my free code.</a:t>
            </a:r>
          </a:p>
          <a:p>
            <a:pPr marL="971550" lvl="1" indent="-514350">
              <a:buFont typeface="+mj-lt"/>
              <a:buAutoNum type="arabicPeriod"/>
            </a:pPr>
            <a:r>
              <a:rPr lang="en-US" sz="2000" dirty="0" smtClean="0"/>
              <a:t> How Isolation levels affect transaction behavior.</a:t>
            </a:r>
          </a:p>
          <a:p>
            <a:pPr marL="971550" lvl="1" indent="-514350">
              <a:buFont typeface="+mj-lt"/>
              <a:buAutoNum type="arabicPeriod"/>
            </a:pPr>
            <a:r>
              <a:rPr lang="en-US" sz="2000" dirty="0" smtClean="0"/>
              <a:t>What is a dirty read versus a phantom read?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da-DK" dirty="0" smtClean="0"/>
              <a:t>Isolation Levels – </a:t>
            </a:r>
            <a:r>
              <a:rPr lang="da-DK" dirty="0" smtClean="0"/>
              <a:t>Hartford CT -  </a:t>
            </a:r>
            <a:r>
              <a:rPr lang="da-DK"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Example – A.W. database</a:t>
            </a:r>
            <a:endParaRPr lang="en-US" dirty="0"/>
          </a:p>
        </p:txBody>
      </p:sp>
      <p:sp>
        <p:nvSpPr>
          <p:cNvPr id="5" name="Content Placeholder 4"/>
          <p:cNvSpPr>
            <a:spLocks noGrp="1"/>
          </p:cNvSpPr>
          <p:nvPr>
            <p:ph sz="half" idx="1"/>
          </p:nvPr>
        </p:nvSpPr>
        <p:spPr/>
        <p:txBody>
          <a:bodyPr>
            <a:normAutofit fontScale="92500" lnSpcReduction="10000"/>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fontScale="92500" lnSpcReduction="10000"/>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20</a:t>
            </a:fld>
            <a:r>
              <a:rPr lang="en-US" dirty="0" smtClean="0"/>
              <a:t>  |  </a:t>
            </a:r>
            <a:endParaRPr lang="en-US" dirty="0"/>
          </a:p>
        </p:txBody>
      </p:sp>
    </p:spTree>
    <p:extLst>
      <p:ext uri="{BB962C8B-B14F-4D97-AF65-F5344CB8AC3E}">
        <p14:creationId xmlns="" xmlns:p14="http://schemas.microsoft.com/office/powerpoint/2010/main" val="1061233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Detecting Blocking &amp; Deadlocks (B&amp;D)</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Use the lock monitor thread since it constantly looks for blocking and deadlocks.</a:t>
            </a:r>
          </a:p>
          <a:p>
            <a:endParaRPr lang="en-US" sz="1100" dirty="0" smtClean="0">
              <a:solidFill>
                <a:schemeClr val="tx1"/>
              </a:solidFill>
            </a:endParaRPr>
          </a:p>
          <a:p>
            <a:r>
              <a:rPr lang="en-US" sz="2200" dirty="0" smtClean="0">
                <a:solidFill>
                  <a:schemeClr val="tx1"/>
                </a:solidFill>
              </a:rPr>
              <a:t>Enable service broker for all databases that need monitoring.</a:t>
            </a:r>
          </a:p>
          <a:p>
            <a:endParaRPr lang="en-US" sz="1100" dirty="0" smtClean="0">
              <a:solidFill>
                <a:schemeClr val="tx1"/>
              </a:solidFill>
            </a:endParaRPr>
          </a:p>
          <a:p>
            <a:r>
              <a:rPr lang="en-US" sz="2200" dirty="0" smtClean="0">
                <a:solidFill>
                  <a:schemeClr val="tx1"/>
                </a:solidFill>
              </a:rPr>
              <a:t>Enable blocked process threshold.  How often to create the blocked report.</a:t>
            </a:r>
          </a:p>
          <a:p>
            <a:endParaRPr lang="en-US" sz="1100" dirty="0" smtClean="0">
              <a:solidFill>
                <a:schemeClr val="tx1"/>
              </a:solidFill>
            </a:endParaRPr>
          </a:p>
          <a:p>
            <a:r>
              <a:rPr lang="en-US" sz="2200" dirty="0" smtClean="0">
                <a:solidFill>
                  <a:schemeClr val="tx1"/>
                </a:solidFill>
              </a:rPr>
              <a:t>Create WMI alerts for both Deadlock and Blocking graphs.</a:t>
            </a:r>
          </a:p>
          <a:p>
            <a:endParaRPr lang="en-US" sz="1100" dirty="0" smtClean="0">
              <a:solidFill>
                <a:schemeClr val="tx1"/>
              </a:solidFill>
            </a:endParaRPr>
          </a:p>
          <a:p>
            <a:r>
              <a:rPr lang="en-US" sz="2200" dirty="0" smtClean="0">
                <a:solidFill>
                  <a:schemeClr val="tx1"/>
                </a:solidFill>
              </a:rPr>
              <a:t>Pass XML data to the jobs via tokens.</a:t>
            </a:r>
          </a:p>
          <a:p>
            <a:endParaRPr lang="en-US" sz="1100" dirty="0" smtClean="0">
              <a:solidFill>
                <a:schemeClr val="tx1"/>
              </a:solidFill>
            </a:endParaRPr>
          </a:p>
          <a:p>
            <a:r>
              <a:rPr lang="en-US" sz="2200" dirty="0" smtClean="0">
                <a:solidFill>
                  <a:schemeClr val="tx1"/>
                </a:solidFill>
              </a:rPr>
              <a:t>Write code to interpret XML, save results, and notify administrators.</a:t>
            </a: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21</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Why we need service broker?</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22</a:t>
            </a:fld>
            <a:r>
              <a:rPr lang="en-US" dirty="0" smtClean="0"/>
              <a:t>  |  </a:t>
            </a:r>
            <a:endParaRPr lang="en-US" dirty="0"/>
          </a:p>
        </p:txBody>
      </p:sp>
      <p:pic>
        <p:nvPicPr>
          <p:cNvPr id="7" name="Content Placeholder 6" descr="Wmi-provider-for-server-events.JPG"/>
          <p:cNvPicPr>
            <a:picLocks noGrp="1" noChangeAspect="1"/>
          </p:cNvPicPr>
          <p:nvPr>
            <p:ph idx="1"/>
          </p:nvPr>
        </p:nvPicPr>
        <p:blipFill>
          <a:blip r:embed="rId3"/>
          <a:stretch>
            <a:fillRect/>
          </a:stretch>
        </p:blipFill>
        <p:spPr>
          <a:xfrm>
            <a:off x="755939" y="1700328"/>
            <a:ext cx="7441004" cy="3834875"/>
          </a:xfrm>
        </p:spPr>
      </p:pic>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(c1)</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ALERTS:</a:t>
            </a:r>
          </a:p>
          <a:p>
            <a:pPr lvl="1"/>
            <a:r>
              <a:rPr lang="en-US" sz="1800" dirty="0" smtClean="0">
                <a:solidFill>
                  <a:schemeClr val="tx1"/>
                </a:solidFill>
              </a:rPr>
              <a:t>Alerts for blocking</a:t>
            </a:r>
          </a:p>
          <a:p>
            <a:pPr lvl="1"/>
            <a:r>
              <a:rPr lang="en-US" sz="1800" dirty="0" smtClean="0">
                <a:solidFill>
                  <a:schemeClr val="tx1"/>
                </a:solidFill>
              </a:rPr>
              <a:t>Alerts for deadlocks</a:t>
            </a:r>
          </a:p>
          <a:p>
            <a:pPr lvl="1">
              <a:buNone/>
            </a:pPr>
            <a:endParaRPr lang="en-US" sz="1000" dirty="0" smtClean="0">
              <a:solidFill>
                <a:schemeClr val="tx1"/>
              </a:solidFill>
            </a:endParaRPr>
          </a:p>
          <a:p>
            <a:r>
              <a:rPr lang="en-US" sz="2200" dirty="0" smtClean="0">
                <a:solidFill>
                  <a:schemeClr val="tx1"/>
                </a:solidFill>
              </a:rPr>
              <a:t>JOBS:</a:t>
            </a:r>
          </a:p>
          <a:p>
            <a:pPr lvl="1"/>
            <a:r>
              <a:rPr lang="en-US" sz="1800" dirty="0" smtClean="0">
                <a:solidFill>
                  <a:schemeClr val="tx1"/>
                </a:solidFill>
              </a:rPr>
              <a:t>Alerts:  Blocking Report</a:t>
            </a:r>
          </a:p>
          <a:p>
            <a:pPr lvl="1"/>
            <a:r>
              <a:rPr lang="en-US" sz="1800" dirty="0" smtClean="0">
                <a:solidFill>
                  <a:schemeClr val="tx1"/>
                </a:solidFill>
              </a:rPr>
              <a:t>Alerts:  Deadlock Report</a:t>
            </a:r>
          </a:p>
          <a:p>
            <a:pPr lvl="1">
              <a:buNone/>
            </a:pPr>
            <a:endParaRPr lang="en-US" sz="1000" dirty="0" smtClean="0">
              <a:solidFill>
                <a:schemeClr val="tx1"/>
              </a:solidFill>
            </a:endParaRPr>
          </a:p>
          <a:p>
            <a:r>
              <a:rPr lang="en-US" sz="2200" dirty="0" smtClean="0">
                <a:solidFill>
                  <a:schemeClr val="tx1"/>
                </a:solidFill>
              </a:rPr>
              <a:t>TABLES:</a:t>
            </a:r>
          </a:p>
          <a:p>
            <a:pPr lvl="1"/>
            <a:r>
              <a:rPr lang="en-US" sz="1800" dirty="0" err="1" smtClean="0">
                <a:solidFill>
                  <a:schemeClr val="tx1"/>
                </a:solidFill>
              </a:rPr>
              <a:t>tbl_Monitor_Blocking</a:t>
            </a:r>
            <a:endParaRPr lang="en-US" sz="1800" dirty="0" smtClean="0">
              <a:solidFill>
                <a:schemeClr val="tx1"/>
              </a:solidFill>
            </a:endParaRPr>
          </a:p>
          <a:p>
            <a:pPr lvl="1"/>
            <a:r>
              <a:rPr lang="en-US" sz="1800" dirty="0" err="1" smtClean="0">
                <a:solidFill>
                  <a:schemeClr val="tx1"/>
                </a:solidFill>
              </a:rPr>
              <a:t>tbl_Monitor_Deadlocks</a:t>
            </a:r>
            <a:endParaRPr lang="en-US" sz="1800" dirty="0" smtClean="0">
              <a:solidFill>
                <a:schemeClr val="tx1"/>
              </a:solidFill>
            </a:endParaRPr>
          </a:p>
          <a:p>
            <a:pPr lvl="1"/>
            <a:r>
              <a:rPr lang="en-US" sz="1800" dirty="0" err="1" smtClean="0">
                <a:solidFill>
                  <a:schemeClr val="tx1"/>
                </a:solidFill>
              </a:rPr>
              <a:t>tbl_Wmi_Xml_Reports</a:t>
            </a:r>
            <a:endParaRPr lang="en-US" sz="18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23</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(c2)</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TABLE VALUE FUNCTIONS:</a:t>
            </a:r>
          </a:p>
          <a:p>
            <a:pPr lvl="1"/>
            <a:r>
              <a:rPr lang="en-US" sz="1800" dirty="0" err="1" smtClean="0">
                <a:solidFill>
                  <a:schemeClr val="tx1"/>
                </a:solidFill>
              </a:rPr>
              <a:t>ufn_Parse_Blocking_Report</a:t>
            </a:r>
            <a:endParaRPr lang="en-US" sz="1800" dirty="0" smtClean="0">
              <a:solidFill>
                <a:schemeClr val="tx1"/>
              </a:solidFill>
            </a:endParaRPr>
          </a:p>
          <a:p>
            <a:pPr lvl="1"/>
            <a:r>
              <a:rPr lang="en-US" sz="1800" dirty="0" err="1" smtClean="0">
                <a:solidFill>
                  <a:schemeClr val="tx1"/>
                </a:solidFill>
              </a:rPr>
              <a:t>ufn_Parse_Deadlock_Report</a:t>
            </a:r>
            <a:endParaRPr lang="en-US" sz="1800" dirty="0" smtClean="0">
              <a:solidFill>
                <a:schemeClr val="tx1"/>
              </a:solidFill>
            </a:endParaRPr>
          </a:p>
          <a:p>
            <a:pPr lvl="1">
              <a:buNone/>
            </a:pPr>
            <a:endParaRPr lang="en-US" sz="1000" dirty="0" smtClean="0">
              <a:solidFill>
                <a:schemeClr val="tx1"/>
              </a:solidFill>
            </a:endParaRPr>
          </a:p>
          <a:p>
            <a:r>
              <a:rPr lang="en-US" sz="2200" dirty="0" smtClean="0">
                <a:solidFill>
                  <a:schemeClr val="tx1"/>
                </a:solidFill>
              </a:rPr>
              <a:t>STORED PROCEDURES:</a:t>
            </a:r>
          </a:p>
          <a:p>
            <a:pPr lvl="1"/>
            <a:r>
              <a:rPr lang="en-US" sz="1800" dirty="0" err="1" smtClean="0">
                <a:solidFill>
                  <a:schemeClr val="tx1"/>
                </a:solidFill>
              </a:rPr>
              <a:t>usp_monitor_blocking</a:t>
            </a:r>
            <a:endParaRPr lang="en-US" sz="1800" dirty="0" smtClean="0">
              <a:solidFill>
                <a:schemeClr val="tx1"/>
              </a:solidFill>
            </a:endParaRPr>
          </a:p>
          <a:p>
            <a:pPr lvl="1"/>
            <a:r>
              <a:rPr lang="en-US" sz="1800" dirty="0" err="1" smtClean="0">
                <a:solidFill>
                  <a:schemeClr val="tx1"/>
                </a:solidFill>
              </a:rPr>
              <a:t>usp_monitor_deadlocks</a:t>
            </a:r>
            <a:endParaRPr lang="en-US" sz="10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r>
              <a:rPr lang="en-US" sz="1800" dirty="0" smtClean="0">
                <a:solidFill>
                  <a:srgbClr val="C00000"/>
                </a:solidFill>
              </a:rPr>
              <a:t>[examples 9-10] + [batch files]</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24</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 </a:t>
            </a:r>
            <a:endParaRPr lang="en-US" dirty="0"/>
          </a:p>
        </p:txBody>
      </p:sp>
      <p:sp>
        <p:nvSpPr>
          <p:cNvPr id="19" name="Content Placeholder 18"/>
          <p:cNvSpPr>
            <a:spLocks noGrp="1"/>
          </p:cNvSpPr>
          <p:nvPr>
            <p:ph idx="1"/>
          </p:nvPr>
        </p:nvSpPr>
        <p:spPr/>
        <p:txBody>
          <a:bodyPr>
            <a:normAutofit/>
          </a:bodyPr>
          <a:lstStyle/>
          <a:p>
            <a:pPr>
              <a:buNone/>
            </a:pPr>
            <a:r>
              <a:rPr lang="en-US" sz="1900" b="1" dirty="0" smtClean="0"/>
              <a:t>READ COMMITTED </a:t>
            </a:r>
            <a:r>
              <a:rPr lang="en-US" sz="1900" dirty="0" smtClean="0"/>
              <a:t>– </a:t>
            </a:r>
          </a:p>
          <a:p>
            <a:pPr>
              <a:buNone/>
            </a:pPr>
            <a:r>
              <a:rPr lang="en-US" sz="1900" dirty="0" smtClean="0">
                <a:solidFill>
                  <a:schemeClr val="tx1"/>
                </a:solidFill>
              </a:rPr>
              <a:t>	This is the </a:t>
            </a:r>
            <a:r>
              <a:rPr lang="en-US" sz="1900" dirty="0" smtClean="0">
                <a:solidFill>
                  <a:srgbClr val="FF0000"/>
                </a:solidFill>
              </a:rPr>
              <a:t>default</a:t>
            </a:r>
            <a:r>
              <a:rPr lang="en-US" sz="1900" dirty="0" smtClean="0">
                <a:solidFill>
                  <a:schemeClr val="tx1"/>
                </a:solidFill>
              </a:rPr>
              <a:t> isolation level in which readers only read data </a:t>
            </a:r>
            <a:r>
              <a:rPr lang="en-US" sz="1900" dirty="0" smtClean="0">
                <a:solidFill>
                  <a:srgbClr val="FF0000"/>
                </a:solidFill>
              </a:rPr>
              <a:t>committed</a:t>
            </a:r>
            <a:r>
              <a:rPr lang="en-US" sz="1900" dirty="0" smtClean="0">
                <a:solidFill>
                  <a:schemeClr val="tx1"/>
                </a:solidFill>
              </a:rPr>
              <a:t> data. All read (select) statements will attempt to acquire shared locks and any data resources being changed (insert, update, delete) obtain exclusive locks.  In short, writers block readers.</a:t>
            </a:r>
          </a:p>
          <a:p>
            <a:pPr>
              <a:buNone/>
            </a:pPr>
            <a:endParaRPr lang="en-US" sz="1000" dirty="0" smtClean="0">
              <a:solidFill>
                <a:schemeClr val="tx1"/>
              </a:solidFill>
            </a:endParaRPr>
          </a:p>
          <a:p>
            <a:endParaRPr lang="en-US" sz="1000" dirty="0" smtClean="0">
              <a:solidFill>
                <a:srgbClr val="002060"/>
              </a:solidFill>
            </a:endParaRPr>
          </a:p>
          <a:p>
            <a:pPr>
              <a:buNone/>
            </a:pPr>
            <a:r>
              <a:rPr lang="en-US" sz="1900" b="1" dirty="0" smtClean="0"/>
              <a:t>READ UNCOMMMITED – </a:t>
            </a:r>
          </a:p>
          <a:p>
            <a:pPr>
              <a:buNone/>
            </a:pPr>
            <a:r>
              <a:rPr lang="en-US" sz="1900" b="1" dirty="0" smtClean="0"/>
              <a:t>	</a:t>
            </a:r>
            <a:r>
              <a:rPr lang="en-US" sz="1900" dirty="0" smtClean="0"/>
              <a:t>This isolation level allows readers to read </a:t>
            </a:r>
            <a:r>
              <a:rPr lang="en-US" sz="1900" dirty="0" smtClean="0">
                <a:solidFill>
                  <a:srgbClr val="FF0000"/>
                </a:solidFill>
              </a:rPr>
              <a:t>uncommitted</a:t>
            </a:r>
            <a:r>
              <a:rPr lang="en-US" sz="1900" dirty="0" smtClean="0"/>
              <a:t> data. In short, the shared locks are not used so that readers are no longer are blocked by writers.</a:t>
            </a:r>
          </a:p>
          <a:p>
            <a:pPr>
              <a:buNone/>
            </a:pPr>
            <a:endParaRPr lang="en-US" sz="1000" dirty="0" smtClean="0"/>
          </a:p>
          <a:p>
            <a:pPr>
              <a:buNone/>
            </a:pPr>
            <a:r>
              <a:rPr lang="en-US" sz="1900" dirty="0" smtClean="0"/>
              <a:t>	However, a process may read uncommitted data that was changed during a transaction and then later was rolled back to its initial state. This is called a </a:t>
            </a:r>
            <a:r>
              <a:rPr lang="en-US" sz="1900" i="1" dirty="0" smtClean="0">
                <a:solidFill>
                  <a:srgbClr val="FF0000"/>
                </a:solidFill>
              </a:rPr>
              <a:t>dirty read</a:t>
            </a:r>
            <a:r>
              <a:rPr lang="en-US" sz="1900" i="1" dirty="0" smtClean="0"/>
              <a:t>.</a:t>
            </a:r>
            <a:endParaRPr lang="en-US" sz="19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25</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a:t>
            </a:r>
            <a:endParaRPr lang="en-US" dirty="0"/>
          </a:p>
        </p:txBody>
      </p:sp>
      <p:sp>
        <p:nvSpPr>
          <p:cNvPr id="19" name="Content Placeholder 18"/>
          <p:cNvSpPr>
            <a:spLocks noGrp="1"/>
          </p:cNvSpPr>
          <p:nvPr>
            <p:ph idx="1"/>
          </p:nvPr>
        </p:nvSpPr>
        <p:spPr/>
        <p:txBody>
          <a:bodyPr>
            <a:normAutofit/>
          </a:bodyPr>
          <a:lstStyle/>
          <a:p>
            <a:pPr>
              <a:buNone/>
            </a:pPr>
            <a:endParaRPr lang="en-US" sz="1000" dirty="0" smtClean="0">
              <a:solidFill>
                <a:schemeClr val="tx1"/>
              </a:solidFill>
            </a:endParaRPr>
          </a:p>
          <a:p>
            <a:pPr>
              <a:buNone/>
            </a:pPr>
            <a:r>
              <a:rPr lang="en-US" sz="2000" b="1" dirty="0" smtClean="0"/>
              <a:t>READ COMMITTED SNAPSHOT  (RCSI) –</a:t>
            </a:r>
          </a:p>
          <a:p>
            <a:pPr>
              <a:buNone/>
            </a:pPr>
            <a:r>
              <a:rPr lang="en-US" sz="2000" dirty="0" smtClean="0">
                <a:solidFill>
                  <a:schemeClr val="tx1"/>
                </a:solidFill>
              </a:rPr>
              <a:t>	This is the </a:t>
            </a:r>
            <a:r>
              <a:rPr lang="en-US" sz="2000" dirty="0" smtClean="0">
                <a:solidFill>
                  <a:srgbClr val="FF0000"/>
                </a:solidFill>
              </a:rPr>
              <a:t>default</a:t>
            </a:r>
            <a:r>
              <a:rPr lang="en-US" sz="2000" dirty="0" smtClean="0">
                <a:solidFill>
                  <a:schemeClr val="tx1"/>
                </a:solidFill>
              </a:rPr>
              <a:t> isolation level for SQL Azure.  </a:t>
            </a:r>
            <a:r>
              <a:rPr lang="en-US" sz="2000" dirty="0" smtClean="0"/>
              <a:t>Just a different way to implement read committed This isolation level also uses row versioning in [</a:t>
            </a:r>
            <a:r>
              <a:rPr lang="en-US" sz="2000" dirty="0" err="1" smtClean="0"/>
              <a:t>tempdb</a:t>
            </a:r>
            <a:r>
              <a:rPr lang="en-US" sz="2000" dirty="0" smtClean="0"/>
              <a:t>] to keep track of the original data during a transaction.</a:t>
            </a:r>
          </a:p>
          <a:p>
            <a:pPr>
              <a:buNone/>
            </a:pPr>
            <a:endParaRPr lang="en-US" sz="2000" dirty="0" smtClean="0"/>
          </a:p>
          <a:p>
            <a:pPr>
              <a:buNone/>
            </a:pPr>
            <a:r>
              <a:rPr lang="en-US" sz="2000" dirty="0" smtClean="0"/>
              <a:t>	It is enabled as a persistent database property.  Shared locks are not longer needed.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26</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(strong)</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b="1" dirty="0" smtClean="0"/>
              <a:t>REPEATABLE READ –</a:t>
            </a:r>
          </a:p>
          <a:p>
            <a:pPr>
              <a:buNone/>
            </a:pPr>
            <a:r>
              <a:rPr lang="en-US" sz="2000" dirty="0" smtClean="0"/>
              <a:t>	This isolation level guarantees that  data read in a transaction can be re-read later. Updates and deletes of rows already selected are prevented since shared locks are kept until the end of a transaction. However, the transaction may see new rows added after its first read; this is called a </a:t>
            </a:r>
            <a:r>
              <a:rPr lang="en-US" sz="2000" i="1" dirty="0" smtClean="0">
                <a:solidFill>
                  <a:srgbClr val="FF0000"/>
                </a:solidFill>
              </a:rPr>
              <a:t>phantom read</a:t>
            </a:r>
            <a:r>
              <a:rPr lang="en-US" sz="2000" i="1" dirty="0" smtClean="0"/>
              <a:t>.</a:t>
            </a:r>
          </a:p>
          <a:p>
            <a:pPr>
              <a:buNone/>
            </a:pPr>
            <a:endParaRPr lang="en-US" sz="2000" i="1" dirty="0" smtClean="0"/>
          </a:p>
          <a:p>
            <a:pPr>
              <a:buNone/>
            </a:pPr>
            <a:r>
              <a:rPr lang="en-US" sz="2000" b="1" dirty="0" smtClean="0"/>
              <a:t>SNAPSHOT – </a:t>
            </a:r>
          </a:p>
          <a:p>
            <a:pPr>
              <a:buNone/>
            </a:pPr>
            <a:r>
              <a:rPr lang="en-US" sz="2000" dirty="0" smtClean="0"/>
              <a:t>	This isolation level also uses row versioning in [</a:t>
            </a:r>
            <a:r>
              <a:rPr lang="en-US" sz="2000" dirty="0" err="1" smtClean="0"/>
              <a:t>tempdb</a:t>
            </a:r>
            <a:r>
              <a:rPr lang="en-US" sz="2000" dirty="0" smtClean="0"/>
              <a:t>].  It is enabled as a persistent database property and then set per transaction.  The data is a copy in time.  Thus, no shared locks are acquired on the underlying data.</a:t>
            </a:r>
          </a:p>
          <a:p>
            <a:pPr>
              <a:buNone/>
            </a:pPr>
            <a:endParaRPr lang="en-US" sz="2000" dirty="0" smtClean="0"/>
          </a:p>
          <a:p>
            <a:pPr>
              <a:buNone/>
            </a:pPr>
            <a:r>
              <a:rPr lang="en-US" sz="2000" b="1" dirty="0" smtClean="0"/>
              <a:t>SERIALIZABLE </a:t>
            </a:r>
            <a:r>
              <a:rPr lang="en-US" sz="2000" dirty="0" smtClean="0"/>
              <a:t> - This isolation level is the strongest set per session. All reads are repeatable and new rows are not allowed in the underlying tables that would satisfy the conditions of the SELECT statements in the transaction.</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27</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Side Effect Matrix</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28</a:t>
            </a:fld>
            <a:r>
              <a:rPr lang="en-US" dirty="0" smtClean="0"/>
              <a:t>  |  </a:t>
            </a:r>
            <a:endParaRPr lang="en-US" dirty="0"/>
          </a:p>
        </p:txBody>
      </p:sp>
      <p:pic>
        <p:nvPicPr>
          <p:cNvPr id="15" name="Content Placeholder 14" descr="isolation-levels-side-effect-matrix.JPG"/>
          <p:cNvPicPr>
            <a:picLocks noGrp="1" noChangeAspect="1"/>
          </p:cNvPicPr>
          <p:nvPr>
            <p:ph idx="1"/>
          </p:nvPr>
        </p:nvPicPr>
        <p:blipFill>
          <a:blip r:embed="rId3"/>
          <a:stretch>
            <a:fillRect/>
          </a:stretch>
        </p:blipFill>
        <p:spPr>
          <a:xfrm>
            <a:off x="457200" y="1730530"/>
            <a:ext cx="8229600" cy="2950327"/>
          </a:xfrm>
        </p:spPr>
      </p:pic>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3"/>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pic>
        <p:nvPicPr>
          <p:cNvPr id="13" name="Content Placeholder 12" descr="kendra-little-poster.jpg"/>
          <p:cNvPicPr>
            <a:picLocks noGrp="1" noChangeAspect="1"/>
          </p:cNvPicPr>
          <p:nvPr>
            <p:ph idx="4294967295"/>
          </p:nvPr>
        </p:nvPicPr>
        <p:blipFill>
          <a:blip r:embed="rId3"/>
          <a:stretch>
            <a:fillRect/>
          </a:stretch>
        </p:blipFill>
        <p:spPr>
          <a:xfrm>
            <a:off x="984539" y="0"/>
            <a:ext cx="6689890" cy="5983570"/>
          </a:xfrm>
        </p:spPr>
      </p:pic>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29</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WARNING – TSQL Skills Required</a:t>
            </a:r>
            <a:endParaRPr lang="en-US" dirty="0"/>
          </a:p>
        </p:txBody>
      </p:sp>
      <p:sp>
        <p:nvSpPr>
          <p:cNvPr id="19" name="Content Placeholder 18"/>
          <p:cNvSpPr>
            <a:spLocks noGrp="1"/>
          </p:cNvSpPr>
          <p:nvPr>
            <p:ph idx="1"/>
          </p:nvPr>
        </p:nvSpPr>
        <p:spPr/>
        <p:txBody>
          <a:bodyPr/>
          <a:lstStyle/>
          <a:p>
            <a:pPr lvl="1"/>
            <a:r>
              <a:rPr lang="en-US" sz="2400" dirty="0" smtClean="0"/>
              <a:t>All of the demonstrations are code based to give a real life example of how to apply a technique.</a:t>
            </a:r>
          </a:p>
          <a:p>
            <a:pPr lvl="1"/>
            <a:r>
              <a:rPr lang="en-US" sz="2400" dirty="0" smtClean="0"/>
              <a:t>I will be not offended if you decide to leave now.</a:t>
            </a:r>
          </a:p>
          <a:p>
            <a:pPr lvl="2">
              <a:buNone/>
            </a:pPr>
            <a:endParaRPr lang="en-US" dirty="0" smtClean="0"/>
          </a:p>
          <a:p>
            <a:pPr lvl="1">
              <a:buNone/>
            </a:pPr>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Demonstrations</a:t>
            </a:r>
            <a:endParaRPr lang="en-US" dirty="0"/>
          </a:p>
        </p:txBody>
      </p:sp>
      <p:sp>
        <p:nvSpPr>
          <p:cNvPr id="19" name="Content Placeholder 18"/>
          <p:cNvSpPr>
            <a:spLocks noGrp="1"/>
          </p:cNvSpPr>
          <p:nvPr>
            <p:ph idx="1"/>
          </p:nvPr>
        </p:nvSpPr>
        <p:spPr/>
        <p:txBody>
          <a:bodyPr>
            <a:normAutofit lnSpcReduction="10000"/>
          </a:bodyPr>
          <a:lstStyle/>
          <a:p>
            <a:pPr>
              <a:buNone/>
            </a:pPr>
            <a:r>
              <a:rPr lang="en-US" sz="1800" b="1" dirty="0" smtClean="0">
                <a:solidFill>
                  <a:srgbClr val="C00000"/>
                </a:solidFill>
              </a:rPr>
              <a:t>EX 11 –</a:t>
            </a:r>
          </a:p>
          <a:p>
            <a:pPr>
              <a:buNone/>
            </a:pPr>
            <a:r>
              <a:rPr lang="en-US" sz="1800" dirty="0" smtClean="0"/>
              <a:t>	Read uncommitted isolation with a dirty read.</a:t>
            </a:r>
          </a:p>
          <a:p>
            <a:pPr>
              <a:buNone/>
            </a:pPr>
            <a:r>
              <a:rPr lang="en-US" sz="1800" b="1" dirty="0" smtClean="0">
                <a:solidFill>
                  <a:srgbClr val="C00000"/>
                </a:solidFill>
              </a:rPr>
              <a:t>EX 12 –</a:t>
            </a:r>
          </a:p>
          <a:p>
            <a:pPr>
              <a:buNone/>
            </a:pPr>
            <a:r>
              <a:rPr lang="en-US" sz="1800" dirty="0" smtClean="0"/>
              <a:t>	Repeatable read isolation with moved row.</a:t>
            </a:r>
          </a:p>
          <a:p>
            <a:pPr>
              <a:buNone/>
            </a:pPr>
            <a:r>
              <a:rPr lang="en-US" sz="1800" b="1" dirty="0" smtClean="0">
                <a:solidFill>
                  <a:srgbClr val="C00000"/>
                </a:solidFill>
              </a:rPr>
              <a:t>EX 13 –</a:t>
            </a:r>
          </a:p>
          <a:p>
            <a:pPr>
              <a:buNone/>
            </a:pPr>
            <a:r>
              <a:rPr lang="en-US" sz="1800" dirty="0" smtClean="0"/>
              <a:t>	 Repeatable read isolation with a phantom read.</a:t>
            </a:r>
          </a:p>
          <a:p>
            <a:pPr>
              <a:buNone/>
            </a:pPr>
            <a:r>
              <a:rPr lang="en-US" sz="1800" b="1" dirty="0" smtClean="0">
                <a:solidFill>
                  <a:srgbClr val="C00000"/>
                </a:solidFill>
              </a:rPr>
              <a:t>EX 14 –</a:t>
            </a:r>
          </a:p>
          <a:p>
            <a:pPr>
              <a:buNone/>
            </a:pPr>
            <a:r>
              <a:rPr lang="en-US" sz="1800" dirty="0" smtClean="0"/>
              <a:t>	 Read committed snapshot isolation with version store.</a:t>
            </a:r>
          </a:p>
          <a:p>
            <a:pPr>
              <a:buNone/>
            </a:pPr>
            <a:r>
              <a:rPr lang="en-US" sz="1800" b="1" dirty="0" smtClean="0">
                <a:solidFill>
                  <a:srgbClr val="C00000"/>
                </a:solidFill>
              </a:rPr>
              <a:t>EX 15 –</a:t>
            </a:r>
          </a:p>
          <a:p>
            <a:pPr>
              <a:buNone/>
            </a:pPr>
            <a:r>
              <a:rPr lang="en-US" sz="1800" dirty="0" smtClean="0"/>
              <a:t>	 Snapshot isolation with version store.</a:t>
            </a:r>
          </a:p>
          <a:p>
            <a:pPr>
              <a:buNone/>
            </a:pPr>
            <a:r>
              <a:rPr lang="en-US" sz="1800" b="1" dirty="0" smtClean="0">
                <a:solidFill>
                  <a:srgbClr val="C00000"/>
                </a:solidFill>
              </a:rPr>
              <a:t>EX 16 –</a:t>
            </a:r>
          </a:p>
          <a:p>
            <a:pPr>
              <a:buNone/>
            </a:pPr>
            <a:r>
              <a:rPr lang="en-US" sz="1800" dirty="0" smtClean="0"/>
              <a:t>	 Serializable isolation, no dirty reads, no phantom records.</a:t>
            </a:r>
          </a:p>
          <a:p>
            <a:pPr>
              <a:buNone/>
            </a:pPr>
            <a:r>
              <a:rPr lang="en-US" sz="1800" b="1" dirty="0" smtClean="0">
                <a:solidFill>
                  <a:srgbClr val="C00000"/>
                </a:solidFill>
              </a:rPr>
              <a:t>EX 17 –</a:t>
            </a:r>
          </a:p>
          <a:p>
            <a:pPr>
              <a:buNone/>
            </a:pPr>
            <a:r>
              <a:rPr lang="en-US" sz="1800" dirty="0" smtClean="0"/>
              <a:t>	 Why the (</a:t>
            </a:r>
            <a:r>
              <a:rPr lang="en-US" sz="1800" dirty="0" err="1" smtClean="0"/>
              <a:t>nolock</a:t>
            </a:r>
            <a:r>
              <a:rPr lang="en-US" sz="1800" dirty="0" smtClean="0"/>
              <a:t>) table hint is bad.  Can cause counting issues.</a:t>
            </a:r>
          </a:p>
          <a:p>
            <a:pPr>
              <a:buNone/>
            </a:pPr>
            <a:endParaRPr lang="en-US" sz="1800" dirty="0" smtClean="0"/>
          </a:p>
          <a:p>
            <a:pPr>
              <a:buNone/>
            </a:pPr>
            <a:endParaRPr lang="en-US" sz="2000" dirty="0" smtClean="0"/>
          </a:p>
          <a:p>
            <a:pPr>
              <a:buNone/>
            </a:pPr>
            <a:endParaRPr lang="en-US" sz="2000" dirty="0" smtClean="0"/>
          </a:p>
          <a:p>
            <a:pPr>
              <a:buNone/>
            </a:pPr>
            <a:endParaRPr lang="en-US" sz="2000" dirty="0" smtClean="0"/>
          </a:p>
          <a:p>
            <a:pPr>
              <a:buNone/>
            </a:pPr>
            <a:endParaRPr lang="en-US" sz="2000" i="1"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30</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References</a:t>
            </a:r>
            <a:endParaRPr lang="en-US" dirty="0"/>
          </a:p>
        </p:txBody>
      </p:sp>
      <p:sp>
        <p:nvSpPr>
          <p:cNvPr id="19" name="Content Placeholder 18"/>
          <p:cNvSpPr>
            <a:spLocks noGrp="1"/>
          </p:cNvSpPr>
          <p:nvPr>
            <p:ph idx="1"/>
          </p:nvPr>
        </p:nvSpPr>
        <p:spPr>
          <a:xfrm>
            <a:off x="457200" y="1417638"/>
            <a:ext cx="8229600" cy="4708525"/>
          </a:xfrm>
        </p:spPr>
        <p:txBody>
          <a:bodyPr>
            <a:noAutofit/>
          </a:bodyPr>
          <a:lstStyle/>
          <a:p>
            <a:pPr lvl="1"/>
            <a:r>
              <a:rPr lang="en-US" sz="1200" dirty="0" smtClean="0"/>
              <a:t>MSDN - Transaction Types &amp; ACID</a:t>
            </a:r>
          </a:p>
          <a:p>
            <a:pPr lvl="1">
              <a:buNone/>
            </a:pPr>
            <a:r>
              <a:rPr lang="en-US" sz="1200" dirty="0" smtClean="0">
                <a:hlinkClick r:id="rId2"/>
              </a:rPr>
              <a:t>http://technet.microsoft.com/en-us/library/ms190612(v=sql.105).aspx</a:t>
            </a:r>
            <a:endParaRPr lang="en-US" sz="1200" dirty="0" smtClean="0"/>
          </a:p>
          <a:p>
            <a:pPr lvl="1">
              <a:buNone/>
            </a:pPr>
            <a:endParaRPr lang="en-US" sz="800" dirty="0" smtClean="0"/>
          </a:p>
          <a:p>
            <a:pPr lvl="1"/>
            <a:r>
              <a:rPr lang="en-US" sz="1200" dirty="0" smtClean="0"/>
              <a:t>MSDN – Writing Pages (WAL)</a:t>
            </a:r>
          </a:p>
          <a:p>
            <a:pPr lvl="1">
              <a:buNone/>
            </a:pPr>
            <a:r>
              <a:rPr lang="en-US" sz="1200" dirty="0" smtClean="0">
                <a:hlinkClick r:id="rId3"/>
              </a:rPr>
              <a:t>http://technet.microsoft.com/en-us/library/aa337560(v=sql.105).aspx</a:t>
            </a:r>
            <a:endParaRPr lang="en-US" sz="1200" dirty="0" smtClean="0"/>
          </a:p>
          <a:p>
            <a:pPr lvl="1">
              <a:buNone/>
            </a:pPr>
            <a:endParaRPr lang="en-US" sz="800" dirty="0" smtClean="0"/>
          </a:p>
          <a:p>
            <a:pPr lvl="1"/>
            <a:r>
              <a:rPr lang="en-US" sz="1200" dirty="0" smtClean="0"/>
              <a:t>WIKIPEDIA - Recovery &amp; isolation levels using WAL</a:t>
            </a:r>
          </a:p>
          <a:p>
            <a:pPr lvl="1">
              <a:buNone/>
            </a:pPr>
            <a:r>
              <a:rPr lang="en-US" sz="1200" dirty="0" smtClean="0">
                <a:hlinkClick r:id="rId4"/>
              </a:rPr>
              <a:t>http://en.wikipedia.org/wiki/Algorithms_for_Recovery_and_Isolation_Exploiting_Semantics</a:t>
            </a:r>
            <a:endParaRPr lang="en-US" sz="1200" dirty="0" smtClean="0"/>
          </a:p>
          <a:p>
            <a:pPr lvl="1">
              <a:buNone/>
            </a:pPr>
            <a:endParaRPr lang="en-US" sz="800" dirty="0" smtClean="0"/>
          </a:p>
          <a:p>
            <a:pPr lvl="1"/>
            <a:r>
              <a:rPr lang="en-US" sz="1200" dirty="0" smtClean="0"/>
              <a:t>MSDN - WMI Provider for server events</a:t>
            </a:r>
          </a:p>
          <a:p>
            <a:pPr lvl="1">
              <a:buNone/>
            </a:pPr>
            <a:r>
              <a:rPr lang="en-US" sz="1200" dirty="0" smtClean="0">
                <a:hlinkClick r:id="rId5"/>
              </a:rPr>
              <a:t>http://technet.microsoft.com/en-us/library/ms181893.aspx</a:t>
            </a:r>
            <a:endParaRPr lang="en-US" sz="1200" dirty="0" smtClean="0"/>
          </a:p>
          <a:p>
            <a:pPr lvl="1">
              <a:buNone/>
            </a:pPr>
            <a:endParaRPr lang="en-US" sz="800" dirty="0" smtClean="0"/>
          </a:p>
          <a:p>
            <a:pPr lvl="1"/>
            <a:r>
              <a:rPr lang="en-US" sz="1200" dirty="0" smtClean="0"/>
              <a:t>MSDN – Job Tokens</a:t>
            </a:r>
          </a:p>
          <a:p>
            <a:pPr lvl="1">
              <a:buNone/>
            </a:pPr>
            <a:r>
              <a:rPr lang="en-US" sz="1200" dirty="0" smtClean="0">
                <a:hlinkClick r:id="rId6"/>
              </a:rPr>
              <a:t>http://technet.microsoft.com/en-us/library/ms175575.aspx</a:t>
            </a:r>
            <a:endParaRPr lang="en-US" sz="1200" dirty="0" smtClean="0"/>
          </a:p>
          <a:p>
            <a:pPr lvl="1">
              <a:buNone/>
            </a:pPr>
            <a:endParaRPr lang="en-US" sz="800" dirty="0" smtClean="0"/>
          </a:p>
          <a:p>
            <a:pPr lvl="1"/>
            <a:r>
              <a:rPr lang="en-US" sz="1200" dirty="0" smtClean="0"/>
              <a:t> MSDN - Isolation levels (detailed)</a:t>
            </a:r>
          </a:p>
          <a:p>
            <a:pPr lvl="1">
              <a:buNone/>
            </a:pPr>
            <a:r>
              <a:rPr lang="en-US" sz="1200" dirty="0" smtClean="0">
                <a:hlinkClick r:id="rId7"/>
              </a:rPr>
              <a:t>http://technet.microsoft.com/en-us/library/ms189122(v=sql.105).aspx</a:t>
            </a:r>
            <a:endParaRPr lang="en-US" sz="1200" dirty="0" smtClean="0"/>
          </a:p>
          <a:p>
            <a:pPr lvl="1">
              <a:buNone/>
            </a:pPr>
            <a:endParaRPr lang="en-US" sz="800" dirty="0" smtClean="0"/>
          </a:p>
          <a:p>
            <a:pPr lvl="1"/>
            <a:r>
              <a:rPr lang="en-US" sz="1200" dirty="0" smtClean="0"/>
              <a:t>MSDN – Understand row versioning based isolation</a:t>
            </a:r>
          </a:p>
          <a:p>
            <a:pPr lvl="1">
              <a:buNone/>
            </a:pPr>
            <a:r>
              <a:rPr lang="en-US" sz="1200" dirty="0" smtClean="0">
                <a:solidFill>
                  <a:srgbClr val="0070C0"/>
                </a:solidFill>
                <a:hlinkClick r:id="rId8"/>
              </a:rPr>
              <a:t>http://msdn.microsoft.com/en-us/library/ms189050(v=sql.105).aspx</a:t>
            </a:r>
            <a:endParaRPr lang="en-US" sz="1200" dirty="0" smtClean="0">
              <a:solidFill>
                <a:srgbClr val="0070C0"/>
              </a:solidFill>
            </a:endParaRPr>
          </a:p>
          <a:p>
            <a:pPr lvl="1">
              <a:buNone/>
            </a:pPr>
            <a:endParaRPr lang="en-US" sz="800" dirty="0" smtClean="0">
              <a:solidFill>
                <a:srgbClr val="0070C0"/>
              </a:solidFill>
            </a:endParaRPr>
          </a:p>
          <a:p>
            <a:pPr lvl="1"/>
            <a:r>
              <a:rPr lang="en-US" sz="1200" dirty="0" smtClean="0"/>
              <a:t>MSDN – Monitoring the version store</a:t>
            </a:r>
          </a:p>
          <a:p>
            <a:pPr lvl="1">
              <a:buNone/>
            </a:pPr>
            <a:r>
              <a:rPr lang="en-US" sz="1200" dirty="0" smtClean="0">
                <a:solidFill>
                  <a:srgbClr val="0070C0"/>
                </a:solidFill>
                <a:hlinkClick r:id="rId9"/>
              </a:rPr>
              <a:t>http://msdn.microsoft.com/en-us/library/ms175492(v=sql.105).aspx</a:t>
            </a:r>
            <a:endParaRPr lang="en-US" sz="1200" dirty="0" smtClean="0">
              <a:solidFill>
                <a:srgbClr val="0070C0"/>
              </a:solidFill>
            </a:endParaRPr>
          </a:p>
          <a:p>
            <a:pPr lvl="1">
              <a:buNone/>
            </a:pPr>
            <a:endParaRPr lang="en-US" sz="1200" dirty="0" smtClean="0">
              <a:solidFill>
                <a:srgbClr val="0070C0"/>
              </a:solidFill>
            </a:endParaRPr>
          </a:p>
          <a:p>
            <a:pPr lvl="1">
              <a:buNone/>
            </a:pPr>
            <a:endParaRPr lang="en-US" sz="1200" dirty="0" smtClean="0">
              <a:solidFill>
                <a:srgbClr val="0070C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31</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Biography</a:t>
            </a:r>
            <a:endParaRPr lang="en-US" dirty="0"/>
          </a:p>
        </p:txBody>
      </p:sp>
      <p:sp>
        <p:nvSpPr>
          <p:cNvPr id="19" name="Content Placeholder 18"/>
          <p:cNvSpPr>
            <a:spLocks noGrp="1"/>
          </p:cNvSpPr>
          <p:nvPr>
            <p:ph idx="1"/>
          </p:nvPr>
        </p:nvSpPr>
        <p:spPr>
          <a:xfrm>
            <a:off x="457200" y="1600200"/>
            <a:ext cx="8077200" cy="4525963"/>
          </a:xfrm>
        </p:spPr>
        <p:txBody>
          <a:bodyPr>
            <a:normAutofit fontScale="92500" lnSpcReduction="10000"/>
          </a:bodyPr>
          <a:lstStyle/>
          <a:p>
            <a:pPr lvl="1"/>
            <a:r>
              <a:rPr lang="en-US" sz="2400" dirty="0" smtClean="0"/>
              <a:t>Has twenty years of data processing and proven project management experience, specializing in the banking, health care, and government areas. </a:t>
            </a:r>
          </a:p>
          <a:p>
            <a:pPr lvl="1"/>
            <a:endParaRPr lang="en-US" sz="2400" dirty="0" smtClean="0"/>
          </a:p>
          <a:p>
            <a:pPr lvl="1"/>
            <a:r>
              <a:rPr lang="en-US" sz="2400" dirty="0" smtClean="0"/>
              <a:t>His credentials include a Masters degree in Computer Science from the University of Rhode Island; and Microsoft Certificates (MCDBA &amp; MCSA).</a:t>
            </a:r>
          </a:p>
          <a:p>
            <a:pPr lvl="1"/>
            <a:endParaRPr lang="en-US" sz="2400" dirty="0" smtClean="0"/>
          </a:p>
          <a:p>
            <a:pPr lvl="1"/>
            <a:r>
              <a:rPr lang="en-US" sz="2400" dirty="0" smtClean="0"/>
              <a:t>John is currently a Developing DBA at SENSATA working with SQL Server 2008 + silo of products.</a:t>
            </a:r>
          </a:p>
          <a:p>
            <a:pPr lvl="1"/>
            <a:endParaRPr lang="en-US" sz="2400" dirty="0" smtClean="0"/>
          </a:p>
          <a:p>
            <a:pPr lvl="1"/>
            <a:r>
              <a:rPr lang="en-US" sz="2400" dirty="0" smtClean="0"/>
              <a:t>When he is not busy working, he spends time with his wife, daughter and dog enjoying outdoor activities </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5"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32</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Questions &amp; Answers</a:t>
            </a:r>
            <a:endParaRPr lang="en-US" dirty="0"/>
          </a:p>
        </p:txBody>
      </p:sp>
      <p:sp>
        <p:nvSpPr>
          <p:cNvPr id="19" name="Content Placeholder 18"/>
          <p:cNvSpPr>
            <a:spLocks noGrp="1"/>
          </p:cNvSpPr>
          <p:nvPr>
            <p:ph idx="1"/>
          </p:nvPr>
        </p:nvSpPr>
        <p:spPr/>
        <p:txBody>
          <a:bodyPr>
            <a:normAutofit/>
          </a:bodyPr>
          <a:lstStyle/>
          <a:p>
            <a:pPr lvl="1"/>
            <a:r>
              <a:rPr lang="en-US" sz="2400" dirty="0" smtClean="0"/>
              <a:t>Please visit SQL Server Books Online for more info.</a:t>
            </a:r>
          </a:p>
          <a:p>
            <a:pPr lvl="1"/>
            <a:endParaRPr lang="en-US" sz="2400" dirty="0" smtClean="0"/>
          </a:p>
          <a:p>
            <a:pPr lvl="1"/>
            <a:r>
              <a:rPr lang="en-US" sz="2400" dirty="0" smtClean="0"/>
              <a:t>Please ask about the presentation or visit my blog (</a:t>
            </a:r>
            <a:r>
              <a:rPr lang="en-US" sz="2400" dirty="0" smtClean="0">
                <a:solidFill>
                  <a:srgbClr val="0070C0"/>
                </a:solidFill>
              </a:rPr>
              <a:t>www.craftydba.com</a:t>
            </a:r>
            <a:r>
              <a:rPr lang="en-US" sz="2400" dirty="0" smtClean="0"/>
              <a:t>) for articles on this and many other subjects.</a:t>
            </a:r>
          </a:p>
          <a:p>
            <a:pPr lvl="1"/>
            <a:endParaRPr lang="en-US" sz="2400" dirty="0" smtClean="0"/>
          </a:p>
          <a:p>
            <a:pPr lvl="1"/>
            <a:r>
              <a:rPr lang="en-US" sz="2400" dirty="0" smtClean="0"/>
              <a:t>If you have any questions, you can contact me at </a:t>
            </a:r>
            <a:r>
              <a:rPr lang="en-US" sz="2400" dirty="0" smtClean="0">
                <a:solidFill>
                  <a:srgbClr val="0070C0"/>
                </a:solidFill>
              </a:rPr>
              <a:t>j.miner@cox.net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33</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What is a transaction?</a:t>
            </a:r>
            <a:endParaRPr lang="en-US" dirty="0"/>
          </a:p>
        </p:txBody>
      </p:sp>
      <p:sp>
        <p:nvSpPr>
          <p:cNvPr id="19" name="Content Placeholder 18"/>
          <p:cNvSpPr>
            <a:spLocks noGrp="1"/>
          </p:cNvSpPr>
          <p:nvPr>
            <p:ph idx="1"/>
          </p:nvPr>
        </p:nvSpPr>
        <p:spPr/>
        <p:txBody>
          <a:bodyPr>
            <a:normAutofit/>
          </a:bodyPr>
          <a:lstStyle/>
          <a:p>
            <a:pPr>
              <a:buNone/>
            </a:pPr>
            <a:r>
              <a:rPr lang="en-US" sz="2800" i="1" dirty="0" smtClean="0"/>
              <a:t>“A transaction is a logical unit of work. Either all the work completes as a whole unit, or none of it does.” *</a:t>
            </a:r>
          </a:p>
          <a:p>
            <a:pPr>
              <a:buNone/>
            </a:pPr>
            <a:endParaRPr lang="en-US" sz="2400" dirty="0" smtClean="0"/>
          </a:p>
          <a:p>
            <a:pPr>
              <a:buNone/>
            </a:pPr>
            <a:r>
              <a:rPr lang="en-US" sz="2400" dirty="0" smtClean="0"/>
              <a:t>	</a:t>
            </a:r>
            <a:r>
              <a:rPr lang="en-US" sz="2400" b="1" dirty="0" smtClean="0">
                <a:solidFill>
                  <a:srgbClr val="002060"/>
                </a:solidFill>
              </a:rPr>
              <a:t>* = Querying Microsoft SQL Server 2012</a:t>
            </a:r>
          </a:p>
          <a:p>
            <a:pPr>
              <a:buNone/>
            </a:pPr>
            <a:r>
              <a:rPr lang="en-US" sz="2400" dirty="0" smtClean="0">
                <a:solidFill>
                  <a:srgbClr val="002060"/>
                </a:solidFill>
              </a:rPr>
              <a:t>	(70-461 Training Kit)</a:t>
            </a:r>
          </a:p>
          <a:p>
            <a:pPr>
              <a:buNone/>
            </a:pPr>
            <a:r>
              <a:rPr lang="en-US" sz="2400" dirty="0" smtClean="0">
                <a:solidFill>
                  <a:srgbClr val="002060"/>
                </a:solidFill>
              </a:rPr>
              <a:t>	</a:t>
            </a:r>
            <a:r>
              <a:rPr lang="en-US" sz="2400" dirty="0" err="1" smtClean="0">
                <a:solidFill>
                  <a:srgbClr val="002060"/>
                </a:solidFill>
              </a:rPr>
              <a:t>Itzik</a:t>
            </a:r>
            <a:r>
              <a:rPr lang="en-US" sz="2400" dirty="0" smtClean="0">
                <a:solidFill>
                  <a:srgbClr val="002060"/>
                </a:solidFill>
              </a:rPr>
              <a:t> Ben-</a:t>
            </a:r>
            <a:r>
              <a:rPr lang="en-US" sz="2400" dirty="0" err="1" smtClean="0">
                <a:solidFill>
                  <a:srgbClr val="002060"/>
                </a:solidFill>
              </a:rPr>
              <a:t>Gan</a:t>
            </a:r>
            <a:r>
              <a:rPr lang="en-US" sz="2400" dirty="0" smtClean="0">
                <a:solidFill>
                  <a:srgbClr val="002060"/>
                </a:solidFill>
              </a:rPr>
              <a:t>, </a:t>
            </a:r>
            <a:r>
              <a:rPr lang="en-US" sz="2400" dirty="0" err="1" smtClean="0">
                <a:solidFill>
                  <a:srgbClr val="002060"/>
                </a:solidFill>
              </a:rPr>
              <a:t>Dejan</a:t>
            </a:r>
            <a:r>
              <a:rPr lang="en-US" sz="2400" dirty="0" smtClean="0">
                <a:solidFill>
                  <a:srgbClr val="002060"/>
                </a:solidFill>
              </a:rPr>
              <a:t> </a:t>
            </a:r>
            <a:r>
              <a:rPr lang="en-US" sz="2400" dirty="0" err="1" smtClean="0">
                <a:solidFill>
                  <a:srgbClr val="002060"/>
                </a:solidFill>
              </a:rPr>
              <a:t>Sarka</a:t>
            </a:r>
            <a:r>
              <a:rPr lang="en-US" sz="2400" dirty="0" smtClean="0">
                <a:solidFill>
                  <a:srgbClr val="002060"/>
                </a:solidFill>
              </a:rPr>
              <a:t>, &amp; Ron </a:t>
            </a:r>
            <a:r>
              <a:rPr lang="en-US" sz="2400" dirty="0" err="1" smtClean="0">
                <a:solidFill>
                  <a:srgbClr val="002060"/>
                </a:solidFill>
              </a:rPr>
              <a:t>Talmage</a:t>
            </a:r>
            <a:r>
              <a:rPr lang="en-US" sz="2400" dirty="0" smtClean="0">
                <a:solidFill>
                  <a:srgbClr val="002060"/>
                </a:solidFill>
              </a:rPr>
              <a: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1</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400" dirty="0" smtClean="0"/>
              <a:t>What if a wire transfer did not rollback after a step fails?  </a:t>
            </a:r>
          </a:p>
          <a:p>
            <a:pPr>
              <a:buNone/>
            </a:pPr>
            <a:r>
              <a:rPr lang="en-US" sz="2400" dirty="0" smtClean="0"/>
              <a:t>The order of the transactions determines who is in the </a:t>
            </a:r>
            <a:r>
              <a:rPr lang="en-US" sz="2400" dirty="0" smtClean="0">
                <a:solidFill>
                  <a:srgbClr val="FF0000"/>
                </a:solidFill>
              </a:rPr>
              <a:t>red</a:t>
            </a:r>
            <a:r>
              <a:rPr lang="en-US" sz="2400" dirty="0" smtClean="0"/>
              <a:t> </a:t>
            </a:r>
            <a:r>
              <a:rPr lang="en-US" sz="2400" dirty="0" smtClean="0">
                <a:solidFill>
                  <a:srgbClr val="FF0000"/>
                </a:solidFill>
              </a:rPr>
              <a:t>$</a:t>
            </a:r>
            <a:r>
              <a:rPr lang="en-US" sz="2400" dirty="0" smtClean="0"/>
              <a:t>.</a:t>
            </a:r>
          </a:p>
          <a:p>
            <a:pPr>
              <a:buNone/>
            </a:pPr>
            <a:endParaRPr lang="en-US" sz="2200" dirty="0" smtClean="0">
              <a:solidFill>
                <a:schemeClr val="tx1"/>
              </a:solidFill>
            </a:endParaRPr>
          </a:p>
          <a:p>
            <a:pPr>
              <a:buNone/>
            </a:pPr>
            <a:r>
              <a:rPr lang="en-US" sz="2200" u="sng" dirty="0" smtClean="0">
                <a:solidFill>
                  <a:srgbClr val="FF0000"/>
                </a:solidFill>
              </a:rPr>
              <a:t>Customer (Red)</a:t>
            </a:r>
          </a:p>
          <a:p>
            <a:pPr>
              <a:buNone/>
            </a:pPr>
            <a:r>
              <a:rPr lang="en-US" sz="2200" dirty="0" smtClean="0">
                <a:solidFill>
                  <a:schemeClr val="tx1"/>
                </a:solidFill>
              </a:rPr>
              <a:t>Debit Customer Account (Pass)</a:t>
            </a:r>
          </a:p>
          <a:p>
            <a:pPr>
              <a:buNone/>
            </a:pPr>
            <a:r>
              <a:rPr lang="en-US" sz="2200" dirty="0" smtClean="0">
                <a:solidFill>
                  <a:schemeClr val="tx1"/>
                </a:solidFill>
              </a:rPr>
              <a:t>Credit Vendor Account (Fail)</a:t>
            </a:r>
          </a:p>
          <a:p>
            <a:pPr>
              <a:buNone/>
            </a:pPr>
            <a:endParaRPr lang="en-US" sz="2200" dirty="0" smtClean="0">
              <a:solidFill>
                <a:schemeClr val="tx1"/>
              </a:solidFill>
            </a:endParaRPr>
          </a:p>
          <a:p>
            <a:pPr>
              <a:buNone/>
            </a:pPr>
            <a:r>
              <a:rPr lang="en-US" sz="2200" u="sng" dirty="0" smtClean="0">
                <a:solidFill>
                  <a:srgbClr val="FF0000"/>
                </a:solidFill>
              </a:rPr>
              <a:t>Bank (Red)</a:t>
            </a:r>
          </a:p>
          <a:p>
            <a:pPr>
              <a:buNone/>
            </a:pPr>
            <a:r>
              <a:rPr lang="en-US" sz="2200" dirty="0" smtClean="0">
                <a:solidFill>
                  <a:schemeClr val="tx1"/>
                </a:solidFill>
              </a:rPr>
              <a:t>Credit Vendor Account (Pass)</a:t>
            </a:r>
          </a:p>
          <a:p>
            <a:pPr>
              <a:buNone/>
            </a:pPr>
            <a:r>
              <a:rPr lang="en-US" sz="2200" dirty="0" smtClean="0">
                <a:solidFill>
                  <a:schemeClr val="tx1"/>
                </a:solidFill>
              </a:rPr>
              <a:t>Debit Customer Account (Fail)</a:t>
            </a:r>
          </a:p>
          <a:p>
            <a:pPr>
              <a:buNone/>
            </a:pPr>
            <a:endParaRPr lang="en-US" sz="2400" dirty="0" smtClean="0"/>
          </a:p>
          <a:p>
            <a:pPr>
              <a:buNone/>
            </a:pPr>
            <a:r>
              <a:rPr lang="en-US" sz="2400" dirty="0" smtClean="0">
                <a:solidFill>
                  <a:srgbClr val="C00000"/>
                </a:solidFill>
              </a:rPr>
              <a:t>[show bolts/nuts video]</a:t>
            </a:r>
          </a:p>
          <a:p>
            <a:pPr>
              <a:buNone/>
            </a:pPr>
            <a:r>
              <a:rPr lang="en-US" sz="2400" dirty="0" smtClean="0"/>
              <a:t>	</a:t>
            </a:r>
            <a:endParaRPr lang="en-US" sz="24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ACID properties of transactions</a:t>
            </a:r>
            <a:endParaRPr lang="en-US" dirty="0"/>
          </a:p>
        </p:txBody>
      </p:sp>
      <p:sp>
        <p:nvSpPr>
          <p:cNvPr id="19" name="Content Placeholder 18"/>
          <p:cNvSpPr>
            <a:spLocks noGrp="1"/>
          </p:cNvSpPr>
          <p:nvPr>
            <p:ph idx="1"/>
          </p:nvPr>
        </p:nvSpPr>
        <p:spPr/>
        <p:txBody>
          <a:bodyPr>
            <a:normAutofit/>
          </a:bodyPr>
          <a:lstStyle/>
          <a:p>
            <a:r>
              <a:rPr lang="en-US" sz="2200" dirty="0" smtClean="0"/>
              <a:t>Atomicity -  A transaction is an atomic unit of work.  All changes succeed or none of them succeed.</a:t>
            </a:r>
          </a:p>
          <a:p>
            <a:endParaRPr lang="en-US" sz="1800" dirty="0" smtClean="0"/>
          </a:p>
          <a:p>
            <a:r>
              <a:rPr lang="en-US" sz="2200" dirty="0" smtClean="0"/>
              <a:t>Consistency – A transaction leaves the database in a consistent state.</a:t>
            </a:r>
          </a:p>
          <a:p>
            <a:endParaRPr lang="en-US" sz="1800" dirty="0" smtClean="0"/>
          </a:p>
          <a:p>
            <a:r>
              <a:rPr lang="en-US" sz="2200" dirty="0" smtClean="0"/>
              <a:t>Isolation – A transaction looks as though it occurs in isolation from other transactions. </a:t>
            </a:r>
          </a:p>
          <a:p>
            <a:endParaRPr lang="en-US" sz="1800" dirty="0" smtClean="0"/>
          </a:p>
          <a:p>
            <a:r>
              <a:rPr lang="en-US" sz="2200" dirty="0" smtClean="0"/>
              <a:t>Durability – A transaction endures a service interruption.  Therefore, committed transactions are rolled forward and all uncommitted transactions are rolled back.</a:t>
            </a:r>
            <a:endParaRPr lang="en-US" sz="22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Write ahead logging</a:t>
            </a:r>
            <a:endParaRPr lang="en-US" dirty="0"/>
          </a:p>
        </p:txBody>
      </p:sp>
      <p:sp>
        <p:nvSpPr>
          <p:cNvPr id="19" name="Content Placeholder 18"/>
          <p:cNvSpPr>
            <a:spLocks noGrp="1"/>
          </p:cNvSpPr>
          <p:nvPr>
            <p:ph idx="1"/>
          </p:nvPr>
        </p:nvSpPr>
        <p:spPr/>
        <p:txBody>
          <a:bodyPr>
            <a:normAutofit/>
          </a:bodyPr>
          <a:lstStyle/>
          <a:p>
            <a:r>
              <a:rPr lang="en-US" sz="2200" dirty="0" smtClean="0"/>
              <a:t>Microsoft SQL Server uses write ahead logging (WAL) to provide the atomic and durable properties to user databases.</a:t>
            </a:r>
          </a:p>
          <a:p>
            <a:endParaRPr lang="en-US" sz="1400" dirty="0" smtClean="0"/>
          </a:p>
          <a:p>
            <a:r>
              <a:rPr lang="en-US" sz="2200" dirty="0" smtClean="0"/>
              <a:t>Transaction log keeps track of DML and DDL statement changes.</a:t>
            </a:r>
          </a:p>
          <a:p>
            <a:endParaRPr lang="en-US" sz="1400" dirty="0" smtClean="0"/>
          </a:p>
          <a:p>
            <a:r>
              <a:rPr lang="en-US" sz="2200" dirty="0" smtClean="0"/>
              <a:t>Lazy writer, eager writer or checkpoint applies changes to data file(s).</a:t>
            </a:r>
          </a:p>
          <a:p>
            <a:endParaRPr lang="en-US" sz="1400" dirty="0" smtClean="0"/>
          </a:p>
          <a:p>
            <a:r>
              <a:rPr lang="en-US" sz="2200" dirty="0" smtClean="0"/>
              <a:t>Recovery from a service interruption involves the following.</a:t>
            </a:r>
          </a:p>
          <a:p>
            <a:pPr lvl="1"/>
            <a:r>
              <a:rPr lang="en-US" sz="1800" dirty="0" smtClean="0"/>
              <a:t>Analysis – What transactions were not completed?</a:t>
            </a:r>
          </a:p>
          <a:p>
            <a:pPr lvl="1"/>
            <a:r>
              <a:rPr lang="en-US" sz="1800" dirty="0" smtClean="0"/>
              <a:t>Redo – Roll committed changes forward to the data file.</a:t>
            </a:r>
          </a:p>
          <a:p>
            <a:pPr lvl="1"/>
            <a:r>
              <a:rPr lang="en-US" sz="1800" dirty="0" smtClean="0"/>
              <a:t>Undo – Roll back changes since they were not committed. </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Database Engine Diagram</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smtClean="0"/>
              <a:t>  |  </a:t>
            </a:r>
            <a:endParaRPr lang="en-US" dirty="0"/>
          </a:p>
        </p:txBody>
      </p:sp>
      <p:pic>
        <p:nvPicPr>
          <p:cNvPr id="8" name="Content Placeholder 7" descr="sql-server-engine-diagram.jpg"/>
          <p:cNvPicPr>
            <a:picLocks noGrp="1" noChangeAspect="1"/>
          </p:cNvPicPr>
          <p:nvPr>
            <p:ph idx="1"/>
          </p:nvPr>
        </p:nvPicPr>
        <p:blipFill>
          <a:blip r:embed="rId3"/>
          <a:stretch>
            <a:fillRect/>
          </a:stretch>
        </p:blipFill>
        <p:spPr>
          <a:xfrm>
            <a:off x="1662112" y="1417638"/>
            <a:ext cx="5819775" cy="4400550"/>
          </a:xfrm>
        </p:spPr>
      </p:pic>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WAL Diagram</a:t>
            </a:r>
            <a:endParaRPr lang="en-US" dirty="0"/>
          </a:p>
        </p:txBody>
      </p:sp>
      <p:pic>
        <p:nvPicPr>
          <p:cNvPr id="6" name="Content Placeholder 5" descr="write-ahead-logging.gif"/>
          <p:cNvPicPr>
            <a:picLocks noGrp="1" noChangeAspect="1"/>
          </p:cNvPicPr>
          <p:nvPr>
            <p:ph idx="1"/>
          </p:nvPr>
        </p:nvPicPr>
        <p:blipFill>
          <a:blip r:embed="rId3"/>
          <a:stretch>
            <a:fillRect/>
          </a:stretch>
        </p:blipFill>
        <p:spPr>
          <a:xfrm>
            <a:off x="1100324" y="2473892"/>
            <a:ext cx="6567488" cy="2032794"/>
          </a:xfrm>
        </p:spPr>
      </p:pic>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Hartford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smtClean="0"/>
              <a:t>  |  </a:t>
            </a:r>
            <a:endParaRPr lang="en-US" dirty="0"/>
          </a:p>
        </p:txBody>
      </p:sp>
    </p:spTree>
    <p:extLst>
      <p:ext uri="{BB962C8B-B14F-4D97-AF65-F5344CB8AC3E}">
        <p14:creationId xmlns:p14="http://schemas.microsoft.com/office/powerpoint/2010/main" xmlns="" val="388021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TotalTime>
  <Words>1834</Words>
  <Application>Microsoft Office PowerPoint</Application>
  <PresentationFormat>On-screen Show (4:3)</PresentationFormat>
  <Paragraphs>421</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How isolated are your sessions?</vt:lpstr>
      <vt:lpstr>Presentation Overview</vt:lpstr>
      <vt:lpstr>WARNING – TSQL Skills Required</vt:lpstr>
      <vt:lpstr>What is a transaction?</vt:lpstr>
      <vt:lpstr>Wire Transfer Example 1</vt:lpstr>
      <vt:lpstr>ACID properties of transactions</vt:lpstr>
      <vt:lpstr>Write ahead logging</vt:lpstr>
      <vt:lpstr>Database Engine Diagram</vt:lpstr>
      <vt:lpstr>WAL Diagram</vt:lpstr>
      <vt:lpstr>System versus User Transactions</vt:lpstr>
      <vt:lpstr>Transaction Basics</vt:lpstr>
      <vt:lpstr>Wire Transfer Example 2</vt:lpstr>
      <vt:lpstr>Transaction Modes</vt:lpstr>
      <vt:lpstr>Exclusive &amp; Shared Locks</vt:lpstr>
      <vt:lpstr>Blocking Defined</vt:lpstr>
      <vt:lpstr>Real-life blocking example</vt:lpstr>
      <vt:lpstr>Blocking Example – A.W. database</vt:lpstr>
      <vt:lpstr>Deadlocking Defined</vt:lpstr>
      <vt:lpstr>Real-life deadlock example</vt:lpstr>
      <vt:lpstr>Deadlock Example – A.W. database</vt:lpstr>
      <vt:lpstr>Detecting Blocking &amp; Deadlocks (B&amp;D)</vt:lpstr>
      <vt:lpstr>Why we need service broker?</vt:lpstr>
      <vt:lpstr>Custom B&amp;D Monitoring (c1)</vt:lpstr>
      <vt:lpstr>Custom B&amp;D Monitoring (c2)</vt:lpstr>
      <vt:lpstr>Various Isolation Levels (weak) </vt:lpstr>
      <vt:lpstr>Various Isolation Levels (weak)</vt:lpstr>
      <vt:lpstr>Various Isolation Levels (strong)</vt:lpstr>
      <vt:lpstr>Side Effect Matrix</vt:lpstr>
      <vt:lpstr>Slide 29</vt:lpstr>
      <vt:lpstr>Demonstrations</vt:lpstr>
      <vt:lpstr>References</vt:lpstr>
      <vt:lpstr>Biography</vt:lpstr>
      <vt:lpstr>Questions &amp; Answers</vt:lpstr>
    </vt:vector>
  </TitlesOfParts>
  <Company>Revealed Design,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Sensata User</cp:lastModifiedBy>
  <cp:revision>381</cp:revision>
  <dcterms:created xsi:type="dcterms:W3CDTF">2011-08-19T20:30:49Z</dcterms:created>
  <dcterms:modified xsi:type="dcterms:W3CDTF">2013-11-19T22:35:37Z</dcterms:modified>
</cp:coreProperties>
</file>