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0" r:id="rId12"/>
    <p:sldId id="272" r:id="rId13"/>
    <p:sldId id="274" r:id="rId14"/>
    <p:sldId id="273" r:id="rId15"/>
    <p:sldId id="275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84" autoAdjust="0"/>
  </p:normalViewPr>
  <p:slideViewPr>
    <p:cSldViewPr snapToGrid="0" snapToObjects="1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F36-6E8E-DC44-9DBD-38B0E0EC736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5703-2842-D847-8952-10535551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8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7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72054" y="0"/>
            <a:ext cx="537194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ctionHeader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36" y="0"/>
            <a:ext cx="21884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728"/>
            <a:ext cx="6498336" cy="1362075"/>
          </a:xfrm>
        </p:spPr>
        <p:txBody>
          <a:bodyPr anchor="t"/>
          <a:lstStyle>
            <a:lvl1pPr algn="l">
              <a:defRPr sz="4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31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3313611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26" y="6416471"/>
            <a:ext cx="953137" cy="3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4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460375" y="5840483"/>
            <a:ext cx="5402263" cy="517525"/>
          </a:xfr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 smtClean="0"/>
              <a:t>John B. Doe | Title Goes Here (24pt)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67980" y="6297257"/>
            <a:ext cx="3235325" cy="449263"/>
          </a:xfrm>
        </p:spPr>
        <p:txBody>
          <a:bodyPr lIns="0"/>
          <a:lstStyle>
            <a:lvl1pPr marL="0" indent="0">
              <a:buNone/>
              <a:defRPr sz="1600" b="0" i="0" baseline="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 smtClean="0"/>
              <a:t>#XXX | CITYNAME 2015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00" y="5762588"/>
            <a:ext cx="1190840" cy="1190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96" y="6191718"/>
            <a:ext cx="953137" cy="3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Interior_Corner-01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65" y="5945201"/>
            <a:ext cx="3890581" cy="9210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500" b="0" i="0" kern="1200">
          <a:solidFill>
            <a:srgbClr val="19405F"/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3000" kern="1200">
          <a:solidFill>
            <a:schemeClr val="tx2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600" kern="1200">
          <a:solidFill>
            <a:schemeClr val="tx2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200" kern="1200">
          <a:solidFill>
            <a:schemeClr val="tx2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800" kern="1200">
          <a:solidFill>
            <a:schemeClr val="tx2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2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ohn@craftydba.com" TargetMode="External"/><Relationship Id="rId5" Type="http://schemas.openxmlformats.org/officeDocument/2006/relationships/hyperlink" Target="http://www.craftydba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mssqltips.com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sdn.microsoft.com/en-us/library/ee634396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sdn.microsoft.com/library/Mt253322?ui=en-US&amp;rs=en-CA&amp;ad=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5" y="1750423"/>
            <a:ext cx="6257418" cy="2538085"/>
          </a:xfrm>
        </p:spPr>
        <p:txBody>
          <a:bodyPr>
            <a:noAutofit/>
          </a:bodyPr>
          <a:lstStyle/>
          <a:p>
            <a:r>
              <a:rPr lang="en-US" sz="5400" dirty="0" smtClean="0"/>
              <a:t>Power BI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Desktop Designer</a:t>
            </a:r>
            <a:endParaRPr lang="en-US" sz="5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398463" y="4315132"/>
            <a:ext cx="5863000" cy="3707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Presented by John Miner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8463" y="3810143"/>
            <a:ext cx="5667375" cy="447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Boston Code Camp #28 28</a:t>
            </a:r>
          </a:p>
        </p:txBody>
      </p:sp>
      <p:pic>
        <p:nvPicPr>
          <p:cNvPr id="16" name="Picture 2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685" y="5727756"/>
            <a:ext cx="838860" cy="92813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54545" y="5727755"/>
            <a:ext cx="2761673" cy="928859"/>
          </a:xfrm>
          <a:prstGeom prst="rect">
            <a:avLst/>
          </a:prstGeom>
          <a:noFill/>
        </p:spPr>
        <p:txBody>
          <a:bodyPr wrap="square" rtlCol="0" anchor="b" anchorCtr="0"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Blogs:  	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4"/>
              </a:rPr>
              <a:t>www.mssqltips.com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5"/>
              </a:rPr>
              <a:t>www.craftydba.com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  	JohnMiner3</a:t>
            </a: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Email:    	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6"/>
              </a:rPr>
              <a:t>john@craftydba.com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38" y="5789112"/>
            <a:ext cx="1085850" cy="866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85" y="5993667"/>
            <a:ext cx="1257186" cy="519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07" y="6157087"/>
            <a:ext cx="953137" cy="305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55" y="5869577"/>
            <a:ext cx="1165415" cy="9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Mashing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6077712" cy="3446970"/>
          </a:xfrm>
        </p:spPr>
        <p:txBody>
          <a:bodyPr/>
          <a:lstStyle/>
          <a:p>
            <a:r>
              <a:rPr lang="en-US" sz="2400" dirty="0" smtClean="0"/>
              <a:t>The sales department wants to target the customers that live in states with growing populations first.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Pull in state population and abbreviation data from Wikipedia</a:t>
            </a:r>
          </a:p>
          <a:p>
            <a:endParaRPr lang="en-US" sz="2400" dirty="0"/>
          </a:p>
          <a:p>
            <a:r>
              <a:rPr lang="en-US" sz="2400" dirty="0" smtClean="0"/>
              <a:t>Pull in date table for reporting.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3</a:t>
            </a:r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1478598"/>
            <a:ext cx="1962150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6" y="3511573"/>
            <a:ext cx="1094706" cy="14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DAX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6077712" cy="3446970"/>
          </a:xfrm>
        </p:spPr>
        <p:txBody>
          <a:bodyPr/>
          <a:lstStyle/>
          <a:p>
            <a:r>
              <a:rPr lang="en-US" sz="2400" dirty="0" smtClean="0"/>
              <a:t>Modify customer table to add state population and growth as new columns.</a:t>
            </a:r>
          </a:p>
          <a:p>
            <a:endParaRPr lang="en-US" sz="1000" dirty="0"/>
          </a:p>
          <a:p>
            <a:r>
              <a:rPr lang="en-US" sz="2400" dirty="0" smtClean="0"/>
              <a:t>Hide the state tables from the report view.</a:t>
            </a:r>
          </a:p>
          <a:p>
            <a:endParaRPr lang="en-US" sz="1000" dirty="0" smtClean="0"/>
          </a:p>
          <a:p>
            <a:r>
              <a:rPr lang="en-US" sz="2400" dirty="0" smtClean="0"/>
              <a:t>Modify products table to create a profit column.  DAX vs M?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Add additional columns/measures to order details table.</a:t>
            </a:r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rgbClr val="FF0000"/>
                </a:solidFill>
                <a:hlinkClick r:id="rId2"/>
              </a:rPr>
              <a:t>msdn.microsoft.com/en-us/library/ee634396.aspx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4</a:t>
            </a:r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13" y="1478598"/>
            <a:ext cx="1642924" cy="153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6077712" cy="3446970"/>
          </a:xfrm>
        </p:spPr>
        <p:txBody>
          <a:bodyPr/>
          <a:lstStyle/>
          <a:p>
            <a:r>
              <a:rPr lang="en-US" sz="2000" dirty="0" smtClean="0"/>
              <a:t>Visualizations allow the BI designer to see patterns and trends in the data.</a:t>
            </a:r>
          </a:p>
          <a:p>
            <a:endParaRPr lang="en-US" sz="2000" dirty="0"/>
          </a:p>
          <a:p>
            <a:r>
              <a:rPr lang="en-US" sz="2000" dirty="0" smtClean="0"/>
              <a:t>There are many new graphing objects to try out.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Our page 1, we want to look at total sales and profit in relationship to time, sales employee, product category and customer location.</a:t>
            </a:r>
          </a:p>
          <a:p>
            <a:endParaRPr lang="en-US" sz="2000" dirty="0" smtClean="0"/>
          </a:p>
          <a:p>
            <a:r>
              <a:rPr lang="en-US" sz="2000" dirty="0" smtClean="0"/>
              <a:t>On page 2, we want to have quantity versus cumulative quantity and sales/population by state.  Again, we want to have </a:t>
            </a:r>
            <a:r>
              <a:rPr lang="en-US" sz="2000" smtClean="0"/>
              <a:t>a slicer by month.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5/6</a:t>
            </a:r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3" y="1417638"/>
            <a:ext cx="1655577" cy="1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share 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6077712" cy="3446970"/>
          </a:xfrm>
        </p:spPr>
        <p:txBody>
          <a:bodyPr/>
          <a:lstStyle/>
          <a:p>
            <a:r>
              <a:rPr lang="en-US" sz="2400" dirty="0" smtClean="0"/>
              <a:t>Send the *.</a:t>
            </a:r>
            <a:r>
              <a:rPr lang="en-US" sz="2400" dirty="0" err="1" smtClean="0"/>
              <a:t>pbix</a:t>
            </a:r>
            <a:r>
              <a:rPr lang="en-US" sz="2400" dirty="0" smtClean="0"/>
              <a:t> file to users.  Source data needs to be available for refresh.</a:t>
            </a:r>
          </a:p>
          <a:p>
            <a:endParaRPr lang="en-US" sz="1000" dirty="0" smtClean="0"/>
          </a:p>
          <a:p>
            <a:r>
              <a:rPr lang="en-US" sz="2400" dirty="0" smtClean="0"/>
              <a:t>The publish button on the designer pushes solution to the Azure Power BI Service.</a:t>
            </a:r>
          </a:p>
          <a:p>
            <a:endParaRPr lang="en-US" sz="1200" dirty="0" smtClean="0"/>
          </a:p>
          <a:p>
            <a:r>
              <a:rPr lang="en-US" sz="2400" dirty="0" smtClean="0"/>
              <a:t>You can share access to your account via links with others in your company.</a:t>
            </a:r>
          </a:p>
          <a:p>
            <a:endParaRPr lang="en-US" sz="1200" dirty="0" smtClean="0"/>
          </a:p>
          <a:p>
            <a:r>
              <a:rPr lang="en-US" sz="2400" dirty="0" smtClean="0"/>
              <a:t>The mobile application allows you to view the reports in a responsive nature.</a:t>
            </a:r>
          </a:p>
          <a:p>
            <a:endParaRPr lang="en-US" sz="2400" dirty="0"/>
          </a:p>
          <a:p>
            <a:endParaRPr lang="en-US" sz="800" dirty="0" smtClean="0"/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6" y="2931919"/>
            <a:ext cx="1614055" cy="1047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56" y="4421333"/>
            <a:ext cx="1155870" cy="1155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96" y="1110382"/>
            <a:ext cx="1379998" cy="13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Dogbert sums it up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4" y="1594283"/>
            <a:ext cx="6013306" cy="1907799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96191" y="4010105"/>
            <a:ext cx="7990609" cy="162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Get buy-in from the end users of the dash-boards.</a:t>
            </a:r>
          </a:p>
          <a:p>
            <a:r>
              <a:rPr lang="en-US" sz="2400" dirty="0" smtClean="0"/>
              <a:t>Make sure the data is accurate.</a:t>
            </a:r>
          </a:p>
          <a:p>
            <a:r>
              <a:rPr lang="en-US" sz="2400" dirty="0" smtClean="0"/>
              <a:t>Keep fine tuning your metrics.</a:t>
            </a:r>
          </a:p>
          <a:p>
            <a:endParaRPr lang="en-US" sz="10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31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6191" y="1599414"/>
            <a:ext cx="7990609" cy="162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Power BI designer is a free tool from Microsoft that runs in both 32 &amp; 64 bit platforms.</a:t>
            </a:r>
          </a:p>
          <a:p>
            <a:endParaRPr lang="en-US" sz="1600" dirty="0" smtClean="0"/>
          </a:p>
          <a:p>
            <a:r>
              <a:rPr lang="en-US" sz="2400" dirty="0" smtClean="0"/>
              <a:t>The many connectors of the M language allow the designer to get data into the model.</a:t>
            </a:r>
          </a:p>
          <a:p>
            <a:endParaRPr lang="en-US" sz="1600" dirty="0" smtClean="0"/>
          </a:p>
          <a:p>
            <a:r>
              <a:rPr lang="en-US" sz="2400" dirty="0" smtClean="0"/>
              <a:t>If you do not know the DAX language, please learn it.  It is used in both SSAS tabular model and Power BI.</a:t>
            </a:r>
          </a:p>
          <a:p>
            <a:endParaRPr lang="en-US" sz="2400" dirty="0"/>
          </a:p>
          <a:p>
            <a:r>
              <a:rPr lang="en-US" sz="2400" dirty="0" smtClean="0"/>
              <a:t>If your company allows data in the cloud, check out the mobile application for those C-level executives.</a:t>
            </a:r>
          </a:p>
          <a:p>
            <a:endParaRPr lang="en-US" sz="10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9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7980" y="3337999"/>
            <a:ext cx="7491456" cy="2013320"/>
          </a:xfrm>
        </p:spPr>
        <p:txBody>
          <a:bodyPr/>
          <a:lstStyle/>
          <a:p>
            <a:r>
              <a:rPr lang="en-US" dirty="0" smtClean="0"/>
              <a:t>Thank you for attending!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John Miner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980" y="6297257"/>
            <a:ext cx="4831384" cy="449263"/>
          </a:xfrm>
        </p:spPr>
        <p:txBody>
          <a:bodyPr/>
          <a:lstStyle/>
          <a:p>
            <a:r>
              <a:rPr lang="en-US" dirty="0" smtClean="0"/>
              <a:t>Boston Code Camp #28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of 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78"/>
            <a:ext cx="8229600" cy="4525963"/>
          </a:xfrm>
        </p:spPr>
        <p:txBody>
          <a:bodyPr/>
          <a:lstStyle/>
          <a:p>
            <a:r>
              <a:rPr lang="en-US" sz="2800" dirty="0" smtClean="0"/>
              <a:t>Does your company leverage BI in managerial decision making?</a:t>
            </a:r>
          </a:p>
          <a:p>
            <a:endParaRPr lang="en-US" sz="1000" dirty="0" smtClean="0"/>
          </a:p>
          <a:p>
            <a:r>
              <a:rPr lang="en-US" sz="2800" dirty="0" smtClean="0"/>
              <a:t>Is any of your business processes in the cloud?</a:t>
            </a:r>
          </a:p>
          <a:p>
            <a:pPr lvl="4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5379"/>
            <a:ext cx="7382256" cy="24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Power BI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r>
              <a:rPr lang="en-US" sz="2800" dirty="0" smtClean="0"/>
              <a:t>Microsoft introduced Power Pivot as part of SharePoint 2010.</a:t>
            </a:r>
          </a:p>
          <a:p>
            <a:endParaRPr lang="en-US" sz="1200" dirty="0" smtClean="0"/>
          </a:p>
          <a:p>
            <a:r>
              <a:rPr lang="en-US" sz="2800" dirty="0" smtClean="0"/>
              <a:t>Power (Pivot, View, Map and Query) were added later as COM add-ins for MS Excel.</a:t>
            </a:r>
          </a:p>
          <a:p>
            <a:endParaRPr lang="en-US" sz="1000" dirty="0" smtClean="0"/>
          </a:p>
          <a:p>
            <a:r>
              <a:rPr lang="en-US" sz="2800" dirty="0" smtClean="0"/>
              <a:t>Due to the long release schedule of MS Office, a cloud version of Power BI was added to Azure.</a:t>
            </a:r>
          </a:p>
          <a:p>
            <a:endParaRPr lang="en-US" sz="1000" dirty="0" smtClean="0"/>
          </a:p>
          <a:p>
            <a:r>
              <a:rPr lang="en-US" sz="2800" dirty="0" smtClean="0"/>
              <a:t>To keep up with competitors, the desktop designer was recently RTM in Aug 2015.</a:t>
            </a:r>
          </a:p>
          <a:p>
            <a:pPr lvl="4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BI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400" dirty="0" smtClean="0"/>
              <a:t>1 x Database server</a:t>
            </a:r>
          </a:p>
          <a:p>
            <a:pPr marL="400050" lvl="1" indent="0">
              <a:buNone/>
            </a:pPr>
            <a:r>
              <a:rPr lang="en-US" sz="2400" dirty="0"/>
              <a:t>1 x </a:t>
            </a:r>
            <a:r>
              <a:rPr lang="en-US" sz="2400" dirty="0" smtClean="0"/>
              <a:t>ETL server</a:t>
            </a:r>
          </a:p>
          <a:p>
            <a:pPr marL="400050" lvl="1" indent="0">
              <a:buNone/>
            </a:pPr>
            <a:r>
              <a:rPr lang="en-US" sz="2400" dirty="0" smtClean="0"/>
              <a:t>1 x Analysis server</a:t>
            </a:r>
          </a:p>
          <a:p>
            <a:pPr marL="400050" lvl="1" indent="0">
              <a:buNone/>
            </a:pPr>
            <a:r>
              <a:rPr lang="en-US" sz="2400" dirty="0" smtClean="0"/>
              <a:t>1 x Report delivery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Combine raw data using ETL into a data mart.  Configure either a star schema or snowflake design.  Flavor the analysis server with cubes or tabular model.  Shake data into reports for end users to digest.</a:t>
            </a:r>
          </a:p>
          <a:p>
            <a:endParaRPr lang="en-US" sz="1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Above licensing can cost $K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46" y="1053916"/>
            <a:ext cx="2148078" cy="21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Desktop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Great skunk works tool!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Power </a:t>
            </a:r>
            <a:r>
              <a:rPr lang="en-US" sz="2400" dirty="0"/>
              <a:t>Query </a:t>
            </a:r>
            <a:r>
              <a:rPr lang="en-US" sz="2400" dirty="0" smtClean="0"/>
              <a:t>- import </a:t>
            </a:r>
            <a:r>
              <a:rPr lang="en-US" sz="2400" dirty="0"/>
              <a:t>data into </a:t>
            </a:r>
            <a:r>
              <a:rPr lang="en-US" sz="2400" dirty="0" smtClean="0"/>
              <a:t>model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X</a:t>
            </a:r>
            <a:r>
              <a:rPr lang="en-US" sz="2400" dirty="0" smtClean="0"/>
              <a:t>-velocity </a:t>
            </a:r>
            <a:r>
              <a:rPr lang="en-US" sz="2400" dirty="0"/>
              <a:t>engine </a:t>
            </a:r>
            <a:r>
              <a:rPr lang="en-US" sz="2400" dirty="0" smtClean="0"/>
              <a:t>- save data efficiently. </a:t>
            </a:r>
          </a:p>
          <a:p>
            <a:r>
              <a:rPr lang="en-US" sz="2400" dirty="0" smtClean="0"/>
              <a:t>Relationships – connect datasets.</a:t>
            </a:r>
          </a:p>
          <a:p>
            <a:r>
              <a:rPr lang="en-US" sz="2400" dirty="0" smtClean="0"/>
              <a:t>Power View – create wonderful dashboard pages.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Total above cost?</a:t>
            </a: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59740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distinct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5699760" cy="4410138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Data – load and manipulate data using DAX and M languages.</a:t>
            </a:r>
          </a:p>
          <a:p>
            <a:endParaRPr lang="en-US" sz="2400" dirty="0" smtClean="0"/>
          </a:p>
          <a:p>
            <a:r>
              <a:rPr lang="en-US" sz="2400" dirty="0" smtClean="0"/>
              <a:t>Relationships – connect the datasets for use in reporting.</a:t>
            </a:r>
          </a:p>
          <a:p>
            <a:endParaRPr lang="en-US" sz="2400" dirty="0"/>
          </a:p>
          <a:p>
            <a:r>
              <a:rPr lang="en-US" sz="2400" dirty="0" smtClean="0"/>
              <a:t>Visualizations – produce interactive reports on dashboard pages.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94" y="941883"/>
            <a:ext cx="1766422" cy="1337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17" y="2668426"/>
            <a:ext cx="2372176" cy="11883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94" y="4245726"/>
            <a:ext cx="1766422" cy="15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ld dog, new tricks?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6077712" cy="344697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How many companies still have MS Access databases in their environment?</a:t>
            </a:r>
          </a:p>
          <a:p>
            <a:endParaRPr lang="en-US" sz="2400" dirty="0" smtClean="0"/>
          </a:p>
          <a:p>
            <a:r>
              <a:rPr lang="en-US" sz="2400" dirty="0" smtClean="0"/>
              <a:t>Our task today is to get data from the North Wind Traders 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need to check the relationships guessed by PBI desktop designer.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1</a:t>
            </a:r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12" y="1969326"/>
            <a:ext cx="2466004" cy="209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of power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6518"/>
            <a:ext cx="8052955" cy="368905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2000" dirty="0" smtClean="0"/>
              <a:t>Choose a connector and supply parameters to load data.</a:t>
            </a:r>
          </a:p>
          <a:p>
            <a:r>
              <a:rPr lang="en-US" sz="2000" dirty="0" smtClean="0"/>
              <a:t>Directly load to model if no manipulation is required.</a:t>
            </a:r>
          </a:p>
          <a:p>
            <a:r>
              <a:rPr lang="en-US" sz="2000" dirty="0" smtClean="0"/>
              <a:t>Optionally edit the query with custom transformations.</a:t>
            </a:r>
          </a:p>
          <a:p>
            <a:r>
              <a:rPr lang="en-US" sz="2000" dirty="0" smtClean="0"/>
              <a:t>Two queries can be combined into one.</a:t>
            </a:r>
          </a:p>
          <a:p>
            <a:r>
              <a:rPr lang="en-US" sz="2000" dirty="0" smtClean="0"/>
              <a:t>Results are usable in the report view.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1" y="4083627"/>
            <a:ext cx="7092714" cy="17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6077712" cy="3446970"/>
          </a:xfrm>
        </p:spPr>
        <p:txBody>
          <a:bodyPr/>
          <a:lstStyle/>
          <a:p>
            <a:r>
              <a:rPr lang="en-US" sz="2400" dirty="0" smtClean="0"/>
              <a:t>The edit query button launches the query editor.</a:t>
            </a:r>
          </a:p>
          <a:p>
            <a:endParaRPr lang="en-US" sz="1400" dirty="0" smtClean="0"/>
          </a:p>
          <a:p>
            <a:r>
              <a:rPr lang="en-US" sz="2400" dirty="0" smtClean="0"/>
              <a:t>Power Query formula language (M) is behind the scenes.</a:t>
            </a:r>
          </a:p>
          <a:p>
            <a:endParaRPr lang="en-US" sz="1400" dirty="0"/>
          </a:p>
          <a:p>
            <a:r>
              <a:rPr lang="en-US" sz="2400" dirty="0" smtClean="0"/>
              <a:t>Most actions can be done via the menu selections.</a:t>
            </a:r>
          </a:p>
          <a:p>
            <a:endParaRPr lang="en-US" sz="1000" dirty="0" smtClean="0"/>
          </a:p>
          <a:p>
            <a:r>
              <a:rPr lang="en-US" sz="2400" dirty="0" smtClean="0"/>
              <a:t>Advance actions can be done via code.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https://msdn.microsoft.com/library/Mt253322?ui=en-US&amp;rs=en-CA&amp;ad=CA </a:t>
            </a:r>
            <a:endParaRPr lang="en-US" sz="1400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2</a:t>
            </a:r>
          </a:p>
          <a:p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Boston Code Camp #28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84" y="2198801"/>
            <a:ext cx="1444762" cy="13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QL Saturday">
      <a:dk1>
        <a:sysClr val="windowText" lastClr="000000"/>
      </a:dk1>
      <a:lt1>
        <a:sysClr val="window" lastClr="FFFFFF"/>
      </a:lt1>
      <a:dk2>
        <a:srgbClr val="3E3F3E"/>
      </a:dk2>
      <a:lt2>
        <a:srgbClr val="EEECE1"/>
      </a:lt2>
      <a:accent1>
        <a:srgbClr val="19405F"/>
      </a:accent1>
      <a:accent2>
        <a:srgbClr val="00548A"/>
      </a:accent2>
      <a:accent3>
        <a:srgbClr val="8CB13D"/>
      </a:accent3>
      <a:accent4>
        <a:srgbClr val="2E709A"/>
      </a:accent4>
      <a:accent5>
        <a:srgbClr val="D4762F"/>
      </a:accent5>
      <a:accent6>
        <a:srgbClr val="7C3575"/>
      </a:accent6>
      <a:hlink>
        <a:srgbClr val="8FB443"/>
      </a:hlink>
      <a:folHlink>
        <a:srgbClr val="8EB2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On-screen Show (4:3)</PresentationFormat>
  <Paragraphs>166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Source Sans Pro</vt:lpstr>
      <vt:lpstr>Source Sans Pro Light</vt:lpstr>
      <vt:lpstr>Office Theme</vt:lpstr>
      <vt:lpstr>Power BI Desktop Designer</vt:lpstr>
      <vt:lpstr>Adoption of business intelligence</vt:lpstr>
      <vt:lpstr>Background of Power BI Tools</vt:lpstr>
      <vt:lpstr>Recipe for BI Infrastructure</vt:lpstr>
      <vt:lpstr>Power BI Desktop Designer</vt:lpstr>
      <vt:lpstr>Three distinct sections</vt:lpstr>
      <vt:lpstr>Old dog, new tricks?</vt:lpstr>
      <vt:lpstr>Process flow of power query</vt:lpstr>
      <vt:lpstr>Manipulating data</vt:lpstr>
      <vt:lpstr>Mashing up data</vt:lpstr>
      <vt:lpstr>Using DAX formulas</vt:lpstr>
      <vt:lpstr>Report view</vt:lpstr>
      <vt:lpstr>Ways to share dashboards</vt:lpstr>
      <vt:lpstr>Dogbert sums it up</vt:lpstr>
      <vt:lpstr>Key Points</vt:lpstr>
      <vt:lpstr>Thank you for attending!  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John Miner</cp:lastModifiedBy>
  <cp:revision>97</cp:revision>
  <dcterms:created xsi:type="dcterms:W3CDTF">2015-06-30T22:55:59Z</dcterms:created>
  <dcterms:modified xsi:type="dcterms:W3CDTF">2017-11-17T22:15:08Z</dcterms:modified>
</cp:coreProperties>
</file>