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6" r:id="rId3"/>
    <p:sldId id="282" r:id="rId4"/>
    <p:sldId id="283" r:id="rId5"/>
    <p:sldId id="285" r:id="rId6"/>
    <p:sldId id="284" r:id="rId7"/>
    <p:sldId id="287" r:id="rId8"/>
    <p:sldId id="278" r:id="rId9"/>
    <p:sldId id="292" r:id="rId10"/>
    <p:sldId id="288" r:id="rId11"/>
    <p:sldId id="289" r:id="rId12"/>
    <p:sldId id="290" r:id="rId13"/>
    <p:sldId id="299" r:id="rId14"/>
    <p:sldId id="293" r:id="rId15"/>
    <p:sldId id="298" r:id="rId16"/>
    <p:sldId id="296" r:id="rId17"/>
    <p:sldId id="294" r:id="rId18"/>
    <p:sldId id="301" r:id="rId19"/>
    <p:sldId id="303" r:id="rId20"/>
    <p:sldId id="304" r:id="rId21"/>
    <p:sldId id="305" r:id="rId22"/>
    <p:sldId id="275" r:id="rId23"/>
    <p:sldId id="291" r:id="rId24"/>
    <p:sldId id="295" r:id="rId25"/>
    <p:sldId id="297" r:id="rId26"/>
    <p:sldId id="300" r:id="rId27"/>
    <p:sldId id="302" r:id="rId28"/>
    <p:sldId id="25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 autoAdjust="0"/>
    <p:restoredTop sz="99684" autoAdjust="0"/>
  </p:normalViewPr>
  <p:slideViewPr>
    <p:cSldViewPr snapToGrid="0" snapToObjects="1">
      <p:cViewPr varScale="1">
        <p:scale>
          <a:sx n="78" d="100"/>
          <a:sy n="78" d="100"/>
        </p:scale>
        <p:origin x="1430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F36-6E8E-DC44-9DBD-38B0E0EC736F}" type="datetimeFigureOut">
              <a:rPr lang="en-US" smtClean="0"/>
              <a:t>4/28/2016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55703-2842-D847-8952-10535551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8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5703-2842-D847-8952-105355514C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9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QLSaturday_CoverBG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8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374" y="2717800"/>
            <a:ext cx="5461061" cy="1470025"/>
          </a:xfrm>
        </p:spPr>
        <p:txBody>
          <a:bodyPr lIns="0" anchor="t" anchorCtr="0">
            <a:noAutofit/>
          </a:bodyPr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94" y="6015591"/>
            <a:ext cx="2492136" cy="520700"/>
          </a:xfrm>
          <a:prstGeom prst="rect">
            <a:avLst/>
          </a:prstGeom>
        </p:spPr>
      </p:pic>
      <p:sp>
        <p:nvSpPr>
          <p:cNvPr id="13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60374" y="5844247"/>
            <a:ext cx="5667375" cy="447838"/>
          </a:xfrm>
        </p:spPr>
        <p:txBody>
          <a:bodyPr lIns="0"/>
          <a:lstStyle>
            <a:lvl1pPr marL="0" indent="0">
              <a:buNone/>
              <a:defRPr sz="2000" b="0" i="0">
                <a:latin typeface="Source Sans Pro Light"/>
                <a:cs typeface="Source Sans Pro Light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dirty="0"/>
              <a:t>John B. Doe | Title Goes Here (24pt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6292085"/>
            <a:ext cx="2771775" cy="370722"/>
          </a:xfrm>
        </p:spPr>
        <p:txBody>
          <a:bodyPr lIns="0"/>
          <a:lstStyle>
            <a:lvl1pPr marL="0" indent="0">
              <a:buNone/>
              <a:defRPr sz="16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#XXX | CITYNAME 2015</a:t>
            </a:r>
          </a:p>
        </p:txBody>
      </p:sp>
    </p:spTree>
    <p:extLst>
      <p:ext uri="{BB962C8B-B14F-4D97-AF65-F5344CB8AC3E}">
        <p14:creationId xmlns:p14="http://schemas.microsoft.com/office/powerpoint/2010/main" val="278146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SQL SATURDAY | #XXX | CITYNAME 2015</a:t>
            </a:r>
          </a:p>
        </p:txBody>
      </p:sp>
    </p:spTree>
    <p:extLst>
      <p:ext uri="{BB962C8B-B14F-4D97-AF65-F5344CB8AC3E}">
        <p14:creationId xmlns:p14="http://schemas.microsoft.com/office/powerpoint/2010/main" val="109103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772054" y="0"/>
            <a:ext cx="537194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ectionHeader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536" y="0"/>
            <a:ext cx="21884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5728"/>
            <a:ext cx="6498336" cy="1362075"/>
          </a:xfrm>
        </p:spPr>
        <p:txBody>
          <a:bodyPr anchor="t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297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SQL SATURDAY | #XXX | CITYNAME 2015</a:t>
            </a:r>
          </a:p>
        </p:txBody>
      </p:sp>
    </p:spTree>
    <p:extLst>
      <p:ext uri="{BB962C8B-B14F-4D97-AF65-F5344CB8AC3E}">
        <p14:creationId xmlns:p14="http://schemas.microsoft.com/office/powerpoint/2010/main" val="419453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SQL SATURDAY | #XXX | CITYNAME 2015</a:t>
            </a:r>
          </a:p>
        </p:txBody>
      </p:sp>
    </p:spTree>
    <p:extLst>
      <p:ext uri="{BB962C8B-B14F-4D97-AF65-F5344CB8AC3E}">
        <p14:creationId xmlns:p14="http://schemas.microsoft.com/office/powerpoint/2010/main" val="242534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SQL SATURDAY | #XXX | CITYNAME 2015</a:t>
            </a:r>
          </a:p>
        </p:txBody>
      </p:sp>
    </p:spTree>
    <p:extLst>
      <p:ext uri="{BB962C8B-B14F-4D97-AF65-F5344CB8AC3E}">
        <p14:creationId xmlns:p14="http://schemas.microsoft.com/office/powerpoint/2010/main" val="35484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QLSaturday_CoverBG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60374" y="2717800"/>
            <a:ext cx="5461061" cy="1470025"/>
          </a:xfrm>
        </p:spPr>
        <p:txBody>
          <a:bodyPr lIns="0" anchor="t" anchorCtr="0">
            <a:noAutofit/>
          </a:bodyPr>
          <a:lstStyle>
            <a:lvl1pPr>
              <a:defRPr sz="45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460375" y="5840483"/>
            <a:ext cx="5402263" cy="517525"/>
          </a:xfr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en-US" dirty="0"/>
              <a:t>John B. Doe | Title Goes Here (24pt)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467980" y="6297257"/>
            <a:ext cx="3235325" cy="449263"/>
          </a:xfrm>
        </p:spPr>
        <p:txBody>
          <a:bodyPr lIns="0"/>
          <a:lstStyle>
            <a:lvl1pPr marL="0" indent="0">
              <a:buNone/>
              <a:defRPr sz="1600" b="0" i="0" baseline="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en-US" dirty="0"/>
              <a:t>#XXX | CITYNAME 2015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94" y="6015591"/>
            <a:ext cx="2492136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QLSaturday_Interior_Corner-01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65" y="5945201"/>
            <a:ext cx="3890581" cy="92104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SQL SATURDAY | #XXX | CITYNAME 2015</a:t>
            </a:r>
          </a:p>
        </p:txBody>
      </p:sp>
    </p:spTree>
    <p:extLst>
      <p:ext uri="{BB962C8B-B14F-4D97-AF65-F5344CB8AC3E}">
        <p14:creationId xmlns:p14="http://schemas.microsoft.com/office/powerpoint/2010/main" val="265302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1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500" b="0" i="0" kern="1200">
          <a:solidFill>
            <a:srgbClr val="19405F"/>
          </a:solidFill>
          <a:latin typeface="Source Sans Pro Light"/>
          <a:ea typeface="+mj-ea"/>
          <a:cs typeface="Source Sans Pr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3000" kern="1200">
          <a:solidFill>
            <a:schemeClr val="tx2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2600" kern="1200">
          <a:solidFill>
            <a:schemeClr val="tx2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2200" kern="1200">
          <a:solidFill>
            <a:schemeClr val="tx2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1800" kern="1200">
          <a:solidFill>
            <a:schemeClr val="tx2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1600" kern="1200">
          <a:solidFill>
            <a:schemeClr val="tx2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raftydba.com/" TargetMode="Externa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virtual-machines-windows-sql-performance/" TargetMode="External"/><Relationship Id="rId2" Type="http://schemas.openxmlformats.org/officeDocument/2006/relationships/hyperlink" Target="https://azure.microsoft.com/en-us/documentation/articles/virtual-machines-linux-siz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net.microsoft.com/en-us/library/dd758814(v=sql.100).aspx" TargetMode="External"/><Relationship Id="rId4" Type="http://schemas.openxmlformats.org/officeDocument/2006/relationships/hyperlink" Target="https://azure.microsoft.com/en-us/documentation/articles/storage-premium-storag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sendgrid-dotnet-how-to-send-email/" TargetMode="External"/><Relationship Id="rId2" Type="http://schemas.openxmlformats.org/officeDocument/2006/relationships/hyperlink" Target="https://azure.microsoft.com/en-us/documentation/articles/virtual-machines-windows-manage-availabil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aftydba.com/?p=1025" TargetMode="External"/><Relationship Id="rId4" Type="http://schemas.openxmlformats.org/officeDocument/2006/relationships/hyperlink" Target="http://craftydba.com/?p=1099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raftydba.com/?p=1099" TargetMode="External"/><Relationship Id="rId2" Type="http://schemas.openxmlformats.org/officeDocument/2006/relationships/hyperlink" Target="http://craftydba.com/?p=108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sdn.microsoft.com/en-us/library/cc645587(v=sql.110).aspx" TargetMode="External"/><Relationship Id="rId4" Type="http://schemas.openxmlformats.org/officeDocument/2006/relationships/hyperlink" Target="https://technet.microsoft.com/en-us/library/ms180797(v=sql.105).aspx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entozar.com/archive/2014/06/trace-flags-1117-1118-tempdb-configuration/" TargetMode="External"/><Relationship Id="rId2" Type="http://schemas.openxmlformats.org/officeDocument/2006/relationships/hyperlink" Target="https://www.simple-talk.com/sql/database-administration/optimizing-tempdb-configuration-with-sql-server-2012-extended-even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net.microsoft.com/library/hh831739.aspx" TargetMode="External"/><Relationship Id="rId4" Type="http://schemas.openxmlformats.org/officeDocument/2006/relationships/hyperlink" Target="https://technet.microsoft.com/en-us/library/ms178068(v=sql.105).aspx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la.hallengren.com/sql-server-backup.html" TargetMode="External"/><Relationship Id="rId2" Type="http://schemas.openxmlformats.org/officeDocument/2006/relationships/hyperlink" Target="https://www.brentozar.com/archive/2010/10/sql-server-on-powersaving-cpus-not-so-fas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aftydba.com/?p=3258" TargetMode="External"/><Relationship Id="rId5" Type="http://schemas.openxmlformats.org/officeDocument/2006/relationships/hyperlink" Target="http://craftydba.com/?p=3423" TargetMode="External"/><Relationship Id="rId4" Type="http://schemas.openxmlformats.org/officeDocument/2006/relationships/hyperlink" Target="http://craftydba.com/?p=3374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al.codeplex.com/" TargetMode="External"/><Relationship Id="rId7" Type="http://schemas.openxmlformats.org/officeDocument/2006/relationships/hyperlink" Target="http://www.sqlskills.com/blogs/glenn/category/dmv-queries/" TargetMode="External"/><Relationship Id="rId2" Type="http://schemas.openxmlformats.org/officeDocument/2006/relationships/hyperlink" Target="https://msdn.microsoft.com/en-us/library/bb677179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qlnexus.codeplex.com/" TargetMode="External"/><Relationship Id="rId5" Type="http://schemas.openxmlformats.org/officeDocument/2006/relationships/hyperlink" Target="https://www.mssqltips.com/sqlservertip/2127/benchmarking-sql-server-io-with-sqlio/" TargetMode="External"/><Relationship Id="rId4" Type="http://schemas.openxmlformats.org/officeDocument/2006/relationships/hyperlink" Target="http://download.cnet.com/CrystalDiskMark/3000-2094_4-75330576.html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966" y="2412698"/>
            <a:ext cx="7696105" cy="107069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Best Practices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Azure SQL Server VM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6230" y="5113740"/>
            <a:ext cx="2855926" cy="589675"/>
          </a:xfrm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Rhode Island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Business Intelligence</a:t>
            </a: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User Group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alibri" panose="020F0502020204030204" pitchFamily="34" charset="0"/>
              </a:rPr>
              <a:t>April 2016</a:t>
            </a:r>
          </a:p>
          <a:p>
            <a:endParaRPr lang="en-US" dirty="0"/>
          </a:p>
        </p:txBody>
      </p:sp>
      <p:pic>
        <p:nvPicPr>
          <p:cNvPr id="7" name="Picture 6" descr="C:\Users\a1017012\Desktop\3kxh36c58su86dcrogwm_reasonably_small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65471" y="3894540"/>
            <a:ext cx="1219200" cy="1219200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38" y="4313836"/>
            <a:ext cx="1496076" cy="673234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6197964" y="5130033"/>
            <a:ext cx="2104371" cy="620487"/>
          </a:xfrm>
          <a:prstGeom prst="rect">
            <a:avLst/>
          </a:prstGeom>
          <a:noFill/>
        </p:spPr>
        <p:txBody>
          <a:bodyPr wrap="square" rtlCol="0" anchor="b" anchorCtr="0">
            <a:normAutofit fontScale="77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Name:  John Miner</a:t>
            </a:r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Blog: </a:t>
            </a:r>
            <a:r>
              <a:rPr lang="en-US" dirty="0">
                <a:solidFill>
                  <a:srgbClr val="002060"/>
                </a:solidFill>
                <a:latin typeface="Calibri" pitchFamily="34" charset="0"/>
                <a:cs typeface="Calibri" pitchFamily="34" charset="0"/>
                <a:hlinkClick r:id="rId5"/>
              </a:rPr>
              <a:t>www.craftydba.com</a:t>
            </a: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Tweet: JohnMiner3</a:t>
            </a:r>
          </a:p>
        </p:txBody>
      </p:sp>
    </p:spTree>
    <p:extLst>
      <p:ext uri="{BB962C8B-B14F-4D97-AF65-F5344CB8AC3E}">
        <p14:creationId xmlns:p14="http://schemas.microsoft.com/office/powerpoint/2010/main" val="402624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Best Practices (pg.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870"/>
            <a:ext cx="8229600" cy="4276345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>
                <a:solidFill>
                  <a:schemeClr val="tx1"/>
                </a:solidFill>
              </a:rPr>
              <a:t>Machine Size</a:t>
            </a:r>
          </a:p>
          <a:p>
            <a:pPr marL="0" indent="0">
              <a:buNone/>
            </a:pPr>
            <a:r>
              <a:rPr lang="en-US" sz="1800" dirty="0"/>
              <a:t>	DS3 or higher for SQL Enterprise edition.</a:t>
            </a:r>
          </a:p>
          <a:p>
            <a:pPr marL="0" indent="0">
              <a:buNone/>
            </a:pPr>
            <a:r>
              <a:rPr lang="en-US" sz="1800" dirty="0"/>
              <a:t>	DS2 or higher for SQL Standard and Web editions.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* = the size of the virtual machine can be changed when it is stopped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u="sng" dirty="0">
                <a:solidFill>
                  <a:schemeClr val="tx1"/>
                </a:solidFill>
              </a:rPr>
              <a:t>Storage Account</a:t>
            </a:r>
          </a:p>
          <a:p>
            <a:pPr marL="0" indent="0">
              <a:buNone/>
            </a:pPr>
            <a:r>
              <a:rPr lang="en-US" sz="1800" dirty="0"/>
              <a:t>	Use Premium Storage. Standard storage is only for dev/test.</a:t>
            </a:r>
          </a:p>
          <a:p>
            <a:pPr marL="0" indent="0">
              <a:buNone/>
            </a:pPr>
            <a:r>
              <a:rPr lang="en-US" sz="1800" dirty="0"/>
              <a:t>	Keep the storage account and SQL Server VM in the same region.</a:t>
            </a:r>
          </a:p>
          <a:p>
            <a:pPr marL="0" indent="0">
              <a:buNone/>
            </a:pPr>
            <a:r>
              <a:rPr lang="en-US" sz="1800" dirty="0"/>
              <a:t>	Disable Azure geo-redundant storage on the storage account. 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BIUG - SMITHFIELD RI - APR 2016</a:t>
            </a:r>
          </a:p>
        </p:txBody>
      </p:sp>
    </p:spTree>
    <p:extLst>
      <p:ext uri="{BB962C8B-B14F-4D97-AF65-F5344CB8AC3E}">
        <p14:creationId xmlns:p14="http://schemas.microsoft.com/office/powerpoint/2010/main" val="15462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Best Practices (pg.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870"/>
            <a:ext cx="8229600" cy="4276345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>
                <a:solidFill>
                  <a:schemeClr val="tx1"/>
                </a:solidFill>
              </a:rPr>
              <a:t>Add Hard Disks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Use a minimum of 2 x Premium 30 Disks (disk 1=log files; disk 2=data files &amp; </a:t>
            </a:r>
            <a:r>
              <a:rPr lang="en-US" sz="1800" dirty="0" err="1"/>
              <a:t>tempdb</a:t>
            </a:r>
            <a:r>
              <a:rPr lang="en-US" sz="1800" dirty="0"/>
              <a:t>).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Avoid using operating system or temporary disks for database storage or logging.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Enable read caching on the disk(s) hosting the data files and [</a:t>
            </a:r>
            <a:r>
              <a:rPr lang="en-US" sz="1800" dirty="0" err="1"/>
              <a:t>tempdb</a:t>
            </a:r>
            <a:r>
              <a:rPr lang="en-US" sz="1800" dirty="0"/>
              <a:t>].</a:t>
            </a:r>
            <a:br>
              <a:rPr lang="en-US" sz="1800" dirty="0"/>
            </a:br>
            <a:r>
              <a:rPr lang="en-US" sz="1800" dirty="0"/>
              <a:t>Do not enable caching on disk(s) hosting the log file.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dirty="0"/>
              <a:t>Stripe multiple Azure data disks to get increased IO throughput.</a:t>
            </a:r>
            <a:br>
              <a:rPr lang="en-US" sz="1800" dirty="0"/>
            </a:br>
            <a:r>
              <a:rPr lang="en-US" sz="1800" dirty="0"/>
              <a:t>Format with documented allocation sizes (OLTP = 64KB, OLAP=256KB)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BIUG - SMITHFIELD RI - APR 2016</a:t>
            </a:r>
          </a:p>
        </p:txBody>
      </p:sp>
    </p:spTree>
    <p:extLst>
      <p:ext uri="{BB962C8B-B14F-4D97-AF65-F5344CB8AC3E}">
        <p14:creationId xmlns:p14="http://schemas.microsoft.com/office/powerpoint/2010/main" val="150736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Partition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870"/>
            <a:ext cx="8229600" cy="4276345"/>
          </a:xfrm>
        </p:spPr>
        <p:txBody>
          <a:bodyPr/>
          <a:lstStyle/>
          <a:p>
            <a:pPr marL="0" indent="0">
              <a:buNone/>
            </a:pPr>
            <a:r>
              <a:rPr lang="en-US" sz="2000" b="1" u="sng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 Line Utility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Diskpart.exe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 disk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disk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partition primary align=&lt;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Offset_in_KB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assign letter=&lt;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DriveLetter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 fs=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ntfs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unit=64K label=“label”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nowait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BIUG - SMITHFIELD RI - APR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693" y="662248"/>
            <a:ext cx="1263343" cy="130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56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Best Practices (pg.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870"/>
            <a:ext cx="8229600" cy="4276345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>
                <a:solidFill>
                  <a:schemeClr val="tx1"/>
                </a:solidFill>
              </a:rPr>
              <a:t>Local Security Policy</a:t>
            </a:r>
          </a:p>
          <a:p>
            <a:pPr marL="0" indent="0">
              <a:buNone/>
            </a:pPr>
            <a:r>
              <a:rPr lang="en-US" sz="1800" dirty="0"/>
              <a:t>Enable instant file initialization.</a:t>
            </a:r>
          </a:p>
          <a:p>
            <a:pPr marL="0" indent="0">
              <a:buNone/>
            </a:pPr>
            <a:r>
              <a:rPr lang="en-US" sz="1800" dirty="0"/>
              <a:t>Enable locked pages.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u="sng" dirty="0">
                <a:solidFill>
                  <a:schemeClr val="tx1"/>
                </a:solidFill>
              </a:rPr>
              <a:t>Database File Changes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Enable database page compression.</a:t>
            </a:r>
            <a:br>
              <a:rPr lang="en-US" sz="1800" dirty="0"/>
            </a:br>
            <a:r>
              <a:rPr lang="en-US" sz="1800" dirty="0"/>
              <a:t>Limit or disable </a:t>
            </a:r>
            <a:r>
              <a:rPr lang="en-US" sz="1800" dirty="0" err="1"/>
              <a:t>autogrow</a:t>
            </a:r>
            <a:r>
              <a:rPr lang="en-US" sz="1800" dirty="0"/>
              <a:t> on the database.</a:t>
            </a:r>
            <a:br>
              <a:rPr lang="en-US" sz="1800" dirty="0"/>
            </a:br>
            <a:r>
              <a:rPr lang="en-US" sz="1800" dirty="0"/>
              <a:t>Disable </a:t>
            </a:r>
            <a:r>
              <a:rPr lang="en-US" sz="1800" dirty="0" err="1"/>
              <a:t>autoshrink</a:t>
            </a:r>
            <a:r>
              <a:rPr lang="en-US" sz="1800" dirty="0"/>
              <a:t> on the database.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b="1" u="sng" dirty="0">
                <a:solidFill>
                  <a:schemeClr val="tx1"/>
                </a:solidFill>
              </a:rPr>
              <a:t>Use Fast Disks</a:t>
            </a:r>
            <a:br>
              <a:rPr lang="en-US" sz="1800" dirty="0"/>
            </a:br>
            <a:r>
              <a:rPr lang="en-US" sz="1800" dirty="0"/>
              <a:t>Move all databases to data disks, including system databases.</a:t>
            </a:r>
            <a:br>
              <a:rPr lang="en-US" sz="1800" dirty="0"/>
            </a:br>
            <a:r>
              <a:rPr lang="en-US" sz="1800" dirty="0"/>
              <a:t>Move SQL Server error log and trace file directories to data disks.</a:t>
            </a:r>
            <a:br>
              <a:rPr lang="en-US" sz="1800" dirty="0"/>
            </a:br>
            <a:r>
              <a:rPr lang="en-US" sz="1800" dirty="0"/>
              <a:t>Setup default backup and database file locations.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Apply SQL Server performance fixes.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BIUG - SMITHFIELD RI - APR 2016</a:t>
            </a:r>
          </a:p>
        </p:txBody>
      </p:sp>
    </p:spTree>
    <p:extLst>
      <p:ext uri="{BB962C8B-B14F-4D97-AF65-F5344CB8AC3E}">
        <p14:creationId xmlns:p14="http://schemas.microsoft.com/office/powerpoint/2010/main" val="2272475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Windows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8598"/>
            <a:ext cx="6874453" cy="4276345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Add data disk(s) in Azure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Enable read caching for data disks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Add log disk in Azure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Align and format disks in Windows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Set power setting to high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Configure local account for services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Add account to volume maintenance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Add account to lock pages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Configure firewall rule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Example - Task 3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BIUG - SMITHFIELD RI - APR 2016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905" y="503952"/>
            <a:ext cx="8858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06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database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8598"/>
            <a:ext cx="6874453" cy="4276345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Configure [</a:t>
            </a:r>
            <a:r>
              <a:rPr lang="en-US" sz="2400" dirty="0" err="1"/>
              <a:t>tempdb</a:t>
            </a:r>
            <a:r>
              <a:rPr lang="en-US" sz="2400" dirty="0"/>
              <a:t>] files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Enable [</a:t>
            </a:r>
            <a:r>
              <a:rPr lang="en-US" sz="2400" dirty="0" err="1"/>
              <a:t>tempdb</a:t>
            </a:r>
            <a:r>
              <a:rPr lang="en-US" sz="2400" dirty="0"/>
              <a:t>] trace flags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Resize system databases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Set min/max memory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Set default data/log/backup directories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Always compress backups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Optimize for ad-hoc queries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Set MAXDOP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Enable DAC for emergencies</a:t>
            </a:r>
            <a:br>
              <a:rPr lang="en-US" sz="2400" dirty="0"/>
            </a:b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Example - Task 4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BIUG - SMITHFIELD RI - APR 2016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652" y="708225"/>
            <a:ext cx="1412520" cy="141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2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database 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8598"/>
            <a:ext cx="6874453" cy="4276345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Create &amp; Activate Send Grid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Enabling the DB mail service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Creating a mail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Making a mail profile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Associating profiles with accounts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Assign the profile a principle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Update SMTP credentials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Sending that first email message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Example - Task 5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BIUG - SMITHFIELD RI - APR 2016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969" y="566825"/>
            <a:ext cx="1111772" cy="11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8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basic alerting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8598"/>
            <a:ext cx="6874453" cy="4276345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Add a database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Define a fail-safe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Enable SQL Agent mail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Enable fail-safe operator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Create basic alerts (11-24)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Test basic alerts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Add blocking alert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Add deadlock alert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Example - Task 6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BIUG - SMITHFIELD RI - APR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830" y="485557"/>
            <a:ext cx="1629429" cy="162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 Maintenance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8598"/>
            <a:ext cx="6874453" cy="4276345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Data file backups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Log file backups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Index defragmentation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Update table statistics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Clean up </a:t>
            </a:r>
            <a:r>
              <a:rPr lang="en-US" sz="2400" dirty="0" err="1"/>
              <a:t>msdb</a:t>
            </a:r>
            <a:r>
              <a:rPr lang="en-US" sz="2400" dirty="0"/>
              <a:t> logs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Monitor file size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Monitor </a:t>
            </a:r>
            <a:r>
              <a:rPr lang="en-US" sz="2400" dirty="0" err="1"/>
              <a:t>vlf</a:t>
            </a:r>
            <a:r>
              <a:rPr lang="en-US" sz="2400" dirty="0"/>
              <a:t> size</a:t>
            </a:r>
          </a:p>
          <a:p>
            <a:pPr marL="971550" lvl="1" indent="-514350">
              <a:buFont typeface="+mj-lt"/>
              <a:buAutoNum type="arabicPeriod"/>
            </a:pPr>
            <a:endParaRPr lang="en-US" sz="1400" dirty="0"/>
          </a:p>
          <a:p>
            <a:pPr marL="457200" lvl="1" indent="0">
              <a:buNone/>
            </a:pPr>
            <a:r>
              <a:rPr lang="en-US" sz="2000" dirty="0"/>
              <a:t>You can use </a:t>
            </a:r>
            <a:r>
              <a:rPr lang="en-US" sz="2000" dirty="0" err="1"/>
              <a:t>ola</a:t>
            </a:r>
            <a:r>
              <a:rPr lang="en-US" sz="2000" dirty="0"/>
              <a:t> </a:t>
            </a:r>
            <a:r>
              <a:rPr lang="en-US" sz="2000" dirty="0" err="1"/>
              <a:t>hallengren’s</a:t>
            </a:r>
            <a:r>
              <a:rPr lang="en-US" sz="2000" dirty="0"/>
              <a:t> scripts, custom jobs and/or maintenance plans.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Example - Task 7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BIUG - SMITHFIELD RI - APR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207" y="463787"/>
            <a:ext cx="2139949" cy="160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5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Current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8598"/>
            <a:ext cx="6874453" cy="4276345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400" dirty="0"/>
              <a:t>The modern DBA should use the DMAIC process to manage a dynamic system.  </a:t>
            </a:r>
          </a:p>
          <a:p>
            <a:pPr marL="457200" lvl="1" indent="0">
              <a:buNone/>
            </a:pPr>
            <a:endParaRPr lang="en-US" sz="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Crystal Disk Mark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SQL IO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Performance Analysis of Logs (PAL)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/>
              <a:t>Pssdiag</a:t>
            </a:r>
            <a:r>
              <a:rPr lang="en-US" sz="2400" dirty="0"/>
              <a:t> / </a:t>
            </a:r>
            <a:r>
              <a:rPr lang="en-US" sz="2400" dirty="0" err="1"/>
              <a:t>Sqldiag</a:t>
            </a:r>
            <a:r>
              <a:rPr lang="en-US" sz="2400" dirty="0"/>
              <a:t> Manager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/>
              <a:t>Sqlnexus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Capture DMV information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BIUG - SMITHFIELD RI - APR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92" y="469765"/>
            <a:ext cx="2169718" cy="222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2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8598"/>
            <a:ext cx="6874453" cy="4276345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Cloud computing companies offer services in three typical flavors.  They are listed from </a:t>
            </a:r>
            <a:r>
              <a:rPr lang="en-US" sz="2200" dirty="0">
                <a:solidFill>
                  <a:srgbClr val="FF0000"/>
                </a:solidFill>
              </a:rPr>
              <a:t>high</a:t>
            </a:r>
            <a:r>
              <a:rPr lang="en-US" sz="2200" dirty="0"/>
              <a:t> to </a:t>
            </a:r>
            <a:r>
              <a:rPr lang="en-US" sz="2200" dirty="0">
                <a:solidFill>
                  <a:srgbClr val="00B050"/>
                </a:solidFill>
              </a:rPr>
              <a:t>low</a:t>
            </a:r>
            <a:r>
              <a:rPr lang="en-US" sz="2200" dirty="0"/>
              <a:t> complexity in terms of management.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Infrastructure as a service (</a:t>
            </a:r>
            <a:r>
              <a:rPr lang="en-US" sz="2200" b="1" dirty="0"/>
              <a:t>IAAS</a:t>
            </a:r>
            <a:r>
              <a:rPr lang="en-US" sz="2200" dirty="0"/>
              <a:t>) basically supplies the consumer with a virtual machine. 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Platform as a service (</a:t>
            </a:r>
            <a:r>
              <a:rPr lang="en-US" sz="2200" b="1" dirty="0"/>
              <a:t>PAAS</a:t>
            </a:r>
            <a:r>
              <a:rPr lang="en-US" sz="2200" dirty="0"/>
              <a:t>) supplies the consumer with application development environment.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Software as a service (</a:t>
            </a:r>
            <a:r>
              <a:rPr lang="en-US" sz="2200" b="1" dirty="0"/>
              <a:t>SAAS</a:t>
            </a:r>
            <a:r>
              <a:rPr lang="en-US" sz="2200" dirty="0"/>
              <a:t>) supplies the consumer with access to an application and data.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1000" dirty="0">
              <a:solidFill>
                <a:srgbClr val="0070C0"/>
              </a:solidFill>
            </a:endParaRPr>
          </a:p>
          <a:p>
            <a:endParaRPr lang="en-US" sz="1000" dirty="0">
              <a:solidFill>
                <a:srgbClr val="0070C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BIUG - SMITHFIELD RI - APR 2016</a:t>
            </a:r>
          </a:p>
        </p:txBody>
      </p:sp>
    </p:spTree>
    <p:extLst>
      <p:ext uri="{BB962C8B-B14F-4D97-AF65-F5344CB8AC3E}">
        <p14:creationId xmlns:p14="http://schemas.microsoft.com/office/powerpoint/2010/main" val="1621015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Workloads to Azure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BIUG - SMITHFIELD RI - APR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51" y="1776857"/>
            <a:ext cx="8326876" cy="257697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675108"/>
            <a:ext cx="8229600" cy="7344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</a:rPr>
              <a:t>Azure is more resilient than this comic strip!</a:t>
            </a:r>
          </a:p>
        </p:txBody>
      </p:sp>
    </p:spTree>
    <p:extLst>
      <p:ext uri="{BB962C8B-B14F-4D97-AF65-F5344CB8AC3E}">
        <p14:creationId xmlns:p14="http://schemas.microsoft.com/office/powerpoint/2010/main" val="3316349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Summarize The Talk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8598"/>
            <a:ext cx="6874453" cy="4276345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400" dirty="0"/>
              <a:t>To be successful with infrastructure as a service, you need to know a little about virtual machine, windows system and SQL database administration.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sz="2400" dirty="0"/>
              <a:t>The benefit of controlling your own VM is that you have 100% on premise to in cloud compatibility.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sz="2400" dirty="0"/>
              <a:t>After setting up you system, make sure you take a baseline.  You never know when a noisy neighbor might be the cause of your woes.</a:t>
            </a:r>
          </a:p>
          <a:p>
            <a:pPr marL="457200" lvl="1" indent="0">
              <a:buNone/>
            </a:pPr>
            <a:endParaRPr lang="en-US" sz="10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BIUG - SMITHFIELD RI - APR 2016</a:t>
            </a:r>
          </a:p>
        </p:txBody>
      </p:sp>
    </p:spTree>
    <p:extLst>
      <p:ext uri="{BB962C8B-B14F-4D97-AF65-F5344CB8AC3E}">
        <p14:creationId xmlns:p14="http://schemas.microsoft.com/office/powerpoint/2010/main" val="3457702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(pg. 1)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fr-FR" dirty="0"/>
              <a:t>RI BIUG - SMITHFIELD RI - APR 2016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1" y="1326229"/>
            <a:ext cx="8351752" cy="2345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30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  <a:p>
            <a:pPr marL="0" indent="0">
              <a:buNone/>
            </a:pPr>
            <a:r>
              <a:rPr lang="en-US" sz="2400" dirty="0"/>
              <a:t>Virtual Machine Sizes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https://azure.microsoft.com/en-us/documentation/articles/virtual-machines-linux-sizes/</a:t>
            </a:r>
            <a:endParaRPr lang="en-US" sz="1600" dirty="0"/>
          </a:p>
          <a:p>
            <a:pPr marL="0" indent="0">
              <a:buFont typeface="Arial"/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/>
              <a:t>Performance Best Practices (Azure SQL VM)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https://azure.microsoft.com/en-us/documentation/articles/virtual-machines-windows-sql-performance/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dirty="0"/>
              <a:t>Premium Storage</a:t>
            </a:r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https://azure.microsoft.com/en-us/documentation/articles/storage-premium-storage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2400" dirty="0">
                <a:solidFill>
                  <a:prstClr val="black"/>
                </a:solidFill>
                <a:latin typeface="Arial"/>
                <a:cs typeface="+mn-cs"/>
              </a:rPr>
              <a:t>Disk Partition Alignment Best Practices for SQL Server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hlinkClick r:id="rId5"/>
              </a:rPr>
              <a:t>https://technet.microsoft.com/en-us/library/dd758814(v=sql.100).aspx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9889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(pg. 2)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fr-FR" dirty="0"/>
              <a:t>RI BIUG - SMITHFIELD RI - APR 2016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1" y="1326229"/>
            <a:ext cx="8351752" cy="2345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30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  <a:p>
            <a:pPr marL="0" indent="0">
              <a:buNone/>
            </a:pPr>
            <a:r>
              <a:rPr lang="en-US" sz="2400" dirty="0"/>
              <a:t>Manage Availability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https://azure.microsoft.com/en-us/documentation/articles/virtual-machines-windows-manage-availability/</a:t>
            </a:r>
            <a:endParaRPr lang="en-US" sz="16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/>
              <a:t>Send Grid Service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https://azure.microsoft.com/en-us/documentation/articles/sendgrid-dotnet-how-to-send-email/</a:t>
            </a:r>
            <a:endParaRPr lang="en-US" sz="16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/>
              <a:t>System Alerts</a:t>
            </a:r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http://craftydba.com/?p=1099</a:t>
            </a:r>
            <a:endParaRPr lang="en-US" sz="16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2400" dirty="0"/>
              <a:t>Database Mail</a:t>
            </a:r>
          </a:p>
          <a:p>
            <a:pPr marL="0" indent="0">
              <a:buNone/>
            </a:pPr>
            <a:r>
              <a:rPr lang="en-US" sz="1600" dirty="0">
                <a:hlinkClick r:id="rId5"/>
              </a:rPr>
              <a:t>http://craftydba.com/?p=1025</a:t>
            </a:r>
            <a:endParaRPr lang="en-US" sz="1600" dirty="0"/>
          </a:p>
          <a:p>
            <a:pPr marL="0" indent="0">
              <a:buNone/>
            </a:pP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/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75745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(pg. 3)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fr-FR" dirty="0"/>
              <a:t>RI BIUG - SMITHFIELD RI - APR 2016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1" y="1326229"/>
            <a:ext cx="8351752" cy="2345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30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  <a:p>
            <a:pPr marL="0" indent="0">
              <a:buNone/>
            </a:pPr>
            <a:r>
              <a:rPr lang="en-US" sz="2400" dirty="0"/>
              <a:t>Operators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http://craftydba.com/?p=1085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2400" dirty="0">
                <a:solidFill>
                  <a:prstClr val="black"/>
                </a:solidFill>
                <a:latin typeface="Arial"/>
                <a:cs typeface="+mn-cs"/>
              </a:rPr>
              <a:t>Alerts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http://craftydba.com/?p=1099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2400" dirty="0">
                <a:solidFill>
                  <a:prstClr val="black"/>
                </a:solidFill>
                <a:latin typeface="Arial"/>
              </a:rPr>
              <a:t>Effects of min and max server memory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https://technet.microsoft.com/en-us/library/ms180797(v=sql.105).aspx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2400" dirty="0">
                <a:solidFill>
                  <a:prstClr val="black"/>
                </a:solidFill>
                <a:latin typeface="Arial"/>
              </a:rPr>
              <a:t>Optimize For Ad-hoc Workloads</a:t>
            </a:r>
          </a:p>
          <a:p>
            <a:pPr marL="0" indent="0">
              <a:buNone/>
            </a:pPr>
            <a:r>
              <a:rPr lang="en-US" sz="1600" dirty="0">
                <a:hlinkClick r:id="rId5"/>
              </a:rPr>
              <a:t>https://msdn.microsoft.com/en-us/library/cc645587(v=sql.110).aspx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/>
          </a:p>
          <a:p>
            <a:pPr marL="0" indent="0">
              <a:buNone/>
            </a:pP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/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6657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(pg. 4)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fr-FR" dirty="0"/>
              <a:t>RI BIUG - SMITHFIELD RI - APR 2016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1" y="1326229"/>
            <a:ext cx="8351752" cy="2345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30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2400" dirty="0">
                <a:solidFill>
                  <a:prstClr val="black"/>
                </a:solidFill>
                <a:latin typeface="Arial"/>
              </a:rPr>
              <a:t>Optimizing </a:t>
            </a:r>
            <a:r>
              <a:rPr lang="en-US" sz="2400" dirty="0" err="1">
                <a:solidFill>
                  <a:prstClr val="black"/>
                </a:solidFill>
                <a:latin typeface="Arial"/>
              </a:rPr>
              <a:t>tempdb</a:t>
            </a:r>
            <a:r>
              <a:rPr lang="en-US" sz="2400" dirty="0">
                <a:solidFill>
                  <a:prstClr val="black"/>
                </a:solidFill>
                <a:latin typeface="Arial"/>
              </a:rPr>
              <a:t> configuration 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hlinkClick r:id="rId2"/>
              </a:rPr>
              <a:t>https://www.simple-talk.com/sql/database-administration/optimizing-tempdb-configuration-with-sql-server-2012-extended-events/</a:t>
            </a: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8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8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800" dirty="0"/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2400" dirty="0" err="1">
                <a:solidFill>
                  <a:prstClr val="black"/>
                </a:solidFill>
                <a:latin typeface="Arial"/>
              </a:rPr>
              <a:t>Tempdb</a:t>
            </a:r>
            <a:r>
              <a:rPr lang="en-US" sz="2400" dirty="0">
                <a:solidFill>
                  <a:prstClr val="black"/>
                </a:solidFill>
                <a:latin typeface="Arial"/>
              </a:rPr>
              <a:t> trace flags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hlinkClick r:id="rId3"/>
              </a:rPr>
              <a:t>https://www.brentozar.com/archive/2014/06/trace-flags-1117-1118-tempdb-configuration/</a:t>
            </a: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8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8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800" dirty="0"/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2400" dirty="0">
                <a:solidFill>
                  <a:prstClr val="black"/>
                </a:solidFill>
                <a:latin typeface="Arial"/>
              </a:rPr>
              <a:t>Dedicated Administrator Connections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hlinkClick r:id="rId4"/>
              </a:rPr>
              <a:t>https://technet.microsoft.com/en-us/library/ms178068(v=sql.105).aspx</a:t>
            </a: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800" dirty="0"/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2400" dirty="0">
                <a:solidFill>
                  <a:prstClr val="black"/>
                </a:solidFill>
                <a:latin typeface="Arial"/>
              </a:rPr>
              <a:t>Storage Spaces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hlinkClick r:id="rId5"/>
              </a:rPr>
              <a:t>https://technet.microsoft.com/library/hh831739.aspx</a:t>
            </a: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/>
          </a:p>
          <a:p>
            <a:pPr marL="0" indent="0">
              <a:buNone/>
            </a:pP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/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2269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(pg. 5)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fr-FR" dirty="0"/>
              <a:t>RI BIUG - SMITHFIELD RI - APR 2016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1" y="1326229"/>
            <a:ext cx="8351752" cy="2345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30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2400" dirty="0">
                <a:solidFill>
                  <a:prstClr val="black"/>
                </a:solidFill>
                <a:latin typeface="Arial"/>
              </a:rPr>
              <a:t>High Performance Power Setting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hlinkClick r:id="rId2"/>
              </a:rPr>
              <a:t>https://www.brentozar.com/archive/2010/10/sql-server-on-powersaving-cpus-not-so-fast/</a:t>
            </a: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2400" dirty="0">
                <a:solidFill>
                  <a:prstClr val="black"/>
                </a:solidFill>
                <a:latin typeface="Arial"/>
              </a:rPr>
              <a:t>Maintenance Scripts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hlinkClick r:id="rId3"/>
              </a:rPr>
              <a:t>https://ola.hallengren.com/sql-server-backup.html</a:t>
            </a: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1600" dirty="0">
              <a:solidFill>
                <a:prstClr val="black"/>
              </a:solidFill>
              <a:latin typeface="Arial"/>
              <a:cs typeface="+mn-cs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2400" dirty="0">
                <a:solidFill>
                  <a:prstClr val="black"/>
                </a:solidFill>
                <a:latin typeface="Arial"/>
                <a:cs typeface="+mn-cs"/>
              </a:rPr>
              <a:t>Monitoring Database VLF’s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hlinkClick r:id="rId4"/>
              </a:rPr>
              <a:t>http://craftydba.com/?p=3374</a:t>
            </a: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2400" dirty="0">
                <a:solidFill>
                  <a:prstClr val="black"/>
                </a:solidFill>
                <a:latin typeface="Arial"/>
              </a:rPr>
              <a:t>Monitoring Database File Size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hlinkClick r:id="rId5"/>
              </a:rPr>
              <a:t>http://craftydba.com/?p=3423</a:t>
            </a: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2400" dirty="0">
                <a:solidFill>
                  <a:prstClr val="black"/>
                </a:solidFill>
                <a:latin typeface="Arial"/>
                <a:cs typeface="+mn-cs"/>
              </a:rPr>
              <a:t>Maintenance &amp; History Cleanup Tasks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solidFill>
                  <a:prstClr val="black"/>
                </a:solidFill>
                <a:latin typeface="Arial"/>
                <a:cs typeface="+mn-cs"/>
                <a:hlinkClick r:id="rId6"/>
              </a:rPr>
              <a:t>http://craftydba.com/?p=3258</a:t>
            </a:r>
            <a:endParaRPr lang="en-US" sz="1600" dirty="0">
              <a:solidFill>
                <a:prstClr val="black"/>
              </a:solidFill>
              <a:latin typeface="Arial"/>
              <a:cs typeface="+mn-cs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8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8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8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/>
          </a:p>
          <a:p>
            <a:pPr marL="0" indent="0">
              <a:buNone/>
            </a:pP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/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0734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(pg. 6)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fr-FR" dirty="0"/>
              <a:t>RI BIUG - SMITHFIELD RI - APR 2016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1" y="1125191"/>
            <a:ext cx="8351752" cy="2345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30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/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2400" dirty="0">
                <a:solidFill>
                  <a:prstClr val="black"/>
                </a:solidFill>
                <a:latin typeface="Arial"/>
                <a:cs typeface="+mn-cs"/>
              </a:rPr>
              <a:t>Management Data Warehouse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solidFill>
                  <a:prstClr val="black"/>
                </a:solidFill>
                <a:latin typeface="Arial"/>
                <a:cs typeface="+mn-cs"/>
                <a:hlinkClick r:id="rId2"/>
              </a:rPr>
              <a:t>https://msdn.microsoft.com/en-us/library/bb677179.aspx</a:t>
            </a:r>
            <a:endParaRPr lang="en-US" sz="1600" dirty="0">
              <a:solidFill>
                <a:prstClr val="black"/>
              </a:solidFill>
              <a:latin typeface="Arial"/>
              <a:cs typeface="+mn-cs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2400" dirty="0">
                <a:solidFill>
                  <a:prstClr val="black"/>
                </a:solidFill>
                <a:latin typeface="Arial"/>
              </a:rPr>
              <a:t>Performance Analysis Of Logs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solidFill>
                  <a:prstClr val="black"/>
                </a:solidFill>
                <a:latin typeface="Arial"/>
                <a:hlinkClick r:id="rId3"/>
              </a:rPr>
              <a:t>http://pal.codeplex.com/</a:t>
            </a:r>
            <a:endParaRPr lang="en-US" sz="1600" dirty="0">
              <a:solidFill>
                <a:prstClr val="black"/>
              </a:solidFill>
              <a:latin typeface="Arial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1600" dirty="0">
              <a:solidFill>
                <a:prstClr val="black"/>
              </a:solidFill>
              <a:latin typeface="Arial"/>
              <a:cs typeface="+mn-cs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2400" dirty="0">
                <a:solidFill>
                  <a:prstClr val="black"/>
                </a:solidFill>
                <a:latin typeface="Arial"/>
                <a:cs typeface="+mn-cs"/>
              </a:rPr>
              <a:t>Crystal Disk Mark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solidFill>
                  <a:prstClr val="black"/>
                </a:solidFill>
                <a:latin typeface="Arial"/>
                <a:cs typeface="+mn-cs"/>
                <a:hlinkClick r:id="rId4"/>
              </a:rPr>
              <a:t>http://download.cnet.com/CrystalDiskMark/3000-2094_4-75330576.html</a:t>
            </a:r>
            <a:endParaRPr lang="en-US" sz="1600" dirty="0">
              <a:solidFill>
                <a:prstClr val="black"/>
              </a:solidFill>
              <a:latin typeface="Arial"/>
              <a:cs typeface="+mn-cs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2400" dirty="0">
                <a:solidFill>
                  <a:prstClr val="black"/>
                </a:solidFill>
                <a:latin typeface="Arial"/>
                <a:cs typeface="+mn-cs"/>
              </a:rPr>
              <a:t>SQL IO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solidFill>
                  <a:prstClr val="black"/>
                </a:solidFill>
                <a:latin typeface="Arial"/>
                <a:cs typeface="+mn-cs"/>
                <a:hlinkClick r:id="rId5"/>
              </a:rPr>
              <a:t>https://www.mssqltips.com/sqlservertip/2127/benchmarking-sql-server-io-with-sqlio/</a:t>
            </a:r>
            <a:endParaRPr lang="en-US" sz="1600" dirty="0">
              <a:solidFill>
                <a:prstClr val="black"/>
              </a:solidFill>
              <a:latin typeface="Arial"/>
              <a:cs typeface="+mn-cs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1600" dirty="0"/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2400" dirty="0">
                <a:solidFill>
                  <a:prstClr val="black"/>
                </a:solidFill>
                <a:latin typeface="Arial"/>
              </a:rPr>
              <a:t>SQL Nexus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solidFill>
                  <a:prstClr val="black"/>
                </a:solidFill>
                <a:latin typeface="Arial"/>
                <a:hlinkClick r:id="rId6"/>
              </a:rPr>
              <a:t>http://sqlnexus.codeplex.com/</a:t>
            </a:r>
            <a:endParaRPr lang="en-US" sz="1600" dirty="0">
              <a:solidFill>
                <a:prstClr val="black"/>
              </a:solidFill>
              <a:latin typeface="Arial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1600" dirty="0">
              <a:solidFill>
                <a:prstClr val="black"/>
              </a:solidFill>
              <a:latin typeface="Arial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2400" dirty="0">
                <a:solidFill>
                  <a:prstClr val="black"/>
                </a:solidFill>
                <a:latin typeface="Arial"/>
              </a:rPr>
              <a:t>DMV Scripts</a:t>
            </a:r>
          </a:p>
          <a:p>
            <a:pPr marL="0" lvl="0" indent="0">
              <a:spcBef>
                <a:spcPts val="0"/>
              </a:spcBef>
              <a:buClrTx/>
              <a:buNone/>
            </a:pPr>
            <a:r>
              <a:rPr lang="en-US" sz="1600" dirty="0">
                <a:solidFill>
                  <a:prstClr val="black"/>
                </a:solidFill>
                <a:latin typeface="Arial"/>
                <a:hlinkClick r:id="rId7"/>
              </a:rPr>
              <a:t>http://www.sqlskills.com/blogs/glenn/category/dmv-queries/</a:t>
            </a:r>
            <a:endParaRPr lang="en-US" sz="1600" dirty="0">
              <a:solidFill>
                <a:prstClr val="black"/>
              </a:solidFill>
              <a:latin typeface="Arial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1600" dirty="0">
              <a:solidFill>
                <a:prstClr val="black"/>
              </a:solidFill>
              <a:latin typeface="Arial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1600" dirty="0">
              <a:solidFill>
                <a:prstClr val="black"/>
              </a:solidFill>
              <a:latin typeface="Arial"/>
            </a:endParaRPr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8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8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800" dirty="0"/>
          </a:p>
          <a:p>
            <a:pPr marL="0" lvl="0" indent="0">
              <a:spcBef>
                <a:spcPts val="0"/>
              </a:spcBef>
              <a:buClrTx/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/>
          </a:p>
          <a:p>
            <a:pPr marL="0" indent="0">
              <a:buNone/>
            </a:pPr>
            <a:br>
              <a:rPr lang="en-US" sz="1600" dirty="0">
                <a:solidFill>
                  <a:srgbClr val="FF0000"/>
                </a:solidFill>
              </a:rPr>
            </a:br>
            <a:endParaRPr lang="en-US" sz="1600" dirty="0"/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20016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67980" y="3337999"/>
            <a:ext cx="7491456" cy="2013320"/>
          </a:xfrm>
        </p:spPr>
        <p:txBody>
          <a:bodyPr/>
          <a:lstStyle/>
          <a:p>
            <a:r>
              <a:rPr lang="en-US" dirty="0"/>
              <a:t>Thank you for attending!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60375" y="5597490"/>
            <a:ext cx="5402263" cy="5175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John Miner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7980" y="6297257"/>
            <a:ext cx="4831384" cy="449263"/>
          </a:xfrm>
        </p:spPr>
        <p:txBody>
          <a:bodyPr/>
          <a:lstStyle/>
          <a:p>
            <a:r>
              <a:rPr lang="fr-FR" sz="1400" dirty="0"/>
              <a:t>RI BIUG - SMITHFIELD RI - APR 2016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4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Azure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8598"/>
            <a:ext cx="6874453" cy="4276345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Here are three typical cloud services in Azure.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Power BI dashboard is a software as a service offering.</a:t>
            </a:r>
          </a:p>
          <a:p>
            <a:endParaRPr lang="en-US" sz="2200" dirty="0"/>
          </a:p>
          <a:p>
            <a:r>
              <a:rPr lang="en-US" sz="2200" dirty="0"/>
              <a:t>Azure SQL Server database is a software as a service offering.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2200" dirty="0"/>
              <a:t>Azure virtual machines is a infrastructure as a service offering.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* = possible lift &amp; shift workload to the cloud.</a:t>
            </a:r>
          </a:p>
          <a:p>
            <a:endParaRPr lang="en-US" sz="1000" dirty="0">
              <a:solidFill>
                <a:srgbClr val="0070C0"/>
              </a:solidFill>
            </a:endParaRPr>
          </a:p>
          <a:p>
            <a:endParaRPr lang="en-US" sz="1000" dirty="0">
              <a:solidFill>
                <a:srgbClr val="0070C0"/>
              </a:solidFill>
            </a:endParaRP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BIUG - SMITHFIELD RI - APR 2016</a:t>
            </a:r>
          </a:p>
        </p:txBody>
      </p:sp>
    </p:spTree>
    <p:extLst>
      <p:ext uri="{BB962C8B-B14F-4D97-AF65-F5344CB8AC3E}">
        <p14:creationId xmlns:p14="http://schemas.microsoft.com/office/powerpoint/2010/main" val="217506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services vs Packaged Software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838" y="1536139"/>
            <a:ext cx="5906324" cy="4048690"/>
          </a:xfrm>
        </p:spPr>
      </p:pic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BIUG - SMITHFIELD RI - APR 2016</a:t>
            </a:r>
          </a:p>
        </p:txBody>
      </p:sp>
    </p:spTree>
    <p:extLst>
      <p:ext uri="{BB962C8B-B14F-4D97-AF65-F5344CB8AC3E}">
        <p14:creationId xmlns:p14="http://schemas.microsoft.com/office/powerpoint/2010/main" val="224573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8598"/>
            <a:ext cx="6874453" cy="4276345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Design virtual machine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Access virtual machine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Configure windows settings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Setup database engine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Install database mail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Enable basic alerting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Provide maintenance plans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Take system baseline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dirty="0"/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BIUG - SMITHFIELD RI - APR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52" y="542581"/>
            <a:ext cx="1855266" cy="16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6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Compute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8598"/>
            <a:ext cx="6874453" cy="4276345"/>
          </a:xfrm>
        </p:spPr>
        <p:txBody>
          <a:bodyPr/>
          <a:lstStyle/>
          <a:p>
            <a:r>
              <a:rPr lang="en-US" sz="2200" dirty="0"/>
              <a:t>Are you going to use a public internet connection or dedicated pipe (express route)?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2200" dirty="0"/>
              <a:t>Where is the information located?   There are currently 22 data centers in the world.</a:t>
            </a:r>
          </a:p>
          <a:p>
            <a:endParaRPr lang="en-US" sz="1000" dirty="0">
              <a:solidFill>
                <a:srgbClr val="0070C0"/>
              </a:solidFill>
            </a:endParaRPr>
          </a:p>
          <a:p>
            <a:endParaRPr lang="en-US" sz="1000" dirty="0">
              <a:solidFill>
                <a:srgbClr val="0070C0"/>
              </a:solidFill>
            </a:endParaRPr>
          </a:p>
          <a:p>
            <a:r>
              <a:rPr lang="en-US" sz="2200" dirty="0"/>
              <a:t>How much processing power does the solution need?  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2200" dirty="0"/>
              <a:t>How is security going to play a role?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BIUG - SMITHFIELD RI - APR 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21" y="3590662"/>
            <a:ext cx="1701511" cy="1193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84" y="4784259"/>
            <a:ext cx="1084984" cy="10849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40" y="2313482"/>
            <a:ext cx="1059873" cy="1148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130" y="1050975"/>
            <a:ext cx="1219893" cy="121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0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8598"/>
            <a:ext cx="6874453" cy="4276345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Unique machine 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Admin credentials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Pick a machine size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Storage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Availability set for failover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Enable public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Optional standard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Select automatic patching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Choose automatic backups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Example - Task 1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BIUG - SMITHFIELD RI - APR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511" y="618239"/>
            <a:ext cx="2294289" cy="172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8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2870"/>
            <a:ext cx="8229600" cy="427634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Five different sizes.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A-series can be deployed on a variety of hardware types and processors.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D-series VMs are designed to run applications that demand higher compute power and temporary disk performance.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G-series VMs offer the most memory and run on hosts that have Intel Xeon E5 V3 family processors.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GS/DS – series VM’s follow their parent series with the hard disk being solid state drives.</a:t>
            </a: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BIUG - SMITHFIELD RI - APR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70" y="436825"/>
            <a:ext cx="2165097" cy="113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3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&amp; Update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5558"/>
            <a:ext cx="5345395" cy="264359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Fault Domains </a:t>
            </a:r>
            <a:r>
              <a:rPr lang="en-US" sz="2000" dirty="0"/>
              <a:t>define the group of virtual machines that share a common power source and network switch.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Update</a:t>
            </a:r>
            <a:r>
              <a:rPr lang="en-US" sz="2000" dirty="0"/>
              <a:t> </a:t>
            </a:r>
            <a:r>
              <a:rPr lang="en-US" sz="2000" b="1" dirty="0"/>
              <a:t>Domains</a:t>
            </a:r>
            <a:r>
              <a:rPr lang="en-US" sz="2000" dirty="0"/>
              <a:t> indicate groups of virtual machines and underlying physical hardware that can be rebooted at the same time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By default, there are 3 fault domains and 5 update domains.  Group similar machines into different availability groups.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BIUG - SMITHFIELD RI - APR 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118" y="2209441"/>
            <a:ext cx="2643389" cy="204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2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QL Saturday">
      <a:dk1>
        <a:sysClr val="windowText" lastClr="000000"/>
      </a:dk1>
      <a:lt1>
        <a:sysClr val="window" lastClr="FFFFFF"/>
      </a:lt1>
      <a:dk2>
        <a:srgbClr val="3E3F3E"/>
      </a:dk2>
      <a:lt2>
        <a:srgbClr val="EEECE1"/>
      </a:lt2>
      <a:accent1>
        <a:srgbClr val="19405F"/>
      </a:accent1>
      <a:accent2>
        <a:srgbClr val="00548A"/>
      </a:accent2>
      <a:accent3>
        <a:srgbClr val="8CB13D"/>
      </a:accent3>
      <a:accent4>
        <a:srgbClr val="2E709A"/>
      </a:accent4>
      <a:accent5>
        <a:srgbClr val="D4762F"/>
      </a:accent5>
      <a:accent6>
        <a:srgbClr val="7C3575"/>
      </a:accent6>
      <a:hlink>
        <a:srgbClr val="8FB443"/>
      </a:hlink>
      <a:folHlink>
        <a:srgbClr val="8EB2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5599</TotalTime>
  <Words>1312</Words>
  <Application>Microsoft Office PowerPoint</Application>
  <PresentationFormat>On-screen Show (4:3)</PresentationFormat>
  <Paragraphs>362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Source Sans Pro</vt:lpstr>
      <vt:lpstr>Source Sans Pro Light</vt:lpstr>
      <vt:lpstr>Office Theme</vt:lpstr>
      <vt:lpstr>Best Practices Azure SQL Server VM</vt:lpstr>
      <vt:lpstr>Wikipedia</vt:lpstr>
      <vt:lpstr> Azure Services</vt:lpstr>
      <vt:lpstr>Cloud services vs Packaged Software</vt:lpstr>
      <vt:lpstr>Presentation Overview</vt:lpstr>
      <vt:lpstr> Compute Considerations</vt:lpstr>
      <vt:lpstr>Design Virtual Machine</vt:lpstr>
      <vt:lpstr>Virtual Machine Sizes</vt:lpstr>
      <vt:lpstr>Fault &amp; Update Domains</vt:lpstr>
      <vt:lpstr>Performance Best Practices (pg. 1)</vt:lpstr>
      <vt:lpstr>Performance Best Practices (pg. 2)</vt:lpstr>
      <vt:lpstr>Disk Partition Alignment</vt:lpstr>
      <vt:lpstr>Performance Best Practices (pg. 3)</vt:lpstr>
      <vt:lpstr>Configure Windows Settings</vt:lpstr>
      <vt:lpstr>Setup database engine</vt:lpstr>
      <vt:lpstr>Install database mail</vt:lpstr>
      <vt:lpstr>Enable basic alerting</vt:lpstr>
      <vt:lpstr>Provide Maintenance Plans</vt:lpstr>
      <vt:lpstr>Baseline Current System</vt:lpstr>
      <vt:lpstr>Migrating Workloads to Azure</vt:lpstr>
      <vt:lpstr>To Summarize The Talk </vt:lpstr>
      <vt:lpstr>References (pg. 1)</vt:lpstr>
      <vt:lpstr>References (pg. 2)</vt:lpstr>
      <vt:lpstr>References (pg. 3)</vt:lpstr>
      <vt:lpstr>References (pg. 4)</vt:lpstr>
      <vt:lpstr>References (pg. 5)</vt:lpstr>
      <vt:lpstr>References (pg. 6)</vt:lpstr>
      <vt:lpstr>Thank you for attending!  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John Miner</cp:lastModifiedBy>
  <cp:revision>230</cp:revision>
  <dcterms:created xsi:type="dcterms:W3CDTF">2015-06-30T22:55:59Z</dcterms:created>
  <dcterms:modified xsi:type="dcterms:W3CDTF">2016-04-28T20:45:11Z</dcterms:modified>
</cp:coreProperties>
</file>