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62" r:id="rId5"/>
    <p:sldId id="261" r:id="rId6"/>
    <p:sldId id="280" r:id="rId7"/>
    <p:sldId id="260" r:id="rId8"/>
    <p:sldId id="264" r:id="rId9"/>
    <p:sldId id="272" r:id="rId10"/>
    <p:sldId id="277" r:id="rId11"/>
    <p:sldId id="283" r:id="rId12"/>
    <p:sldId id="282" r:id="rId13"/>
    <p:sldId id="281" r:id="rId14"/>
    <p:sldId id="284" r:id="rId15"/>
    <p:sldId id="285" r:id="rId16"/>
    <p:sldId id="286" r:id="rId17"/>
    <p:sldId id="287" r:id="rId18"/>
    <p:sldId id="288" r:id="rId19"/>
    <p:sldId id="289" r:id="rId20"/>
    <p:sldId id="278" r:id="rId21"/>
    <p:sldId id="279"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45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10" name="Picture 9" descr="sqlsat1_we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50291" y="5860655"/>
            <a:ext cx="2107033" cy="1026732"/>
          </a:xfrm>
          <a:prstGeom prst="rect">
            <a:avLst/>
          </a:prstGeom>
        </p:spPr>
      </p:pic>
      <p:sp>
        <p:nvSpPr>
          <p:cNvPr id="9" name="Rectangle 8"/>
          <p:cNvSpPr/>
          <p:nvPr userDrawn="1"/>
        </p:nvSpPr>
        <p:spPr>
          <a:xfrm>
            <a:off x="6727372" y="6633054"/>
            <a:ext cx="2449285" cy="38496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073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942B21B-2ADA-A040-A652-A7305E1B99FE}" type="datetimeFigureOut">
              <a:rPr lang="en-US" smtClean="0"/>
              <a:pPr/>
              <a:t>3/24/2018</a:t>
            </a:fld>
            <a:endParaRPr lang="en-US"/>
          </a:p>
        </p:txBody>
      </p:sp>
      <p:sp>
        <p:nvSpPr>
          <p:cNvPr id="12" name="Date Placeholder 3"/>
          <p:cNvSpPr txBox="1">
            <a:spLocks/>
          </p:cNvSpPr>
          <p:nvPr userDrawn="1"/>
        </p:nvSpPr>
        <p:spPr>
          <a:xfrm>
            <a:off x="706329" y="6286903"/>
            <a:ext cx="851361"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42B21B-2ADA-A040-A652-A7305E1B99FE}" type="datetimeFigureOut">
              <a:rPr lang="en-US" smtClean="0"/>
              <a:pPr/>
              <a:t>3/24/2018</a:t>
            </a:fld>
            <a:r>
              <a:rPr lang="en-US" smtClean="0"/>
              <a:t>  |</a:t>
            </a:r>
            <a:endParaRPr lang="en-US" dirty="0"/>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5" name="Straight Connector 14"/>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173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smtClean="0"/>
              <a:t>  </a:t>
            </a:r>
            <a:endParaRPr lang="en-US" dirty="0"/>
          </a:p>
        </p:txBody>
      </p:sp>
    </p:spTree>
    <p:extLst>
      <p:ext uri="{BB962C8B-B14F-4D97-AF65-F5344CB8AC3E}">
        <p14:creationId xmlns:p14="http://schemas.microsoft.com/office/powerpoint/2010/main" val="407275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a:t>
            </a:r>
            <a:endParaRPr lang="en-US" dirty="0"/>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4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351059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8"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a:t>
            </a:r>
            <a:endParaRPr lang="en-US" dirty="0"/>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3/24/2018</a:t>
            </a:fld>
            <a:r>
              <a:rPr lang="en-US" dirty="0" smtClean="0"/>
              <a:t>  |</a:t>
            </a:r>
            <a:endParaRPr lang="en-US" dirty="0"/>
          </a:p>
        </p:txBody>
      </p:sp>
      <p:sp>
        <p:nvSpPr>
          <p:cNvPr id="16" name="Footer Placeholder 4"/>
          <p:cNvSpPr>
            <a:spLocks noGrp="1"/>
          </p:cNvSpPr>
          <p:nvPr>
            <p:ph type="ftr" sz="quarter" idx="11"/>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7" name="Slide Number Placeholder 5"/>
          <p:cNvSpPr>
            <a:spLocks noGrp="1"/>
          </p:cNvSpPr>
          <p:nvPr>
            <p:ph type="sldNum" sz="quarter" idx="12"/>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13"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a:t>
            </a:r>
            <a:endParaRPr lang="en-US" dirty="0"/>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3/24/2018</a:t>
            </a:fld>
            <a:r>
              <a:rPr lang="en-US" dirty="0" smtClean="0"/>
              <a:t>  |</a:t>
            </a:r>
            <a:endParaRPr lang="en-US" dirty="0"/>
          </a:p>
        </p:txBody>
      </p:sp>
      <p:sp>
        <p:nvSpPr>
          <p:cNvPr id="11"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2"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418698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a:t>
            </a:r>
            <a:endParaRPr lang="en-US" dirty="0"/>
          </a:p>
        </p:txBody>
      </p:sp>
    </p:spTree>
    <p:extLst>
      <p:ext uri="{BB962C8B-B14F-4D97-AF65-F5344CB8AC3E}">
        <p14:creationId xmlns:p14="http://schemas.microsoft.com/office/powerpoint/2010/main" val="255009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3/24/2018</a:t>
            </a:fld>
            <a:r>
              <a:rPr lang="en-US" dirty="0" smtClean="0"/>
              <a:t>  |</a:t>
            </a:r>
            <a:endParaRPr lang="en-US" dirty="0"/>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Tree>
    <p:extLst>
      <p:ext uri="{BB962C8B-B14F-4D97-AF65-F5344CB8AC3E}">
        <p14:creationId xmlns:p14="http://schemas.microsoft.com/office/powerpoint/2010/main" val="224124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728" y="6072791"/>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3/24/2018</a:t>
            </a:fld>
            <a:r>
              <a:rPr lang="en-US" dirty="0" smtClean="0"/>
              <a:t>  |</a:t>
            </a:r>
            <a:endParaRPr lang="en-US" dirty="0"/>
          </a:p>
        </p:txBody>
      </p:sp>
      <p:sp>
        <p:nvSpPr>
          <p:cNvPr id="5"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6"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smtClean="0"/>
              <a:t>  |  </a:t>
            </a:r>
            <a:endParaRPr lang="en-US" dirty="0"/>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8" name="Picture 7" descr="SQLSaturday_Final_Web.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124337" y="5911456"/>
            <a:ext cx="1912930" cy="956465"/>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www.mssqltips.com/" TargetMode="External"/><Relationship Id="rId7" Type="http://schemas.openxmlformats.org/officeDocument/2006/relationships/image" Target="../media/image7.jp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mailto:john@craftydba.com" TargetMode="External"/><Relationship Id="rId4" Type="http://schemas.openxmlformats.org/officeDocument/2006/relationships/hyperlink" Target="http://www.craftydb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8408" y="413658"/>
            <a:ext cx="8203153" cy="1653868"/>
          </a:xfrm>
        </p:spPr>
        <p:txBody>
          <a:bodyPr/>
          <a:lstStyle/>
          <a:p>
            <a:r>
              <a:rPr lang="en-US" dirty="0" smtClean="0">
                <a:latin typeface="Calibri" pitchFamily="34" charset="0"/>
                <a:cs typeface="Calibri" pitchFamily="34" charset="0"/>
              </a:rPr>
              <a:t>How to audit and prevent unwanted user actions</a:t>
            </a:r>
            <a:endParaRPr lang="en-US" dirty="0"/>
          </a:p>
        </p:txBody>
      </p:sp>
      <p:sp>
        <p:nvSpPr>
          <p:cNvPr id="3" name="Subtitle 2"/>
          <p:cNvSpPr>
            <a:spLocks noGrp="1"/>
          </p:cNvSpPr>
          <p:nvPr>
            <p:ph type="subTitle" idx="1"/>
          </p:nvPr>
        </p:nvSpPr>
        <p:spPr>
          <a:xfrm>
            <a:off x="458408" y="2067524"/>
            <a:ext cx="7925349" cy="2493589"/>
          </a:xfrm>
        </p:spPr>
        <p:txBody>
          <a:bodyPr>
            <a:normAutofit/>
          </a:bodyPr>
          <a:lstStyle/>
          <a:p>
            <a:pPr>
              <a:defRPr/>
            </a:pPr>
            <a:r>
              <a:rPr lang="en-US" sz="3200" dirty="0" smtClean="0">
                <a:latin typeface="Calibri" pitchFamily="34" charset="0"/>
                <a:cs typeface="Calibri" pitchFamily="34" charset="0"/>
              </a:rPr>
              <a:t>SQL Saturday #723</a:t>
            </a:r>
          </a:p>
          <a:p>
            <a:pPr>
              <a:defRPr/>
            </a:pPr>
            <a:r>
              <a:rPr lang="en-US" sz="3200" dirty="0" smtClean="0">
                <a:latin typeface="Calibri" pitchFamily="34" charset="0"/>
                <a:cs typeface="Calibri" pitchFamily="34" charset="0"/>
              </a:rPr>
              <a:t>Rochester, NY</a:t>
            </a:r>
          </a:p>
          <a:p>
            <a:pPr>
              <a:defRPr/>
            </a:pPr>
            <a:endParaRPr lang="en-US" sz="1100" dirty="0" smtClean="0">
              <a:latin typeface="Calibri" pitchFamily="34" charset="0"/>
              <a:cs typeface="Calibri" pitchFamily="34" charset="0"/>
            </a:endParaRPr>
          </a:p>
        </p:txBody>
      </p:sp>
      <p:pic>
        <p:nvPicPr>
          <p:cNvPr id="1026" name="Picture 2" descr="C:\Users\a1017012\Desktop\3kxh36c58su86dcrogwm_reasonably_small.jpeg"/>
          <p:cNvPicPr>
            <a:picLocks noChangeAspect="1" noChangeArrowheads="1"/>
          </p:cNvPicPr>
          <p:nvPr/>
        </p:nvPicPr>
        <p:blipFill>
          <a:blip r:embed="rId2"/>
          <a:srcRect/>
          <a:stretch>
            <a:fillRect/>
          </a:stretch>
        </p:blipFill>
        <p:spPr bwMode="auto">
          <a:xfrm>
            <a:off x="315685" y="5498044"/>
            <a:ext cx="1219200" cy="1219200"/>
          </a:xfrm>
          <a:prstGeom prst="rect">
            <a:avLst/>
          </a:prstGeom>
          <a:noFill/>
        </p:spPr>
      </p:pic>
      <p:sp>
        <p:nvSpPr>
          <p:cNvPr id="6" name="TextBox 5"/>
          <p:cNvSpPr txBox="1"/>
          <p:nvPr/>
        </p:nvSpPr>
        <p:spPr>
          <a:xfrm>
            <a:off x="1378857" y="5771319"/>
            <a:ext cx="2917701" cy="902360"/>
          </a:xfrm>
          <a:prstGeom prst="rect">
            <a:avLst/>
          </a:prstGeom>
          <a:noFill/>
        </p:spPr>
        <p:txBody>
          <a:bodyPr wrap="square" rtlCol="0" anchor="b" anchorCtr="0">
            <a:normAutofit fontScale="70000" lnSpcReduction="20000"/>
          </a:bodyPr>
          <a:lstStyle/>
          <a:p>
            <a:pPr>
              <a:defRPr/>
            </a:pPr>
            <a:r>
              <a:rPr lang="en-US" dirty="0" smtClean="0">
                <a:solidFill>
                  <a:srgbClr val="002060"/>
                </a:solidFill>
                <a:latin typeface="Calibri" pitchFamily="34" charset="0"/>
                <a:cs typeface="Calibri" pitchFamily="34" charset="0"/>
              </a:rPr>
              <a:t>Blogs:  	</a:t>
            </a:r>
            <a:r>
              <a:rPr lang="en-US" dirty="0" smtClean="0">
                <a:solidFill>
                  <a:srgbClr val="002060"/>
                </a:solidFill>
                <a:latin typeface="Calibri" pitchFamily="34" charset="0"/>
                <a:cs typeface="Calibri" pitchFamily="34" charset="0"/>
                <a:hlinkClick r:id="rId3"/>
              </a:rPr>
              <a:t>www.mssqltips.com</a:t>
            </a:r>
            <a:endParaRPr lang="en-US" dirty="0" smtClean="0">
              <a:solidFill>
                <a:srgbClr val="002060"/>
              </a:solidFill>
              <a:latin typeface="Calibri" pitchFamily="34" charset="0"/>
              <a:cs typeface="Calibri" pitchFamily="34" charset="0"/>
            </a:endParaRPr>
          </a:p>
          <a:p>
            <a:pPr>
              <a:defRPr/>
            </a:pPr>
            <a:r>
              <a:rPr lang="en-US" dirty="0" smtClean="0">
                <a:solidFill>
                  <a:srgbClr val="002060"/>
                </a:solidFill>
                <a:latin typeface="Calibri" pitchFamily="34" charset="0"/>
                <a:cs typeface="Calibri" pitchFamily="34" charset="0"/>
              </a:rPr>
              <a:t>		</a:t>
            </a:r>
            <a:r>
              <a:rPr lang="en-US" dirty="0" smtClean="0">
                <a:solidFill>
                  <a:srgbClr val="002060"/>
                </a:solidFill>
                <a:latin typeface="Calibri" pitchFamily="34" charset="0"/>
                <a:cs typeface="Calibri" pitchFamily="34" charset="0"/>
                <a:hlinkClick r:id="rId4"/>
              </a:rPr>
              <a:t>www.craftydba.com</a:t>
            </a:r>
            <a:endParaRPr lang="en-US" dirty="0" smtClean="0">
              <a:solidFill>
                <a:srgbClr val="002060"/>
              </a:solidFill>
              <a:latin typeface="Calibri" pitchFamily="34" charset="0"/>
              <a:cs typeface="Calibri" pitchFamily="34" charset="0"/>
            </a:endParaRPr>
          </a:p>
          <a:p>
            <a:pPr>
              <a:defRPr/>
            </a:pPr>
            <a:endParaRPr lang="en-US" dirty="0" smtClean="0">
              <a:solidFill>
                <a:srgbClr val="002060"/>
              </a:solidFill>
              <a:latin typeface="Calibri" pitchFamily="34" charset="0"/>
              <a:cs typeface="Calibri" pitchFamily="34" charset="0"/>
            </a:endParaRPr>
          </a:p>
          <a:p>
            <a:pPr>
              <a:defRPr/>
            </a:pPr>
            <a:r>
              <a:rPr lang="en-US" dirty="0" smtClean="0">
                <a:solidFill>
                  <a:srgbClr val="002060"/>
                </a:solidFill>
                <a:latin typeface="Calibri" pitchFamily="34" charset="0"/>
                <a:cs typeface="Calibri" pitchFamily="34" charset="0"/>
              </a:rPr>
              <a:t>Tweet:   	JohnMiner3</a:t>
            </a:r>
          </a:p>
          <a:p>
            <a:pPr>
              <a:defRPr/>
            </a:pPr>
            <a:r>
              <a:rPr lang="en-US" dirty="0" smtClean="0">
                <a:solidFill>
                  <a:srgbClr val="002060"/>
                </a:solidFill>
                <a:latin typeface="Calibri" pitchFamily="34" charset="0"/>
                <a:cs typeface="Calibri" pitchFamily="34" charset="0"/>
              </a:rPr>
              <a:t>Email:    	</a:t>
            </a:r>
            <a:r>
              <a:rPr lang="en-US" dirty="0" smtClean="0">
                <a:solidFill>
                  <a:srgbClr val="002060"/>
                </a:solidFill>
                <a:latin typeface="Calibri" pitchFamily="34" charset="0"/>
                <a:cs typeface="Calibri" pitchFamily="34" charset="0"/>
                <a:hlinkClick r:id="rId5"/>
              </a:rPr>
              <a:t>john@craftydba.com</a:t>
            </a:r>
            <a:endParaRPr lang="en-US" dirty="0" smtClean="0">
              <a:solidFill>
                <a:srgbClr val="002060"/>
              </a:solidFill>
              <a:latin typeface="Calibri" pitchFamily="34" charset="0"/>
              <a:cs typeface="Calibri" pitchFamily="34" charset="0"/>
            </a:endParaRPr>
          </a:p>
        </p:txBody>
      </p:sp>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3106" y="5789112"/>
            <a:ext cx="1085850" cy="86677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15653" y="5993667"/>
            <a:ext cx="1257186" cy="519019"/>
          </a:xfrm>
          <a:prstGeom prst="rect">
            <a:avLst/>
          </a:prstGeom>
        </p:spPr>
      </p:pic>
      <p:pic>
        <p:nvPicPr>
          <p:cNvPr id="4" name="Picture 3"/>
          <p:cNvPicPr>
            <a:picLocks noChangeAspect="1"/>
          </p:cNvPicPr>
          <p:nvPr/>
        </p:nvPicPr>
        <p:blipFill>
          <a:blip r:embed="rId8"/>
          <a:stretch>
            <a:fillRect/>
          </a:stretch>
        </p:blipFill>
        <p:spPr>
          <a:xfrm>
            <a:off x="7102468" y="4144615"/>
            <a:ext cx="2225233" cy="1353429"/>
          </a:xfrm>
          <a:prstGeom prst="rect">
            <a:avLst/>
          </a:prstGeom>
        </p:spPr>
      </p:pic>
    </p:spTree>
    <p:extLst>
      <p:ext uri="{BB962C8B-B14F-4D97-AF65-F5344CB8AC3E}">
        <p14:creationId xmlns:p14="http://schemas.microsoft.com/office/powerpoint/2010/main" val="326067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Audit Schema Changes</a:t>
            </a:r>
            <a:endParaRPr lang="en-US" dirty="0"/>
          </a:p>
        </p:txBody>
      </p:sp>
      <p:sp>
        <p:nvSpPr>
          <p:cNvPr id="19" name="Content Placeholder 18"/>
          <p:cNvSpPr>
            <a:spLocks noGrp="1"/>
          </p:cNvSpPr>
          <p:nvPr>
            <p:ph idx="1"/>
          </p:nvPr>
        </p:nvSpPr>
        <p:spPr/>
        <p:txBody>
          <a:bodyPr>
            <a:normAutofit/>
          </a:bodyPr>
          <a:lstStyle/>
          <a:p>
            <a:pPr lvl="1"/>
            <a:r>
              <a:rPr lang="en-US" sz="2400" dirty="0" smtClean="0"/>
              <a:t>Database triggers can be used to audit the following events on typical objects: triggers, functions, procedures, tables, views and security.</a:t>
            </a:r>
          </a:p>
          <a:p>
            <a:pPr lvl="1"/>
            <a:endParaRPr lang="en-US" sz="1600" dirty="0" smtClean="0"/>
          </a:p>
          <a:p>
            <a:pPr lvl="1"/>
            <a:r>
              <a:rPr lang="en-US" sz="2400" dirty="0" smtClean="0"/>
              <a:t>A similar user defined table is used to keep track information including the TSQL statement.</a:t>
            </a:r>
          </a:p>
          <a:p>
            <a:pPr lvl="1"/>
            <a:endParaRPr lang="en-US" sz="1600" dirty="0" smtClean="0"/>
          </a:p>
          <a:p>
            <a:pPr lvl="1"/>
            <a:r>
              <a:rPr lang="en-US" sz="2400" dirty="0" smtClean="0"/>
              <a:t>One table can be used for the whole database.</a:t>
            </a:r>
          </a:p>
          <a:p>
            <a:pPr lvl="1"/>
            <a:endParaRPr lang="en-US" sz="2400" dirty="0" smtClean="0"/>
          </a:p>
          <a:p>
            <a:pPr lvl="1">
              <a:buNone/>
            </a:pPr>
            <a:r>
              <a:rPr lang="en-US" sz="2000" dirty="0" smtClean="0">
                <a:solidFill>
                  <a:srgbClr val="C00000"/>
                </a:solidFill>
              </a:rPr>
              <a:t>[Steps 10-12]</a:t>
            </a:r>
            <a:endParaRPr lang="en-US" sz="2000" dirty="0" smtClean="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10</a:t>
            </a:fld>
            <a:r>
              <a:rPr lang="en-US" dirty="0" smtClean="0"/>
              <a:t>  |  </a:t>
            </a:r>
            <a:endParaRPr lang="en-US"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Prevent Data Changes</a:t>
            </a:r>
            <a:endParaRPr lang="en-US" dirty="0"/>
          </a:p>
        </p:txBody>
      </p:sp>
      <p:sp>
        <p:nvSpPr>
          <p:cNvPr id="19" name="Content Placeholder 18"/>
          <p:cNvSpPr>
            <a:spLocks noGrp="1"/>
          </p:cNvSpPr>
          <p:nvPr>
            <p:ph idx="1"/>
          </p:nvPr>
        </p:nvSpPr>
        <p:spPr/>
        <p:txBody>
          <a:bodyPr>
            <a:normAutofit lnSpcReduction="10000"/>
          </a:bodyPr>
          <a:lstStyle/>
          <a:p>
            <a:pPr lvl="1"/>
            <a:r>
              <a:rPr lang="en-US" sz="2400" dirty="0" smtClean="0"/>
              <a:t>Table triggers can be used to prevent unwanted inserts, updates or deletes.</a:t>
            </a:r>
          </a:p>
          <a:p>
            <a:pPr lvl="1"/>
            <a:endParaRPr lang="en-US" sz="1400" dirty="0" smtClean="0"/>
          </a:p>
          <a:p>
            <a:pPr lvl="1"/>
            <a:r>
              <a:rPr lang="en-US" sz="2400" dirty="0" smtClean="0"/>
              <a:t>The Check Option of a view is the poor mans version of range integrity, data prevention.</a:t>
            </a:r>
          </a:p>
          <a:p>
            <a:pPr lvl="1"/>
            <a:endParaRPr lang="en-US" sz="1400" dirty="0" smtClean="0"/>
          </a:p>
          <a:p>
            <a:pPr lvl="1"/>
            <a:r>
              <a:rPr lang="en-US" sz="2400" dirty="0" smtClean="0"/>
              <a:t>Both techniques allow truncation of tables.</a:t>
            </a:r>
          </a:p>
          <a:p>
            <a:pPr lvl="1"/>
            <a:endParaRPr lang="en-US" sz="1200" dirty="0" smtClean="0"/>
          </a:p>
          <a:p>
            <a:pPr lvl="1"/>
            <a:r>
              <a:rPr lang="en-US" sz="2400" dirty="0" smtClean="0"/>
              <a:t>Again, correct security is key.</a:t>
            </a:r>
          </a:p>
          <a:p>
            <a:pPr lvl="2">
              <a:buNone/>
            </a:pPr>
            <a:r>
              <a:rPr lang="en-US" sz="2000" dirty="0" err="1" smtClean="0"/>
              <a:t>db_datareader</a:t>
            </a:r>
            <a:endParaRPr lang="en-US" sz="2000" dirty="0" smtClean="0"/>
          </a:p>
          <a:p>
            <a:pPr lvl="2">
              <a:buNone/>
            </a:pPr>
            <a:r>
              <a:rPr lang="en-US" sz="2000" dirty="0" err="1" smtClean="0"/>
              <a:t>db_datawriter</a:t>
            </a:r>
            <a:endParaRPr lang="en-US" sz="2000" dirty="0" smtClean="0"/>
          </a:p>
          <a:p>
            <a:pPr lvl="1">
              <a:buNone/>
            </a:pPr>
            <a:endParaRPr lang="en-US" sz="2400" dirty="0" smtClean="0">
              <a:solidFill>
                <a:srgbClr val="C00000"/>
              </a:solidFill>
            </a:endParaRPr>
          </a:p>
          <a:p>
            <a:pPr lvl="1">
              <a:buNone/>
            </a:pPr>
            <a:r>
              <a:rPr lang="en-US" sz="2000" dirty="0" smtClean="0">
                <a:solidFill>
                  <a:srgbClr val="C00000"/>
                </a:solidFill>
              </a:rPr>
              <a:t>[Steps 15-16]</a:t>
            </a:r>
            <a:endParaRPr lang="en-US" sz="2000" dirty="0" smtClean="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11</a:t>
            </a:fld>
            <a:r>
              <a:rPr lang="en-US" dirty="0" smtClean="0"/>
              <a:t>  |  </a:t>
            </a:r>
            <a:endParaRPr lang="en-US"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Prevent Table Truncation</a:t>
            </a:r>
            <a:endParaRPr lang="en-US" dirty="0"/>
          </a:p>
        </p:txBody>
      </p:sp>
      <p:sp>
        <p:nvSpPr>
          <p:cNvPr id="19" name="Content Placeholder 18"/>
          <p:cNvSpPr>
            <a:spLocks noGrp="1"/>
          </p:cNvSpPr>
          <p:nvPr>
            <p:ph idx="1"/>
          </p:nvPr>
        </p:nvSpPr>
        <p:spPr/>
        <p:txBody>
          <a:bodyPr>
            <a:normAutofit/>
          </a:bodyPr>
          <a:lstStyle/>
          <a:p>
            <a:pPr lvl="1"/>
            <a:r>
              <a:rPr lang="en-US" sz="2400" dirty="0" smtClean="0"/>
              <a:t>Maintain table K that has the same key as the mission critical table T.</a:t>
            </a:r>
          </a:p>
          <a:p>
            <a:pPr lvl="1"/>
            <a:endParaRPr lang="en-US" sz="1600" dirty="0" smtClean="0"/>
          </a:p>
          <a:p>
            <a:pPr lvl="1"/>
            <a:r>
              <a:rPr lang="en-US" sz="2400" dirty="0" smtClean="0"/>
              <a:t>Create a foreign key relationship between table T and table K.</a:t>
            </a:r>
          </a:p>
          <a:p>
            <a:pPr lvl="1"/>
            <a:endParaRPr lang="en-US" sz="1600" dirty="0" smtClean="0"/>
          </a:p>
          <a:p>
            <a:pPr lvl="1"/>
            <a:r>
              <a:rPr lang="en-US" sz="2400" dirty="0" smtClean="0"/>
              <a:t>Referential integrity protects the data.</a:t>
            </a:r>
          </a:p>
          <a:p>
            <a:pPr lvl="1"/>
            <a:endParaRPr lang="en-US" sz="1600" dirty="0" smtClean="0"/>
          </a:p>
          <a:p>
            <a:pPr lvl="1"/>
            <a:r>
              <a:rPr lang="en-US" sz="2400" dirty="0" smtClean="0"/>
              <a:t>Again, correct security is key.</a:t>
            </a:r>
          </a:p>
          <a:p>
            <a:pPr lvl="1">
              <a:buNone/>
            </a:pPr>
            <a:endParaRPr lang="en-US" sz="2400" dirty="0" smtClean="0">
              <a:solidFill>
                <a:srgbClr val="C00000"/>
              </a:solidFill>
            </a:endParaRPr>
          </a:p>
          <a:p>
            <a:pPr lvl="1">
              <a:buNone/>
            </a:pPr>
            <a:r>
              <a:rPr lang="en-US" sz="2000" dirty="0" smtClean="0">
                <a:solidFill>
                  <a:srgbClr val="C00000"/>
                </a:solidFill>
              </a:rPr>
              <a:t>[Steps 17]</a:t>
            </a:r>
            <a:endParaRPr lang="en-US" sz="2000" dirty="0" smtClean="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12</a:t>
            </a:fld>
            <a:r>
              <a:rPr lang="en-US" dirty="0" smtClean="0"/>
              <a:t>  |  </a:t>
            </a:r>
            <a:endParaRPr lang="en-US"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Prevent Schema Changes</a:t>
            </a:r>
            <a:endParaRPr lang="en-US" dirty="0"/>
          </a:p>
        </p:txBody>
      </p:sp>
      <p:sp>
        <p:nvSpPr>
          <p:cNvPr id="19" name="Content Placeholder 18"/>
          <p:cNvSpPr>
            <a:spLocks noGrp="1"/>
          </p:cNvSpPr>
          <p:nvPr>
            <p:ph idx="1"/>
          </p:nvPr>
        </p:nvSpPr>
        <p:spPr/>
        <p:txBody>
          <a:bodyPr>
            <a:normAutofit/>
          </a:bodyPr>
          <a:lstStyle/>
          <a:p>
            <a:pPr lvl="1"/>
            <a:r>
              <a:rPr lang="en-US" sz="2400" dirty="0" smtClean="0"/>
              <a:t>Database triggers can be used to prevent unwanted schema changes.</a:t>
            </a:r>
          </a:p>
          <a:p>
            <a:pPr lvl="1"/>
            <a:r>
              <a:rPr lang="en-US" sz="2400" dirty="0" smtClean="0"/>
              <a:t>Schema and object names can be used to selectively apply this prevention.</a:t>
            </a:r>
          </a:p>
          <a:p>
            <a:pPr lvl="1"/>
            <a:r>
              <a:rPr lang="en-US" sz="2400" dirty="0" smtClean="0"/>
              <a:t>Optional logging before rolling back the operation.</a:t>
            </a:r>
          </a:p>
          <a:p>
            <a:pPr lvl="1"/>
            <a:r>
              <a:rPr lang="en-US" sz="2400" dirty="0" smtClean="0"/>
              <a:t>Again, correct security is key.</a:t>
            </a:r>
          </a:p>
          <a:p>
            <a:pPr lvl="2">
              <a:buNone/>
            </a:pPr>
            <a:r>
              <a:rPr lang="en-US" sz="2000" dirty="0" err="1" smtClean="0"/>
              <a:t>db_ddladmin</a:t>
            </a:r>
            <a:endParaRPr lang="en-US" sz="2000" dirty="0" smtClean="0"/>
          </a:p>
          <a:p>
            <a:pPr marL="1314450" lvl="2" indent="-457200">
              <a:buNone/>
            </a:pPr>
            <a:r>
              <a:rPr lang="en-US" sz="2000" dirty="0" smtClean="0"/>
              <a:t> </a:t>
            </a:r>
            <a:r>
              <a:rPr lang="en-US" sz="2000" dirty="0" err="1" smtClean="0"/>
              <a:t>db_owner</a:t>
            </a:r>
            <a:endParaRPr lang="en-US" sz="2000" dirty="0" smtClean="0"/>
          </a:p>
          <a:p>
            <a:pPr lvl="1">
              <a:buNone/>
            </a:pPr>
            <a:endParaRPr lang="en-US" sz="2400" dirty="0" smtClean="0">
              <a:solidFill>
                <a:srgbClr val="C00000"/>
              </a:solidFill>
            </a:endParaRPr>
          </a:p>
          <a:p>
            <a:pPr lvl="1">
              <a:buNone/>
            </a:pPr>
            <a:r>
              <a:rPr lang="en-US" sz="2000" dirty="0" smtClean="0">
                <a:solidFill>
                  <a:srgbClr val="C00000"/>
                </a:solidFill>
              </a:rPr>
              <a:t>[Steps 18]</a:t>
            </a:r>
            <a:endParaRPr lang="en-US" sz="2000" dirty="0" smtClean="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13</a:t>
            </a:fld>
            <a:r>
              <a:rPr lang="en-US" dirty="0" smtClean="0"/>
              <a:t>  |  </a:t>
            </a:r>
            <a:endParaRPr lang="en-US"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Audit Server Logins</a:t>
            </a:r>
            <a:endParaRPr lang="en-US" dirty="0"/>
          </a:p>
        </p:txBody>
      </p:sp>
      <p:sp>
        <p:nvSpPr>
          <p:cNvPr id="19" name="Content Placeholder 18"/>
          <p:cNvSpPr>
            <a:spLocks noGrp="1"/>
          </p:cNvSpPr>
          <p:nvPr>
            <p:ph idx="1"/>
          </p:nvPr>
        </p:nvSpPr>
        <p:spPr/>
        <p:txBody>
          <a:bodyPr>
            <a:normAutofit/>
          </a:bodyPr>
          <a:lstStyle/>
          <a:p>
            <a:pPr>
              <a:defRPr/>
            </a:pPr>
            <a:r>
              <a:rPr lang="en-US" sz="2400" dirty="0" smtClean="0"/>
              <a:t>Login triggers can be used to audit successful attempts.</a:t>
            </a:r>
          </a:p>
          <a:p>
            <a:pPr>
              <a:defRPr/>
            </a:pPr>
            <a:endParaRPr lang="en-US" sz="2400" dirty="0" smtClean="0"/>
          </a:p>
          <a:p>
            <a:pPr>
              <a:defRPr/>
            </a:pPr>
            <a:r>
              <a:rPr lang="en-US" sz="2400" dirty="0" smtClean="0"/>
              <a:t>Just like table and database triggers, a table can used to track this information.</a:t>
            </a:r>
          </a:p>
          <a:p>
            <a:pPr>
              <a:defRPr/>
            </a:pPr>
            <a:endParaRPr lang="en-US" sz="2400" dirty="0" smtClean="0"/>
          </a:p>
          <a:p>
            <a:pPr>
              <a:defRPr/>
            </a:pPr>
            <a:r>
              <a:rPr lang="en-US" sz="2400" dirty="0" smtClean="0"/>
              <a:t>I suggest you use the [</a:t>
            </a:r>
            <a:r>
              <a:rPr lang="en-US" sz="2400" dirty="0" err="1" smtClean="0"/>
              <a:t>msdb</a:t>
            </a:r>
            <a:r>
              <a:rPr lang="en-US" sz="2400" dirty="0" smtClean="0"/>
              <a:t>] database since it will always exist and is not mission critical like [master].</a:t>
            </a:r>
          </a:p>
          <a:p>
            <a:pPr lvl="1"/>
            <a:endParaRPr lang="en-US" sz="1200" dirty="0" smtClean="0"/>
          </a:p>
          <a:p>
            <a:pPr lvl="1"/>
            <a:endParaRPr lang="en-US" sz="1200" dirty="0" smtClean="0"/>
          </a:p>
          <a:p>
            <a:pPr lvl="1">
              <a:buNone/>
            </a:pPr>
            <a:r>
              <a:rPr lang="en-US" dirty="0" smtClean="0">
                <a:solidFill>
                  <a:srgbClr val="C00000"/>
                </a:solidFill>
              </a:rPr>
              <a:t>[Step 19]</a:t>
            </a:r>
            <a:endParaRPr lang="en-US" dirty="0" smtClean="0">
              <a:solidFill>
                <a:srgbClr val="00B05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14</a:t>
            </a:fld>
            <a:r>
              <a:rPr lang="en-US" dirty="0" smtClean="0"/>
              <a:t>  |  </a:t>
            </a:r>
            <a:endParaRPr lang="en-US"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Prevent Server Logins</a:t>
            </a:r>
            <a:endParaRPr lang="en-US" dirty="0"/>
          </a:p>
        </p:txBody>
      </p:sp>
      <p:sp>
        <p:nvSpPr>
          <p:cNvPr id="19" name="Content Placeholder 18"/>
          <p:cNvSpPr>
            <a:spLocks noGrp="1"/>
          </p:cNvSpPr>
          <p:nvPr>
            <p:ph idx="1"/>
          </p:nvPr>
        </p:nvSpPr>
        <p:spPr/>
        <p:txBody>
          <a:bodyPr>
            <a:normAutofit fontScale="92500" lnSpcReduction="10000"/>
          </a:bodyPr>
          <a:lstStyle/>
          <a:p>
            <a:pPr>
              <a:defRPr/>
            </a:pPr>
            <a:r>
              <a:rPr lang="en-US" sz="2600" dirty="0" smtClean="0"/>
              <a:t>Login triggers can be used prevent users from obtaining a valid connection (session).</a:t>
            </a:r>
          </a:p>
          <a:p>
            <a:pPr>
              <a:defRPr/>
            </a:pPr>
            <a:endParaRPr lang="en-US" sz="2600" dirty="0" smtClean="0"/>
          </a:p>
          <a:p>
            <a:pPr>
              <a:defRPr/>
            </a:pPr>
            <a:r>
              <a:rPr lang="en-US" sz="2600" dirty="0" smtClean="0"/>
              <a:t>Triggers can be used to keep out new logins during maintenance windows.</a:t>
            </a:r>
          </a:p>
          <a:p>
            <a:pPr>
              <a:defRPr/>
            </a:pPr>
            <a:endParaRPr lang="en-US" sz="2600" dirty="0" smtClean="0"/>
          </a:p>
          <a:p>
            <a:pPr>
              <a:defRPr/>
            </a:pPr>
            <a:r>
              <a:rPr lang="en-US" sz="2600" dirty="0" smtClean="0"/>
              <a:t>Triggers can be used to prevent certain applications like MS Access or Excel from using the database via ODBC.</a:t>
            </a:r>
          </a:p>
          <a:p>
            <a:pPr>
              <a:defRPr/>
            </a:pPr>
            <a:endParaRPr lang="en-US" dirty="0" smtClean="0"/>
          </a:p>
          <a:p>
            <a:pPr lvl="1"/>
            <a:endParaRPr lang="en-US" dirty="0" smtClean="0"/>
          </a:p>
          <a:p>
            <a:pPr lvl="1">
              <a:buNone/>
            </a:pPr>
            <a:r>
              <a:rPr lang="en-US" dirty="0" smtClean="0">
                <a:solidFill>
                  <a:srgbClr val="C00000"/>
                </a:solidFill>
              </a:rPr>
              <a:t>[Steps 20-21]</a:t>
            </a:r>
            <a:endParaRPr lang="en-US" dirty="0" smtClean="0">
              <a:solidFill>
                <a:srgbClr val="00B05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15</a:t>
            </a:fld>
            <a:r>
              <a:rPr lang="en-US" dirty="0" smtClean="0"/>
              <a:t>  |  </a:t>
            </a:r>
            <a:endParaRPr lang="en-US"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Change Data Tracking (Overview)</a:t>
            </a:r>
            <a:endParaRPr lang="en-US" dirty="0"/>
          </a:p>
        </p:txBody>
      </p:sp>
      <p:sp>
        <p:nvSpPr>
          <p:cNvPr id="19" name="Content Placeholder 18"/>
          <p:cNvSpPr>
            <a:spLocks noGrp="1"/>
          </p:cNvSpPr>
          <p:nvPr>
            <p:ph idx="1"/>
          </p:nvPr>
        </p:nvSpPr>
        <p:spPr>
          <a:xfrm>
            <a:off x="3254828" y="1600200"/>
            <a:ext cx="5889171" cy="4266495"/>
          </a:xfrm>
        </p:spPr>
        <p:txBody>
          <a:bodyPr>
            <a:normAutofit/>
          </a:bodyPr>
          <a:lstStyle/>
          <a:p>
            <a:pPr>
              <a:defRPr/>
            </a:pPr>
            <a:endParaRPr lang="en-US" sz="2400" dirty="0" smtClean="0"/>
          </a:p>
          <a:p>
            <a:pPr>
              <a:buFontTx/>
              <a:buNone/>
            </a:pPr>
            <a:r>
              <a:rPr lang="en-US" sz="2400" b="1" dirty="0" smtClean="0"/>
              <a:t>New feature in SQL Server 2008.</a:t>
            </a:r>
          </a:p>
          <a:p>
            <a:pPr>
              <a:buFontTx/>
              <a:buNone/>
            </a:pPr>
            <a:endParaRPr lang="en-US" sz="2400" b="1" dirty="0" smtClean="0"/>
          </a:p>
          <a:p>
            <a:pPr>
              <a:buFontTx/>
              <a:buNone/>
            </a:pPr>
            <a:r>
              <a:rPr lang="en-US" sz="2400" b="1" dirty="0" smtClean="0"/>
              <a:t> Asynchronous from transaction log.</a:t>
            </a:r>
          </a:p>
          <a:p>
            <a:pPr>
              <a:buFontTx/>
              <a:buNone/>
            </a:pPr>
            <a:endParaRPr lang="en-US" sz="2400" b="1" dirty="0" smtClean="0"/>
          </a:p>
          <a:p>
            <a:pPr>
              <a:buFontTx/>
              <a:buNone/>
            </a:pPr>
            <a:r>
              <a:rPr lang="en-US" sz="2400" b="1" dirty="0" smtClean="0"/>
              <a:t>Uses SQL jobs to capture data.</a:t>
            </a:r>
          </a:p>
          <a:p>
            <a:pPr>
              <a:buFontTx/>
              <a:buNone/>
            </a:pPr>
            <a:endParaRPr lang="en-US" sz="2400" b="1" dirty="0" smtClean="0"/>
          </a:p>
          <a:p>
            <a:pPr>
              <a:buFontTx/>
              <a:buNone/>
            </a:pPr>
            <a:r>
              <a:rPr lang="en-US" sz="2400" b="1" dirty="0" smtClean="0"/>
              <a:t>Views &amp; Functions to pull data.</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16</a:t>
            </a:fld>
            <a:r>
              <a:rPr lang="en-US" dirty="0" smtClean="0"/>
              <a:t>  |  </a:t>
            </a:r>
            <a:endParaRPr lang="en-US" dirty="0"/>
          </a:p>
        </p:txBody>
      </p:sp>
      <p:pic>
        <p:nvPicPr>
          <p:cNvPr id="6" name="Picture 2" descr="C:\Users\a1017012\Desktop\IC156272.gif"/>
          <p:cNvPicPr>
            <a:picLocks noChangeAspect="1" noChangeArrowheads="1"/>
          </p:cNvPicPr>
          <p:nvPr/>
        </p:nvPicPr>
        <p:blipFill>
          <a:blip r:embed="rId2"/>
          <a:srcRect/>
          <a:stretch>
            <a:fillRect/>
          </a:stretch>
        </p:blipFill>
        <p:spPr bwMode="auto">
          <a:xfrm>
            <a:off x="511625" y="1450296"/>
            <a:ext cx="2634343" cy="4416399"/>
          </a:xfrm>
          <a:prstGeom prst="rect">
            <a:avLst/>
          </a:prstGeom>
          <a:noFill/>
          <a:ln w="9525">
            <a:noFill/>
            <a:miter lim="800000"/>
            <a:headEnd/>
            <a:tailEnd/>
          </a:ln>
        </p:spPr>
      </p:pic>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Change Data Tracking (Details 1)</a:t>
            </a:r>
            <a:endParaRPr lang="en-US" dirty="0"/>
          </a:p>
        </p:txBody>
      </p:sp>
      <p:sp>
        <p:nvSpPr>
          <p:cNvPr id="19" name="Content Placeholder 18"/>
          <p:cNvSpPr>
            <a:spLocks noGrp="1"/>
          </p:cNvSpPr>
          <p:nvPr>
            <p:ph idx="1"/>
          </p:nvPr>
        </p:nvSpPr>
        <p:spPr>
          <a:xfrm>
            <a:off x="992454" y="1600200"/>
            <a:ext cx="7162800" cy="4525963"/>
          </a:xfrm>
        </p:spPr>
        <p:txBody>
          <a:bodyPr>
            <a:normAutofit fontScale="47500" lnSpcReduction="20000"/>
          </a:bodyPr>
          <a:lstStyle/>
          <a:p>
            <a:pPr marL="514350" indent="-514350">
              <a:buFont typeface="+mj-lt"/>
              <a:buAutoNum type="arabicPeriod"/>
              <a:defRPr/>
            </a:pPr>
            <a:r>
              <a:rPr lang="en-US" sz="4200" dirty="0" smtClean="0"/>
              <a:t>Enable at database which creates a set of cdc.* system tables.  The following SQL Agent jobs are made to scoop data.</a:t>
            </a:r>
          </a:p>
          <a:p>
            <a:pPr marL="514350" indent="-514350">
              <a:buFont typeface="+mj-lt"/>
              <a:buAutoNum type="arabicPeriod"/>
              <a:defRPr/>
            </a:pPr>
            <a:endParaRPr lang="en-US" sz="2500" dirty="0" smtClean="0"/>
          </a:p>
          <a:p>
            <a:pPr lvl="1">
              <a:buFontTx/>
              <a:buNone/>
              <a:defRPr/>
            </a:pPr>
            <a:r>
              <a:rPr lang="en-US" sz="4200" dirty="0" err="1" smtClean="0">
                <a:solidFill>
                  <a:srgbClr val="002060"/>
                </a:solidFill>
              </a:rPr>
              <a:t>cdc</a:t>
            </a:r>
            <a:r>
              <a:rPr lang="en-US" sz="4200" dirty="0" smtClean="0">
                <a:solidFill>
                  <a:srgbClr val="002060"/>
                </a:solidFill>
              </a:rPr>
              <a:t>.[Database Name]_capture </a:t>
            </a:r>
          </a:p>
          <a:p>
            <a:pPr lvl="1">
              <a:buFontTx/>
              <a:buNone/>
              <a:defRPr/>
            </a:pPr>
            <a:r>
              <a:rPr lang="en-US" sz="4200" dirty="0" err="1" smtClean="0">
                <a:solidFill>
                  <a:srgbClr val="002060"/>
                </a:solidFill>
              </a:rPr>
              <a:t>cdc</a:t>
            </a:r>
            <a:r>
              <a:rPr lang="en-US" sz="4200" dirty="0" smtClean="0">
                <a:solidFill>
                  <a:srgbClr val="002060"/>
                </a:solidFill>
              </a:rPr>
              <a:t>.[Database Name]_cleanup</a:t>
            </a:r>
          </a:p>
          <a:p>
            <a:pPr lvl="1">
              <a:buFontTx/>
              <a:buNone/>
              <a:defRPr/>
            </a:pPr>
            <a:r>
              <a:rPr lang="en-US" sz="4200" dirty="0" smtClean="0"/>
              <a:t> </a:t>
            </a:r>
          </a:p>
          <a:p>
            <a:pPr marL="514350" indent="-514350">
              <a:buFont typeface="+mj-lt"/>
              <a:buAutoNum type="arabicPeriod"/>
              <a:defRPr/>
            </a:pPr>
            <a:r>
              <a:rPr lang="en-US" sz="4200" dirty="0" smtClean="0"/>
              <a:t>Enable at table level which creates a </a:t>
            </a:r>
          </a:p>
          <a:p>
            <a:pPr marL="514350" indent="-514350">
              <a:buNone/>
              <a:defRPr/>
            </a:pPr>
            <a:r>
              <a:rPr lang="en-US" sz="4200" dirty="0" smtClean="0"/>
              <a:t>       </a:t>
            </a:r>
            <a:r>
              <a:rPr lang="en-US" sz="4200" dirty="0" err="1" smtClean="0"/>
              <a:t>cdc</a:t>
            </a:r>
            <a:r>
              <a:rPr lang="en-US" sz="4200" dirty="0" smtClean="0"/>
              <a:t>.[Table Name]_CT table to track data.</a:t>
            </a:r>
          </a:p>
          <a:p>
            <a:pPr>
              <a:defRPr/>
            </a:pPr>
            <a:endParaRPr lang="en-US" sz="4200" dirty="0" smtClean="0">
              <a:solidFill>
                <a:srgbClr val="002060"/>
              </a:solidFill>
            </a:endParaRPr>
          </a:p>
          <a:p>
            <a:pPr lvl="1">
              <a:buNone/>
              <a:defRPr/>
            </a:pPr>
            <a:r>
              <a:rPr lang="en-US" sz="4200" dirty="0" smtClean="0">
                <a:solidFill>
                  <a:srgbClr val="002060"/>
                </a:solidFill>
              </a:rPr>
              <a:t>Tracks DML changes on table.</a:t>
            </a:r>
          </a:p>
          <a:p>
            <a:pPr lvl="1">
              <a:buNone/>
              <a:defRPr/>
            </a:pPr>
            <a:r>
              <a:rPr lang="en-US" sz="4200" dirty="0" smtClean="0">
                <a:solidFill>
                  <a:srgbClr val="002060"/>
                </a:solidFill>
              </a:rPr>
              <a:t>Tracks DDL changes on table.</a:t>
            </a:r>
          </a:p>
          <a:p>
            <a:pPr>
              <a:defRPr/>
            </a:pPr>
            <a:endParaRPr lang="en-US" sz="4200" dirty="0" smtClean="0"/>
          </a:p>
          <a:p>
            <a:pPr lvl="1"/>
            <a:endParaRPr lang="en-US" sz="4200" dirty="0" smtClean="0"/>
          </a:p>
          <a:p>
            <a:pPr lvl="1">
              <a:buNone/>
            </a:pPr>
            <a:r>
              <a:rPr lang="en-US" sz="4200" dirty="0" smtClean="0">
                <a:solidFill>
                  <a:srgbClr val="C00000"/>
                </a:solidFill>
              </a:rPr>
              <a:t>[Steps 23]</a:t>
            </a:r>
            <a:endParaRPr lang="en-US" sz="4200" dirty="0" smtClean="0">
              <a:solidFill>
                <a:srgbClr val="00B05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17</a:t>
            </a:fld>
            <a:r>
              <a:rPr lang="en-US" dirty="0" smtClean="0"/>
              <a:t>  |  </a:t>
            </a:r>
            <a:endParaRPr lang="en-US"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Change Data Tracking (Details 2)</a:t>
            </a:r>
            <a:endParaRPr lang="en-US" dirty="0"/>
          </a:p>
        </p:txBody>
      </p:sp>
      <p:sp>
        <p:nvSpPr>
          <p:cNvPr id="19" name="Content Placeholder 18"/>
          <p:cNvSpPr>
            <a:spLocks noGrp="1"/>
          </p:cNvSpPr>
          <p:nvPr>
            <p:ph idx="1"/>
          </p:nvPr>
        </p:nvSpPr>
        <p:spPr>
          <a:xfrm>
            <a:off x="992454" y="1600200"/>
            <a:ext cx="7162800" cy="4525963"/>
          </a:xfrm>
        </p:spPr>
        <p:txBody>
          <a:bodyPr>
            <a:normAutofit fontScale="55000" lnSpcReduction="20000"/>
          </a:bodyPr>
          <a:lstStyle/>
          <a:p>
            <a:pPr>
              <a:defRPr/>
            </a:pPr>
            <a:r>
              <a:rPr lang="en-US" sz="4400" b="1" dirty="0" err="1" smtClean="0"/>
              <a:t>cdc.captured_columns</a:t>
            </a:r>
            <a:r>
              <a:rPr lang="en-US" sz="4400" dirty="0" smtClean="0"/>
              <a:t> – This table returns result for list of captured column. </a:t>
            </a:r>
          </a:p>
          <a:p>
            <a:pPr>
              <a:defRPr/>
            </a:pPr>
            <a:endParaRPr lang="en-US" sz="1400" dirty="0" smtClean="0"/>
          </a:p>
          <a:p>
            <a:pPr>
              <a:defRPr/>
            </a:pPr>
            <a:r>
              <a:rPr lang="en-US" sz="4400" b="1" dirty="0" err="1" smtClean="0"/>
              <a:t>cdc.change_tables</a:t>
            </a:r>
            <a:r>
              <a:rPr lang="en-US" sz="4400" dirty="0" smtClean="0"/>
              <a:t> – This table returns list of all the tables which are enabled for capture. </a:t>
            </a:r>
          </a:p>
          <a:p>
            <a:pPr>
              <a:defRPr/>
            </a:pPr>
            <a:endParaRPr lang="en-US" sz="1400" dirty="0" smtClean="0"/>
          </a:p>
          <a:p>
            <a:pPr>
              <a:defRPr/>
            </a:pPr>
            <a:r>
              <a:rPr lang="en-US" sz="4400" b="1" dirty="0" err="1" smtClean="0"/>
              <a:t>cdc.ddl_history</a:t>
            </a:r>
            <a:r>
              <a:rPr lang="en-US" sz="4400" dirty="0" smtClean="0"/>
              <a:t> – This table contains history of all the DDL changes since capture data enabled. </a:t>
            </a:r>
          </a:p>
          <a:p>
            <a:pPr>
              <a:defRPr/>
            </a:pPr>
            <a:endParaRPr lang="en-US" sz="1400" dirty="0" smtClean="0"/>
          </a:p>
          <a:p>
            <a:pPr>
              <a:defRPr/>
            </a:pPr>
            <a:r>
              <a:rPr lang="en-US" sz="4400" b="1" dirty="0" err="1" smtClean="0"/>
              <a:t>cdc.index_columns</a:t>
            </a:r>
            <a:r>
              <a:rPr lang="en-US" sz="4400" b="1" dirty="0" smtClean="0"/>
              <a:t> </a:t>
            </a:r>
            <a:r>
              <a:rPr lang="en-US" sz="4400" dirty="0" smtClean="0"/>
              <a:t>– This table contains indexes associated with change table. </a:t>
            </a:r>
          </a:p>
          <a:p>
            <a:pPr>
              <a:defRPr/>
            </a:pPr>
            <a:endParaRPr lang="en-US" sz="1400" dirty="0" smtClean="0"/>
          </a:p>
          <a:p>
            <a:pPr>
              <a:defRPr/>
            </a:pPr>
            <a:r>
              <a:rPr lang="en-US" sz="4400" b="1" dirty="0" err="1" smtClean="0"/>
              <a:t>cdc.lsn_time_mapping</a:t>
            </a:r>
            <a:r>
              <a:rPr lang="en-US" sz="4400" dirty="0" smtClean="0"/>
              <a:t> – This table maps LSN number (for which we will learn later) and time. </a:t>
            </a:r>
          </a:p>
          <a:p>
            <a:pPr>
              <a:defRPr/>
            </a:pPr>
            <a:endParaRPr lang="en-US" sz="4200" dirty="0" smtClean="0"/>
          </a:p>
          <a:p>
            <a:pPr lvl="1"/>
            <a:endParaRPr lang="en-US" sz="4200" dirty="0" smtClean="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18</a:t>
            </a:fld>
            <a:r>
              <a:rPr lang="en-US" dirty="0" smtClean="0"/>
              <a:t>  |  </a:t>
            </a:r>
            <a:endParaRPr lang="en-US"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My Comments On CDC</a:t>
            </a:r>
            <a:endParaRPr lang="en-US" dirty="0"/>
          </a:p>
        </p:txBody>
      </p:sp>
      <p:sp>
        <p:nvSpPr>
          <p:cNvPr id="19" name="Content Placeholder 18"/>
          <p:cNvSpPr>
            <a:spLocks noGrp="1"/>
          </p:cNvSpPr>
          <p:nvPr>
            <p:ph idx="1"/>
          </p:nvPr>
        </p:nvSpPr>
        <p:spPr>
          <a:xfrm>
            <a:off x="992454" y="1600200"/>
            <a:ext cx="7162800" cy="4525963"/>
          </a:xfrm>
        </p:spPr>
        <p:txBody>
          <a:bodyPr>
            <a:normAutofit/>
          </a:bodyPr>
          <a:lstStyle/>
          <a:p>
            <a:pPr>
              <a:defRPr/>
            </a:pPr>
            <a:r>
              <a:rPr lang="en-US" sz="2400" dirty="0" smtClean="0">
                <a:solidFill>
                  <a:srgbClr val="C00000"/>
                </a:solidFill>
              </a:rPr>
              <a:t>Nice first try at Change Data Capture.  </a:t>
            </a:r>
          </a:p>
          <a:p>
            <a:pPr>
              <a:defRPr/>
            </a:pPr>
            <a:r>
              <a:rPr lang="en-US" sz="2400" dirty="0" smtClean="0"/>
              <a:t>Missing user and host name which are key items.</a:t>
            </a:r>
          </a:p>
          <a:p>
            <a:pPr>
              <a:defRPr/>
            </a:pPr>
            <a:r>
              <a:rPr lang="en-US" sz="2400" dirty="0" smtClean="0"/>
              <a:t>Alter table does not add new column to capture list.</a:t>
            </a:r>
          </a:p>
          <a:p>
            <a:pPr>
              <a:defRPr/>
            </a:pPr>
            <a:r>
              <a:rPr lang="en-US" sz="2400" dirty="0" smtClean="0"/>
              <a:t>Did not find a stored procedure to allow additions to capture list.</a:t>
            </a:r>
          </a:p>
          <a:p>
            <a:pPr>
              <a:defRPr/>
            </a:pPr>
            <a:r>
              <a:rPr lang="en-US" sz="2400" dirty="0" smtClean="0"/>
              <a:t>Disabling CDC removes the table.</a:t>
            </a:r>
          </a:p>
          <a:p>
            <a:pPr>
              <a:defRPr/>
            </a:pPr>
            <a:r>
              <a:rPr lang="en-US" sz="2400" dirty="0" smtClean="0"/>
              <a:t>Need to research the cleanup job timing.</a:t>
            </a:r>
          </a:p>
          <a:p>
            <a:pPr lvl="1"/>
            <a:endParaRPr lang="en-US" sz="4200" dirty="0" smtClean="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19</a:t>
            </a:fld>
            <a:r>
              <a:rPr lang="en-US" dirty="0" smtClean="0"/>
              <a:t>  |  </a:t>
            </a:r>
            <a:endParaRPr lang="en-US"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Target Audience</a:t>
            </a:r>
            <a:endParaRPr lang="en-US" dirty="0"/>
          </a:p>
        </p:txBody>
      </p:sp>
      <p:sp>
        <p:nvSpPr>
          <p:cNvPr id="19" name="Content Placeholder 18"/>
          <p:cNvSpPr>
            <a:spLocks noGrp="1"/>
          </p:cNvSpPr>
          <p:nvPr>
            <p:ph idx="1"/>
          </p:nvPr>
        </p:nvSpPr>
        <p:spPr/>
        <p:txBody>
          <a:bodyPr/>
          <a:lstStyle/>
          <a:p>
            <a:pPr lvl="1"/>
            <a:r>
              <a:rPr lang="en-US" dirty="0" smtClean="0"/>
              <a:t>SQL Server Developers</a:t>
            </a:r>
          </a:p>
          <a:p>
            <a:pPr lvl="2">
              <a:buNone/>
            </a:pPr>
            <a:r>
              <a:rPr lang="en-US" dirty="0" smtClean="0"/>
              <a:t>How to use table, database and server triggers to prevent and audit various actions.</a:t>
            </a:r>
          </a:p>
          <a:p>
            <a:pPr lvl="2">
              <a:buNone/>
            </a:pPr>
            <a:r>
              <a:rPr lang="en-US" dirty="0" smtClean="0"/>
              <a:t>Exploring other constructs to control the chaos.</a:t>
            </a:r>
          </a:p>
          <a:p>
            <a:pPr lvl="1"/>
            <a:endParaRPr lang="en-US" dirty="0" smtClean="0"/>
          </a:p>
          <a:p>
            <a:pPr lvl="1"/>
            <a:r>
              <a:rPr lang="en-US" dirty="0" smtClean="0"/>
              <a:t>SQL Server Administrators</a:t>
            </a:r>
          </a:p>
          <a:p>
            <a:pPr lvl="2">
              <a:buNone/>
            </a:pPr>
            <a:r>
              <a:rPr lang="en-US" dirty="0" smtClean="0"/>
              <a:t>All the coding tricks of the developers.</a:t>
            </a:r>
          </a:p>
          <a:p>
            <a:pPr lvl="2">
              <a:buNone/>
            </a:pPr>
            <a:r>
              <a:rPr lang="en-US" dirty="0" smtClean="0"/>
              <a:t>Granting correct privileges for principles on objects.</a:t>
            </a:r>
          </a:p>
          <a:p>
            <a:pPr lvl="2">
              <a:buNone/>
            </a:pPr>
            <a:r>
              <a:rPr lang="en-US" dirty="0" smtClean="0"/>
              <a:t>Change data capture as another alternative method.</a:t>
            </a:r>
          </a:p>
          <a:p>
            <a:pPr lvl="1"/>
            <a:endParaRPr lang="en-US" dirty="0" smtClean="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a:t>
            </a:fld>
            <a:r>
              <a:rPr lang="en-US" dirty="0" smtClean="0"/>
              <a:t>  |  </a:t>
            </a:r>
            <a:endParaRPr lang="en-US"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Biography</a:t>
            </a:r>
            <a:endParaRPr lang="en-US" dirty="0"/>
          </a:p>
        </p:txBody>
      </p:sp>
      <p:sp>
        <p:nvSpPr>
          <p:cNvPr id="19" name="Content Placeholder 18"/>
          <p:cNvSpPr>
            <a:spLocks noGrp="1"/>
          </p:cNvSpPr>
          <p:nvPr>
            <p:ph idx="1"/>
          </p:nvPr>
        </p:nvSpPr>
        <p:spPr/>
        <p:txBody>
          <a:bodyPr>
            <a:noAutofit/>
          </a:bodyPr>
          <a:lstStyle/>
          <a:p>
            <a:pPr lvl="1"/>
            <a:r>
              <a:rPr lang="en-US" sz="1800" dirty="0">
                <a:latin typeface="Calibri Light" panose="020F0302020204030204" pitchFamily="34" charset="0"/>
                <a:cs typeface="Calibri Light" panose="020F0302020204030204" pitchFamily="34" charset="0"/>
              </a:rPr>
              <a:t>Has twenty five years of data processing and proven project management experience, specializing in the banking, health care, and government areas. </a:t>
            </a:r>
          </a:p>
          <a:p>
            <a:pPr lvl="1"/>
            <a:endParaRPr lang="en-US" sz="1800" dirty="0">
              <a:latin typeface="Calibri Light" panose="020F0302020204030204" pitchFamily="34" charset="0"/>
              <a:cs typeface="Calibri Light" panose="020F0302020204030204" pitchFamily="34" charset="0"/>
            </a:endParaRPr>
          </a:p>
          <a:p>
            <a:pPr lvl="1"/>
            <a:r>
              <a:rPr lang="en-US" sz="1800" dirty="0">
                <a:latin typeface="Calibri Light" panose="020F0302020204030204" pitchFamily="34" charset="0"/>
                <a:cs typeface="Calibri Light" panose="020F0302020204030204" pitchFamily="34" charset="0"/>
              </a:rPr>
              <a:t>His credentials include a Masters degree in Computer Science from the University of Rhode Island; and Microsoft Certificates (MCSE Data &amp; Analytics).</a:t>
            </a:r>
          </a:p>
          <a:p>
            <a:pPr lvl="1"/>
            <a:endParaRPr lang="en-US" sz="1800" dirty="0">
              <a:latin typeface="Calibri Light" panose="020F0302020204030204" pitchFamily="34" charset="0"/>
              <a:cs typeface="Calibri Light" panose="020F0302020204030204" pitchFamily="34" charset="0"/>
            </a:endParaRPr>
          </a:p>
          <a:p>
            <a:pPr lvl="1"/>
            <a:r>
              <a:rPr lang="en-US" sz="1800" dirty="0">
                <a:latin typeface="Calibri Light" panose="020F0302020204030204" pitchFamily="34" charset="0"/>
                <a:cs typeface="Calibri Light" panose="020F0302020204030204" pitchFamily="34" charset="0"/>
              </a:rPr>
              <a:t>John is currently a Data Architect at Blue Metal.  He was award the MVP (2014/2015) honor for his contributions to the community.</a:t>
            </a:r>
          </a:p>
          <a:p>
            <a:pPr lvl="1"/>
            <a:endParaRPr lang="en-US" sz="1800" dirty="0">
              <a:latin typeface="Calibri Light" panose="020F0302020204030204" pitchFamily="34" charset="0"/>
              <a:cs typeface="Calibri Light" panose="020F0302020204030204" pitchFamily="34" charset="0"/>
            </a:endParaRPr>
          </a:p>
          <a:p>
            <a:pPr lvl="1"/>
            <a:r>
              <a:rPr lang="en-US" sz="1800" dirty="0">
                <a:latin typeface="Calibri Light" panose="020F0302020204030204" pitchFamily="34" charset="0"/>
                <a:cs typeface="Calibri Light" panose="020F0302020204030204" pitchFamily="34" charset="0"/>
              </a:rPr>
              <a:t>When he is not busy talking to local user groups or writing blog entries on new technology, he spends time with his wife and daughter enjoying outdoor activities. Some of John’s hobbies include wood working projects, crafting a good beer and playing a game of chess. </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20</a:t>
            </a:fld>
            <a:r>
              <a:rPr lang="en-US" dirty="0" smtClean="0"/>
              <a:t>  |  </a:t>
            </a:r>
            <a:endParaRPr lang="en-US"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Questions &amp; Answers</a:t>
            </a:r>
            <a:endParaRPr lang="en-US" dirty="0"/>
          </a:p>
        </p:txBody>
      </p:sp>
      <p:sp>
        <p:nvSpPr>
          <p:cNvPr id="19" name="Content Placeholder 18"/>
          <p:cNvSpPr>
            <a:spLocks noGrp="1"/>
          </p:cNvSpPr>
          <p:nvPr>
            <p:ph idx="1"/>
          </p:nvPr>
        </p:nvSpPr>
        <p:spPr/>
        <p:txBody>
          <a:bodyPr>
            <a:normAutofit/>
          </a:bodyPr>
          <a:lstStyle/>
          <a:p>
            <a:pPr lvl="1"/>
            <a:r>
              <a:rPr lang="en-US" sz="2400" dirty="0" smtClean="0">
                <a:latin typeface="Calibri Light" panose="020F0302020204030204" pitchFamily="34" charset="0"/>
                <a:cs typeface="Calibri Light" panose="020F0302020204030204" pitchFamily="34" charset="0"/>
              </a:rPr>
              <a:t>Please visit SQL Server Books Online for more info.</a:t>
            </a:r>
          </a:p>
          <a:p>
            <a:pPr lvl="1"/>
            <a:endParaRPr lang="en-US" sz="2400" dirty="0" smtClean="0">
              <a:latin typeface="Calibri Light" panose="020F0302020204030204" pitchFamily="34" charset="0"/>
              <a:cs typeface="Calibri Light" panose="020F0302020204030204" pitchFamily="34" charset="0"/>
            </a:endParaRPr>
          </a:p>
          <a:p>
            <a:pPr lvl="1"/>
            <a:r>
              <a:rPr lang="en-US" sz="2400" dirty="0" smtClean="0">
                <a:latin typeface="Calibri Light" panose="020F0302020204030204" pitchFamily="34" charset="0"/>
                <a:cs typeface="Calibri Light" panose="020F0302020204030204" pitchFamily="34" charset="0"/>
              </a:rPr>
              <a:t>Please ask about the presentation or visit my blog (</a:t>
            </a:r>
            <a:r>
              <a:rPr lang="en-US" sz="2400" dirty="0" smtClean="0">
                <a:solidFill>
                  <a:srgbClr val="0070C0"/>
                </a:solidFill>
                <a:latin typeface="Calibri Light" panose="020F0302020204030204" pitchFamily="34" charset="0"/>
                <a:cs typeface="Calibri Light" panose="020F0302020204030204" pitchFamily="34" charset="0"/>
              </a:rPr>
              <a:t>www.craftydba.com</a:t>
            </a:r>
            <a:r>
              <a:rPr lang="en-US" sz="2400" dirty="0" smtClean="0">
                <a:latin typeface="Calibri Light" panose="020F0302020204030204" pitchFamily="34" charset="0"/>
                <a:cs typeface="Calibri Light" panose="020F0302020204030204" pitchFamily="34" charset="0"/>
              </a:rPr>
              <a:t>) for articles on this subject.</a:t>
            </a:r>
          </a:p>
          <a:p>
            <a:pPr lvl="1"/>
            <a:endParaRPr lang="en-US" sz="2400" dirty="0" smtClean="0">
              <a:latin typeface="Calibri Light" panose="020F0302020204030204" pitchFamily="34" charset="0"/>
              <a:cs typeface="Calibri Light" panose="020F0302020204030204" pitchFamily="34" charset="0"/>
            </a:endParaRPr>
          </a:p>
          <a:p>
            <a:pPr lvl="1"/>
            <a:r>
              <a:rPr lang="en-US" sz="2400" dirty="0" smtClean="0">
                <a:latin typeface="Calibri Light" panose="020F0302020204030204" pitchFamily="34" charset="0"/>
                <a:cs typeface="Calibri Light" panose="020F0302020204030204" pitchFamily="34" charset="0"/>
              </a:rPr>
              <a:t>If you have any questions, you can contact me at </a:t>
            </a:r>
            <a:r>
              <a:rPr lang="en-US" sz="2400" dirty="0" smtClean="0">
                <a:solidFill>
                  <a:srgbClr val="0070C0"/>
                </a:solidFill>
                <a:latin typeface="Calibri Light" panose="020F0302020204030204" pitchFamily="34" charset="0"/>
                <a:cs typeface="Calibri Light" panose="020F0302020204030204" pitchFamily="34" charset="0"/>
              </a:rPr>
              <a:t>j.miner@cox.net</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21</a:t>
            </a:fld>
            <a:r>
              <a:rPr lang="en-US" dirty="0" smtClean="0"/>
              <a:t>  |  </a:t>
            </a:r>
            <a:endParaRPr lang="en-US"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Typical Corporations</a:t>
            </a:r>
            <a:endParaRPr lang="en-US" dirty="0"/>
          </a:p>
        </p:txBody>
      </p:sp>
      <p:sp>
        <p:nvSpPr>
          <p:cNvPr id="19" name="Content Placeholder 18"/>
          <p:cNvSpPr>
            <a:spLocks noGrp="1"/>
          </p:cNvSpPr>
          <p:nvPr>
            <p:ph idx="1"/>
          </p:nvPr>
        </p:nvSpPr>
        <p:spPr/>
        <p:txBody>
          <a:bodyPr>
            <a:normAutofit/>
          </a:bodyPr>
          <a:lstStyle/>
          <a:p>
            <a:pPr lvl="1"/>
            <a:r>
              <a:rPr lang="en-US" sz="2400" dirty="0" smtClean="0"/>
              <a:t>Composed of small divisions located in different countries and time zones.</a:t>
            </a:r>
          </a:p>
          <a:p>
            <a:pPr lvl="1">
              <a:buNone/>
            </a:pPr>
            <a:endParaRPr lang="en-US" sz="800" dirty="0" smtClean="0"/>
          </a:p>
          <a:p>
            <a:pPr lvl="1"/>
            <a:r>
              <a:rPr lang="en-US" sz="2400" dirty="0" smtClean="0"/>
              <a:t>Other people have keys to the kingdom.</a:t>
            </a:r>
          </a:p>
          <a:p>
            <a:pPr lvl="1">
              <a:buNone/>
            </a:pPr>
            <a:endParaRPr lang="en-US" sz="800" dirty="0" smtClean="0"/>
          </a:p>
          <a:p>
            <a:pPr lvl="1"/>
            <a:r>
              <a:rPr lang="en-US" sz="2400" dirty="0" smtClean="0"/>
              <a:t>Change control process is usually weak.</a:t>
            </a:r>
          </a:p>
          <a:p>
            <a:pPr lvl="1"/>
            <a:endParaRPr lang="en-US" sz="800" dirty="0" smtClean="0"/>
          </a:p>
          <a:p>
            <a:pPr lvl="1"/>
            <a:r>
              <a:rPr lang="en-US" sz="2400" dirty="0" smtClean="0"/>
              <a:t>SDLC might not be well structured.</a:t>
            </a:r>
          </a:p>
          <a:p>
            <a:pPr lvl="1"/>
            <a:endParaRPr lang="en-US" sz="1400" dirty="0" smtClean="0"/>
          </a:p>
          <a:p>
            <a:pPr lvl="1"/>
            <a:endParaRPr lang="en-US" sz="800" dirty="0" smtClean="0"/>
          </a:p>
          <a:p>
            <a:pPr lvl="1">
              <a:buNone/>
            </a:pPr>
            <a:r>
              <a:rPr lang="en-US" sz="2400" dirty="0" smtClean="0">
                <a:solidFill>
                  <a:srgbClr val="C00000"/>
                </a:solidFill>
              </a:rPr>
              <a:t>How do you prevent and audit unwanted user actions to key data?</a:t>
            </a:r>
          </a:p>
          <a:p>
            <a:pPr lvl="1"/>
            <a:endParaRPr lang="en-US" dirty="0" smtClean="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a:t>
            </a:fld>
            <a:r>
              <a:rPr lang="en-US" dirty="0" smtClean="0"/>
              <a:t>  |  </a:t>
            </a:r>
            <a:endParaRPr lang="en-US"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Presentation Overview</a:t>
            </a:r>
            <a:endParaRPr lang="en-US" dirty="0"/>
          </a:p>
        </p:txBody>
      </p:sp>
      <p:sp>
        <p:nvSpPr>
          <p:cNvPr id="19" name="Content Placeholder 18"/>
          <p:cNvSpPr>
            <a:spLocks noGrp="1"/>
          </p:cNvSpPr>
          <p:nvPr>
            <p:ph idx="1"/>
          </p:nvPr>
        </p:nvSpPr>
        <p:spPr/>
        <p:txBody>
          <a:bodyPr>
            <a:normAutofit/>
          </a:bodyPr>
          <a:lstStyle/>
          <a:p>
            <a:pPr lvl="1">
              <a:buNone/>
            </a:pPr>
            <a:r>
              <a:rPr lang="en-US" sz="2400" dirty="0" smtClean="0"/>
              <a:t>Review techniques on the following subjects.</a:t>
            </a:r>
          </a:p>
          <a:p>
            <a:pPr lvl="1">
              <a:buNone/>
            </a:pPr>
            <a:endParaRPr lang="en-US" sz="1000" dirty="0" smtClean="0"/>
          </a:p>
          <a:p>
            <a:pPr marL="971550" lvl="1" indent="-514350">
              <a:buFont typeface="+mj-lt"/>
              <a:buAutoNum type="arabicPeriod"/>
            </a:pPr>
            <a:r>
              <a:rPr lang="en-US" sz="2000" dirty="0" smtClean="0"/>
              <a:t>Granting correct user access is vital.</a:t>
            </a:r>
          </a:p>
          <a:p>
            <a:pPr marL="971550" lvl="1" indent="-514350">
              <a:buFont typeface="+mj-lt"/>
              <a:buAutoNum type="arabicPeriod"/>
            </a:pPr>
            <a:r>
              <a:rPr lang="en-US" sz="2000" dirty="0" smtClean="0"/>
              <a:t>DML triggers to keep a DATA audit trail.</a:t>
            </a:r>
          </a:p>
          <a:p>
            <a:pPr marL="971550" lvl="1" indent="-514350">
              <a:buFont typeface="+mj-lt"/>
              <a:buAutoNum type="arabicPeriod"/>
            </a:pPr>
            <a:r>
              <a:rPr lang="en-US" sz="2000" dirty="0" smtClean="0"/>
              <a:t>DDL triggers to keep a SCHEMA audit trail.</a:t>
            </a:r>
          </a:p>
          <a:p>
            <a:pPr marL="971550" lvl="1" indent="-514350">
              <a:buFont typeface="+mj-lt"/>
              <a:buAutoNum type="arabicPeriod"/>
            </a:pPr>
            <a:r>
              <a:rPr lang="en-US" sz="2000" dirty="0" smtClean="0"/>
              <a:t>Preventing unwanted DATA modifications.</a:t>
            </a:r>
          </a:p>
          <a:p>
            <a:pPr marL="971550" lvl="1" indent="-514350">
              <a:buFont typeface="+mj-lt"/>
              <a:buAutoNum type="arabicPeriod"/>
            </a:pPr>
            <a:r>
              <a:rPr lang="en-US" sz="2000" dirty="0" smtClean="0"/>
              <a:t>Preventing unwanted SCHEMA changes.</a:t>
            </a:r>
          </a:p>
          <a:p>
            <a:pPr marL="971550" lvl="1" indent="-514350">
              <a:buFont typeface="+mj-lt"/>
              <a:buAutoNum type="arabicPeriod"/>
            </a:pPr>
            <a:r>
              <a:rPr lang="en-US" sz="2000" dirty="0" smtClean="0"/>
              <a:t>Preventing table TRUNCATIONS.</a:t>
            </a:r>
          </a:p>
          <a:p>
            <a:pPr marL="971550" lvl="1" indent="-514350">
              <a:buFont typeface="+mj-lt"/>
              <a:buAutoNum type="arabicPeriod"/>
            </a:pPr>
            <a:r>
              <a:rPr lang="en-US" sz="2000" dirty="0" smtClean="0"/>
              <a:t>LOGIN triggers to control who, what, and when.</a:t>
            </a:r>
          </a:p>
          <a:p>
            <a:pPr marL="971550" lvl="1" indent="-514350">
              <a:buFont typeface="+mj-lt"/>
              <a:buAutoNum type="arabicPeriod"/>
            </a:pPr>
            <a:r>
              <a:rPr lang="en-US" sz="2000" dirty="0" smtClean="0"/>
              <a:t>Change data capture (CDC) an alternative to triggers.</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4</a:t>
            </a:fld>
            <a:r>
              <a:rPr lang="en-US" dirty="0" smtClean="0"/>
              <a:t>  |  </a:t>
            </a:r>
            <a:endParaRPr lang="en-US"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Autos Sample Database</a:t>
            </a:r>
            <a:endParaRPr lang="en-US" dirty="0"/>
          </a:p>
        </p:txBody>
      </p:sp>
      <p:sp>
        <p:nvSpPr>
          <p:cNvPr id="19" name="Content Placeholder 18"/>
          <p:cNvSpPr>
            <a:spLocks noGrp="1"/>
          </p:cNvSpPr>
          <p:nvPr>
            <p:ph idx="1"/>
          </p:nvPr>
        </p:nvSpPr>
        <p:spPr/>
        <p:txBody>
          <a:bodyPr/>
          <a:lstStyle/>
          <a:p>
            <a:pPr lvl="1"/>
            <a:endParaRPr lang="en-US" dirty="0" smtClean="0"/>
          </a:p>
          <a:p>
            <a:pPr lvl="1"/>
            <a:endParaRPr lang="en-US" dirty="0" smtClean="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5</a:t>
            </a:fld>
            <a:r>
              <a:rPr lang="en-US" dirty="0" smtClean="0"/>
              <a:t>  |  </a:t>
            </a:r>
            <a:endParaRPr lang="en-US" dirty="0"/>
          </a:p>
        </p:txBody>
      </p:sp>
      <p:pic>
        <p:nvPicPr>
          <p:cNvPr id="8" name="Picture 7" descr="oracle-data-modeler-erd-diagram.JPG"/>
          <p:cNvPicPr>
            <a:picLocks noChangeAspect="1"/>
          </p:cNvPicPr>
          <p:nvPr/>
        </p:nvPicPr>
        <p:blipFill>
          <a:blip r:embed="rId2"/>
          <a:stretch>
            <a:fillRect/>
          </a:stretch>
        </p:blipFill>
        <p:spPr>
          <a:xfrm>
            <a:off x="528637" y="1490662"/>
            <a:ext cx="8086725" cy="3876675"/>
          </a:xfrm>
          <a:prstGeom prst="rect">
            <a:avLst/>
          </a:prstGeom>
        </p:spPr>
      </p:pic>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WARNING – TSQL Skills Required</a:t>
            </a:r>
            <a:endParaRPr lang="en-US" dirty="0"/>
          </a:p>
        </p:txBody>
      </p:sp>
      <p:sp>
        <p:nvSpPr>
          <p:cNvPr id="19" name="Content Placeholder 18"/>
          <p:cNvSpPr>
            <a:spLocks noGrp="1"/>
          </p:cNvSpPr>
          <p:nvPr>
            <p:ph idx="1"/>
          </p:nvPr>
        </p:nvSpPr>
        <p:spPr/>
        <p:txBody>
          <a:bodyPr/>
          <a:lstStyle/>
          <a:p>
            <a:pPr lvl="1"/>
            <a:r>
              <a:rPr lang="en-US" dirty="0" smtClean="0"/>
              <a:t>All of the demonstrations are code based to give a real life example of how to apply a technique.</a:t>
            </a:r>
          </a:p>
          <a:p>
            <a:pPr lvl="1"/>
            <a:endParaRPr lang="en-US" sz="1000" dirty="0" smtClean="0"/>
          </a:p>
          <a:p>
            <a:pPr lvl="1"/>
            <a:r>
              <a:rPr lang="en-US" dirty="0" smtClean="0"/>
              <a:t>I will be not offended if you decide to leave now.</a:t>
            </a:r>
          </a:p>
          <a:p>
            <a:pPr lvl="2">
              <a:buNone/>
            </a:pPr>
            <a:endParaRPr lang="en-US" dirty="0" smtClean="0"/>
          </a:p>
          <a:p>
            <a:pPr lvl="1">
              <a:buNone/>
            </a:pPr>
            <a:endParaRPr lang="en-US" dirty="0" smtClean="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6</a:t>
            </a:fld>
            <a:r>
              <a:rPr lang="en-US" dirty="0" smtClean="0"/>
              <a:t>  |  </a:t>
            </a:r>
            <a:endParaRPr lang="en-US" dirty="0"/>
          </a:p>
        </p:txBody>
      </p:sp>
      <p:pic>
        <p:nvPicPr>
          <p:cNvPr id="6" name="Picture 5" descr="dilbert-sql-server-database.jpg"/>
          <p:cNvPicPr>
            <a:picLocks noChangeAspect="1"/>
          </p:cNvPicPr>
          <p:nvPr/>
        </p:nvPicPr>
        <p:blipFill>
          <a:blip r:embed="rId2"/>
          <a:stretch>
            <a:fillRect/>
          </a:stretch>
        </p:blipFill>
        <p:spPr>
          <a:xfrm>
            <a:off x="1533525" y="3402466"/>
            <a:ext cx="6076950" cy="1838325"/>
          </a:xfrm>
          <a:prstGeom prst="rect">
            <a:avLst/>
          </a:prstGeom>
        </p:spPr>
      </p:pic>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Starting from ground zero</a:t>
            </a:r>
            <a:endParaRPr lang="en-US" dirty="0"/>
          </a:p>
        </p:txBody>
      </p:sp>
      <p:sp>
        <p:nvSpPr>
          <p:cNvPr id="19" name="Content Placeholder 18"/>
          <p:cNvSpPr>
            <a:spLocks noGrp="1"/>
          </p:cNvSpPr>
          <p:nvPr>
            <p:ph idx="1"/>
          </p:nvPr>
        </p:nvSpPr>
        <p:spPr/>
        <p:txBody>
          <a:bodyPr>
            <a:normAutofit/>
          </a:bodyPr>
          <a:lstStyle/>
          <a:p>
            <a:pPr lvl="1"/>
            <a:r>
              <a:rPr lang="en-US" dirty="0" smtClean="0"/>
              <a:t>Create the [autos] database.</a:t>
            </a:r>
          </a:p>
          <a:p>
            <a:pPr lvl="1"/>
            <a:r>
              <a:rPr lang="en-US" dirty="0" smtClean="0"/>
              <a:t>Make the [active] &amp; [audit] schemas.</a:t>
            </a:r>
          </a:p>
          <a:p>
            <a:pPr lvl="1"/>
            <a:r>
              <a:rPr lang="en-US" dirty="0" smtClean="0"/>
              <a:t>Create the [continent] &amp; [</a:t>
            </a:r>
            <a:r>
              <a:rPr lang="en-US" dirty="0" err="1" smtClean="0"/>
              <a:t>cars_by_country</a:t>
            </a:r>
            <a:r>
              <a:rPr lang="en-US" dirty="0" smtClean="0"/>
              <a:t>] tables.</a:t>
            </a:r>
          </a:p>
          <a:p>
            <a:pPr lvl="1"/>
            <a:r>
              <a:rPr lang="en-US" dirty="0" smtClean="0"/>
              <a:t>Design two stored procedures to populate above tables with data.</a:t>
            </a:r>
          </a:p>
          <a:p>
            <a:pPr lvl="1"/>
            <a:r>
              <a:rPr lang="en-US" dirty="0" smtClean="0"/>
              <a:t>Load the two above tables with data by execution for mentioned code.</a:t>
            </a:r>
          </a:p>
          <a:p>
            <a:pPr lvl="1"/>
            <a:endParaRPr lang="en-US" dirty="0" smtClean="0"/>
          </a:p>
          <a:p>
            <a:pPr lvl="1">
              <a:buNone/>
            </a:pPr>
            <a:r>
              <a:rPr lang="en-US" sz="2000" dirty="0" smtClean="0">
                <a:solidFill>
                  <a:srgbClr val="C00000"/>
                </a:solidFill>
              </a:rPr>
              <a:t>[Steps 1-5]</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7</a:t>
            </a:fld>
            <a:r>
              <a:rPr lang="en-US" dirty="0" smtClean="0"/>
              <a:t>  |  </a:t>
            </a:r>
            <a:endParaRPr lang="en-US"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Granting User Access</a:t>
            </a:r>
            <a:endParaRPr lang="en-US" dirty="0"/>
          </a:p>
        </p:txBody>
      </p:sp>
      <p:sp>
        <p:nvSpPr>
          <p:cNvPr id="19" name="Content Placeholder 18"/>
          <p:cNvSpPr>
            <a:spLocks noGrp="1"/>
          </p:cNvSpPr>
          <p:nvPr>
            <p:ph idx="1"/>
          </p:nvPr>
        </p:nvSpPr>
        <p:spPr/>
        <p:txBody>
          <a:bodyPr>
            <a:normAutofit lnSpcReduction="10000"/>
          </a:bodyPr>
          <a:lstStyle/>
          <a:p>
            <a:pPr lvl="1"/>
            <a:r>
              <a:rPr lang="en-US" sz="2400" dirty="0" smtClean="0"/>
              <a:t>Principle of least security.  Never give out more than needed.</a:t>
            </a:r>
          </a:p>
          <a:p>
            <a:pPr lvl="1"/>
            <a:r>
              <a:rPr lang="en-US" sz="2400" dirty="0" smtClean="0"/>
              <a:t>Principles are </a:t>
            </a:r>
            <a:r>
              <a:rPr lang="en-US" sz="2400" dirty="0" smtClean="0"/>
              <a:t>objects </a:t>
            </a:r>
            <a:r>
              <a:rPr lang="en-US" sz="2400" dirty="0" smtClean="0"/>
              <a:t>that have access to resources (logins, groups, roles)</a:t>
            </a:r>
          </a:p>
          <a:p>
            <a:pPr lvl="1"/>
            <a:r>
              <a:rPr lang="en-US" sz="2400" dirty="0" smtClean="0"/>
              <a:t>Securable are any object that can be secured (table, view, store procedure).</a:t>
            </a:r>
          </a:p>
          <a:p>
            <a:pPr lvl="1"/>
            <a:r>
              <a:rPr lang="en-US" sz="2400" dirty="0" smtClean="0"/>
              <a:t>Granting, revoking, and denying access privileges to meet our needs.</a:t>
            </a:r>
          </a:p>
          <a:p>
            <a:pPr lvl="1"/>
            <a:r>
              <a:rPr lang="en-US" sz="2400" dirty="0" smtClean="0"/>
              <a:t>When ever possible, use standard database and server roles.</a:t>
            </a:r>
          </a:p>
          <a:p>
            <a:pPr lvl="1"/>
            <a:endParaRPr lang="en-US" sz="2400" dirty="0" smtClean="0"/>
          </a:p>
          <a:p>
            <a:pPr lvl="1">
              <a:buNone/>
            </a:pPr>
            <a:r>
              <a:rPr lang="en-US" sz="2000" dirty="0" smtClean="0">
                <a:solidFill>
                  <a:srgbClr val="C00000"/>
                </a:solidFill>
              </a:rPr>
              <a:t>[Step 6]</a:t>
            </a:r>
            <a:endParaRPr lang="en-US" sz="2000" dirty="0" smtClean="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8</a:t>
            </a:fld>
            <a:r>
              <a:rPr lang="en-US" dirty="0" smtClean="0"/>
              <a:t>  |  </a:t>
            </a:r>
            <a:endParaRPr lang="en-US"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smtClean="0"/>
              <a:t>Audit Data Changes</a:t>
            </a:r>
            <a:endParaRPr lang="en-US" dirty="0"/>
          </a:p>
        </p:txBody>
      </p:sp>
      <p:sp>
        <p:nvSpPr>
          <p:cNvPr id="19" name="Content Placeholder 18"/>
          <p:cNvSpPr>
            <a:spLocks noGrp="1"/>
          </p:cNvSpPr>
          <p:nvPr>
            <p:ph idx="1"/>
          </p:nvPr>
        </p:nvSpPr>
        <p:spPr/>
        <p:txBody>
          <a:bodyPr>
            <a:normAutofit fontScale="92500" lnSpcReduction="10000"/>
          </a:bodyPr>
          <a:lstStyle/>
          <a:p>
            <a:pPr>
              <a:defRPr/>
            </a:pPr>
            <a:r>
              <a:rPr lang="en-US" sz="2600" dirty="0" smtClean="0"/>
              <a:t>Table triggers can be used to audit inserts, updates or deletes</a:t>
            </a:r>
          </a:p>
          <a:p>
            <a:pPr>
              <a:defRPr/>
            </a:pPr>
            <a:endParaRPr lang="en-US" sz="2600" dirty="0" smtClean="0"/>
          </a:p>
          <a:p>
            <a:pPr>
              <a:defRPr/>
            </a:pPr>
            <a:r>
              <a:rPr lang="en-US" sz="2600" dirty="0" smtClean="0"/>
              <a:t>A user defined table is used to keep track of the following:  change type, change date, user name, host name, schema, object, and raw row data.</a:t>
            </a:r>
          </a:p>
          <a:p>
            <a:pPr>
              <a:defRPr/>
            </a:pPr>
            <a:endParaRPr lang="en-US" sz="2600" dirty="0" smtClean="0"/>
          </a:p>
          <a:p>
            <a:pPr>
              <a:defRPr/>
            </a:pPr>
            <a:r>
              <a:rPr lang="en-US" sz="2600" dirty="0" smtClean="0"/>
              <a:t>One table can be used for the whole database.  Just add a trigger for each table.</a:t>
            </a:r>
          </a:p>
          <a:p>
            <a:pPr lvl="1"/>
            <a:endParaRPr lang="en-US" dirty="0" smtClean="0"/>
          </a:p>
          <a:p>
            <a:pPr lvl="1">
              <a:buNone/>
            </a:pPr>
            <a:r>
              <a:rPr lang="en-US" dirty="0" smtClean="0">
                <a:solidFill>
                  <a:srgbClr val="C00000"/>
                </a:solidFill>
              </a:rPr>
              <a:t>[Steps 7-9]</a:t>
            </a:r>
            <a:endParaRPr lang="en-US" dirty="0" smtClean="0">
              <a:solidFill>
                <a:srgbClr val="00B05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smtClean="0"/>
              <a:t>Audit &amp; Prevent Unwanted User Actions</a:t>
            </a:r>
            <a:endParaRPr lang="en-US" dirty="0"/>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9</a:t>
            </a:fld>
            <a:r>
              <a:rPr lang="en-US" dirty="0" smtClean="0"/>
              <a:t>  |  </a:t>
            </a:r>
            <a:endParaRPr lang="en-US" dirty="0"/>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1341</Words>
  <Application>Microsoft Office PowerPoint</Application>
  <PresentationFormat>On-screen Show (4:3)</PresentationFormat>
  <Paragraphs>219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How to audit and prevent unwanted user actions</vt:lpstr>
      <vt:lpstr>Target Audience</vt:lpstr>
      <vt:lpstr>Typical Corporations</vt:lpstr>
      <vt:lpstr>Presentation Overview</vt:lpstr>
      <vt:lpstr>Autos Sample Database</vt:lpstr>
      <vt:lpstr>WARNING – TSQL Skills Required</vt:lpstr>
      <vt:lpstr>Starting from ground zero</vt:lpstr>
      <vt:lpstr>Granting User Access</vt:lpstr>
      <vt:lpstr>Audit Data Changes</vt:lpstr>
      <vt:lpstr>Audit Schema Changes</vt:lpstr>
      <vt:lpstr>Prevent Data Changes</vt:lpstr>
      <vt:lpstr>Prevent Table Truncation</vt:lpstr>
      <vt:lpstr>Prevent Schema Changes</vt:lpstr>
      <vt:lpstr>Audit Server Logins</vt:lpstr>
      <vt:lpstr>Prevent Server Logins</vt:lpstr>
      <vt:lpstr>Change Data Tracking (Overview)</vt:lpstr>
      <vt:lpstr>Change Data Tracking (Details 1)</vt:lpstr>
      <vt:lpstr>Change Data Tracking (Details 2)</vt:lpstr>
      <vt:lpstr>My Comments On CDC</vt:lpstr>
      <vt:lpstr>Biography</vt:lpstr>
      <vt:lpstr>Questions &amp; Answers</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Miner, John</cp:lastModifiedBy>
  <cp:revision>125</cp:revision>
  <dcterms:created xsi:type="dcterms:W3CDTF">2011-08-19T20:30:49Z</dcterms:created>
  <dcterms:modified xsi:type="dcterms:W3CDTF">2018-03-24T14:16:41Z</dcterms:modified>
</cp:coreProperties>
</file>