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306" r:id="rId4"/>
    <p:sldId id="317" r:id="rId5"/>
    <p:sldId id="319" r:id="rId6"/>
    <p:sldId id="305" r:id="rId7"/>
    <p:sldId id="307" r:id="rId8"/>
    <p:sldId id="320" r:id="rId9"/>
    <p:sldId id="324" r:id="rId10"/>
    <p:sldId id="325" r:id="rId11"/>
    <p:sldId id="321" r:id="rId12"/>
    <p:sldId id="322" r:id="rId13"/>
    <p:sldId id="323" r:id="rId14"/>
    <p:sldId id="278" r:id="rId15"/>
    <p:sldId id="279" r:id="rId16"/>
    <p:sldId id="318" r:id="rId17"/>
    <p:sldId id="30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3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28EA5-5326-452D-BD1E-801C0BA413B4}" type="datetimeFigureOut">
              <a:rPr lang="en-US" smtClean="0"/>
              <a:t>6/7/2017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CAD02-ED14-4C45-A568-9E6C5B34A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5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AD02-ED14-4C45-A568-9E6C5B34AA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4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AD02-ED14-4C45-A568-9E6C5B34AA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9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AD02-ED14-4C45-A568-9E6C5B34AA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06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AD02-ED14-4C45-A568-9E6C5B34A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70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7CAD02-ED14-4C45-A568-9E6C5B34AA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77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sqlsat1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91" y="5860655"/>
            <a:ext cx="2107033" cy="102673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727372" y="6633054"/>
            <a:ext cx="2449285" cy="38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6/7/2017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6/7/2017</a:t>
            </a:fld>
            <a:r>
              <a:rPr lang="en-US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  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6/7/2017</a:t>
            </a:fld>
            <a:r>
              <a:rPr lang="en-US" dirty="0"/>
              <a:t>  |</a:t>
            </a:r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6/7/2017</a:t>
            </a:fld>
            <a:r>
              <a:rPr lang="en-US" dirty="0"/>
              <a:t>  |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6/7/2017</a:t>
            </a:fld>
            <a:r>
              <a:rPr lang="en-US" dirty="0"/>
              <a:t>  |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6/7/2017</a:t>
            </a:fld>
            <a:r>
              <a:rPr lang="en-US" dirty="0"/>
              <a:t>  |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/>
              <a:t>  | 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ssqltips.com/" TargetMode="External"/><Relationship Id="rId2" Type="http://schemas.openxmlformats.org/officeDocument/2006/relationships/hyperlink" Target="http://www.craftydba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abqbotg" TargetMode="External"/><Relationship Id="rId2" Type="http://schemas.openxmlformats.org/officeDocument/2006/relationships/hyperlink" Target="http://tinyurl.com/bn2j7b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inyurl.com/ycpa2b2y" TargetMode="External"/><Relationship Id="rId4" Type="http://schemas.openxmlformats.org/officeDocument/2006/relationships/hyperlink" Target="http://tinyurl.com/ybndhdj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y7twbmwq" TargetMode="External"/><Relationship Id="rId2" Type="http://schemas.openxmlformats.org/officeDocument/2006/relationships/hyperlink" Target="http://tinyurl.com/yc9l8ms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john@craftydba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talk.com/author/jonathan-kehayia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144140"/>
            <a:ext cx="8345875" cy="1923386"/>
          </a:xfrm>
        </p:spPr>
        <p:txBody>
          <a:bodyPr>
            <a:normAutofit/>
          </a:bodyPr>
          <a:lstStyle/>
          <a:p>
            <a:pPr fontAlgn="base"/>
            <a:r>
              <a:rPr lang="en-US" b="1" dirty="0"/>
              <a:t>Efficient file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2008555"/>
            <a:ext cx="8234345" cy="19917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>
                <a:latin typeface="Calibri" pitchFamily="34" charset="0"/>
                <a:cs typeface="Calibri" pitchFamily="34" charset="0"/>
              </a:rPr>
              <a:t>Rhode Island SSUG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1831872" y="4280375"/>
            <a:ext cx="3875703" cy="117156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8F"/>
                </a:solidFill>
              </a:rPr>
              <a:t>John Miner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8F"/>
                </a:solidFill>
              </a:rPr>
              <a:t>Microsoft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rgbClr val="00208F"/>
                </a:solidFill>
              </a:rPr>
              <a:t>Data Platform &amp; Analytics TSP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27472" y="5814999"/>
            <a:ext cx="2627369" cy="764908"/>
          </a:xfrm>
          <a:prstGeom prst="rect">
            <a:avLst/>
          </a:prstGeom>
          <a:noFill/>
        </p:spPr>
        <p:txBody>
          <a:bodyPr wrap="square" rtlCol="0" anchor="b" anchorCtr="0">
            <a:normAutofit fontScale="850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Blog: 	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2"/>
              </a:rPr>
              <a:t>www.craftydba.com</a:t>
            </a:r>
            <a:b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</a:b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	</a:t>
            </a: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3"/>
              </a:rPr>
              <a:t>www.mssqltips.com</a:t>
            </a:r>
            <a:endParaRPr lang="en-US" dirty="0"/>
          </a:p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JohnMiner3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86" y="5919275"/>
            <a:ext cx="1496076" cy="6732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90" y="5732017"/>
            <a:ext cx="23526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2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a job to keep track of VLF’s.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Perform maintenance to reduce VLF’s.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Investigate process like ETL that might have large batches.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Demo #3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12246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data files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Why use multiple data files?</a:t>
            </a:r>
          </a:p>
          <a:p>
            <a:pPr lvl="1"/>
            <a:endParaRPr lang="en-US" sz="1600" dirty="0"/>
          </a:p>
          <a:p>
            <a:pPr lvl="1"/>
            <a:r>
              <a:rPr lang="en-US" sz="2400" dirty="0"/>
              <a:t>If you are still using spinning disks, the bottle neck is the moving parts of the disk drive.</a:t>
            </a:r>
          </a:p>
          <a:p>
            <a:pPr lvl="1"/>
            <a:r>
              <a:rPr lang="en-US" sz="2400" dirty="0"/>
              <a:t>If you create a file group with between 4 and 8 equally sized files, you are now spreading the IO across many disk.</a:t>
            </a:r>
          </a:p>
          <a:p>
            <a:pPr lvl="1"/>
            <a:r>
              <a:rPr lang="en-US" sz="2400" dirty="0"/>
              <a:t>Hopefully, move paths to your RAID or SAN appliance speed upon performance.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53316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2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file group.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Assign 4-6 equally size files to the group.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the default file group.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objects in file group.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Demo #4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60929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from testing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13</a:t>
            </a:fld>
            <a:r>
              <a:rPr lang="en-US" dirty="0"/>
              <a:t>  |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4753" y="5281884"/>
            <a:ext cx="1540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P. Randal</a:t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49280" y="1573553"/>
            <a:ext cx="5212654" cy="3708331"/>
          </a:xfrm>
        </p:spPr>
      </p:pic>
    </p:spTree>
    <p:extLst>
      <p:ext uri="{BB962C8B-B14F-4D97-AF65-F5344CB8AC3E}">
        <p14:creationId xmlns:p14="http://schemas.microsoft.com/office/powerpoint/2010/main" val="433526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Biography – John Miner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Has twenty five years of data processing and proven project management experience, specializing in the banking, health care, and government areas.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His credentials include a Masters degree in Computer Science from the University of Rhode Island; and Microsoft Certificates (MCSE Data &amp; Analytics).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John is currently a Data Platform TSP at Microsoft.  He was award the MVP (2014/2015) honor for his contributions to the community.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When he is not busy working, he spends time with his wife, daughter and dog enjoying outdoor activities 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Optimizing </a:t>
            </a:r>
            <a:r>
              <a:rPr lang="en-US" sz="1400" b="1" dirty="0" err="1">
                <a:solidFill>
                  <a:schemeClr val="tx1"/>
                </a:solidFill>
              </a:rPr>
              <a:t>tempdb</a:t>
            </a:r>
            <a:r>
              <a:rPr lang="en-US" sz="1400" b="1" dirty="0">
                <a:solidFill>
                  <a:schemeClr val="tx1"/>
                </a:solidFill>
              </a:rPr>
              <a:t> configuration with SQL Server 2012 Extended Events </a:t>
            </a:r>
          </a:p>
          <a:p>
            <a:pPr marL="457200" lvl="1" indent="0">
              <a:buNone/>
            </a:pPr>
            <a:r>
              <a:rPr lang="en-US" sz="1400" dirty="0"/>
              <a:t>Johnathan </a:t>
            </a:r>
            <a:r>
              <a:rPr lang="en-US" sz="1400" dirty="0" err="1"/>
              <a:t>Keyahias</a:t>
            </a:r>
            <a:r>
              <a:rPr lang="en-US" sz="1400" dirty="0"/>
              <a:t> 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http://tinyurl.com/bn2j7bu</a:t>
            </a:r>
            <a:endParaRPr lang="en-US" sz="1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b="1" dirty="0"/>
              <a:t>How and Why to Enable Instant File Initialization</a:t>
            </a:r>
          </a:p>
          <a:p>
            <a:pPr marL="457200" lvl="1" indent="0">
              <a:buNone/>
            </a:pPr>
            <a:r>
              <a:rPr lang="en-US" sz="1400" dirty="0"/>
              <a:t>SQL Server Premier Field Engineering</a:t>
            </a:r>
          </a:p>
          <a:p>
            <a:pPr marL="457200" lvl="1" indent="0">
              <a:buNone/>
            </a:pPr>
            <a:r>
              <a:rPr lang="en-US" sz="1400" dirty="0">
                <a:hlinkClick r:id="rId3"/>
              </a:rPr>
              <a:t>http://tinyurl.com/yabqbotg</a:t>
            </a:r>
            <a:endParaRPr lang="en-US" sz="1400" dirty="0"/>
          </a:p>
          <a:p>
            <a:pPr lvl="1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b="1" dirty="0"/>
              <a:t>8 Steps to better Transaction Log throughput</a:t>
            </a:r>
          </a:p>
          <a:p>
            <a:pPr marL="457200" lvl="1" indent="0">
              <a:buNone/>
            </a:pPr>
            <a:r>
              <a:rPr lang="en-US" sz="1400" dirty="0"/>
              <a:t>Kimberly Tripp</a:t>
            </a:r>
          </a:p>
          <a:p>
            <a:pPr marL="457200" lvl="1" indent="0">
              <a:buNone/>
            </a:pPr>
            <a:r>
              <a:rPr lang="en-US" sz="1400" dirty="0">
                <a:hlinkClick r:id="rId4"/>
              </a:rPr>
              <a:t>http://tinyurl.com/ybndhdjv</a:t>
            </a:r>
            <a:endParaRPr lang="en-US" sz="1400" dirty="0"/>
          </a:p>
          <a:p>
            <a:pPr marL="457200" lvl="1" indent="0">
              <a:buNone/>
            </a:pPr>
            <a:endParaRPr lang="en-US" sz="1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Benchmarking: do multiple data files make a difference?</a:t>
            </a:r>
          </a:p>
          <a:p>
            <a:pPr marL="457200" lvl="1" indent="0">
              <a:buNone/>
            </a:pPr>
            <a:r>
              <a:rPr lang="en-US" sz="1400" dirty="0"/>
              <a:t>Paul Randal</a:t>
            </a:r>
          </a:p>
          <a:p>
            <a:pPr marL="457200" lvl="1" indent="0">
              <a:buNone/>
            </a:pPr>
            <a:r>
              <a:rPr lang="en-US" sz="1400" dirty="0">
                <a:hlinkClick r:id="rId5"/>
              </a:rPr>
              <a:t>http://tinyurl.com/ycpa2b2y</a:t>
            </a:r>
            <a:endParaRPr lang="en-US" sz="1400" dirty="0"/>
          </a:p>
          <a:p>
            <a:pPr marL="457200" lvl="1" indent="0">
              <a:buNone/>
            </a:pP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Autofit/>
          </a:bodyPr>
          <a:lstStyle/>
          <a:p>
            <a:pPr lvl="1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400" b="1" dirty="0">
                <a:solidFill>
                  <a:schemeClr val="tx1"/>
                </a:solidFill>
              </a:rPr>
              <a:t>Trace Flags 1117, 1118, and </a:t>
            </a:r>
            <a:r>
              <a:rPr lang="en-US" sz="1400" b="1" dirty="0" err="1">
                <a:solidFill>
                  <a:schemeClr val="tx1"/>
                </a:solidFill>
              </a:rPr>
              <a:t>Tempdb</a:t>
            </a:r>
            <a:r>
              <a:rPr lang="en-US" sz="1400" b="1" dirty="0">
                <a:solidFill>
                  <a:schemeClr val="tx1"/>
                </a:solidFill>
              </a:rPr>
              <a:t> Configuration</a:t>
            </a:r>
          </a:p>
          <a:p>
            <a:pPr marL="457200" lvl="1" indent="0">
              <a:buNone/>
            </a:pPr>
            <a:r>
              <a:rPr lang="en-US" sz="1400" dirty="0"/>
              <a:t>Kendra Little</a:t>
            </a:r>
          </a:p>
          <a:p>
            <a:pPr marL="457200" lvl="1" indent="0">
              <a:buNone/>
            </a:pPr>
            <a:r>
              <a:rPr lang="en-US" sz="1400" dirty="0">
                <a:hlinkClick r:id="rId2"/>
              </a:rPr>
              <a:t>http://tinyurl.com/yc9l8msr</a:t>
            </a:r>
            <a:endParaRPr lang="en-US" sz="14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endParaRPr lang="en-US" sz="12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Instant File Initialization: Easier to Enable in SQL Server 2016 (and some updated numbers)</a:t>
            </a:r>
          </a:p>
          <a:p>
            <a:pPr marL="457200" lvl="1" indent="0">
              <a:buNone/>
            </a:pPr>
            <a:r>
              <a:rPr lang="en-US" sz="1200" dirty="0"/>
              <a:t>Erin </a:t>
            </a:r>
            <a:r>
              <a:rPr lang="en-US" sz="1200" dirty="0" err="1"/>
              <a:t>Stellato</a:t>
            </a:r>
            <a:endParaRPr lang="en-US" sz="1200" dirty="0"/>
          </a:p>
          <a:p>
            <a:pPr marL="457200" lvl="1" indent="0">
              <a:buNone/>
            </a:pPr>
            <a:r>
              <a:rPr lang="en-US" sz="1200" dirty="0">
                <a:hlinkClick r:id="rId3"/>
              </a:rPr>
              <a:t>http://tinyurl.com/y7twbmwq</a:t>
            </a:r>
            <a:endParaRPr lang="en-US" sz="1200" dirty="0"/>
          </a:p>
          <a:p>
            <a:pPr marL="457200" lvl="1" indent="0">
              <a:buNone/>
            </a:pP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486450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Answers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Please visit Documentation Online for more info.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If you have any questions, you can contact me at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john@craftydba.com</a:t>
            </a:r>
            <a:r>
              <a:rPr lang="en-US" sz="2400" dirty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17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Overview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/>
              <a:t>Review the following topics:</a:t>
            </a:r>
          </a:p>
          <a:p>
            <a:pPr lvl="1">
              <a:buNone/>
            </a:pPr>
            <a:endParaRPr lang="en-US" sz="1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Optimizing the temporary database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Fast file initialization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Virtual log file fragmentation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Using multiple data files for speed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[</a:t>
            </a:r>
            <a:r>
              <a:rPr lang="en-US" dirty="0" err="1"/>
              <a:t>tempdb</a:t>
            </a:r>
            <a:r>
              <a:rPr lang="en-US" dirty="0"/>
              <a:t>] data files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43811" y="1670180"/>
            <a:ext cx="8210939" cy="42734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“One of the most obvious bottlenecks in the performance of </a:t>
            </a:r>
            <a:r>
              <a:rPr lang="en-US" sz="1800" dirty="0" err="1"/>
              <a:t>tempdb</a:t>
            </a:r>
            <a:r>
              <a:rPr lang="en-US" sz="1800" dirty="0"/>
              <a:t> is caused by PAGELATCH, in-memory latch contention on the allocation bitmap of each data file used. We can use one of the rules-of-thumb to choose what should be roughly the best number of files, but how then do you check to see whether you've got it right for your data and workload?”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“The allocation bitmap pages are the page free space (PFS), global allocation map (GAM), and shared global allocation map (SGAM) pages in the database.”</a:t>
            </a:r>
            <a:endParaRPr lang="en-US" sz="1800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000" dirty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1800" dirty="0">
                <a:hlinkClick r:id="rId3" tooltip="Posts by Jonathan Kehayias"/>
              </a:rPr>
              <a:t>Jonathan </a:t>
            </a:r>
            <a:r>
              <a:rPr lang="en-US" sz="1800" dirty="0" err="1">
                <a:hlinkClick r:id="rId3" tooltip="Posts by Jonathan Kehayias"/>
              </a:rPr>
              <a:t>Kehayias</a:t>
            </a:r>
            <a:endParaRPr lang="en-US" sz="1800" dirty="0"/>
          </a:p>
          <a:p>
            <a:pPr>
              <a:buNone/>
            </a:pPr>
            <a:endParaRPr lang="en-US" sz="18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05129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thumb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43811" y="1670180"/>
            <a:ext cx="8210939" cy="4273421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000" dirty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Four to eight files.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Each file has to be same size.	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Restart engine for change to take place.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Set trace flags 1117 &amp; 1118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Monitor contention and change if necessary.</a:t>
            </a:r>
          </a:p>
          <a:p>
            <a:pPr marL="971550" lvl="1" indent="-514350">
              <a:buFont typeface="+mj-lt"/>
              <a:buAutoNum type="arabicPeriod"/>
            </a:pP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Demo #1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45912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from testing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259" y="1599631"/>
            <a:ext cx="3657917" cy="1999661"/>
          </a:xfrm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/>
              <a:t>  |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176" y="3599292"/>
            <a:ext cx="3657917" cy="20057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34753" y="5281884"/>
            <a:ext cx="1540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J. </a:t>
            </a:r>
            <a:r>
              <a:rPr lang="en-US" dirty="0" err="1">
                <a:solidFill>
                  <a:srgbClr val="00B050"/>
                </a:solidFill>
              </a:rPr>
              <a:t>Kehayias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2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Initialization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What does this statement mean?</a:t>
            </a:r>
          </a:p>
          <a:p>
            <a:pPr lvl="1"/>
            <a:endParaRPr lang="en-US" sz="1600" dirty="0"/>
          </a:p>
          <a:p>
            <a:pPr lvl="1"/>
            <a:r>
              <a:rPr lang="en-US" sz="2400" dirty="0"/>
              <a:t>The SQL Server engine asks the operating system for disk space.  Each byte of the allocated file is filled with zeros.</a:t>
            </a:r>
          </a:p>
          <a:p>
            <a:pPr lvl="1"/>
            <a:r>
              <a:rPr lang="en-US" sz="2400" dirty="0"/>
              <a:t>By giving the service account for the database engine a local policy right, this step is skipped.</a:t>
            </a:r>
          </a:p>
          <a:p>
            <a:pPr lvl="1"/>
            <a:r>
              <a:rPr lang="en-US" sz="2400" dirty="0"/>
              <a:t>Does not work for log files, sparse files (snapshots) or TDE databases.</a:t>
            </a:r>
          </a:p>
          <a:p>
            <a:pPr lvl="1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128073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enable?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sz="1200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Run database engine service under domain or local account.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Apply local policy setting.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Restart service to take effect.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Verify change via trace flags.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Demo #2</a:t>
            </a:r>
          </a:p>
          <a:p>
            <a:pPr marL="457200" lvl="1" indent="0">
              <a:buNone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205762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from testing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/>
              <a:t>  | 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5215" y="1310484"/>
            <a:ext cx="3427552" cy="116990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284" y="1417638"/>
            <a:ext cx="3248071" cy="10592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024" y="2560638"/>
            <a:ext cx="6576426" cy="306106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92066" y="5605049"/>
            <a:ext cx="1540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E. </a:t>
            </a:r>
            <a:r>
              <a:rPr lang="en-US" dirty="0" err="1">
                <a:solidFill>
                  <a:srgbClr val="00B050"/>
                </a:solidFill>
              </a:rPr>
              <a:t>Stellato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8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Log File Fragmentation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dirty="0">
                <a:solidFill>
                  <a:srgbClr val="00B050"/>
                </a:solidFill>
              </a:rPr>
              <a:t>What is log file fragmentation?</a:t>
            </a:r>
          </a:p>
          <a:p>
            <a:pPr lvl="1"/>
            <a:endParaRPr lang="en-US" sz="1600" dirty="0"/>
          </a:p>
          <a:p>
            <a:pPr lvl="1"/>
            <a:r>
              <a:rPr lang="en-US" sz="2400" dirty="0"/>
              <a:t>Each file is broken down into segments called virtual files.</a:t>
            </a:r>
          </a:p>
          <a:p>
            <a:pPr lvl="1"/>
            <a:r>
              <a:rPr lang="en-US" sz="2400" dirty="0"/>
              <a:t>Small growth factors on the database can cause 2 many VLF’s.</a:t>
            </a:r>
          </a:p>
          <a:p>
            <a:pPr lvl="1"/>
            <a:r>
              <a:rPr lang="en-US" sz="2400" dirty="0"/>
              <a:t>Hourly transaction log backups prevent excessive growth.</a:t>
            </a:r>
          </a:p>
          <a:p>
            <a:pPr lvl="1"/>
            <a:r>
              <a:rPr lang="en-US" sz="2400" dirty="0"/>
              <a:t>Operations like backups and restores can be effected by 2 many VLFs.</a:t>
            </a:r>
          </a:p>
          <a:p>
            <a:pPr lvl="1"/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Efficient File Management</a:t>
            </a:r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/>
              <a:t>  |  </a:t>
            </a:r>
          </a:p>
        </p:txBody>
      </p:sp>
    </p:spTree>
    <p:extLst>
      <p:ext uri="{BB962C8B-B14F-4D97-AF65-F5344CB8AC3E}">
        <p14:creationId xmlns:p14="http://schemas.microsoft.com/office/powerpoint/2010/main" val="300697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801</Words>
  <Application>Microsoft Office PowerPoint</Application>
  <PresentationFormat>On-screen Show (4:3)</PresentationFormat>
  <Paragraphs>162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Efficient file management</vt:lpstr>
      <vt:lpstr>Presentation Overview</vt:lpstr>
      <vt:lpstr>Optimizing [tempdb] data files</vt:lpstr>
      <vt:lpstr>Rule of thumb</vt:lpstr>
      <vt:lpstr>Results from testing</vt:lpstr>
      <vt:lpstr>Fast File Initialization</vt:lpstr>
      <vt:lpstr>How to enable?</vt:lpstr>
      <vt:lpstr>Results from testing</vt:lpstr>
      <vt:lpstr>Virtual Log File Fragmentation</vt:lpstr>
      <vt:lpstr>What to do?</vt:lpstr>
      <vt:lpstr>Multiple data files</vt:lpstr>
      <vt:lpstr>How to enable?</vt:lpstr>
      <vt:lpstr>Results from testing</vt:lpstr>
      <vt:lpstr>Biography – John Miner</vt:lpstr>
      <vt:lpstr>References</vt:lpstr>
      <vt:lpstr>References</vt:lpstr>
      <vt:lpstr>Questions &amp; Answers</vt:lpstr>
    </vt:vector>
  </TitlesOfParts>
  <Company>Revealed Design,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John Miner</cp:lastModifiedBy>
  <cp:revision>291</cp:revision>
  <dcterms:created xsi:type="dcterms:W3CDTF">2011-08-19T20:30:49Z</dcterms:created>
  <dcterms:modified xsi:type="dcterms:W3CDTF">2017-06-07T22:39:20Z</dcterms:modified>
</cp:coreProperties>
</file>