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8.jpg" ContentType="image/pn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3"/>
  </p:notesMasterIdLst>
  <p:sldIdLst>
    <p:sldId id="282" r:id="rId5"/>
    <p:sldId id="369" r:id="rId6"/>
    <p:sldId id="374" r:id="rId7"/>
    <p:sldId id="375" r:id="rId8"/>
    <p:sldId id="376" r:id="rId9"/>
    <p:sldId id="377" r:id="rId10"/>
    <p:sldId id="378" r:id="rId11"/>
    <p:sldId id="379" r:id="rId12"/>
    <p:sldId id="380" r:id="rId13"/>
    <p:sldId id="381" r:id="rId14"/>
    <p:sldId id="382" r:id="rId15"/>
    <p:sldId id="383" r:id="rId16"/>
    <p:sldId id="387" r:id="rId17"/>
    <p:sldId id="384" r:id="rId18"/>
    <p:sldId id="385" r:id="rId19"/>
    <p:sldId id="373" r:id="rId20"/>
    <p:sldId id="372" r:id="rId21"/>
    <p:sldId id="349" r:id="rId22"/>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26D"/>
    <a:srgbClr val="B01C87"/>
    <a:srgbClr val="D40E8C"/>
    <a:srgbClr val="582873"/>
    <a:srgbClr val="714888"/>
    <a:srgbClr val="863887"/>
    <a:srgbClr val="A12587"/>
    <a:srgbClr val="B71988"/>
    <a:srgbClr val="CE108B"/>
    <a:srgbClr val="CF10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42"/>
    <p:restoredTop sz="92708"/>
  </p:normalViewPr>
  <p:slideViewPr>
    <p:cSldViewPr snapToGrid="0">
      <p:cViewPr varScale="1">
        <p:scale>
          <a:sx n="97" d="100"/>
          <a:sy n="97" d="100"/>
        </p:scale>
        <p:origin x="91" y="355"/>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4/5/2019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10"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22806" y="1190084"/>
            <a:ext cx="1835826" cy="2219859"/>
          </a:xfrm>
        </p:spPr>
        <p:txBody>
          <a:bodyPr anchor="ctr"/>
          <a:lstStyle>
            <a:lvl1pPr marL="0" indent="0" algn="ctr">
              <a:buFontTx/>
              <a:buNone/>
              <a:defRPr/>
            </a:lvl1pPr>
          </a:lstStyle>
          <a:p>
            <a:r>
              <a:rPr lang="en-US" dirty="0"/>
              <a:t>Photo</a:t>
            </a:r>
          </a:p>
        </p:txBody>
      </p:sp>
      <p:sp>
        <p:nvSpPr>
          <p:cNvPr id="20" name="Picture Placeholder 4"/>
          <p:cNvSpPr>
            <a:spLocks noGrp="1"/>
          </p:cNvSpPr>
          <p:nvPr>
            <p:ph type="pic" sz="quarter" idx="11" hasCustomPrompt="1"/>
          </p:nvPr>
        </p:nvSpPr>
        <p:spPr>
          <a:xfrm>
            <a:off x="2578969" y="1170493"/>
            <a:ext cx="1835826" cy="2219859"/>
          </a:xfrm>
        </p:spPr>
        <p:txBody>
          <a:bodyPr anchor="ctr"/>
          <a:lstStyle>
            <a:lvl1pPr marL="0" indent="0" algn="ctr">
              <a:buFontTx/>
              <a:buNone/>
              <a:defRPr/>
            </a:lvl1pPr>
          </a:lstStyle>
          <a:p>
            <a:r>
              <a:rPr lang="en-US" dirty="0"/>
              <a:t>Photo</a:t>
            </a:r>
          </a:p>
        </p:txBody>
      </p:sp>
      <p:sp>
        <p:nvSpPr>
          <p:cNvPr id="21" name="Picture Placeholder 4"/>
          <p:cNvSpPr>
            <a:spLocks noGrp="1"/>
          </p:cNvSpPr>
          <p:nvPr>
            <p:ph type="pic" sz="quarter" idx="12" hasCustomPrompt="1"/>
          </p:nvPr>
        </p:nvSpPr>
        <p:spPr>
          <a:xfrm>
            <a:off x="4735132" y="1190084"/>
            <a:ext cx="1835826" cy="2219859"/>
          </a:xfrm>
        </p:spPr>
        <p:txBody>
          <a:bodyPr anchor="ctr"/>
          <a:lstStyle>
            <a:lvl1pPr marL="0" indent="0" algn="ctr">
              <a:buFontTx/>
              <a:buNone/>
              <a:defRPr/>
            </a:lvl1pPr>
          </a:lstStyle>
          <a:p>
            <a:r>
              <a:rPr lang="en-US" dirty="0"/>
              <a:t>Photo</a:t>
            </a:r>
          </a:p>
        </p:txBody>
      </p:sp>
      <p:sp>
        <p:nvSpPr>
          <p:cNvPr id="22" name="Picture Placeholder 4"/>
          <p:cNvSpPr>
            <a:spLocks noGrp="1"/>
          </p:cNvSpPr>
          <p:nvPr>
            <p:ph type="pic" sz="quarter" idx="13" hasCustomPrompt="1"/>
          </p:nvPr>
        </p:nvSpPr>
        <p:spPr>
          <a:xfrm>
            <a:off x="6891295" y="1170493"/>
            <a:ext cx="1835826" cy="2219859"/>
          </a:xfrm>
        </p:spPr>
        <p:txBody>
          <a:bodyPr anchor="ctr"/>
          <a:lstStyle>
            <a:lvl1pPr marL="0" indent="0" algn="ctr">
              <a:buFontTx/>
              <a:buNone/>
              <a:defRPr/>
            </a:lvl1pPr>
          </a:lstStyle>
          <a:p>
            <a:r>
              <a:rPr lang="en-US" dirty="0"/>
              <a:t>Photo</a:t>
            </a:r>
          </a:p>
        </p:txBody>
      </p:sp>
      <p:sp>
        <p:nvSpPr>
          <p:cNvPr id="23" name="Rectangle 22"/>
          <p:cNvSpPr/>
          <p:nvPr userDrawn="1"/>
        </p:nvSpPr>
        <p:spPr>
          <a:xfrm>
            <a:off x="422806" y="1046127"/>
            <a:ext cx="1837944"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576851" y="1046127"/>
            <a:ext cx="1837944"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4737250" y="1046127"/>
            <a:ext cx="1837944"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889177" y="1037143"/>
            <a:ext cx="1837944" cy="95250"/>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184528" y="952518"/>
            <a:ext cx="1443079" cy="1409304"/>
          </a:xfrm>
        </p:spPr>
        <p:txBody>
          <a:bodyPr anchor="ctr"/>
          <a:lstStyle>
            <a:lvl1pPr marL="0" indent="0" algn="ctr">
              <a:buNone/>
              <a:defRPr/>
            </a:lvl1pPr>
          </a:lstStyle>
          <a:p>
            <a:r>
              <a:rPr lang="en-US" dirty="0"/>
              <a:t>Photo</a:t>
            </a:r>
          </a:p>
        </p:txBody>
      </p:sp>
      <p:sp>
        <p:nvSpPr>
          <p:cNvPr id="25" name="Picture Placeholder 4"/>
          <p:cNvSpPr>
            <a:spLocks noGrp="1"/>
          </p:cNvSpPr>
          <p:nvPr>
            <p:ph type="pic" sz="quarter" idx="11" hasCustomPrompt="1"/>
          </p:nvPr>
        </p:nvSpPr>
        <p:spPr>
          <a:xfrm>
            <a:off x="3870579" y="952517"/>
            <a:ext cx="1443079" cy="1409305"/>
          </a:xfrm>
        </p:spPr>
        <p:txBody>
          <a:bodyPr anchor="ctr"/>
          <a:lstStyle>
            <a:lvl1pPr marL="0" indent="0" algn="ctr">
              <a:buNone/>
              <a:defRPr/>
            </a:lvl1pPr>
          </a:lstStyle>
          <a:p>
            <a:r>
              <a:rPr lang="en-US" dirty="0"/>
              <a:t>Photo</a:t>
            </a:r>
          </a:p>
        </p:txBody>
      </p:sp>
      <p:sp>
        <p:nvSpPr>
          <p:cNvPr id="26" name="Picture Placeholder 4"/>
          <p:cNvSpPr>
            <a:spLocks noGrp="1"/>
          </p:cNvSpPr>
          <p:nvPr>
            <p:ph type="pic" sz="quarter" idx="12" hasCustomPrompt="1"/>
          </p:nvPr>
        </p:nvSpPr>
        <p:spPr>
          <a:xfrm>
            <a:off x="6556630" y="952518"/>
            <a:ext cx="1443079" cy="1409304"/>
          </a:xfrm>
        </p:spPr>
        <p:txBody>
          <a:bodyPr anchor="ctr"/>
          <a:lstStyle>
            <a:lvl1pPr marL="0" indent="0" algn="ctr">
              <a:buNone/>
              <a:defRPr/>
            </a:lvl1pPr>
          </a:lstStyle>
          <a:p>
            <a:r>
              <a:rPr lang="en-US" dirty="0"/>
              <a:t>Photo</a:t>
            </a:r>
          </a:p>
        </p:txBody>
      </p:sp>
      <p:sp>
        <p:nvSpPr>
          <p:cNvPr id="27" name="Picture Placeholder 4"/>
          <p:cNvSpPr>
            <a:spLocks noGrp="1"/>
          </p:cNvSpPr>
          <p:nvPr>
            <p:ph type="pic" sz="quarter" idx="13" hasCustomPrompt="1"/>
          </p:nvPr>
        </p:nvSpPr>
        <p:spPr>
          <a:xfrm>
            <a:off x="1184528" y="2952768"/>
            <a:ext cx="1443079" cy="1409304"/>
          </a:xfrm>
        </p:spPr>
        <p:txBody>
          <a:bodyPr anchor="ctr"/>
          <a:lstStyle>
            <a:lvl1pPr marL="0" indent="0" algn="ctr">
              <a:buNone/>
              <a:defRPr/>
            </a:lvl1pPr>
          </a:lstStyle>
          <a:p>
            <a:r>
              <a:rPr lang="en-US" dirty="0"/>
              <a:t>Photo</a:t>
            </a:r>
          </a:p>
        </p:txBody>
      </p:sp>
      <p:sp>
        <p:nvSpPr>
          <p:cNvPr id="28" name="Picture Placeholder 4"/>
          <p:cNvSpPr>
            <a:spLocks noGrp="1"/>
          </p:cNvSpPr>
          <p:nvPr>
            <p:ph type="pic" sz="quarter" idx="14" hasCustomPrompt="1"/>
          </p:nvPr>
        </p:nvSpPr>
        <p:spPr>
          <a:xfrm>
            <a:off x="3870579" y="2952768"/>
            <a:ext cx="1443079" cy="1409304"/>
          </a:xfrm>
        </p:spPr>
        <p:txBody>
          <a:bodyPr anchor="ctr"/>
          <a:lstStyle>
            <a:lvl1pPr marL="0" indent="0" algn="ctr">
              <a:buNone/>
              <a:defRPr/>
            </a:lvl1pPr>
          </a:lstStyle>
          <a:p>
            <a:r>
              <a:rPr lang="en-US" dirty="0"/>
              <a:t>Photo</a:t>
            </a:r>
          </a:p>
        </p:txBody>
      </p:sp>
      <p:sp>
        <p:nvSpPr>
          <p:cNvPr id="29" name="Picture Placeholder 4"/>
          <p:cNvSpPr>
            <a:spLocks noGrp="1"/>
          </p:cNvSpPr>
          <p:nvPr>
            <p:ph type="pic" sz="quarter" idx="15" hasCustomPrompt="1"/>
          </p:nvPr>
        </p:nvSpPr>
        <p:spPr>
          <a:xfrm>
            <a:off x="6556630" y="2952768"/>
            <a:ext cx="1443079" cy="1409304"/>
          </a:xfrm>
        </p:spPr>
        <p:txBody>
          <a:bodyPr anchor="ctr"/>
          <a:lstStyle>
            <a:lvl1pPr marL="0" indent="0" algn="ctr">
              <a:buNone/>
              <a:defRPr/>
            </a:lvl1pPr>
          </a:lstStyle>
          <a:p>
            <a:r>
              <a:rPr lang="en-US" dirty="0"/>
              <a:t>Photo</a:t>
            </a:r>
          </a:p>
        </p:txBody>
      </p:sp>
      <p:sp>
        <p:nvSpPr>
          <p:cNvPr id="30" name="Rectangle 29"/>
          <p:cNvSpPr/>
          <p:nvPr userDrawn="1"/>
        </p:nvSpPr>
        <p:spPr>
          <a:xfrm>
            <a:off x="1184528" y="847725"/>
            <a:ext cx="1444752"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3868906" y="847725"/>
            <a:ext cx="1444752"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553284" y="847725"/>
            <a:ext cx="1444752"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1184528" y="2838450"/>
            <a:ext cx="1444752" cy="95250"/>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3868906" y="2838450"/>
            <a:ext cx="1444752" cy="95250"/>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6553284" y="2838450"/>
            <a:ext cx="1444752" cy="95250"/>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087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BE21862-74AB-404A-ABED-EFDA8A79B47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13963" y="1114770"/>
            <a:ext cx="6371487" cy="3392142"/>
          </a:xfrm>
          <a:prstGeom prst="rect">
            <a:avLst/>
          </a:prstGeom>
        </p:spPr>
      </p:pic>
      <p:sp>
        <p:nvSpPr>
          <p:cNvPr id="5" name="Picture Placeholder 4">
            <a:extLst>
              <a:ext uri="{FF2B5EF4-FFF2-40B4-BE49-F238E27FC236}">
                <a16:creationId xmlns:a16="http://schemas.microsoft.com/office/drawing/2014/main" id="{32F82DE1-B424-844E-9F6D-62BE472755AA}"/>
              </a:ext>
            </a:extLst>
          </p:cNvPr>
          <p:cNvSpPr>
            <a:spLocks noGrp="1"/>
          </p:cNvSpPr>
          <p:nvPr>
            <p:ph type="pic" sz="quarter" idx="10"/>
          </p:nvPr>
        </p:nvSpPr>
        <p:spPr>
          <a:xfrm>
            <a:off x="2643188" y="1289050"/>
            <a:ext cx="3967162" cy="2368550"/>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309878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67CFBECB-0096-6842-B50F-0F40838240BD}"/>
              </a:ext>
            </a:extLst>
          </p:cNvPr>
          <p:cNvSpPr/>
          <p:nvPr userDrawn="1"/>
        </p:nvSpPr>
        <p:spPr>
          <a:xfrm>
            <a:off x="0" y="1106167"/>
            <a:ext cx="9144000" cy="2405129"/>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1E4C25-32E5-B446-8CEC-56203A3233B2}"/>
              </a:ext>
            </a:extLst>
          </p:cNvPr>
          <p:cNvPicPr>
            <a:picLocks noChangeAspect="1"/>
          </p:cNvPicPr>
          <p:nvPr userDrawn="1"/>
        </p:nvPicPr>
        <p:blipFill>
          <a:blip r:embed="rId2"/>
          <a:stretch>
            <a:fillRect/>
          </a:stretch>
        </p:blipFill>
        <p:spPr>
          <a:xfrm rot="16200000">
            <a:off x="56724" y="290624"/>
            <a:ext cx="3922765" cy="4036213"/>
          </a:xfrm>
          <a:prstGeom prst="rect">
            <a:avLst/>
          </a:prstGeom>
        </p:spPr>
      </p:pic>
      <p:sp>
        <p:nvSpPr>
          <p:cNvPr id="5" name="Picture Placeholder 40">
            <a:extLst>
              <a:ext uri="{FF2B5EF4-FFF2-40B4-BE49-F238E27FC236}">
                <a16:creationId xmlns:a16="http://schemas.microsoft.com/office/drawing/2014/main" id="{B2A4D53D-6E65-6449-B245-F1A5C4128542}"/>
              </a:ext>
            </a:extLst>
          </p:cNvPr>
          <p:cNvSpPr>
            <a:spLocks noGrp="1"/>
          </p:cNvSpPr>
          <p:nvPr>
            <p:ph type="pic" sz="quarter" idx="10"/>
          </p:nvPr>
        </p:nvSpPr>
        <p:spPr>
          <a:xfrm>
            <a:off x="744218" y="1391545"/>
            <a:ext cx="2529334" cy="1845431"/>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68911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4BAB37-7BEB-1045-8282-0D5833C9499A}"/>
              </a:ext>
            </a:extLst>
          </p:cNvPr>
          <p:cNvSpPr/>
          <p:nvPr userDrawn="1"/>
        </p:nvSpPr>
        <p:spPr>
          <a:xfrm>
            <a:off x="0" y="3359021"/>
            <a:ext cx="9144000" cy="1386716"/>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90F98EE-9584-0A47-8B4D-166755F86A0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5930" y="1051561"/>
            <a:ext cx="2208134" cy="3694176"/>
          </a:xfrm>
          <a:prstGeom prst="rect">
            <a:avLst/>
          </a:prstGeom>
        </p:spPr>
      </p:pic>
      <p:sp>
        <p:nvSpPr>
          <p:cNvPr id="7" name="Picture Placeholder 6">
            <a:extLst>
              <a:ext uri="{FF2B5EF4-FFF2-40B4-BE49-F238E27FC236}">
                <a16:creationId xmlns:a16="http://schemas.microsoft.com/office/drawing/2014/main" id="{5E1059FE-0257-AF40-9EF0-43B514B348BB}"/>
              </a:ext>
            </a:extLst>
          </p:cNvPr>
          <p:cNvSpPr>
            <a:spLocks noGrp="1"/>
          </p:cNvSpPr>
          <p:nvPr>
            <p:ph type="pic" sz="quarter" idx="27"/>
          </p:nvPr>
        </p:nvSpPr>
        <p:spPr>
          <a:xfrm>
            <a:off x="758698" y="2022565"/>
            <a:ext cx="1445006" cy="1753907"/>
          </a:xfrm>
          <a:prstGeom prst="rect">
            <a:avLst/>
          </a:prstGeom>
          <a:noFill/>
          <a:ln w="6350">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83547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D592F0-E595-9D46-AD10-9A2AC85F6F9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6474"/>
            <a:ext cx="914400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301824"/>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006702"/>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368911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9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13359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64C2173C-F50B-3845-94E1-8D11157D7434}"/>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8" name="AutoShape 1">
            <a:extLst>
              <a:ext uri="{FF2B5EF4-FFF2-40B4-BE49-F238E27FC236}">
                <a16:creationId xmlns:a16="http://schemas.microsoft.com/office/drawing/2014/main" id="{E0607523-3561-664C-9247-D9696099A5AB}"/>
              </a:ext>
            </a:extLst>
          </p:cNvPr>
          <p:cNvSpPr>
            <a:spLocks/>
          </p:cNvSpPr>
          <p:nvPr userDrawn="1"/>
        </p:nvSpPr>
        <p:spPr bwMode="auto">
          <a:xfrm>
            <a:off x="-1" y="1040288"/>
            <a:ext cx="4507991" cy="1980182"/>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C0167A"/>
          </a:solidFill>
          <a:ln w="25400" cap="flat" cmpd="sng">
            <a:solidFill>
              <a:srgbClr val="000000">
                <a:alpha val="0"/>
              </a:srgbClr>
            </a:solidFill>
            <a:prstDash val="solid"/>
            <a:miter lim="0"/>
            <a:headEnd/>
            <a:tailEnd/>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sp>
        <p:nvSpPr>
          <p:cNvPr id="9" name="AutoShape 2">
            <a:extLst>
              <a:ext uri="{FF2B5EF4-FFF2-40B4-BE49-F238E27FC236}">
                <a16:creationId xmlns:a16="http://schemas.microsoft.com/office/drawing/2014/main" id="{61EE562A-A36F-3148-9CBF-774CB14FDE4C}"/>
              </a:ext>
            </a:extLst>
          </p:cNvPr>
          <p:cNvSpPr>
            <a:spLocks/>
          </p:cNvSpPr>
          <p:nvPr userDrawn="1"/>
        </p:nvSpPr>
        <p:spPr bwMode="auto">
          <a:xfrm>
            <a:off x="4507990" y="1040288"/>
            <a:ext cx="4636009" cy="1980182"/>
          </a:xfrm>
          <a:custGeom>
            <a:avLst/>
            <a:gdLst>
              <a:gd name="T0" fmla="*/ 1671638 w 21600"/>
              <a:gd name="T1" fmla="*/ 1021557 h 21600"/>
              <a:gd name="T2" fmla="*/ 1671638 w 21600"/>
              <a:gd name="T3" fmla="*/ 1021557 h 21600"/>
              <a:gd name="T4" fmla="*/ 1671638 w 21600"/>
              <a:gd name="T5" fmla="*/ 1021557 h 21600"/>
              <a:gd name="T6" fmla="*/ 1671638 w 21600"/>
              <a:gd name="T7" fmla="*/ 10215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4B285F"/>
          </a:solidFill>
          <a:ln w="25400" cap="flat" cmpd="sng">
            <a:solidFill>
              <a:srgbClr val="000000">
                <a:alpha val="0"/>
              </a:srgbClr>
            </a:solidFill>
            <a:prstDash val="solid"/>
            <a:miter lim="0"/>
            <a:headEnd/>
            <a:tailEnd/>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pic>
        <p:nvPicPr>
          <p:cNvPr id="11" name="Picture 10">
            <a:extLst>
              <a:ext uri="{FF2B5EF4-FFF2-40B4-BE49-F238E27FC236}">
                <a16:creationId xmlns:a16="http://schemas.microsoft.com/office/drawing/2014/main" id="{2A2510AD-E53D-CA4F-AC25-310A0E297E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3274" t="5192" r="26400" b="7088"/>
          <a:stretch/>
        </p:blipFill>
        <p:spPr>
          <a:xfrm>
            <a:off x="3540317" y="1181891"/>
            <a:ext cx="2029403" cy="3537354"/>
          </a:xfrm>
          <a:prstGeom prst="rect">
            <a:avLst/>
          </a:prstGeom>
        </p:spPr>
      </p:pic>
      <p:sp>
        <p:nvSpPr>
          <p:cNvPr id="5" name="Picture Placeholder 4">
            <a:extLst>
              <a:ext uri="{FF2B5EF4-FFF2-40B4-BE49-F238E27FC236}">
                <a16:creationId xmlns:a16="http://schemas.microsoft.com/office/drawing/2014/main" id="{5F43A390-CF7E-BB4E-A004-2C66267FEF2F}"/>
              </a:ext>
            </a:extLst>
          </p:cNvPr>
          <p:cNvSpPr>
            <a:spLocks noGrp="1"/>
          </p:cNvSpPr>
          <p:nvPr>
            <p:ph type="pic" sz="quarter" idx="10"/>
          </p:nvPr>
        </p:nvSpPr>
        <p:spPr>
          <a:xfrm>
            <a:off x="3867150" y="1700213"/>
            <a:ext cx="1390650" cy="2460625"/>
          </a:xfrm>
        </p:spPr>
        <p:txBody>
          <a:bodyPr>
            <a:normAutofit/>
          </a:bodyPr>
          <a:lstStyle>
            <a:lvl1pPr>
              <a:defRPr sz="1200"/>
            </a:lvl1pPr>
          </a:lstStyle>
          <a:p>
            <a:endParaRPr lang="en-US" dirty="0"/>
          </a:p>
        </p:txBody>
      </p:sp>
    </p:spTree>
    <p:extLst>
      <p:ext uri="{BB962C8B-B14F-4D97-AF65-F5344CB8AC3E}">
        <p14:creationId xmlns:p14="http://schemas.microsoft.com/office/powerpoint/2010/main" val="62003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2284242" y="1113409"/>
            <a:ext cx="2014532" cy="2435948"/>
          </a:xfrm>
        </p:spPr>
        <p:txBody>
          <a:bodyPr anchor="ctr"/>
          <a:lstStyle>
            <a:lvl1pPr marL="0" indent="0" algn="ctr">
              <a:buFontTx/>
              <a:buNone/>
              <a:defRPr/>
            </a:lvl1pPr>
          </a:lstStyle>
          <a:p>
            <a:r>
              <a:rPr lang="en-US" dirty="0"/>
              <a:t>Photo</a:t>
            </a:r>
          </a:p>
        </p:txBody>
      </p:sp>
      <p:sp>
        <p:nvSpPr>
          <p:cNvPr id="12" name="Picture Placeholder 4"/>
          <p:cNvSpPr>
            <a:spLocks noGrp="1"/>
          </p:cNvSpPr>
          <p:nvPr>
            <p:ph type="pic" sz="quarter" idx="11" hasCustomPrompt="1"/>
          </p:nvPr>
        </p:nvSpPr>
        <p:spPr>
          <a:xfrm>
            <a:off x="4855992" y="1113409"/>
            <a:ext cx="2014532" cy="2435948"/>
          </a:xfrm>
        </p:spPr>
        <p:txBody>
          <a:bodyPr anchor="ctr"/>
          <a:lstStyle>
            <a:lvl1pPr marL="0" indent="0" algn="ctr">
              <a:buFontTx/>
              <a:buNone/>
              <a:defRPr/>
            </a:lvl1pPr>
          </a:lstStyle>
          <a:p>
            <a:r>
              <a:rPr lang="en-US" dirty="0"/>
              <a:t>Photo</a:t>
            </a:r>
          </a:p>
        </p:txBody>
      </p:sp>
      <p:sp>
        <p:nvSpPr>
          <p:cNvPr id="2" name="Rectangle 1"/>
          <p:cNvSpPr/>
          <p:nvPr userDrawn="1"/>
        </p:nvSpPr>
        <p:spPr>
          <a:xfrm>
            <a:off x="2287094" y="989584"/>
            <a:ext cx="2011680"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855992" y="989584"/>
            <a:ext cx="2011680"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2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847871" y="1237405"/>
            <a:ext cx="1909425" cy="2308854"/>
          </a:xfrm>
        </p:spPr>
        <p:txBody>
          <a:bodyPr anchor="ctr"/>
          <a:lstStyle>
            <a:lvl1pPr marL="0" indent="0" algn="ctr">
              <a:buFontTx/>
              <a:buNone/>
              <a:defRPr/>
            </a:lvl1pPr>
          </a:lstStyle>
          <a:p>
            <a:r>
              <a:rPr lang="en-US" dirty="0"/>
              <a:t>Photo</a:t>
            </a:r>
          </a:p>
        </p:txBody>
      </p:sp>
      <p:sp>
        <p:nvSpPr>
          <p:cNvPr id="9" name="Picture Placeholder 4"/>
          <p:cNvSpPr>
            <a:spLocks noGrp="1"/>
          </p:cNvSpPr>
          <p:nvPr>
            <p:ph type="pic" sz="quarter" idx="11" hasCustomPrompt="1"/>
          </p:nvPr>
        </p:nvSpPr>
        <p:spPr>
          <a:xfrm>
            <a:off x="3514871" y="1237405"/>
            <a:ext cx="1909425" cy="2308854"/>
          </a:xfrm>
        </p:spPr>
        <p:txBody>
          <a:bodyPr anchor="ctr"/>
          <a:lstStyle>
            <a:lvl1pPr marL="0" indent="0" algn="ctr">
              <a:buFontTx/>
              <a:buNone/>
              <a:defRPr/>
            </a:lvl1pPr>
          </a:lstStyle>
          <a:p>
            <a:r>
              <a:rPr lang="en-US" dirty="0"/>
              <a:t>Photo</a:t>
            </a:r>
          </a:p>
        </p:txBody>
      </p:sp>
      <p:sp>
        <p:nvSpPr>
          <p:cNvPr id="10" name="Picture Placeholder 4"/>
          <p:cNvSpPr>
            <a:spLocks noGrp="1"/>
          </p:cNvSpPr>
          <p:nvPr>
            <p:ph type="pic" sz="quarter" idx="12" hasCustomPrompt="1"/>
          </p:nvPr>
        </p:nvSpPr>
        <p:spPr>
          <a:xfrm>
            <a:off x="6181871" y="1237405"/>
            <a:ext cx="1909425" cy="2308854"/>
          </a:xfrm>
        </p:spPr>
        <p:txBody>
          <a:bodyPr anchor="ctr"/>
          <a:lstStyle>
            <a:lvl1pPr marL="0" indent="0" algn="ctr">
              <a:buFontTx/>
              <a:buNone/>
              <a:defRPr/>
            </a:lvl1pPr>
          </a:lstStyle>
          <a:p>
            <a:r>
              <a:rPr lang="en-US" dirty="0"/>
              <a:t>Photo</a:t>
            </a:r>
          </a:p>
        </p:txBody>
      </p:sp>
      <p:sp>
        <p:nvSpPr>
          <p:cNvPr id="6" name="Rectangle 5"/>
          <p:cNvSpPr/>
          <p:nvPr userDrawn="1"/>
        </p:nvSpPr>
        <p:spPr>
          <a:xfrm>
            <a:off x="847871" y="1123105"/>
            <a:ext cx="1911096"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514871" y="1123105"/>
            <a:ext cx="1911096"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6181035" y="1123105"/>
            <a:ext cx="1911096"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54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Picture 21" descr="Insight-logo-W.png"/>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BBAEA6-B3A0-2547-80CE-DB8A65FBE042}"/>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grpSp>
        <p:nvGrpSpPr>
          <p:cNvPr id="10" name="Group 9"/>
          <p:cNvGrpSpPr/>
          <p:nvPr userDrawn="1"/>
        </p:nvGrpSpPr>
        <p:grpSpPr>
          <a:xfrm>
            <a:off x="1364406" y="-500472"/>
            <a:ext cx="5591570" cy="357052"/>
            <a:chOff x="1364406" y="-500472"/>
            <a:chExt cx="5591570" cy="357052"/>
          </a:xfrm>
        </p:grpSpPr>
        <p:sp>
          <p:nvSpPr>
            <p:cNvPr id="11" name="Rectangle 10"/>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p:cNvCxnSpPr/>
          <p:nvPr userDrawn="1"/>
        </p:nvCxnSpPr>
        <p:spPr>
          <a:xfrm>
            <a:off x="242236" y="994469"/>
            <a:ext cx="8686800" cy="0"/>
          </a:xfrm>
          <a:prstGeom prst="line">
            <a:avLst/>
          </a:prstGeom>
          <a:ln w="12700">
            <a:solidFill>
              <a:srgbClr val="58287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701" r:id="rId2"/>
    <p:sldLayoutId id="2147483687" r:id="rId3"/>
    <p:sldLayoutId id="2147483696" r:id="rId4"/>
    <p:sldLayoutId id="2147483699" r:id="rId5"/>
    <p:sldLayoutId id="2147483700" r:id="rId6"/>
    <p:sldLayoutId id="2147483702" r:id="rId7"/>
    <p:sldLayoutId id="2147483706" r:id="rId8"/>
    <p:sldLayoutId id="2147483707" r:id="rId9"/>
    <p:sldLayoutId id="2147483705" r:id="rId10"/>
    <p:sldLayoutId id="2147483698" r:id="rId11"/>
    <p:sldLayoutId id="2147483692" r:id="rId12"/>
    <p:sldLayoutId id="2147483697" r:id="rId13"/>
    <p:sldLayoutId id="2147483703" r:id="rId14"/>
    <p:sldLayoutId id="2147483704" r:id="rId15"/>
  </p:sldLayoutIdLst>
  <p:txStyles>
    <p:titleStyle>
      <a:lvl1pPr algn="l" defTabSz="685800" rtl="0" eaLnBrk="1" latinLnBrk="0" hangingPunct="1">
        <a:lnSpc>
          <a:spcPct val="90000"/>
        </a:lnSpc>
        <a:spcBef>
          <a:spcPct val="0"/>
        </a:spcBef>
        <a:buNone/>
        <a:defRPr sz="26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6.png"/><Relationship Id="rId7" Type="http://schemas.openxmlformats.org/officeDocument/2006/relationships/hyperlink" Target="http://www.mssqltips.com/" TargetMode="Externa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hyperlink" Target="http://www.craftydba.com/" TargetMode="External"/><Relationship Id="rId5" Type="http://schemas.openxmlformats.org/officeDocument/2006/relationships/image" Target="../media/image17.jpg"/><Relationship Id="rId4" Type="http://schemas.openxmlformats.org/officeDocument/2006/relationships/hyperlink" Target="mailto:john.miner@bluemetal.com"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tinyurl.com/y53x2dpy" TargetMode="Externa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tinyurl.com/y2uep4nf" TargetMode="External"/><Relationship Id="rId2" Type="http://schemas.openxmlformats.org/officeDocument/2006/relationships/hyperlink" Target="https://tinyurl.com/lar6f7p" TargetMode="External"/><Relationship Id="rId1" Type="http://schemas.openxmlformats.org/officeDocument/2006/relationships/slideLayout" Target="../slideLayouts/slideLayout12.xml"/><Relationship Id="rId4" Type="http://schemas.openxmlformats.org/officeDocument/2006/relationships/hyperlink" Target="https://tinyurl.com/yxvdd47d"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png"/><Relationship Id="rId1" Type="http://schemas.openxmlformats.org/officeDocument/2006/relationships/slideLayout" Target="../slideLayouts/slideLayout12.xml"/><Relationship Id="rId4" Type="http://schemas.openxmlformats.org/officeDocument/2006/relationships/image" Target="../media/image33.jpg"/></Relationships>
</file>

<file path=ppt/slides/_rels/slide15.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tinyurl.com/y2brd39g" TargetMode="Externa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D6E2-9F16-4D4B-A9D7-6716B4BB8B61}"/>
              </a:ext>
            </a:extLst>
          </p:cNvPr>
          <p:cNvSpPr>
            <a:spLocks noGrp="1"/>
          </p:cNvSpPr>
          <p:nvPr>
            <p:ph type="ctrTitle"/>
          </p:nvPr>
        </p:nvSpPr>
        <p:spPr>
          <a:xfrm>
            <a:off x="363854" y="3125973"/>
            <a:ext cx="6554397" cy="538716"/>
          </a:xfrm>
        </p:spPr>
        <p:txBody>
          <a:bodyPr/>
          <a:lstStyle/>
          <a:p>
            <a:r>
              <a:rPr lang="en-US" dirty="0" smtClean="0"/>
              <a:t>Power BI Desktop Designer</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885" y="2676355"/>
            <a:ext cx="1268426" cy="12684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129" y="3561285"/>
            <a:ext cx="953137" cy="305004"/>
          </a:xfrm>
          <a:prstGeom prst="rect">
            <a:avLst/>
          </a:prstGeom>
        </p:spPr>
      </p:pic>
      <p:sp>
        <p:nvSpPr>
          <p:cNvPr id="6" name="Subtitle 2"/>
          <p:cNvSpPr>
            <a:spLocks noGrp="1"/>
          </p:cNvSpPr>
          <p:nvPr>
            <p:ph type="subTitle" idx="1"/>
          </p:nvPr>
        </p:nvSpPr>
        <p:spPr>
          <a:xfrm>
            <a:off x="363854" y="4202688"/>
            <a:ext cx="2286000" cy="775129"/>
          </a:xfrm>
        </p:spPr>
        <p:txBody>
          <a:bodyPr/>
          <a:lstStyle/>
          <a:p>
            <a:r>
              <a:rPr lang="en-US" sz="1400" dirty="0" smtClean="0">
                <a:latin typeface="+mn-lt"/>
              </a:rPr>
              <a:t>John Miner</a:t>
            </a:r>
            <a:br>
              <a:rPr lang="en-US" sz="1400" dirty="0" smtClean="0">
                <a:latin typeface="+mn-lt"/>
              </a:rPr>
            </a:br>
            <a:r>
              <a:rPr lang="en-US" sz="1400" dirty="0" smtClean="0">
                <a:latin typeface="+mn-lt"/>
              </a:rPr>
              <a:t>Data Architect</a:t>
            </a:r>
          </a:p>
          <a:p>
            <a:r>
              <a:rPr lang="en-US" sz="1400" dirty="0" smtClean="0">
                <a:latin typeface="+mn-lt"/>
                <a:hlinkClick r:id="rId4"/>
              </a:rPr>
              <a:t>john.miner@insight.com</a:t>
            </a:r>
            <a:endParaRPr lang="en-US" sz="1400" dirty="0" smtClean="0">
              <a:latin typeface="+mn-lt"/>
            </a:endParaRPr>
          </a:p>
          <a:p>
            <a:endParaRPr lang="en-US"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9201" y="4586579"/>
            <a:ext cx="1086110" cy="488750"/>
          </a:xfrm>
          <a:prstGeom prst="rect">
            <a:avLst/>
          </a:prstGeom>
        </p:spPr>
      </p:pic>
      <p:sp>
        <p:nvSpPr>
          <p:cNvPr id="8" name="Rectangle 7"/>
          <p:cNvSpPr/>
          <p:nvPr/>
        </p:nvSpPr>
        <p:spPr>
          <a:xfrm>
            <a:off x="3486057" y="4218934"/>
            <a:ext cx="2536371" cy="715581"/>
          </a:xfrm>
          <a:prstGeom prst="rect">
            <a:avLst/>
          </a:prstGeom>
        </p:spPr>
        <p:txBody>
          <a:bodyPr wrap="square">
            <a:spAutoFit/>
          </a:bodyPr>
          <a:lstStyle/>
          <a:p>
            <a:pPr>
              <a:defRPr/>
            </a:pPr>
            <a:r>
              <a:rPr lang="en-US" dirty="0" smtClean="0">
                <a:solidFill>
                  <a:schemeClr val="bg1"/>
                </a:solidFill>
                <a:latin typeface="Calibri" pitchFamily="34" charset="0"/>
                <a:cs typeface="Calibri" pitchFamily="34" charset="0"/>
              </a:rPr>
              <a:t>Blogs: </a:t>
            </a: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6"/>
              </a:rPr>
              <a:t>www.craftydba.com</a:t>
            </a:r>
            <a:r>
              <a:rPr lang="en-US" dirty="0">
                <a:solidFill>
                  <a:srgbClr val="002060"/>
                </a:solidFill>
                <a:latin typeface="Calibri" pitchFamily="34" charset="0"/>
                <a:cs typeface="Calibri" pitchFamily="34" charset="0"/>
              </a:rPr>
              <a:t/>
            </a:r>
            <a:br>
              <a:rPr lang="en-US" dirty="0">
                <a:solidFill>
                  <a:srgbClr val="002060"/>
                </a:solidFill>
                <a:latin typeface="Calibri" pitchFamily="34" charset="0"/>
                <a:cs typeface="Calibri" pitchFamily="34" charset="0"/>
              </a:rPr>
            </a:b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7"/>
              </a:rPr>
              <a:t>www.mssqltips.com</a:t>
            </a:r>
            <a:endParaRPr lang="en-US" dirty="0"/>
          </a:p>
          <a:p>
            <a:pPr>
              <a:defRPr/>
            </a:pPr>
            <a:r>
              <a:rPr lang="en-US" dirty="0">
                <a:solidFill>
                  <a:schemeClr val="bg1"/>
                </a:solidFill>
                <a:latin typeface="Calibri" pitchFamily="34" charset="0"/>
                <a:cs typeface="Calibri" pitchFamily="34" charset="0"/>
              </a:rPr>
              <a:t>Tweet: </a:t>
            </a:r>
            <a:r>
              <a:rPr lang="en-US" dirty="0" smtClean="0">
                <a:solidFill>
                  <a:srgbClr val="002060"/>
                </a:solidFill>
                <a:latin typeface="Calibri" pitchFamily="34" charset="0"/>
                <a:cs typeface="Calibri" pitchFamily="34" charset="0"/>
              </a:rPr>
              <a:t>	</a:t>
            </a:r>
            <a:r>
              <a:rPr lang="en-US" dirty="0" smtClean="0">
                <a:solidFill>
                  <a:schemeClr val="bg1">
                    <a:lumMod val="95000"/>
                  </a:schemeClr>
                </a:solidFill>
                <a:latin typeface="Calibri" pitchFamily="34" charset="0"/>
                <a:cs typeface="Calibri" pitchFamily="34" charset="0"/>
              </a:rPr>
              <a:t>JohnMiner3</a:t>
            </a:r>
            <a:endParaRPr lang="en-US" dirty="0">
              <a:solidFill>
                <a:schemeClr val="bg1">
                  <a:lumMod val="95000"/>
                </a:schemeClr>
              </a:solidFill>
              <a:latin typeface="Calibri" pitchFamily="34" charset="0"/>
              <a:cs typeface="Calibri" pitchFamily="34" charset="0"/>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2881" y="4011032"/>
            <a:ext cx="1102430" cy="444981"/>
          </a:xfrm>
          <a:prstGeom prst="rect">
            <a:avLst/>
          </a:prstGeom>
        </p:spPr>
      </p:pic>
    </p:spTree>
    <p:extLst>
      <p:ext uri="{BB962C8B-B14F-4D97-AF65-F5344CB8AC3E}">
        <p14:creationId xmlns:p14="http://schemas.microsoft.com/office/powerpoint/2010/main" val="37893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Mashing up data</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32391" y="1176669"/>
            <a:ext cx="6472906" cy="311155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800" dirty="0" smtClean="0"/>
          </a:p>
          <a:p>
            <a:r>
              <a:rPr lang="en-US" sz="1800" dirty="0" smtClean="0"/>
              <a:t>The </a:t>
            </a:r>
            <a:r>
              <a:rPr lang="en-US" sz="1800" dirty="0"/>
              <a:t>sales department wants to target the customers that live in states with growing populations first.</a:t>
            </a:r>
          </a:p>
          <a:p>
            <a:endParaRPr lang="en-US" sz="1800" dirty="0"/>
          </a:p>
          <a:p>
            <a:r>
              <a:rPr lang="en-US" sz="1800" dirty="0"/>
              <a:t>Pull in state population and abbreviation data from Wikipedia</a:t>
            </a:r>
          </a:p>
          <a:p>
            <a:endParaRPr lang="en-US" sz="1800" dirty="0"/>
          </a:p>
          <a:p>
            <a:r>
              <a:rPr lang="en-US" sz="1800" dirty="0"/>
              <a:t>Pull in date table for reporting.</a:t>
            </a:r>
          </a:p>
          <a:p>
            <a:endParaRPr lang="en-US" sz="1800" dirty="0" smtClean="0"/>
          </a:p>
          <a:p>
            <a:endParaRPr lang="en-US" sz="1800" dirty="0"/>
          </a:p>
          <a:p>
            <a:pPr marL="0" indent="0">
              <a:buNone/>
            </a:pPr>
            <a:r>
              <a:rPr lang="en-US" sz="1200" dirty="0" smtClean="0">
                <a:solidFill>
                  <a:srgbClr val="FF0000"/>
                </a:solidFill>
              </a:rPr>
              <a:t>Example 3</a:t>
            </a:r>
            <a:endParaRPr lang="en-US" sz="1200" dirty="0">
              <a:solidFill>
                <a:srgbClr val="FF0000"/>
              </a:solidFill>
            </a:endParaRPr>
          </a:p>
          <a:p>
            <a:pPr marL="0" indent="0">
              <a:buNone/>
            </a:pPr>
            <a:endParaRPr lang="en-US" sz="1800" dirty="0"/>
          </a:p>
          <a:p>
            <a:pPr marL="0" indent="0">
              <a:buNone/>
            </a:pPr>
            <a:endParaRPr lang="en-US" sz="1800" dirty="0"/>
          </a:p>
          <a:p>
            <a:pPr marL="0" indent="0">
              <a:buNone/>
            </a:pPr>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9785" y="1218470"/>
            <a:ext cx="956174" cy="914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22431" y="2632831"/>
            <a:ext cx="822637" cy="914400"/>
          </a:xfrm>
          <a:prstGeom prst="rect">
            <a:avLst/>
          </a:prstGeom>
        </p:spPr>
      </p:pic>
    </p:spTree>
    <p:extLst>
      <p:ext uri="{BB962C8B-B14F-4D97-AF65-F5344CB8AC3E}">
        <p14:creationId xmlns:p14="http://schemas.microsoft.com/office/powerpoint/2010/main" val="173917924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Using DAX formulas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32390" y="1072055"/>
            <a:ext cx="6220657" cy="321616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smtClean="0"/>
              <a:t>Modify </a:t>
            </a:r>
            <a:r>
              <a:rPr lang="en-US" sz="1800" dirty="0"/>
              <a:t>customer table to add state population and growth as new columns.</a:t>
            </a:r>
          </a:p>
          <a:p>
            <a:endParaRPr lang="en-US" sz="800" dirty="0"/>
          </a:p>
          <a:p>
            <a:r>
              <a:rPr lang="en-US" sz="1800" dirty="0"/>
              <a:t>Hide the state tables from the report view.</a:t>
            </a:r>
          </a:p>
          <a:p>
            <a:endParaRPr lang="en-US" sz="800" dirty="0"/>
          </a:p>
          <a:p>
            <a:r>
              <a:rPr lang="en-US" sz="1800" dirty="0"/>
              <a:t>Modify products table to create a profit column.  DAX vs M?</a:t>
            </a:r>
          </a:p>
          <a:p>
            <a:pPr marL="0" indent="0">
              <a:buNone/>
            </a:pPr>
            <a:endParaRPr lang="en-US" sz="800" dirty="0"/>
          </a:p>
          <a:p>
            <a:r>
              <a:rPr lang="en-US" sz="1800" dirty="0"/>
              <a:t>Add additional columns/measures to order details table</a:t>
            </a:r>
            <a:r>
              <a:rPr lang="en-US" sz="1800" dirty="0" smtClean="0"/>
              <a:t>.</a:t>
            </a:r>
          </a:p>
          <a:p>
            <a:endParaRPr lang="en-US" sz="800" dirty="0" smtClean="0"/>
          </a:p>
          <a:p>
            <a:pPr marL="0" indent="0">
              <a:buNone/>
            </a:pPr>
            <a:r>
              <a:rPr lang="en-US" sz="1800" dirty="0">
                <a:hlinkClick r:id="rId2"/>
              </a:rPr>
              <a:t>https://</a:t>
            </a:r>
            <a:r>
              <a:rPr lang="en-US" sz="1800" dirty="0" smtClean="0">
                <a:hlinkClick r:id="rId2"/>
              </a:rPr>
              <a:t>tinyurl.com/y53x2dpy</a:t>
            </a:r>
            <a:endParaRPr lang="en-US" sz="1800" dirty="0" smtClean="0"/>
          </a:p>
          <a:p>
            <a:pPr marL="0" indent="0">
              <a:buNone/>
            </a:pPr>
            <a:r>
              <a:rPr lang="en-US" sz="1200" dirty="0" smtClean="0">
                <a:solidFill>
                  <a:srgbClr val="FF0000"/>
                </a:solidFill>
              </a:rPr>
              <a:t>Example 4</a:t>
            </a:r>
            <a:endParaRPr lang="en-US" sz="1200" dirty="0">
              <a:solidFill>
                <a:srgbClr val="FF0000"/>
              </a:solidFill>
            </a:endParaRPr>
          </a:p>
          <a:p>
            <a:pPr marL="0" indent="0">
              <a:buNone/>
            </a:pPr>
            <a:endParaRPr lang="en-US" sz="1800" dirty="0"/>
          </a:p>
          <a:p>
            <a:pPr marL="0" indent="0">
              <a:buNone/>
            </a:pPr>
            <a:endParaRPr lang="en-US" sz="1800" dirty="0"/>
          </a:p>
          <a:p>
            <a:pPr marL="0" indent="0">
              <a:buNone/>
            </a:pPr>
            <a:endParaRPr lang="en-US"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40338" y="1273156"/>
            <a:ext cx="981739" cy="914400"/>
          </a:xfrm>
          <a:prstGeom prst="rect">
            <a:avLst/>
          </a:prstGeom>
        </p:spPr>
      </p:pic>
    </p:spTree>
    <p:extLst>
      <p:ext uri="{BB962C8B-B14F-4D97-AF65-F5344CB8AC3E}">
        <p14:creationId xmlns:p14="http://schemas.microsoft.com/office/powerpoint/2010/main" val="205077217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t>Report view</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32391" y="1072055"/>
            <a:ext cx="6401962" cy="321616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Visualizations allow the BI designer to see patterns and trends in the data</a:t>
            </a:r>
            <a:r>
              <a:rPr lang="en-US" sz="1800" dirty="0" smtClean="0"/>
              <a:t>.</a:t>
            </a:r>
          </a:p>
          <a:p>
            <a:endParaRPr lang="en-US" sz="1800" dirty="0"/>
          </a:p>
          <a:p>
            <a:r>
              <a:rPr lang="en-US" sz="1800" dirty="0" smtClean="0"/>
              <a:t>On </a:t>
            </a:r>
            <a:r>
              <a:rPr lang="en-US" sz="1800" dirty="0"/>
              <a:t>page 1, we want to look at total sales and profit in relationship to time, sales employee, product category and customer location.</a:t>
            </a:r>
          </a:p>
          <a:p>
            <a:endParaRPr lang="en-US" sz="1800" dirty="0"/>
          </a:p>
          <a:p>
            <a:r>
              <a:rPr lang="en-US" sz="1800" dirty="0" smtClean="0"/>
              <a:t>On </a:t>
            </a:r>
            <a:r>
              <a:rPr lang="en-US" sz="1800" dirty="0"/>
              <a:t>page 2, we want to have quantity versus cumulative quantity and sales/population by state.  Again, we want to have a slicer by month.</a:t>
            </a:r>
          </a:p>
          <a:p>
            <a:endParaRPr lang="en-US" sz="800" dirty="0" smtClean="0"/>
          </a:p>
          <a:p>
            <a:endParaRPr lang="en-US" sz="800" dirty="0" smtClean="0"/>
          </a:p>
          <a:p>
            <a:pPr marL="0" indent="0">
              <a:buNone/>
            </a:pPr>
            <a:r>
              <a:rPr lang="en-US" sz="1200" dirty="0" smtClean="0">
                <a:solidFill>
                  <a:srgbClr val="FF0000"/>
                </a:solidFill>
              </a:rPr>
              <a:t>Examples 5/6</a:t>
            </a:r>
            <a:endParaRPr lang="en-US" sz="1200" dirty="0">
              <a:solidFill>
                <a:srgbClr val="FF0000"/>
              </a:solidFill>
            </a:endParaRPr>
          </a:p>
          <a:p>
            <a:pPr marL="0" indent="0">
              <a:buNone/>
            </a:pPr>
            <a:endParaRPr lang="en-US" sz="1800" dirty="0"/>
          </a:p>
          <a:p>
            <a:pPr marL="0" indent="0">
              <a:buNone/>
            </a:pPr>
            <a:endParaRPr lang="en-US" sz="1800" dirty="0"/>
          </a:p>
          <a:p>
            <a:pPr marL="0" indent="0">
              <a:buNone/>
            </a:pPr>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8839" y="1236334"/>
            <a:ext cx="1051560" cy="915964"/>
          </a:xfrm>
          <a:prstGeom prst="rect">
            <a:avLst/>
          </a:prstGeom>
        </p:spPr>
      </p:pic>
    </p:spTree>
    <p:extLst>
      <p:ext uri="{BB962C8B-B14F-4D97-AF65-F5344CB8AC3E}">
        <p14:creationId xmlns:p14="http://schemas.microsoft.com/office/powerpoint/2010/main" val="330086516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t>Additional Visuals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32391" y="1072055"/>
            <a:ext cx="7907568" cy="321616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smtClean="0"/>
              <a:t>Community donated custom visuals can be downloaded from the market place.</a:t>
            </a:r>
          </a:p>
          <a:p>
            <a:pPr marL="0" indent="0">
              <a:buNone/>
            </a:pPr>
            <a:r>
              <a:rPr lang="en-US" sz="1400" dirty="0">
                <a:hlinkClick r:id="rId2"/>
              </a:rPr>
              <a:t>https://</a:t>
            </a:r>
            <a:r>
              <a:rPr lang="en-US" sz="1400" dirty="0" smtClean="0">
                <a:hlinkClick r:id="rId2"/>
              </a:rPr>
              <a:t>tinyurl.com/lar6f7p</a:t>
            </a:r>
            <a:endParaRPr lang="en-US" sz="1400" dirty="0" smtClean="0"/>
          </a:p>
          <a:p>
            <a:endParaRPr lang="en-US" sz="900" dirty="0"/>
          </a:p>
          <a:p>
            <a:r>
              <a:rPr lang="en-US" sz="1800" dirty="0"/>
              <a:t>The desktop designer can call </a:t>
            </a:r>
            <a:r>
              <a:rPr lang="en-US" sz="1800" dirty="0" smtClean="0"/>
              <a:t>R </a:t>
            </a:r>
            <a:r>
              <a:rPr lang="en-US" sz="1800" dirty="0"/>
              <a:t>scripts to leverage prebuilt visual </a:t>
            </a:r>
            <a:r>
              <a:rPr lang="en-US" sz="1800" dirty="0" smtClean="0"/>
              <a:t>packages.</a:t>
            </a:r>
            <a:endParaRPr lang="en-US" sz="1800" dirty="0"/>
          </a:p>
          <a:p>
            <a:pPr marL="0" indent="0">
              <a:buNone/>
            </a:pPr>
            <a:r>
              <a:rPr lang="en-US" sz="1400" dirty="0" smtClean="0">
                <a:hlinkClick r:id="rId3"/>
              </a:rPr>
              <a:t>https</a:t>
            </a:r>
            <a:r>
              <a:rPr lang="en-US" sz="1400" dirty="0">
                <a:hlinkClick r:id="rId3"/>
              </a:rPr>
              <a:t>://</a:t>
            </a:r>
            <a:r>
              <a:rPr lang="en-US" sz="1400" dirty="0" smtClean="0">
                <a:hlinkClick r:id="rId3"/>
              </a:rPr>
              <a:t>tinyurl.com/y2uep4nf</a:t>
            </a:r>
            <a:endParaRPr lang="en-US" sz="1400" dirty="0" smtClean="0"/>
          </a:p>
          <a:p>
            <a:endParaRPr lang="en-US" sz="900" dirty="0"/>
          </a:p>
          <a:p>
            <a:r>
              <a:rPr lang="en-US" sz="1800" dirty="0" smtClean="0"/>
              <a:t>The desktop designer can call Python scripts to leverage prebuilt visual libraries.</a:t>
            </a:r>
          </a:p>
          <a:p>
            <a:pPr marL="0" indent="0">
              <a:buNone/>
            </a:pPr>
            <a:r>
              <a:rPr lang="en-US" sz="1400" dirty="0">
                <a:hlinkClick r:id="rId4"/>
              </a:rPr>
              <a:t>https://</a:t>
            </a:r>
            <a:r>
              <a:rPr lang="en-US" sz="1400" dirty="0" smtClean="0">
                <a:hlinkClick r:id="rId4"/>
              </a:rPr>
              <a:t>tinyurl.com/yxvdd47d</a:t>
            </a:r>
            <a:endParaRPr lang="en-US" sz="1400" dirty="0" smtClean="0"/>
          </a:p>
          <a:p>
            <a:endParaRPr lang="en-US" sz="800" dirty="0" smtClean="0"/>
          </a:p>
          <a:p>
            <a:pPr marL="0" indent="0">
              <a:buNone/>
            </a:pPr>
            <a:endParaRPr lang="en-US" sz="1800" dirty="0"/>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394647076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Ways to share dashboards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32391" y="1072055"/>
            <a:ext cx="6401962" cy="3216165"/>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Send the *.</a:t>
            </a:r>
            <a:r>
              <a:rPr lang="en-US" sz="1800" dirty="0" err="1"/>
              <a:t>pbix</a:t>
            </a:r>
            <a:r>
              <a:rPr lang="en-US" sz="1800" dirty="0"/>
              <a:t> file to users.  Source data needs to be available for refresh.</a:t>
            </a:r>
          </a:p>
          <a:p>
            <a:endParaRPr lang="en-US" sz="800" dirty="0"/>
          </a:p>
          <a:p>
            <a:r>
              <a:rPr lang="en-US" sz="1800" dirty="0"/>
              <a:t>The publish button on the designer pushes solution to the Azure Power BI Service.</a:t>
            </a:r>
          </a:p>
          <a:p>
            <a:endParaRPr lang="en-US" sz="1050" dirty="0"/>
          </a:p>
          <a:p>
            <a:r>
              <a:rPr lang="en-US" sz="1800" dirty="0"/>
              <a:t>You can share access to your account via links with others in your company.</a:t>
            </a:r>
          </a:p>
          <a:p>
            <a:endParaRPr lang="en-US" sz="1050" dirty="0"/>
          </a:p>
          <a:p>
            <a:r>
              <a:rPr lang="en-US" sz="1800" dirty="0"/>
              <a:t>The mobile application allows you to view the reports in a responsive nature.</a:t>
            </a:r>
          </a:p>
          <a:p>
            <a:endParaRPr lang="en-US" sz="800" dirty="0" smtClean="0"/>
          </a:p>
          <a:p>
            <a:endParaRPr lang="en-US" sz="800" dirty="0" smtClean="0"/>
          </a:p>
          <a:p>
            <a:pPr marL="0" indent="0">
              <a:buNone/>
            </a:pPr>
            <a:endParaRPr lang="en-US" sz="1800" dirty="0"/>
          </a:p>
          <a:p>
            <a:pPr marL="0" indent="0">
              <a:buNone/>
            </a:pPr>
            <a:endParaRPr lang="en-US" sz="1800" dirty="0"/>
          </a:p>
          <a:p>
            <a:pPr marL="0" indent="0">
              <a:buNone/>
            </a:pPr>
            <a:endParaRPr lang="en-US" sz="18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7944" y="2215055"/>
            <a:ext cx="1408462" cy="914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02006" y="3358055"/>
            <a:ext cx="914400" cy="914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2006" y="1072055"/>
            <a:ext cx="914400" cy="914400"/>
          </a:xfrm>
          <a:prstGeom prst="rect">
            <a:avLst/>
          </a:prstGeom>
        </p:spPr>
      </p:pic>
    </p:spTree>
    <p:extLst>
      <p:ext uri="{BB962C8B-B14F-4D97-AF65-F5344CB8AC3E}">
        <p14:creationId xmlns:p14="http://schemas.microsoft.com/office/powerpoint/2010/main" val="3034608408"/>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Dogbert sums it up</a:t>
            </a:r>
          </a:p>
        </p:txBody>
      </p:sp>
      <p:pic>
        <p:nvPicPr>
          <p:cNvPr id="3" name="Content Placeholder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846" y="1176497"/>
            <a:ext cx="6013306" cy="1907799"/>
          </a:xfrm>
          <a:prstGeom prst="rect">
            <a:avLst/>
          </a:prstGeom>
        </p:spPr>
      </p:pic>
      <p:sp>
        <p:nvSpPr>
          <p:cNvPr id="4" name="Rectangle 3"/>
          <p:cNvSpPr/>
          <p:nvPr/>
        </p:nvSpPr>
        <p:spPr>
          <a:xfrm>
            <a:off x="363846" y="3350248"/>
            <a:ext cx="6478388" cy="830997"/>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7D726D"/>
                </a:solidFill>
                <a:latin typeface="Verdana" panose="020B0604030504040204" pitchFamily="34" charset="0"/>
                <a:ea typeface="Verdana" panose="020B0604030504040204" pitchFamily="34" charset="0"/>
                <a:cs typeface="Verdana" panose="020B0604030504040204" pitchFamily="34" charset="0"/>
              </a:rPr>
              <a:t>Get buy-in from the end users of the dash-boards.</a:t>
            </a:r>
          </a:p>
          <a:p>
            <a:pPr marL="285750" indent="-285750">
              <a:buFont typeface="Arial" panose="020B0604020202020204" pitchFamily="34" charset="0"/>
              <a:buChar char="•"/>
            </a:pPr>
            <a:r>
              <a:rPr lang="en-US" sz="1600" dirty="0">
                <a:solidFill>
                  <a:srgbClr val="7D726D"/>
                </a:solidFill>
                <a:latin typeface="Verdana" panose="020B0604030504040204" pitchFamily="34" charset="0"/>
                <a:ea typeface="Verdana" panose="020B0604030504040204" pitchFamily="34" charset="0"/>
                <a:cs typeface="Verdana" panose="020B0604030504040204" pitchFamily="34" charset="0"/>
              </a:rPr>
              <a:t>Make sure the data is accurate.</a:t>
            </a:r>
          </a:p>
          <a:p>
            <a:pPr marL="285750" indent="-285750">
              <a:buFont typeface="Arial" panose="020B0604020202020204" pitchFamily="34" charset="0"/>
              <a:buChar char="•"/>
            </a:pPr>
            <a:r>
              <a:rPr lang="en-US" sz="1600" dirty="0">
                <a:solidFill>
                  <a:srgbClr val="7D726D"/>
                </a:solidFill>
                <a:latin typeface="Verdana" panose="020B0604030504040204" pitchFamily="34" charset="0"/>
                <a:ea typeface="Verdana" panose="020B0604030504040204" pitchFamily="34" charset="0"/>
                <a:cs typeface="Verdana" panose="020B0604030504040204" pitchFamily="34" charset="0"/>
              </a:rPr>
              <a:t>Keep fine tuning your metrics.</a:t>
            </a:r>
          </a:p>
        </p:txBody>
      </p:sp>
    </p:spTree>
    <p:extLst>
      <p:ext uri="{BB962C8B-B14F-4D97-AF65-F5344CB8AC3E}">
        <p14:creationId xmlns:p14="http://schemas.microsoft.com/office/powerpoint/2010/main" val="267707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Key Points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182996" y="1265030"/>
            <a:ext cx="8164845" cy="319661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600" dirty="0"/>
              <a:t>The Power BI designer is a free tool from Microsoft that runs in both 32 &amp; 64 bit platforms.</a:t>
            </a:r>
          </a:p>
          <a:p>
            <a:endParaRPr lang="en-US" sz="1100" dirty="0"/>
          </a:p>
          <a:p>
            <a:r>
              <a:rPr lang="en-US" sz="1600" dirty="0"/>
              <a:t>The many connectors of the M language allow the designer to get data into the model.</a:t>
            </a:r>
          </a:p>
          <a:p>
            <a:endParaRPr lang="en-US" sz="1100" dirty="0"/>
          </a:p>
          <a:p>
            <a:r>
              <a:rPr lang="en-US" sz="1600" dirty="0"/>
              <a:t>If you do not know the DAX language, please learn it.  It is used in both SSAS tabular model and Power BI.</a:t>
            </a:r>
          </a:p>
          <a:p>
            <a:endParaRPr lang="en-US" sz="1600" dirty="0"/>
          </a:p>
          <a:p>
            <a:r>
              <a:rPr lang="en-US" sz="1600" dirty="0"/>
              <a:t>If your company allows data in the cloud, check out the mobile application for those C-level executives.</a:t>
            </a:r>
          </a:p>
          <a:p>
            <a:endParaRPr lang="en-US" sz="800" dirty="0"/>
          </a:p>
        </p:txBody>
      </p:sp>
    </p:spTree>
    <p:extLst>
      <p:ext uri="{BB962C8B-B14F-4D97-AF65-F5344CB8AC3E}">
        <p14:creationId xmlns:p14="http://schemas.microsoft.com/office/powerpoint/2010/main" val="386281749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Biography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200" dirty="0" smtClean="0"/>
          </a:p>
          <a:p>
            <a:pPr marL="0" indent="0">
              <a:buNone/>
            </a:pPr>
            <a:r>
              <a:rPr lang="en-US" sz="1200" dirty="0" smtClean="0"/>
              <a:t>John </a:t>
            </a:r>
            <a:r>
              <a:rPr lang="en-US" sz="1200" dirty="0"/>
              <a:t>Miner is a Data Architect </a:t>
            </a:r>
            <a:r>
              <a:rPr lang="en-US" sz="1200" dirty="0" smtClean="0"/>
              <a:t>for Insight Digital Innovations and helps </a:t>
            </a:r>
            <a:r>
              <a:rPr lang="en-US" sz="1200" dirty="0"/>
              <a:t>corporations solve their business needs with various data platform solutions. </a:t>
            </a:r>
            <a:br>
              <a:rPr lang="en-US" sz="1200" dirty="0"/>
            </a:br>
            <a:r>
              <a:rPr lang="en-US" sz="1200" dirty="0"/>
              <a:t/>
            </a:r>
            <a:br>
              <a:rPr lang="en-US" sz="1200" dirty="0"/>
            </a:br>
            <a:r>
              <a:rPr lang="en-US" sz="1200" dirty="0"/>
              <a:t>He has </a:t>
            </a:r>
            <a:r>
              <a:rPr lang="en-US" sz="1200" dirty="0" smtClean="0"/>
              <a:t>thirty </a:t>
            </a:r>
            <a:r>
              <a:rPr lang="en-US" sz="1200" dirty="0"/>
              <a:t>years of data processing experience, and his architecture expertise encompasses all phases of the software project life cycle, including design, development, implementation, and maintenance of systems. </a:t>
            </a:r>
            <a:br>
              <a:rPr lang="en-US" sz="1200" dirty="0"/>
            </a:br>
            <a:r>
              <a:rPr lang="en-US" sz="1200" dirty="0"/>
              <a:t/>
            </a:r>
            <a:br>
              <a:rPr lang="en-US" sz="1200" dirty="0"/>
            </a:br>
            <a:r>
              <a:rPr lang="en-US" sz="1200" dirty="0"/>
              <a:t>His credentials include undergraduate and graduate degrees in Computer Science from the University of Rhode Island. He has also earned certificates from Microsoft for Database Administration (MCDBA), System Administration (MCSA) and Data Management &amp; Analytics (MCSE). </a:t>
            </a:r>
            <a:br>
              <a:rPr lang="en-US" sz="1200" dirty="0"/>
            </a:br>
            <a:r>
              <a:rPr lang="en-US" sz="1200" dirty="0"/>
              <a:t/>
            </a:r>
            <a:br>
              <a:rPr lang="en-US" sz="1200" dirty="0"/>
            </a:br>
            <a:r>
              <a:rPr lang="en-US" sz="1200" dirty="0"/>
              <a:t>Before joining </a:t>
            </a:r>
            <a:r>
              <a:rPr lang="en-US" sz="1200" dirty="0" smtClean="0"/>
              <a:t>Insight, </a:t>
            </a:r>
            <a:r>
              <a:rPr lang="en-US" sz="1200" dirty="0"/>
              <a:t>John won the Data Platform MVP award in </a:t>
            </a:r>
            <a:r>
              <a:rPr lang="en-US" sz="1200" dirty="0" smtClean="0"/>
              <a:t>2014, 2015 and 2018 </a:t>
            </a:r>
            <a:r>
              <a:rPr lang="en-US" sz="1200" dirty="0"/>
              <a:t>for his outstanding contributions to the SQL Server community. </a:t>
            </a:r>
            <a:br>
              <a:rPr lang="en-US" sz="1200" dirty="0"/>
            </a:br>
            <a:r>
              <a:rPr lang="en-US" sz="1200" dirty="0"/>
              <a:t/>
            </a:r>
            <a:br>
              <a:rPr lang="en-US" sz="1200" dirty="0"/>
            </a:br>
            <a:r>
              <a:rPr lang="en-US" sz="1200" dirty="0"/>
              <a:t>When he is not busy talking to local user groups or writing blog entries on new technology, he spends time with his wife and daughter enjoying outdoor activities. Some of John’s hobbies include wood working projects, crafting a good beer and playing a game of chess.</a:t>
            </a:r>
          </a:p>
        </p:txBody>
      </p:sp>
    </p:spTree>
    <p:extLst>
      <p:ext uri="{BB962C8B-B14F-4D97-AF65-F5344CB8AC3E}">
        <p14:creationId xmlns:p14="http://schemas.microsoft.com/office/powerpoint/2010/main" val="153864870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ABFDC-DF64-5B4A-BEFF-B42A91708CEA}"/>
              </a:ext>
            </a:extLst>
          </p:cNvPr>
          <p:cNvSpPr>
            <a:spLocks noGrp="1"/>
          </p:cNvSpPr>
          <p:nvPr>
            <p:ph type="ctrTitle"/>
          </p:nvPr>
        </p:nvSpPr>
        <p:spPr>
          <a:xfrm>
            <a:off x="327862" y="3530424"/>
            <a:ext cx="6143277" cy="701450"/>
          </a:xfrm>
        </p:spPr>
        <p:txBody>
          <a:bodyPr/>
          <a:lstStyle/>
          <a:p>
            <a:r>
              <a:rPr lang="en-US" dirty="0" smtClean="0"/>
              <a:t>Questions / Thank You</a:t>
            </a:r>
            <a:endParaRPr lang="en-US" dirty="0"/>
          </a:p>
        </p:txBody>
      </p:sp>
    </p:spTree>
    <p:extLst>
      <p:ext uri="{BB962C8B-B14F-4D97-AF65-F5344CB8AC3E}">
        <p14:creationId xmlns:p14="http://schemas.microsoft.com/office/powerpoint/2010/main" val="30203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Adoption of business intelligence</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32391" y="1176669"/>
            <a:ext cx="8343014" cy="311155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Does your company leverage BI in managerial decision making?</a:t>
            </a:r>
          </a:p>
          <a:p>
            <a:pPr marL="0" indent="0">
              <a:buNone/>
            </a:pPr>
            <a:endParaRPr lang="en-US" sz="900" dirty="0"/>
          </a:p>
          <a:p>
            <a:pPr marL="0" indent="0">
              <a:buNone/>
            </a:pPr>
            <a:r>
              <a:rPr lang="en-US" sz="1800" dirty="0"/>
              <a:t>Is any of your business processes in the cloud?</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37" y="2651050"/>
            <a:ext cx="7382256" cy="2032743"/>
          </a:xfrm>
          <a:prstGeom prst="rect">
            <a:avLst/>
          </a:prstGeom>
        </p:spPr>
      </p:pic>
    </p:spTree>
    <p:extLst>
      <p:ext uri="{BB962C8B-B14F-4D97-AF65-F5344CB8AC3E}">
        <p14:creationId xmlns:p14="http://schemas.microsoft.com/office/powerpoint/2010/main" val="80528795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Background of Power BI Tools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32391" y="1176669"/>
            <a:ext cx="8343014" cy="311155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a:t>Microsoft introduced Power Pivot as part of SharePoint 2010.</a:t>
            </a:r>
          </a:p>
          <a:p>
            <a:pPr marL="0" indent="0">
              <a:buNone/>
            </a:pPr>
            <a:endParaRPr lang="en-US" sz="900" dirty="0"/>
          </a:p>
          <a:p>
            <a:pPr marL="0" indent="0">
              <a:buNone/>
            </a:pPr>
            <a:r>
              <a:rPr lang="en-US" sz="1800" dirty="0"/>
              <a:t>Power (Pivot, View, Map and Query) were added later as COM add-ins for MS Excel.</a:t>
            </a:r>
          </a:p>
          <a:p>
            <a:pPr marL="0" indent="0">
              <a:buNone/>
            </a:pPr>
            <a:endParaRPr lang="en-US" sz="900" dirty="0"/>
          </a:p>
          <a:p>
            <a:pPr marL="0" indent="0">
              <a:buNone/>
            </a:pPr>
            <a:r>
              <a:rPr lang="en-US" sz="1800" dirty="0"/>
              <a:t>Due to the long release schedule of MS Office, a cloud version of Power BI was added to Azure.</a:t>
            </a:r>
          </a:p>
          <a:p>
            <a:pPr marL="0" indent="0">
              <a:buNone/>
            </a:pPr>
            <a:endParaRPr lang="en-US" sz="1800" dirty="0"/>
          </a:p>
          <a:p>
            <a:pPr marL="0" indent="0">
              <a:buNone/>
            </a:pPr>
            <a:r>
              <a:rPr lang="en-US" sz="1800" dirty="0"/>
              <a:t>To keep up with competitors, the desktop designer </a:t>
            </a:r>
            <a:r>
              <a:rPr lang="en-US" sz="1800" dirty="0" smtClean="0"/>
              <a:t>went RTM </a:t>
            </a:r>
            <a:r>
              <a:rPr lang="en-US" sz="1800" dirty="0"/>
              <a:t>in Aug 2015</a:t>
            </a:r>
            <a:r>
              <a:rPr lang="en-US" sz="1800" dirty="0" smtClean="0"/>
              <a:t>.  Since then, monthly updates have been provided with a continuous increase in features.</a:t>
            </a:r>
            <a:endParaRPr lang="en-US" sz="1800" dirty="0"/>
          </a:p>
        </p:txBody>
      </p:sp>
    </p:spTree>
    <p:extLst>
      <p:ext uri="{BB962C8B-B14F-4D97-AF65-F5344CB8AC3E}">
        <p14:creationId xmlns:p14="http://schemas.microsoft.com/office/powerpoint/2010/main" val="2594807346"/>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Recipe for BI Infrastructure</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32391" y="1176669"/>
            <a:ext cx="8343014" cy="311155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			1 </a:t>
            </a:r>
            <a:r>
              <a:rPr lang="en-US" sz="1800" dirty="0"/>
              <a:t>x Database server</a:t>
            </a:r>
          </a:p>
          <a:p>
            <a:pPr marL="0" indent="0">
              <a:buNone/>
            </a:pPr>
            <a:r>
              <a:rPr lang="en-US" sz="1800" dirty="0" smtClean="0"/>
              <a:t>			1 </a:t>
            </a:r>
            <a:r>
              <a:rPr lang="en-US" sz="1800" dirty="0"/>
              <a:t>x ETL server</a:t>
            </a:r>
          </a:p>
          <a:p>
            <a:pPr marL="0" indent="0">
              <a:buNone/>
            </a:pPr>
            <a:r>
              <a:rPr lang="en-US" sz="1800" dirty="0" smtClean="0"/>
              <a:t>			1 </a:t>
            </a:r>
            <a:r>
              <a:rPr lang="en-US" sz="1800" dirty="0"/>
              <a:t>x Analysis server</a:t>
            </a:r>
          </a:p>
          <a:p>
            <a:pPr marL="0" indent="0">
              <a:buNone/>
            </a:pPr>
            <a:r>
              <a:rPr lang="en-US" sz="1800" dirty="0" smtClean="0"/>
              <a:t>			1 </a:t>
            </a:r>
            <a:r>
              <a:rPr lang="en-US" sz="1800" dirty="0"/>
              <a:t>x Report delivery</a:t>
            </a:r>
          </a:p>
          <a:p>
            <a:pPr marL="0" indent="0">
              <a:buNone/>
            </a:pPr>
            <a:endParaRPr lang="en-US" sz="1800" dirty="0"/>
          </a:p>
          <a:p>
            <a:pPr marL="0" indent="0">
              <a:buNone/>
            </a:pPr>
            <a:r>
              <a:rPr lang="en-US" sz="1800" dirty="0"/>
              <a:t>Combine raw data using ETL into a data mart.  Configure either a star schema or snowflake design.  Flavor the analysis server with cubes or tabular model.  Shake data into reports for end users to digest.</a:t>
            </a:r>
          </a:p>
          <a:p>
            <a:pPr marL="0" indent="0">
              <a:buNone/>
            </a:pPr>
            <a:endParaRPr lang="en-US" sz="1800" dirty="0"/>
          </a:p>
          <a:p>
            <a:pPr marL="0" indent="0">
              <a:buNone/>
            </a:pPr>
            <a:r>
              <a:rPr lang="en-US" sz="1800" dirty="0">
                <a:solidFill>
                  <a:srgbClr val="FF0000"/>
                </a:solidFill>
              </a:rPr>
              <a:t>Above licensing can cost $K</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280" y="1176669"/>
            <a:ext cx="1469544" cy="1469544"/>
          </a:xfrm>
          <a:prstGeom prst="rect">
            <a:avLst/>
          </a:prstGeom>
        </p:spPr>
      </p:pic>
    </p:spTree>
    <p:extLst>
      <p:ext uri="{BB962C8B-B14F-4D97-AF65-F5344CB8AC3E}">
        <p14:creationId xmlns:p14="http://schemas.microsoft.com/office/powerpoint/2010/main" val="3612981298"/>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Power BI Desktop Designer</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32391" y="1176669"/>
            <a:ext cx="8343014" cy="311155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solidFill>
                  <a:srgbClr val="00B050"/>
                </a:solidFill>
              </a:rPr>
              <a:t>Great skunk works tool!</a:t>
            </a:r>
          </a:p>
          <a:p>
            <a:endParaRPr lang="en-US" sz="1800" dirty="0"/>
          </a:p>
          <a:p>
            <a:r>
              <a:rPr lang="en-US" sz="1800" dirty="0"/>
              <a:t>Power Query - import data into model. </a:t>
            </a:r>
          </a:p>
          <a:p>
            <a:r>
              <a:rPr lang="en-US" sz="1800" dirty="0"/>
              <a:t>X-velocity engine - save data efficiently. </a:t>
            </a:r>
          </a:p>
          <a:p>
            <a:r>
              <a:rPr lang="en-US" sz="1800" dirty="0"/>
              <a:t>Relationships – connect datasets.</a:t>
            </a:r>
          </a:p>
          <a:p>
            <a:r>
              <a:rPr lang="en-US" sz="1800" dirty="0"/>
              <a:t>Power View – create wonderful dashboard pages.</a:t>
            </a:r>
            <a:br>
              <a:rPr lang="en-US" sz="1800" dirty="0"/>
            </a:br>
            <a:endParaRPr lang="en-US" sz="1800" dirty="0"/>
          </a:p>
          <a:p>
            <a:r>
              <a:rPr lang="en-US" sz="1800" dirty="0">
                <a:solidFill>
                  <a:srgbClr val="FF0000"/>
                </a:solidFill>
              </a:rPr>
              <a:t>Total above cost?</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3016" y="1299583"/>
            <a:ext cx="1469449" cy="1371600"/>
          </a:xfrm>
          <a:prstGeom prst="rect">
            <a:avLst/>
          </a:prstGeom>
        </p:spPr>
      </p:pic>
    </p:spTree>
    <p:extLst>
      <p:ext uri="{BB962C8B-B14F-4D97-AF65-F5344CB8AC3E}">
        <p14:creationId xmlns:p14="http://schemas.microsoft.com/office/powerpoint/2010/main" val="192645506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Three distinct sections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645226" y="1318559"/>
            <a:ext cx="3806456" cy="311155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Data – load and manipulate data using DAX and M languages.</a:t>
            </a:r>
          </a:p>
          <a:p>
            <a:endParaRPr lang="en-US" sz="1800" dirty="0"/>
          </a:p>
          <a:p>
            <a:r>
              <a:rPr lang="en-US" sz="1800" dirty="0"/>
              <a:t>Relationships – connect the datasets for use in reporting.</a:t>
            </a:r>
          </a:p>
          <a:p>
            <a:endParaRPr lang="en-US" sz="1800" dirty="0"/>
          </a:p>
          <a:p>
            <a:r>
              <a:rPr lang="en-US" sz="1800" dirty="0"/>
              <a:t>Visualizations – produce interactive reports on dashboard pages.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0517" y="1083650"/>
            <a:ext cx="1116491" cy="914400"/>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70195" y="2281131"/>
            <a:ext cx="1425996" cy="9144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1463" y="3447480"/>
            <a:ext cx="1049764" cy="914400"/>
          </a:xfrm>
          <a:prstGeom prst="rect">
            <a:avLst/>
          </a:prstGeom>
        </p:spPr>
      </p:pic>
    </p:spTree>
    <p:extLst>
      <p:ext uri="{BB962C8B-B14F-4D97-AF65-F5344CB8AC3E}">
        <p14:creationId xmlns:p14="http://schemas.microsoft.com/office/powerpoint/2010/main" val="254623327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Old dog, new tricks?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32391" y="1176669"/>
            <a:ext cx="5708278" cy="311155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endParaRPr lang="en-US" sz="1800" dirty="0" smtClean="0"/>
          </a:p>
          <a:p>
            <a:r>
              <a:rPr lang="en-US" sz="1800" dirty="0" smtClean="0"/>
              <a:t>How </a:t>
            </a:r>
            <a:r>
              <a:rPr lang="en-US" sz="1800" dirty="0"/>
              <a:t>many companies still have MS Access databases in their environment?</a:t>
            </a:r>
          </a:p>
          <a:p>
            <a:endParaRPr lang="en-US" sz="1800" dirty="0"/>
          </a:p>
          <a:p>
            <a:r>
              <a:rPr lang="en-US" sz="1800" dirty="0"/>
              <a:t>Our task today is to get data from the North Wind Traders database.</a:t>
            </a:r>
          </a:p>
          <a:p>
            <a:endParaRPr lang="en-US" sz="1800" dirty="0"/>
          </a:p>
          <a:p>
            <a:r>
              <a:rPr lang="en-US" sz="1800" dirty="0"/>
              <a:t>We will need to check the relationships guessed by PBI desktop designer.</a:t>
            </a:r>
          </a:p>
          <a:p>
            <a:endParaRPr lang="en-US" sz="1800" dirty="0" smtClean="0">
              <a:solidFill>
                <a:srgbClr val="FF0000"/>
              </a:solidFill>
            </a:endParaRPr>
          </a:p>
          <a:p>
            <a:pPr marL="0" indent="0">
              <a:buNone/>
            </a:pPr>
            <a:r>
              <a:rPr lang="en-US" sz="1200" dirty="0" smtClean="0">
                <a:solidFill>
                  <a:srgbClr val="FF0000"/>
                </a:solidFill>
              </a:rPr>
              <a:t>Example 1</a:t>
            </a:r>
            <a:endParaRPr lang="en-US" sz="1200" dirty="0">
              <a:solidFill>
                <a:srgbClr val="FF0000"/>
              </a:solidFill>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6119" y="1176669"/>
            <a:ext cx="1596704" cy="1357198"/>
          </a:xfrm>
          <a:prstGeom prst="rect">
            <a:avLst/>
          </a:prstGeom>
        </p:spPr>
      </p:pic>
    </p:spTree>
    <p:extLst>
      <p:ext uri="{BB962C8B-B14F-4D97-AF65-F5344CB8AC3E}">
        <p14:creationId xmlns:p14="http://schemas.microsoft.com/office/powerpoint/2010/main" val="128837258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Process flow of power query</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32390" y="1176669"/>
            <a:ext cx="8467243" cy="311155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smtClean="0"/>
              <a:t>Choose </a:t>
            </a:r>
            <a:r>
              <a:rPr lang="en-US" sz="1800" dirty="0"/>
              <a:t>a connector and supply parameters to load data.</a:t>
            </a:r>
          </a:p>
          <a:p>
            <a:r>
              <a:rPr lang="en-US" sz="1800" dirty="0"/>
              <a:t>Directly load to model if no manipulation is required.</a:t>
            </a:r>
          </a:p>
          <a:p>
            <a:r>
              <a:rPr lang="en-US" sz="1800" dirty="0"/>
              <a:t>Optionally edit the query with custom transformations.</a:t>
            </a:r>
          </a:p>
          <a:p>
            <a:r>
              <a:rPr lang="en-US" sz="1800" dirty="0"/>
              <a:t>Two queries can be combined into one.</a:t>
            </a:r>
          </a:p>
          <a:p>
            <a:r>
              <a:rPr lang="en-US" sz="1800" dirty="0"/>
              <a:t>Results are usable in the report view.</a:t>
            </a:r>
          </a:p>
          <a:p>
            <a:pPr marL="0" indent="0">
              <a:buNone/>
            </a:pPr>
            <a:endParaRPr lang="en-US" sz="1800"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306" y="3231930"/>
            <a:ext cx="7092714" cy="1290883"/>
          </a:xfrm>
          <a:prstGeom prst="rect">
            <a:avLst/>
          </a:prstGeom>
        </p:spPr>
      </p:pic>
    </p:spTree>
    <p:extLst>
      <p:ext uri="{BB962C8B-B14F-4D97-AF65-F5344CB8AC3E}">
        <p14:creationId xmlns:p14="http://schemas.microsoft.com/office/powerpoint/2010/main" val="2015773757"/>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t>Manipulating data</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432390" y="1176669"/>
            <a:ext cx="8467243" cy="3111551"/>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The edit query button launches the query editor.</a:t>
            </a:r>
          </a:p>
          <a:p>
            <a:endParaRPr lang="en-US" sz="900" dirty="0"/>
          </a:p>
          <a:p>
            <a:r>
              <a:rPr lang="en-US" sz="1800" dirty="0"/>
              <a:t>Power Query formula language (M) is behind the scenes.</a:t>
            </a:r>
          </a:p>
          <a:p>
            <a:endParaRPr lang="en-US" sz="900" dirty="0"/>
          </a:p>
          <a:p>
            <a:r>
              <a:rPr lang="en-US" sz="1800" dirty="0"/>
              <a:t>Most actions can be done via the menu selections.</a:t>
            </a:r>
          </a:p>
          <a:p>
            <a:endParaRPr lang="en-US" sz="900" dirty="0"/>
          </a:p>
          <a:p>
            <a:r>
              <a:rPr lang="en-US" sz="1800" dirty="0"/>
              <a:t>Advance actions can be done via code.</a:t>
            </a:r>
          </a:p>
          <a:p>
            <a:endParaRPr lang="en-US" sz="1800" dirty="0" smtClean="0"/>
          </a:p>
          <a:p>
            <a:endParaRPr lang="en-US" sz="1800" dirty="0"/>
          </a:p>
          <a:p>
            <a:pPr marL="0" indent="0">
              <a:buNone/>
            </a:pPr>
            <a:r>
              <a:rPr lang="en-US" sz="1800" dirty="0">
                <a:hlinkClick r:id="rId2"/>
              </a:rPr>
              <a:t>https://</a:t>
            </a:r>
            <a:r>
              <a:rPr lang="en-US" sz="1800" dirty="0" smtClean="0">
                <a:hlinkClick r:id="rId2"/>
              </a:rPr>
              <a:t>tinyurl.com/y2brd39g</a:t>
            </a:r>
            <a:endParaRPr lang="en-US" sz="1800" dirty="0" smtClean="0"/>
          </a:p>
          <a:p>
            <a:pPr marL="0" indent="0">
              <a:buNone/>
            </a:pPr>
            <a:r>
              <a:rPr lang="en-US" sz="1200" dirty="0">
                <a:solidFill>
                  <a:srgbClr val="FF0000"/>
                </a:solidFill>
              </a:rPr>
              <a:t>Example 2</a:t>
            </a:r>
          </a:p>
          <a:p>
            <a:pPr marL="0" indent="0">
              <a:buNone/>
            </a:pPr>
            <a:endParaRPr lang="en-US" sz="1800" dirty="0"/>
          </a:p>
          <a:p>
            <a:pPr marL="0" indent="0">
              <a:buNone/>
            </a:pPr>
            <a:endParaRPr lang="en-US" sz="1800" dirty="0"/>
          </a:p>
          <a:p>
            <a:pPr marL="0" indent="0">
              <a:buNone/>
            </a:pPr>
            <a:endParaRPr lang="en-US" sz="1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4296" y="1176669"/>
            <a:ext cx="987744" cy="914400"/>
          </a:xfrm>
          <a:prstGeom prst="rect">
            <a:avLst/>
          </a:prstGeom>
        </p:spPr>
      </p:pic>
    </p:spTree>
    <p:extLst>
      <p:ext uri="{BB962C8B-B14F-4D97-AF65-F5344CB8AC3E}">
        <p14:creationId xmlns:p14="http://schemas.microsoft.com/office/powerpoint/2010/main" val="2671575912"/>
      </p:ext>
    </p:extLst>
  </p:cSld>
  <p:clrMapOvr>
    <a:masterClrMapping/>
  </p:clrMapOvr>
  <p:transition spd="slow">
    <p:push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714266F-2521-4BD1-B40E-70FEF353EEC2}">
  <ds:schemaRefs>
    <ds:schemaRef ds:uri="http://purl.org/dc/elements/1.1/"/>
    <ds:schemaRef ds:uri="http://schemas.microsoft.com/office/2006/metadata/properties"/>
    <ds:schemaRef ds:uri="68201248-332f-4b19-a564-5b53df1aa73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c4b7055-2425-4510-9a7f-db214c51849b"/>
    <ds:schemaRef ds:uri="http://www.w3.org/XML/1998/namespace"/>
    <ds:schemaRef ds:uri="http://purl.org/dc/dcmitype/"/>
  </ds:schemaRefs>
</ds:datastoreItem>
</file>

<file path=customXml/itemProps3.xml><?xml version="1.0" encoding="utf-8"?>
<ds:datastoreItem xmlns:ds="http://schemas.openxmlformats.org/officeDocument/2006/customXml" ds:itemID="{3A734002-4F6D-49CF-AA2C-43521C1FC70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749</Words>
  <Application>Microsoft Office PowerPoint</Application>
  <PresentationFormat>On-screen Show (16:9)</PresentationFormat>
  <Paragraphs>139</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MS PGothic</vt:lpstr>
      <vt:lpstr>Arial</vt:lpstr>
      <vt:lpstr>Calibri</vt:lpstr>
      <vt:lpstr>Verdana</vt:lpstr>
      <vt:lpstr>1_Office Theme</vt:lpstr>
      <vt:lpstr>Power BI Desktop Designer</vt:lpstr>
      <vt:lpstr>Adoption of business intelligence</vt:lpstr>
      <vt:lpstr>Background of Power BI Tools</vt:lpstr>
      <vt:lpstr>Recipe for BI Infrastructure</vt:lpstr>
      <vt:lpstr>Power BI Desktop Designer</vt:lpstr>
      <vt:lpstr>Three distinct sections</vt:lpstr>
      <vt:lpstr>Old dog, new tricks?</vt:lpstr>
      <vt:lpstr>Process flow of power query</vt:lpstr>
      <vt:lpstr>Manipulating data</vt:lpstr>
      <vt:lpstr>Mashing up data</vt:lpstr>
      <vt:lpstr>Using DAX formulas</vt:lpstr>
      <vt:lpstr>Report view</vt:lpstr>
      <vt:lpstr>Additional Visuals</vt:lpstr>
      <vt:lpstr>Ways to share dashboards</vt:lpstr>
      <vt:lpstr>Dogbert sums it up</vt:lpstr>
      <vt:lpstr>Key Points</vt:lpstr>
      <vt:lpstr>Biography</vt:lpstr>
      <vt:lpstr>Questions /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Miner, John</cp:lastModifiedBy>
  <cp:revision>445</cp:revision>
  <dcterms:modified xsi:type="dcterms:W3CDTF">2019-04-05T14:37:18Z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