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76" r:id="rId4"/>
    <p:sldId id="257" r:id="rId5"/>
    <p:sldId id="264" r:id="rId6"/>
    <p:sldId id="282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73" r:id="rId15"/>
    <p:sldId id="275" r:id="rId16"/>
    <p:sldId id="25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 autoAdjust="0"/>
    <p:restoredTop sz="99684" autoAdjust="0"/>
  </p:normalViewPr>
  <p:slideViewPr>
    <p:cSldViewPr snapToGrid="0" snapToObjects="1">
      <p:cViewPr varScale="1">
        <p:scale>
          <a:sx n="92" d="100"/>
          <a:sy n="92" d="100"/>
        </p:scale>
        <p:origin x="138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F36-6E8E-DC44-9DBD-38B0E0EC736F}" type="datetimeFigureOut">
              <a:rPr lang="en-US" smtClean="0"/>
              <a:t>2/9/2016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55703-2842-D847-8952-105355514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81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55703-2842-D847-8952-105355514C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9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358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94" y="6015591"/>
            <a:ext cx="2492136" cy="520700"/>
          </a:xfrm>
          <a:prstGeom prst="rect">
            <a:avLst/>
          </a:prstGeom>
        </p:spPr>
      </p:pic>
      <p:sp>
        <p:nvSpPr>
          <p:cNvPr id="13" name="Content Placeholder 11"/>
          <p:cNvSpPr>
            <a:spLocks noGrp="1"/>
          </p:cNvSpPr>
          <p:nvPr>
            <p:ph sz="quarter" idx="10" hasCustomPrompt="1"/>
          </p:nvPr>
        </p:nvSpPr>
        <p:spPr>
          <a:xfrm>
            <a:off x="460374" y="5844247"/>
            <a:ext cx="5667375" cy="447838"/>
          </a:xfrm>
        </p:spPr>
        <p:txBody>
          <a:bodyPr lIns="0"/>
          <a:lstStyle>
            <a:lvl1pPr marL="0" indent="0">
              <a:buNone/>
              <a:defRPr sz="2000" b="0" i="0">
                <a:latin typeface="Source Sans Pro Light"/>
                <a:cs typeface="Source Sans Pro Ligh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400" dirty="0" smtClean="0"/>
              <a:t>John B. Doe | Title Goes Here (24pt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60375" y="6292085"/>
            <a:ext cx="2771775" cy="370722"/>
          </a:xfrm>
        </p:spPr>
        <p:txBody>
          <a:bodyPr lIns="0"/>
          <a:lstStyle>
            <a:lvl1pPr marL="0" indent="0">
              <a:buNone/>
              <a:defRPr sz="16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46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772054" y="0"/>
            <a:ext cx="5371946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ectionHeader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536" y="0"/>
            <a:ext cx="21884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5728"/>
            <a:ext cx="6498336" cy="1362075"/>
          </a:xfrm>
        </p:spPr>
        <p:txBody>
          <a:bodyPr anchor="t"/>
          <a:lstStyle>
            <a:lvl1pPr algn="l">
              <a:defRPr sz="4200" b="1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73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31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4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QLSaturday_CoverBG-0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60374" y="2717800"/>
            <a:ext cx="5461061" cy="1470025"/>
          </a:xfrm>
        </p:spPr>
        <p:txBody>
          <a:bodyPr lIns="0" anchor="t" anchorCtr="0">
            <a:noAutofit/>
          </a:bodyPr>
          <a:lstStyle>
            <a:lvl1pPr>
              <a:defRPr sz="4500"/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460375" y="5840483"/>
            <a:ext cx="5402263" cy="517525"/>
          </a:xfrm>
        </p:spPr>
        <p:txBody>
          <a:bodyPr lIns="0"/>
          <a:lstStyle>
            <a:lvl1pPr marL="0" indent="0" algn="l">
              <a:buNone/>
              <a:defRPr sz="2400" b="0" i="0">
                <a:solidFill>
                  <a:schemeClr val="accent1"/>
                </a:solidFill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 smtClean="0"/>
              <a:t>John B. Doe | Title Goes Here (24pt)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67980" y="6297257"/>
            <a:ext cx="3235325" cy="449263"/>
          </a:xfrm>
        </p:spPr>
        <p:txBody>
          <a:bodyPr lIns="0"/>
          <a:lstStyle>
            <a:lvl1pPr marL="0" indent="0">
              <a:buNone/>
              <a:defRPr sz="1600" b="0" i="0" baseline="0">
                <a:latin typeface="Source Sans Pro Light"/>
                <a:cs typeface="Source Sans Pro Light"/>
              </a:defRPr>
            </a:lvl1pPr>
          </a:lstStyle>
          <a:p>
            <a:pPr lvl="0"/>
            <a:r>
              <a:rPr lang="en-US" dirty="0" smtClean="0"/>
              <a:t>#XXX | CITYNAME 2015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794" y="6015591"/>
            <a:ext cx="2492136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1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QLSaturday_Interior_Corner-01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665" y="5945201"/>
            <a:ext cx="3890581" cy="92104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SQL SATURDAY | #XXX | CITYNAME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2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61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500" b="0" i="0" kern="1200">
          <a:solidFill>
            <a:srgbClr val="19405F"/>
          </a:solidFill>
          <a:latin typeface="Source Sans Pro Light"/>
          <a:ea typeface="+mj-ea"/>
          <a:cs typeface="Source Sans Pro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3000" kern="1200">
          <a:solidFill>
            <a:schemeClr val="tx2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600" kern="1200">
          <a:solidFill>
            <a:schemeClr val="tx2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2200" kern="1200">
          <a:solidFill>
            <a:schemeClr val="tx2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800" kern="1200">
          <a:solidFill>
            <a:schemeClr val="tx2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Arial"/>
        <a:buChar char="•"/>
        <a:defRPr sz="1600" kern="1200">
          <a:solidFill>
            <a:schemeClr val="tx2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craftydba.com/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966" y="2412698"/>
            <a:ext cx="7696105" cy="1070694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Hybrid </a:t>
            </a:r>
            <a:r>
              <a:rPr lang="en-US" dirty="0">
                <a:solidFill>
                  <a:schemeClr val="tx1"/>
                </a:solidFill>
              </a:rPr>
              <a:t>Data Platform Designs with Microsoft Azure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6230" y="5113740"/>
            <a:ext cx="1563204" cy="589675"/>
          </a:xfrm>
        </p:spPr>
        <p:txBody>
          <a:bodyPr/>
          <a:lstStyle/>
          <a:p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Rhode Island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SQL Server </a:t>
            </a:r>
          </a:p>
          <a:p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User Group</a:t>
            </a:r>
            <a:endParaRPr lang="en-US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rgbClr val="0070C0"/>
                </a:solidFill>
                <a:latin typeface="Calibri" panose="020F0502020204030204" pitchFamily="34" charset="0"/>
              </a:rPr>
              <a:t>Feb 2016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34" y="5891350"/>
            <a:ext cx="1771650" cy="723900"/>
          </a:xfrm>
          <a:prstGeom prst="rect">
            <a:avLst/>
          </a:prstGeom>
        </p:spPr>
      </p:pic>
      <p:pic>
        <p:nvPicPr>
          <p:cNvPr id="7" name="Picture 6" descr="C:\Users\a1017012\Desktop\3kxh36c58su86dcrogwm_reasonably_small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83135" y="3753556"/>
            <a:ext cx="1219200" cy="1219200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055" y="5891350"/>
            <a:ext cx="1496076" cy="673234"/>
          </a:xfrm>
          <a:prstGeom prst="rect">
            <a:avLst/>
          </a:prstGeom>
        </p:spPr>
      </p:pic>
      <p:sp>
        <p:nvSpPr>
          <p:cNvPr id="13" name="TextBox 4"/>
          <p:cNvSpPr txBox="1"/>
          <p:nvPr/>
        </p:nvSpPr>
        <p:spPr>
          <a:xfrm>
            <a:off x="6197964" y="5130033"/>
            <a:ext cx="2104371" cy="620487"/>
          </a:xfrm>
          <a:prstGeom prst="rect">
            <a:avLst/>
          </a:prstGeom>
          <a:noFill/>
        </p:spPr>
        <p:txBody>
          <a:bodyPr wrap="square" rtlCol="0" anchor="b" anchorCtr="0">
            <a:normAutofit fontScale="77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Name:  John Miner</a:t>
            </a: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Blog: </a:t>
            </a: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6"/>
              </a:rPr>
              <a:t>www.craftydba.com</a:t>
            </a:r>
            <a:endParaRPr lang="en-US" dirty="0"/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Tweet: JohnMiner3</a:t>
            </a:r>
          </a:p>
        </p:txBody>
      </p:sp>
    </p:spTree>
    <p:extLst>
      <p:ext uri="{BB962C8B-B14F-4D97-AF65-F5344CB8AC3E}">
        <p14:creationId xmlns:p14="http://schemas.microsoft.com/office/powerpoint/2010/main" val="40262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255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Negative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200" dirty="0" smtClean="0"/>
              <a:t>No access to database internals.</a:t>
            </a:r>
          </a:p>
          <a:p>
            <a:r>
              <a:rPr lang="en-US" sz="2200" dirty="0" smtClean="0"/>
              <a:t>File based operations not permitted.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</a:rPr>
              <a:t>Neutral</a:t>
            </a:r>
            <a:endParaRPr lang="en-US" sz="2200" dirty="0">
              <a:solidFill>
                <a:srgbClr val="FFC000"/>
              </a:solidFill>
            </a:endParaRPr>
          </a:p>
          <a:p>
            <a:r>
              <a:rPr lang="en-US" sz="2200" dirty="0" smtClean="0"/>
              <a:t>Backup handled by service.</a:t>
            </a:r>
          </a:p>
          <a:p>
            <a:r>
              <a:rPr lang="en-US" sz="2200" dirty="0" smtClean="0"/>
              <a:t>Patching handled by service.</a:t>
            </a:r>
          </a:p>
          <a:p>
            <a:r>
              <a:rPr lang="en-US" sz="2200" dirty="0" smtClean="0"/>
              <a:t>Redundancy handled by service.</a:t>
            </a:r>
            <a:endParaRPr lang="en-US" sz="2200" dirty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Positive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 smtClean="0"/>
              <a:t>Easy to setup.  Takes only minutes.</a:t>
            </a:r>
          </a:p>
          <a:p>
            <a:r>
              <a:rPr lang="en-US" sz="2200" dirty="0" smtClean="0"/>
              <a:t>Firewall settings are very easy.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12" y="455829"/>
            <a:ext cx="1654688" cy="7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5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SQL DB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255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Point In Time</a:t>
            </a:r>
          </a:p>
          <a:p>
            <a:r>
              <a:rPr lang="en-US" sz="2200" dirty="0" smtClean="0"/>
              <a:t>Use wizard to create BACPAC file.</a:t>
            </a:r>
          </a:p>
          <a:p>
            <a:r>
              <a:rPr lang="en-US" sz="2200" dirty="0" smtClean="0"/>
              <a:t>Contains schema and data.</a:t>
            </a:r>
          </a:p>
          <a:p>
            <a:r>
              <a:rPr lang="en-US" sz="2200" dirty="0" smtClean="0"/>
              <a:t>Wizard automatically restores to Azure SQL DB.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Near Time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dirty="0" smtClean="0"/>
              <a:t>Record DML changes as xml entries.</a:t>
            </a:r>
            <a:endParaRPr lang="en-US" sz="2200" dirty="0"/>
          </a:p>
          <a:p>
            <a:r>
              <a:rPr lang="en-US" sz="2200" dirty="0" smtClean="0"/>
              <a:t>Create link server from on premise to Azure SQL DB.</a:t>
            </a:r>
            <a:endParaRPr lang="en-US" sz="2200" dirty="0"/>
          </a:p>
          <a:p>
            <a:r>
              <a:rPr lang="en-US" sz="2200" dirty="0" smtClean="0"/>
              <a:t>Use job to reply actions in the cloud.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536279"/>
            <a:ext cx="1136658" cy="11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Azure Virtual Machine</a:t>
            </a:r>
          </a:p>
          <a:p>
            <a:pPr marL="0" indent="0">
              <a:buNone/>
            </a:pPr>
            <a:endParaRPr lang="en-US" sz="1000" u="sng" dirty="0" smtClean="0"/>
          </a:p>
          <a:p>
            <a:r>
              <a:rPr lang="en-US" sz="2200" dirty="0" smtClean="0"/>
              <a:t>Backup and restore a database shard on your VM.</a:t>
            </a:r>
            <a:endParaRPr lang="en-US" sz="2200" dirty="0"/>
          </a:p>
          <a:p>
            <a:r>
              <a:rPr lang="en-US" sz="2200" dirty="0" smtClean="0"/>
              <a:t>Use partitioned views to join similar tables that contain data based on a key such as year.  </a:t>
            </a:r>
          </a:p>
          <a:p>
            <a:r>
              <a:rPr lang="en-US" sz="2200" dirty="0" smtClean="0"/>
              <a:t>May be able to use a file group restore if table is aligned.</a:t>
            </a:r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Azure SQL database</a:t>
            </a:r>
          </a:p>
          <a:p>
            <a:pPr marL="0" indent="0">
              <a:buNone/>
            </a:pPr>
            <a:endParaRPr lang="en-US" sz="1000" u="sng" dirty="0" smtClean="0"/>
          </a:p>
          <a:p>
            <a:r>
              <a:rPr lang="en-US" sz="2200" dirty="0" smtClean="0"/>
              <a:t>Use the deployment wizard to copy the database shard to the service.</a:t>
            </a:r>
            <a:endParaRPr lang="en-US" sz="2200" dirty="0"/>
          </a:p>
          <a:p>
            <a:r>
              <a:rPr lang="en-US" sz="2200" dirty="0" smtClean="0"/>
              <a:t>Use TSQL scripts to create new table.  An ETL process can move the data to the cloud.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434109"/>
            <a:ext cx="1401619" cy="10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Retention </a:t>
            </a:r>
            <a:r>
              <a:rPr lang="en-US" sz="2000" dirty="0" smtClean="0"/>
              <a:t>(continue)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Azure </a:t>
            </a:r>
            <a:r>
              <a:rPr lang="en-US" sz="2200" b="1" dirty="0" smtClean="0"/>
              <a:t>Blog Storage</a:t>
            </a:r>
            <a:endParaRPr lang="en-US" sz="2200" b="1" dirty="0" smtClean="0"/>
          </a:p>
          <a:p>
            <a:pPr marL="0" indent="0">
              <a:buNone/>
            </a:pPr>
            <a:endParaRPr lang="en-US" sz="1000" u="sng" dirty="0" smtClean="0"/>
          </a:p>
          <a:p>
            <a:r>
              <a:rPr lang="en-US" sz="2200" dirty="0" smtClean="0"/>
              <a:t>New to SQL Server 2014 is the ability to define a secondary file group in Azure.</a:t>
            </a:r>
          </a:p>
          <a:p>
            <a:r>
              <a:rPr lang="en-US" sz="2200" dirty="0" smtClean="0"/>
              <a:t>Creating and loading a table on this file group will store the data in the cloud.</a:t>
            </a:r>
            <a:endParaRPr lang="en-US" sz="2200" dirty="0"/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Stretch Database</a:t>
            </a:r>
            <a:endParaRPr lang="en-US" sz="2200" b="1" dirty="0" smtClean="0"/>
          </a:p>
          <a:p>
            <a:pPr marL="0" indent="0">
              <a:buNone/>
            </a:pPr>
            <a:endParaRPr lang="en-US" sz="1000" u="sng" dirty="0" smtClean="0"/>
          </a:p>
          <a:p>
            <a:r>
              <a:rPr lang="en-US" sz="2200" dirty="0" smtClean="0"/>
              <a:t>New to SQL Server 2016 is the ability to stretch a table from on premise to </a:t>
            </a:r>
            <a:r>
              <a:rPr lang="en-US" sz="2200" dirty="0" smtClean="0"/>
              <a:t>in the cloud.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5181" y="434109"/>
            <a:ext cx="1401619" cy="105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Dogbert sums it up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BURLINGTON MA - FEB 2015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94" y="1594283"/>
            <a:ext cx="6013306" cy="1907799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696191" y="4010105"/>
            <a:ext cx="7990609" cy="162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Get buy-in from the end users of the dash-boards.</a:t>
            </a:r>
          </a:p>
          <a:p>
            <a:r>
              <a:rPr lang="en-US" sz="2400" dirty="0" smtClean="0"/>
              <a:t>Make sure the data is accurate.</a:t>
            </a:r>
          </a:p>
          <a:p>
            <a:r>
              <a:rPr lang="en-US" sz="2400" dirty="0" smtClean="0"/>
              <a:t>Keep fine tuning your metrics.</a:t>
            </a:r>
          </a:p>
          <a:p>
            <a:endParaRPr lang="en-US" sz="10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31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 smtClean="0"/>
              <a:t>BURLINGTON MA - FEB 2015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96191" y="1599414"/>
            <a:ext cx="7990609" cy="1620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30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22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>
                  <a:lumMod val="65000"/>
                </a:schemeClr>
              </a:buClr>
              <a:buFont typeface="Arial"/>
              <a:buChar char="•"/>
              <a:defRPr sz="1600" kern="1200">
                <a:solidFill>
                  <a:schemeClr val="tx2"/>
                </a:solidFill>
                <a:latin typeface="Source Sans Pro"/>
                <a:ea typeface="+mn-ea"/>
                <a:cs typeface="Source Sans Pro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Power BI designer is a free tool from Microsoft that runs in both 32 &amp; 64 bit platforms.</a:t>
            </a:r>
          </a:p>
          <a:p>
            <a:endParaRPr lang="en-US" sz="1600" dirty="0" smtClean="0"/>
          </a:p>
          <a:p>
            <a:r>
              <a:rPr lang="en-US" sz="2400" dirty="0" smtClean="0"/>
              <a:t>The many connectors of the M language allow the designer to get data into the model.</a:t>
            </a:r>
          </a:p>
          <a:p>
            <a:endParaRPr lang="en-US" sz="1600" dirty="0" smtClean="0"/>
          </a:p>
          <a:p>
            <a:r>
              <a:rPr lang="en-US" sz="2400" dirty="0" smtClean="0"/>
              <a:t>If you do not know the DAX language, please learn it.  It is used in both SSAS tabular model and Power BI.</a:t>
            </a:r>
          </a:p>
          <a:p>
            <a:endParaRPr lang="en-US" sz="2400" dirty="0"/>
          </a:p>
          <a:p>
            <a:r>
              <a:rPr lang="en-US" sz="2400" dirty="0" smtClean="0"/>
              <a:t>If your company allows data in the cloud, check out the power bi service and mobile application fat client for those C-level executives.</a:t>
            </a:r>
          </a:p>
          <a:p>
            <a:endParaRPr lang="en-US" sz="1000" dirty="0" smtClean="0"/>
          </a:p>
          <a:p>
            <a:endParaRPr lang="en-US" sz="2400" dirty="0" smtClean="0"/>
          </a:p>
          <a:p>
            <a:endParaRPr lang="en-US" sz="800" dirty="0" smtClean="0"/>
          </a:p>
          <a:p>
            <a:pPr marL="0" indent="0">
              <a:buFont typeface="Arial"/>
              <a:buNone/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Font typeface="Arial"/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endParaRPr lang="en-US" sz="2400" dirty="0" smtClean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0988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67980" y="3337999"/>
            <a:ext cx="7491456" cy="2013320"/>
          </a:xfrm>
        </p:spPr>
        <p:txBody>
          <a:bodyPr/>
          <a:lstStyle/>
          <a:p>
            <a:r>
              <a:rPr lang="en-US" dirty="0" smtClean="0"/>
              <a:t>Thank you for attending!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60375" y="5597490"/>
            <a:ext cx="5402263" cy="5175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John Miner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67980" y="6297257"/>
            <a:ext cx="4831384" cy="449263"/>
          </a:xfrm>
        </p:spPr>
        <p:txBody>
          <a:bodyPr/>
          <a:lstStyle/>
          <a:p>
            <a:r>
              <a:rPr lang="fr-FR" sz="1400" dirty="0" smtClean="0"/>
              <a:t>BURLINGTON MA - FEB 2015</a:t>
            </a: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4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Data Explosion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52670"/>
            <a:ext cx="8229600" cy="3292298"/>
          </a:xfrm>
        </p:spPr>
        <p:txBody>
          <a:bodyPr/>
          <a:lstStyle/>
          <a:p>
            <a:r>
              <a:rPr lang="en-US" sz="2800" dirty="0" smtClean="0"/>
              <a:t>Digital Universe Study in 2012</a:t>
            </a:r>
          </a:p>
          <a:p>
            <a:r>
              <a:rPr lang="en-US" sz="2800" dirty="0" smtClean="0"/>
              <a:t>40 Zeta bytes of data by 2020</a:t>
            </a:r>
            <a:endParaRPr lang="en-US" sz="2800" dirty="0"/>
          </a:p>
          <a:p>
            <a:r>
              <a:rPr lang="en-US" sz="2800" dirty="0" smtClean="0"/>
              <a:t>Total data doubling every 2 years</a:t>
            </a:r>
            <a:endParaRPr lang="en-US" sz="2800" dirty="0"/>
          </a:p>
          <a:p>
            <a:r>
              <a:rPr lang="en-US" sz="2800" dirty="0" smtClean="0"/>
              <a:t>57 times the grains of sand on all beaches</a:t>
            </a:r>
            <a:endParaRPr lang="en-US" sz="2800" dirty="0"/>
          </a:p>
          <a:p>
            <a:pPr lvl="4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SSUG - PROVIDENCE RI - FEB 2016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782" y="487796"/>
            <a:ext cx="2159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7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100"/>
            <a:ext cx="8229600" cy="1143000"/>
          </a:xfrm>
        </p:spPr>
        <p:txBody>
          <a:bodyPr/>
          <a:lstStyle/>
          <a:p>
            <a:r>
              <a:rPr lang="en-US" dirty="0" smtClean="0"/>
              <a:t>Information Technology </a:t>
            </a:r>
            <a:br>
              <a:rPr lang="en-US" dirty="0" smtClean="0"/>
            </a:br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61630"/>
            <a:ext cx="8229600" cy="3292298"/>
          </a:xfrm>
        </p:spPr>
        <p:txBody>
          <a:bodyPr/>
          <a:lstStyle/>
          <a:p>
            <a:r>
              <a:rPr lang="en-US" sz="2800" dirty="0"/>
              <a:t>I</a:t>
            </a:r>
            <a:r>
              <a:rPr lang="en-US" sz="2800" dirty="0" smtClean="0"/>
              <a:t>nfinity </a:t>
            </a:r>
            <a:r>
              <a:rPr lang="en-US" sz="2800" dirty="0"/>
              <a:t>data retention </a:t>
            </a:r>
            <a:r>
              <a:rPr lang="en-US" sz="2800" dirty="0" smtClean="0"/>
              <a:t>policy  </a:t>
            </a:r>
            <a:endParaRPr lang="en-US" sz="2800" dirty="0"/>
          </a:p>
          <a:p>
            <a:r>
              <a:rPr lang="en-US" sz="2800" dirty="0"/>
              <a:t>D</a:t>
            </a:r>
            <a:r>
              <a:rPr lang="en-US" sz="2800" dirty="0" smtClean="0"/>
              <a:t>ata center is near capacity</a:t>
            </a:r>
            <a:endParaRPr lang="en-US" sz="2800" dirty="0"/>
          </a:p>
          <a:p>
            <a:r>
              <a:rPr lang="en-US" sz="2800" dirty="0" smtClean="0"/>
              <a:t>End user reporting on OLTP server</a:t>
            </a:r>
            <a:endParaRPr lang="en-US" sz="2800" dirty="0"/>
          </a:p>
          <a:p>
            <a:r>
              <a:rPr lang="en-US" sz="2800" dirty="0" smtClean="0"/>
              <a:t>Using expensive hardware seldom used data</a:t>
            </a:r>
            <a:endParaRPr lang="en-US" sz="2800" dirty="0"/>
          </a:p>
          <a:p>
            <a:r>
              <a:rPr lang="en-US" sz="2800" dirty="0" smtClean="0"/>
              <a:t>Business continuity plan equal URLT</a:t>
            </a:r>
            <a:endParaRPr lang="en-US" sz="2800" dirty="0"/>
          </a:p>
          <a:p>
            <a:pPr lvl="4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fr-FR" dirty="0"/>
              <a:t>RI SSUG - PROVIDENCE RI - FEB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290" y="516100"/>
            <a:ext cx="2629933" cy="183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of Microsoft Azure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2878"/>
            <a:ext cx="8229600" cy="4525963"/>
          </a:xfrm>
        </p:spPr>
        <p:txBody>
          <a:bodyPr/>
          <a:lstStyle/>
          <a:p>
            <a:r>
              <a:rPr lang="en-US" sz="2800" dirty="0" smtClean="0"/>
              <a:t>How would you classify your company?</a:t>
            </a:r>
          </a:p>
          <a:p>
            <a:endParaRPr lang="en-US" sz="1000" dirty="0" smtClean="0"/>
          </a:p>
          <a:p>
            <a:r>
              <a:rPr lang="en-US" sz="2800" dirty="0" smtClean="0"/>
              <a:t>Is any of your business processes in the cloud?</a:t>
            </a:r>
          </a:p>
          <a:p>
            <a:pPr lvl="4"/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 smtClean="0"/>
              <a:t>RI SSUG - PROVIDENCE RI - FEB 2016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405379"/>
            <a:ext cx="7382256" cy="24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5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Possible Azure Workloads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r>
              <a:rPr lang="en-US" sz="2200" dirty="0" smtClean="0"/>
              <a:t>Many companies are hesitant to move to the cloud.  Your manager might be considering the following when making the decision. </a:t>
            </a:r>
            <a:endParaRPr lang="en-US" sz="2200" dirty="0"/>
          </a:p>
          <a:p>
            <a:endParaRPr lang="en-US" sz="1200" dirty="0" smtClean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Possible Risk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Total Cost</a:t>
            </a:r>
            <a:endParaRPr lang="en-US" sz="1000" dirty="0">
              <a:solidFill>
                <a:srgbClr val="0070C0"/>
              </a:solidFill>
            </a:endParaRPr>
          </a:p>
          <a:p>
            <a:endParaRPr lang="en-US" sz="1200" dirty="0" smtClean="0"/>
          </a:p>
          <a:p>
            <a:r>
              <a:rPr lang="en-US" sz="2200" dirty="0" smtClean="0"/>
              <a:t>Some of the following workloads might be appetizing for your company to consider. </a:t>
            </a:r>
            <a:endParaRPr lang="en-US" sz="2200" dirty="0"/>
          </a:p>
          <a:p>
            <a:endParaRPr lang="en-US" sz="1200" dirty="0"/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Reporting</a:t>
            </a:r>
            <a:endParaRPr lang="en-US" sz="2000" dirty="0">
              <a:solidFill>
                <a:srgbClr val="0070C0"/>
              </a:solidFill>
            </a:endParaRP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Data Archiving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Disaster Recovery</a:t>
            </a:r>
          </a:p>
          <a:p>
            <a:pPr marL="400050" lvl="1" indent="0">
              <a:buNone/>
            </a:pPr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1652" y="524020"/>
            <a:ext cx="1588078" cy="158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83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Compute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78598"/>
            <a:ext cx="6874453" cy="4276345"/>
          </a:xfrm>
        </p:spPr>
        <p:txBody>
          <a:bodyPr/>
          <a:lstStyle/>
          <a:p>
            <a:r>
              <a:rPr lang="en-US" sz="2200" dirty="0" smtClean="0"/>
              <a:t>Are you going to use a public internet connection or dedicated pipe?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200" dirty="0" smtClean="0"/>
              <a:t>Where is the information </a:t>
            </a:r>
            <a:r>
              <a:rPr lang="en-US" sz="2200" dirty="0" smtClean="0"/>
              <a:t>located?  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 Many different data centers are available.</a:t>
            </a:r>
          </a:p>
          <a:p>
            <a:endParaRPr lang="en-US" sz="1000" dirty="0" smtClean="0">
              <a:solidFill>
                <a:srgbClr val="0070C0"/>
              </a:solidFill>
            </a:endParaRPr>
          </a:p>
          <a:p>
            <a:endParaRPr lang="en-US" sz="1000" dirty="0">
              <a:solidFill>
                <a:srgbClr val="0070C0"/>
              </a:solidFill>
            </a:endParaRPr>
          </a:p>
          <a:p>
            <a:r>
              <a:rPr lang="en-US" sz="2200" dirty="0" smtClean="0"/>
              <a:t>Does the solution use server or client side processing?</a:t>
            </a:r>
          </a:p>
          <a:p>
            <a:endParaRPr lang="en-US" sz="1000" dirty="0" smtClean="0"/>
          </a:p>
          <a:p>
            <a:endParaRPr lang="en-US" sz="1000" dirty="0" smtClean="0"/>
          </a:p>
          <a:p>
            <a:r>
              <a:rPr lang="en-US" sz="2200" dirty="0" smtClean="0"/>
              <a:t>How is security going to play a role?</a:t>
            </a:r>
          </a:p>
          <a:p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321" y="3590662"/>
            <a:ext cx="1701511" cy="11935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84" y="4784259"/>
            <a:ext cx="1084984" cy="10849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40" y="2313482"/>
            <a:ext cx="1059873" cy="11481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30" y="1050975"/>
            <a:ext cx="1219893" cy="121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8598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/>
              <a:t>Azure Virtual Machine</a:t>
            </a:r>
          </a:p>
          <a:p>
            <a:pPr marL="0" indent="0">
              <a:buNone/>
            </a:pPr>
            <a:endParaRPr lang="en-US" sz="1000" u="sng" dirty="0" smtClean="0"/>
          </a:p>
          <a:p>
            <a:r>
              <a:rPr lang="en-US" sz="2200" dirty="0" smtClean="0"/>
              <a:t>Using </a:t>
            </a:r>
            <a:r>
              <a:rPr lang="en-US" sz="2200" dirty="0"/>
              <a:t>a </a:t>
            </a:r>
            <a:r>
              <a:rPr lang="en-US" sz="2200" dirty="0" smtClean="0"/>
              <a:t>VM </a:t>
            </a:r>
            <a:r>
              <a:rPr lang="en-US" sz="2200" dirty="0"/>
              <a:t>for point in time reporting.</a:t>
            </a:r>
          </a:p>
          <a:p>
            <a:r>
              <a:rPr lang="en-US" sz="2200" dirty="0" smtClean="0"/>
              <a:t>Consider </a:t>
            </a:r>
            <a:r>
              <a:rPr lang="en-US" sz="2200" dirty="0"/>
              <a:t>a standby server for near real time reporting.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/>
              <a:t>Azure SQL database</a:t>
            </a:r>
          </a:p>
          <a:p>
            <a:pPr marL="0" indent="0">
              <a:buNone/>
            </a:pPr>
            <a:endParaRPr lang="en-US" sz="1000" u="sng" dirty="0" smtClean="0"/>
          </a:p>
          <a:p>
            <a:r>
              <a:rPr lang="en-US" sz="2200" dirty="0" smtClean="0"/>
              <a:t>Leverage Azure </a:t>
            </a:r>
            <a:r>
              <a:rPr lang="en-US" sz="2200" dirty="0"/>
              <a:t>SQL </a:t>
            </a:r>
            <a:r>
              <a:rPr lang="en-US" sz="2200" dirty="0" smtClean="0"/>
              <a:t>DB </a:t>
            </a:r>
            <a:r>
              <a:rPr lang="en-US" sz="2200" dirty="0"/>
              <a:t>for point in time reporting.</a:t>
            </a:r>
          </a:p>
          <a:p>
            <a:r>
              <a:rPr lang="en-US" sz="2200" dirty="0" smtClean="0"/>
              <a:t>Utilizing </a:t>
            </a:r>
            <a:r>
              <a:rPr lang="en-US" sz="2200" dirty="0"/>
              <a:t>ETL </a:t>
            </a:r>
            <a:r>
              <a:rPr lang="en-US" sz="2200" dirty="0" smtClean="0"/>
              <a:t>for </a:t>
            </a:r>
            <a:r>
              <a:rPr lang="en-US" sz="2200" dirty="0"/>
              <a:t>near real time reporting.</a:t>
            </a:r>
            <a:endParaRPr lang="en-US" sz="1000" dirty="0">
              <a:solidFill>
                <a:srgbClr val="FF0000"/>
              </a:solidFill>
            </a:endParaRPr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536279"/>
            <a:ext cx="1136658" cy="11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18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Virtual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255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 smtClean="0">
                <a:solidFill>
                  <a:srgbClr val="C00000"/>
                </a:solidFill>
              </a:rPr>
              <a:t>Negative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</a:p>
          <a:p>
            <a:r>
              <a:rPr lang="en-US" sz="2200" dirty="0" smtClean="0"/>
              <a:t>Many more steps than Azure SQL DB.</a:t>
            </a:r>
          </a:p>
          <a:p>
            <a:r>
              <a:rPr lang="en-US" sz="2200" dirty="0" smtClean="0"/>
              <a:t>Must configure firewall.</a:t>
            </a:r>
          </a:p>
          <a:p>
            <a:r>
              <a:rPr lang="en-US" sz="2200" dirty="0" smtClean="0"/>
              <a:t>Must configure with best practices.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FFC000"/>
                </a:solidFill>
              </a:rPr>
              <a:t>Neutral</a:t>
            </a:r>
            <a:endParaRPr lang="en-US" sz="2200" dirty="0">
              <a:solidFill>
                <a:srgbClr val="FFC000"/>
              </a:solidFill>
            </a:endParaRPr>
          </a:p>
          <a:p>
            <a:r>
              <a:rPr lang="en-US" sz="2200" dirty="0" smtClean="0"/>
              <a:t>Simple patching automation.</a:t>
            </a:r>
          </a:p>
          <a:p>
            <a:r>
              <a:rPr lang="en-US" sz="2200" dirty="0" smtClean="0"/>
              <a:t>Simple backup automation.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>
                <a:solidFill>
                  <a:srgbClr val="00B050"/>
                </a:solidFill>
              </a:rPr>
              <a:t>Positive</a:t>
            </a:r>
            <a:endParaRPr lang="en-US" sz="2200" dirty="0">
              <a:solidFill>
                <a:srgbClr val="00B050"/>
              </a:solidFill>
            </a:endParaRPr>
          </a:p>
          <a:p>
            <a:r>
              <a:rPr lang="en-US" sz="2200" dirty="0" smtClean="0"/>
              <a:t>Full access to SQL Server engine.</a:t>
            </a:r>
            <a:endParaRPr lang="en-US" sz="2200" dirty="0"/>
          </a:p>
          <a:p>
            <a:r>
              <a:rPr lang="en-US" sz="2200" dirty="0" smtClean="0"/>
              <a:t>Other features such as SQL Agent are available.</a:t>
            </a: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12" y="455829"/>
            <a:ext cx="1654688" cy="780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3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VM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255"/>
            <a:ext cx="8229600" cy="4276345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Point In Time</a:t>
            </a:r>
          </a:p>
          <a:p>
            <a:r>
              <a:rPr lang="en-US" sz="2200" dirty="0" smtClean="0"/>
              <a:t>Take full backup on local server.</a:t>
            </a:r>
          </a:p>
          <a:p>
            <a:r>
              <a:rPr lang="en-US" sz="2200" dirty="0" smtClean="0"/>
              <a:t>Copy backup to remote server.</a:t>
            </a:r>
          </a:p>
          <a:p>
            <a:r>
              <a:rPr lang="en-US" sz="2200" dirty="0" smtClean="0"/>
              <a:t>Restore backup</a:t>
            </a:r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r>
              <a:rPr lang="en-US" sz="2200" b="1" dirty="0" smtClean="0">
                <a:solidFill>
                  <a:schemeClr val="tx1"/>
                </a:solidFill>
              </a:rPr>
              <a:t>Near Time</a:t>
            </a:r>
            <a:endParaRPr lang="en-US" sz="2200" b="1" dirty="0">
              <a:solidFill>
                <a:schemeClr val="tx1"/>
              </a:solidFill>
            </a:endParaRPr>
          </a:p>
          <a:p>
            <a:r>
              <a:rPr lang="en-US" sz="2200" dirty="0"/>
              <a:t>Take full backup on local server.</a:t>
            </a:r>
          </a:p>
          <a:p>
            <a:r>
              <a:rPr lang="en-US" sz="2200" dirty="0"/>
              <a:t>Copy </a:t>
            </a:r>
            <a:r>
              <a:rPr lang="en-US" sz="2200" dirty="0" smtClean="0"/>
              <a:t>&amp; restore full backup on </a:t>
            </a:r>
            <a:r>
              <a:rPr lang="en-US" sz="2200" dirty="0"/>
              <a:t>remote server.</a:t>
            </a:r>
          </a:p>
          <a:p>
            <a:r>
              <a:rPr lang="en-US" sz="2200" dirty="0" smtClean="0"/>
              <a:t>Always leave database in standby mode.</a:t>
            </a:r>
          </a:p>
          <a:p>
            <a:r>
              <a:rPr lang="en-US" sz="2200" dirty="0" smtClean="0"/>
              <a:t>Create &amp; store log backups at time intervals.</a:t>
            </a:r>
            <a:endParaRPr lang="en-US" sz="2200" dirty="0"/>
          </a:p>
          <a:p>
            <a:pPr marL="0" indent="0">
              <a:buNone/>
            </a:pPr>
            <a:endParaRPr lang="en-US" sz="2200" dirty="0" smtClean="0"/>
          </a:p>
          <a:p>
            <a:endParaRPr lang="en-US" sz="12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65260"/>
            <a:ext cx="5562600" cy="256215"/>
          </a:xfrm>
          <a:prstGeom prst="rect">
            <a:avLst/>
          </a:prstGeom>
        </p:spPr>
        <p:txBody>
          <a:bodyPr vert="horz" lIns="0" tIns="45720" rIns="91440" bIns="45720" rtlCol="0" anchor="t" anchorCtr="0"/>
          <a:lstStyle>
            <a:lvl1pPr algn="l">
              <a:defRPr sz="1000" b="0" i="0" kern="0" spc="10">
                <a:solidFill>
                  <a:schemeClr val="accent1"/>
                </a:solidFill>
                <a:latin typeface="Source Sans Pro"/>
                <a:cs typeface="Source Sans Pro"/>
              </a:defRPr>
            </a:lvl1pPr>
          </a:lstStyle>
          <a:p>
            <a:r>
              <a:rPr lang="en-US" dirty="0"/>
              <a:t>RI SSUG - PROVIDENCE RI - FEB 2016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536279"/>
            <a:ext cx="1136658" cy="113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3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QL Saturday">
      <a:dk1>
        <a:sysClr val="windowText" lastClr="000000"/>
      </a:dk1>
      <a:lt1>
        <a:sysClr val="window" lastClr="FFFFFF"/>
      </a:lt1>
      <a:dk2>
        <a:srgbClr val="3E3F3E"/>
      </a:dk2>
      <a:lt2>
        <a:srgbClr val="EEECE1"/>
      </a:lt2>
      <a:accent1>
        <a:srgbClr val="19405F"/>
      </a:accent1>
      <a:accent2>
        <a:srgbClr val="00548A"/>
      </a:accent2>
      <a:accent3>
        <a:srgbClr val="8CB13D"/>
      </a:accent3>
      <a:accent4>
        <a:srgbClr val="2E709A"/>
      </a:accent4>
      <a:accent5>
        <a:srgbClr val="D4762F"/>
      </a:accent5>
      <a:accent6>
        <a:srgbClr val="7C3575"/>
      </a:accent6>
      <a:hlink>
        <a:srgbClr val="8FB443"/>
      </a:hlink>
      <a:folHlink>
        <a:srgbClr val="8EB24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3678</TotalTime>
  <Words>835</Words>
  <Application>Microsoft Office PowerPoint</Application>
  <PresentationFormat>On-screen Show (4:3)</PresentationFormat>
  <Paragraphs>168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Source Sans Pro</vt:lpstr>
      <vt:lpstr>Source Sans Pro Light</vt:lpstr>
      <vt:lpstr>Office Theme</vt:lpstr>
      <vt:lpstr>Hybrid Data Platform Designs with Microsoft Azure</vt:lpstr>
      <vt:lpstr>Today’s Data Explosion</vt:lpstr>
      <vt:lpstr>Information Technology  Challenges</vt:lpstr>
      <vt:lpstr>Adoption of Microsoft Azure</vt:lpstr>
      <vt:lpstr> Possible Azure Workloads</vt:lpstr>
      <vt:lpstr> Compute Considerations</vt:lpstr>
      <vt:lpstr>Reporting for users</vt:lpstr>
      <vt:lpstr>Azure Virtual Machine</vt:lpstr>
      <vt:lpstr>Azure VM Reporting</vt:lpstr>
      <vt:lpstr>Azure SQL Database</vt:lpstr>
      <vt:lpstr>Azure SQL DB Reporting</vt:lpstr>
      <vt:lpstr>Data Retention</vt:lpstr>
      <vt:lpstr>Data Retention (continue)</vt:lpstr>
      <vt:lpstr>Dogbert sums it up</vt:lpstr>
      <vt:lpstr>Key Points</vt:lpstr>
      <vt:lpstr>Thank you for attending!  </vt:lpstr>
    </vt:vector>
  </TitlesOfParts>
  <Company>Revealed Design,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Hamilton</dc:creator>
  <cp:lastModifiedBy>Microsoft account</cp:lastModifiedBy>
  <cp:revision>145</cp:revision>
  <dcterms:created xsi:type="dcterms:W3CDTF">2015-06-30T22:55:59Z</dcterms:created>
  <dcterms:modified xsi:type="dcterms:W3CDTF">2016-02-10T03:40:57Z</dcterms:modified>
</cp:coreProperties>
</file>