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34"/>
  </p:notesMasterIdLst>
  <p:sldIdLst>
    <p:sldId id="256" r:id="rId3"/>
    <p:sldId id="257" r:id="rId4"/>
    <p:sldId id="262" r:id="rId5"/>
    <p:sldId id="280" r:id="rId6"/>
    <p:sldId id="261" r:id="rId7"/>
    <p:sldId id="321" r:id="rId8"/>
    <p:sldId id="320" r:id="rId9"/>
    <p:sldId id="309" r:id="rId10"/>
    <p:sldId id="322" r:id="rId11"/>
    <p:sldId id="324" r:id="rId12"/>
    <p:sldId id="326" r:id="rId13"/>
    <p:sldId id="327" r:id="rId14"/>
    <p:sldId id="328" r:id="rId15"/>
    <p:sldId id="329" r:id="rId16"/>
    <p:sldId id="330" r:id="rId17"/>
    <p:sldId id="331" r:id="rId18"/>
    <p:sldId id="332" r:id="rId19"/>
    <p:sldId id="333" r:id="rId20"/>
    <p:sldId id="335" r:id="rId21"/>
    <p:sldId id="336" r:id="rId22"/>
    <p:sldId id="337" r:id="rId23"/>
    <p:sldId id="338" r:id="rId24"/>
    <p:sldId id="339" r:id="rId25"/>
    <p:sldId id="340" r:id="rId26"/>
    <p:sldId id="319" r:id="rId27"/>
    <p:sldId id="341" r:id="rId28"/>
    <p:sldId id="342" r:id="rId29"/>
    <p:sldId id="343" r:id="rId30"/>
    <p:sldId id="344" r:id="rId31"/>
    <p:sldId id="278" r:id="rId32"/>
    <p:sldId id="30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00" autoAdjust="0"/>
    <p:restoredTop sz="94660"/>
  </p:normalViewPr>
  <p:slideViewPr>
    <p:cSldViewPr snapToGrid="0" snapToObjects="1">
      <p:cViewPr varScale="1">
        <p:scale>
          <a:sx n="70" d="100"/>
          <a:sy n="70" d="100"/>
        </p:scale>
        <p:origin x="1281" y="3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3D9A-0F46-4476-AC01-2A040055A74B}" type="datetimeFigureOut">
              <a:rPr lang="en-US" smtClean="0"/>
              <a:t>4/6/2017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58EE6-4C37-4A33-A1D6-CC5F29B018BB}" type="slidenum">
              <a:rPr lang="en-US" smtClean="0"/>
              <a:t>‹#›</a:t>
            </a:fld>
            <a:endParaRPr lang="en-US"/>
          </a:p>
        </p:txBody>
      </p:sp>
    </p:spTree>
    <p:extLst>
      <p:ext uri="{BB962C8B-B14F-4D97-AF65-F5344CB8AC3E}">
        <p14:creationId xmlns:p14="http://schemas.microsoft.com/office/powerpoint/2010/main" val="371801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 Page </a:t>
            </a:r>
            <a:fld id="{8B263312-38AA-4E1E-B2B5-0F8F122B24FE}" type="slidenum">
              <a:rPr lang="en-US" smtClean="0"/>
              <a:pPr/>
              <a:t>10</a:t>
            </a:fld>
            <a:endParaRPr lang="en-US" dirty="0"/>
          </a:p>
        </p:txBody>
      </p:sp>
      <p:sp>
        <p:nvSpPr>
          <p:cNvPr id="5" name="Header Placeholder 4"/>
          <p:cNvSpPr>
            <a:spLocks noGrp="1"/>
          </p:cNvSpPr>
          <p:nvPr>
            <p:ph type="hdr" sz="quarter" idx="11"/>
          </p:nvPr>
        </p:nvSpPr>
        <p:spPr/>
        <p:txBody>
          <a:bodyPr/>
          <a:lstStyle/>
          <a:p>
            <a:r>
              <a:rPr lang="en-US">
                <a:latin typeface="Segoe Light" pitchFamily="34" charset="0"/>
              </a:rPr>
              <a:t>Bing SMB Advertisers – Search Ads</a:t>
            </a:r>
            <a:endParaRPr lang="en-US" dirty="0">
              <a:latin typeface="Segoe Light" pitchFamily="34" charset="0"/>
            </a:endParaRPr>
          </a:p>
        </p:txBody>
      </p:sp>
      <p:sp>
        <p:nvSpPr>
          <p:cNvPr id="6" name="Date Placeholder 5"/>
          <p:cNvSpPr>
            <a:spLocks noGrp="1"/>
          </p:cNvSpPr>
          <p:nvPr>
            <p:ph type="dt" idx="12"/>
          </p:nvPr>
        </p:nvSpPr>
        <p:spPr/>
        <p:txBody>
          <a:bodyPr/>
          <a:lstStyle/>
          <a:p>
            <a:fld id="{DCB62821-7DCE-47A8-8C79-F40F01ED40B9}" type="datetime1">
              <a:rPr lang="en-US" smtClean="0"/>
              <a:t>4/6/2017</a:t>
            </a:fld>
            <a:endParaRPr lang="en-US" dirty="0"/>
          </a:p>
        </p:txBody>
      </p:sp>
      <p:sp>
        <p:nvSpPr>
          <p:cNvPr id="7" name="Footer Placeholder 6"/>
          <p:cNvSpPr>
            <a:spLocks noGrp="1"/>
          </p:cNvSpPr>
          <p:nvPr>
            <p:ph type="ftr" sz="quarter" idx="13"/>
          </p:nvPr>
        </p:nvSpPr>
        <p:spPr/>
        <p:txBody>
          <a:bodyPr/>
          <a:lstStyle/>
          <a:p>
            <a:r>
              <a:rPr lang="en-US">
                <a:solidFill>
                  <a:srgbClr val="000000"/>
                </a:solidFill>
                <a:latin typeface="Segoe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Light" pitchFamily="34" charset="0"/>
              </a:rPr>
            </a:br>
            <a:r>
              <a:rPr lang="en-US">
                <a:solidFill>
                  <a:srgbClr val="000000"/>
                </a:solidFill>
                <a:latin typeface="Segoe Light" pitchFamily="34" charset="0"/>
              </a:rPr>
              <a:t>MICROSOFT MAKES NO WARRANTIES, EXPRESS, IMPLIED OR STATUTORY, AS TO THE INFORMATION IN THIS PRESENTATION.</a:t>
            </a:r>
            <a:endParaRPr lang="en-US" dirty="0">
              <a:solidFill>
                <a:srgbClr val="000000"/>
              </a:solidFill>
              <a:latin typeface="Segoe Light" pitchFamily="34" charset="0"/>
            </a:endParaRPr>
          </a:p>
        </p:txBody>
      </p:sp>
    </p:spTree>
    <p:extLst>
      <p:ext uri="{BB962C8B-B14F-4D97-AF65-F5344CB8AC3E}">
        <p14:creationId xmlns:p14="http://schemas.microsoft.com/office/powerpoint/2010/main" val="106178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 Page </a:t>
            </a:r>
            <a:fld id="{8B263312-38AA-4E1E-B2B5-0F8F122B24FE}" type="slidenum">
              <a:rPr lang="en-US" smtClean="0"/>
              <a:pPr/>
              <a:t>11</a:t>
            </a:fld>
            <a:endParaRPr lang="en-US" dirty="0"/>
          </a:p>
        </p:txBody>
      </p:sp>
      <p:sp>
        <p:nvSpPr>
          <p:cNvPr id="5" name="Header Placeholder 4"/>
          <p:cNvSpPr>
            <a:spLocks noGrp="1"/>
          </p:cNvSpPr>
          <p:nvPr>
            <p:ph type="hdr" sz="quarter" idx="11"/>
          </p:nvPr>
        </p:nvSpPr>
        <p:spPr/>
        <p:txBody>
          <a:bodyPr/>
          <a:lstStyle/>
          <a:p>
            <a:r>
              <a:rPr lang="en-US">
                <a:latin typeface="Segoe Light" pitchFamily="34" charset="0"/>
              </a:rPr>
              <a:t>Bing SMB Advertisers – Search Ads</a:t>
            </a:r>
            <a:endParaRPr lang="en-US" dirty="0">
              <a:latin typeface="Segoe Light" pitchFamily="34" charset="0"/>
            </a:endParaRPr>
          </a:p>
        </p:txBody>
      </p:sp>
      <p:sp>
        <p:nvSpPr>
          <p:cNvPr id="6" name="Date Placeholder 5"/>
          <p:cNvSpPr>
            <a:spLocks noGrp="1"/>
          </p:cNvSpPr>
          <p:nvPr>
            <p:ph type="dt" idx="12"/>
          </p:nvPr>
        </p:nvSpPr>
        <p:spPr/>
        <p:txBody>
          <a:bodyPr/>
          <a:lstStyle/>
          <a:p>
            <a:fld id="{DCB62821-7DCE-47A8-8C79-F40F01ED40B9}" type="datetime1">
              <a:rPr lang="en-US" smtClean="0"/>
              <a:t>4/6/2017</a:t>
            </a:fld>
            <a:endParaRPr lang="en-US" dirty="0"/>
          </a:p>
        </p:txBody>
      </p:sp>
      <p:sp>
        <p:nvSpPr>
          <p:cNvPr id="7" name="Footer Placeholder 6"/>
          <p:cNvSpPr>
            <a:spLocks noGrp="1"/>
          </p:cNvSpPr>
          <p:nvPr>
            <p:ph type="ftr" sz="quarter" idx="13"/>
          </p:nvPr>
        </p:nvSpPr>
        <p:spPr/>
        <p:txBody>
          <a:bodyPr/>
          <a:lstStyle/>
          <a:p>
            <a:r>
              <a:rPr lang="en-US">
                <a:solidFill>
                  <a:srgbClr val="000000"/>
                </a:solidFill>
                <a:latin typeface="Segoe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Light" pitchFamily="34" charset="0"/>
              </a:rPr>
            </a:br>
            <a:r>
              <a:rPr lang="en-US">
                <a:solidFill>
                  <a:srgbClr val="000000"/>
                </a:solidFill>
                <a:latin typeface="Segoe Light" pitchFamily="34" charset="0"/>
              </a:rPr>
              <a:t>MICROSOFT MAKES NO WARRANTIES, EXPRESS, IMPLIED OR STATUTORY, AS TO THE INFORMATION IN THIS PRESENTATION.</a:t>
            </a:r>
            <a:endParaRPr lang="en-US" dirty="0">
              <a:solidFill>
                <a:srgbClr val="000000"/>
              </a:solidFill>
              <a:latin typeface="Segoe Light" pitchFamily="34" charset="0"/>
            </a:endParaRPr>
          </a:p>
        </p:txBody>
      </p:sp>
    </p:spTree>
    <p:extLst>
      <p:ext uri="{BB962C8B-B14F-4D97-AF65-F5344CB8AC3E}">
        <p14:creationId xmlns:p14="http://schemas.microsoft.com/office/powerpoint/2010/main" val="733425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 Page </a:t>
            </a:r>
            <a:fld id="{8B263312-38AA-4E1E-B2B5-0F8F122B24FE}" type="slidenum">
              <a:rPr lang="en-US" smtClean="0"/>
              <a:pPr/>
              <a:t>12</a:t>
            </a:fld>
            <a:endParaRPr lang="en-US" dirty="0"/>
          </a:p>
        </p:txBody>
      </p:sp>
      <p:sp>
        <p:nvSpPr>
          <p:cNvPr id="5" name="Header Placeholder 4"/>
          <p:cNvSpPr>
            <a:spLocks noGrp="1"/>
          </p:cNvSpPr>
          <p:nvPr>
            <p:ph type="hdr" sz="quarter" idx="11"/>
          </p:nvPr>
        </p:nvSpPr>
        <p:spPr/>
        <p:txBody>
          <a:bodyPr/>
          <a:lstStyle/>
          <a:p>
            <a:r>
              <a:rPr lang="en-US">
                <a:latin typeface="Segoe Light" pitchFamily="34" charset="0"/>
              </a:rPr>
              <a:t>Bing SMB Advertisers – Search Ads</a:t>
            </a:r>
            <a:endParaRPr lang="en-US" dirty="0">
              <a:latin typeface="Segoe Light" pitchFamily="34" charset="0"/>
            </a:endParaRPr>
          </a:p>
        </p:txBody>
      </p:sp>
      <p:sp>
        <p:nvSpPr>
          <p:cNvPr id="6" name="Date Placeholder 5"/>
          <p:cNvSpPr>
            <a:spLocks noGrp="1"/>
          </p:cNvSpPr>
          <p:nvPr>
            <p:ph type="dt" idx="12"/>
          </p:nvPr>
        </p:nvSpPr>
        <p:spPr/>
        <p:txBody>
          <a:bodyPr/>
          <a:lstStyle/>
          <a:p>
            <a:fld id="{DCB62821-7DCE-47A8-8C79-F40F01ED40B9}" type="datetime1">
              <a:rPr lang="en-US" smtClean="0"/>
              <a:t>4/6/2017</a:t>
            </a:fld>
            <a:endParaRPr lang="en-US" dirty="0"/>
          </a:p>
        </p:txBody>
      </p:sp>
      <p:sp>
        <p:nvSpPr>
          <p:cNvPr id="7" name="Footer Placeholder 6"/>
          <p:cNvSpPr>
            <a:spLocks noGrp="1"/>
          </p:cNvSpPr>
          <p:nvPr>
            <p:ph type="ftr" sz="quarter" idx="13"/>
          </p:nvPr>
        </p:nvSpPr>
        <p:spPr/>
        <p:txBody>
          <a:bodyPr/>
          <a:lstStyle/>
          <a:p>
            <a:r>
              <a:rPr lang="en-US">
                <a:solidFill>
                  <a:srgbClr val="000000"/>
                </a:solidFill>
                <a:latin typeface="Segoe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Light" pitchFamily="34" charset="0"/>
              </a:rPr>
            </a:br>
            <a:r>
              <a:rPr lang="en-US">
                <a:solidFill>
                  <a:srgbClr val="000000"/>
                </a:solidFill>
                <a:latin typeface="Segoe Light" pitchFamily="34" charset="0"/>
              </a:rPr>
              <a:t>MICROSOFT MAKES NO WARRANTIES, EXPRESS, IMPLIED OR STATUTORY, AS TO THE INFORMATION IN THIS PRESENTATION.</a:t>
            </a:r>
            <a:endParaRPr lang="en-US" dirty="0">
              <a:solidFill>
                <a:srgbClr val="000000"/>
              </a:solidFill>
              <a:latin typeface="Segoe Light" pitchFamily="34" charset="0"/>
            </a:endParaRPr>
          </a:p>
        </p:txBody>
      </p:sp>
    </p:spTree>
    <p:extLst>
      <p:ext uri="{BB962C8B-B14F-4D97-AF65-F5344CB8AC3E}">
        <p14:creationId xmlns:p14="http://schemas.microsoft.com/office/powerpoint/2010/main" val="418269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 Page </a:t>
            </a:r>
            <a:fld id="{8B263312-38AA-4E1E-B2B5-0F8F122B24FE}" type="slidenum">
              <a:rPr lang="en-US" smtClean="0"/>
              <a:pPr/>
              <a:t>13</a:t>
            </a:fld>
            <a:endParaRPr lang="en-US" dirty="0"/>
          </a:p>
        </p:txBody>
      </p:sp>
      <p:sp>
        <p:nvSpPr>
          <p:cNvPr id="5" name="Header Placeholder 4"/>
          <p:cNvSpPr>
            <a:spLocks noGrp="1"/>
          </p:cNvSpPr>
          <p:nvPr>
            <p:ph type="hdr" sz="quarter" idx="11"/>
          </p:nvPr>
        </p:nvSpPr>
        <p:spPr/>
        <p:txBody>
          <a:bodyPr/>
          <a:lstStyle/>
          <a:p>
            <a:r>
              <a:rPr lang="en-US">
                <a:latin typeface="Segoe Light" pitchFamily="34" charset="0"/>
              </a:rPr>
              <a:t>Bing SMB Advertisers – Search Ads</a:t>
            </a:r>
            <a:endParaRPr lang="en-US" dirty="0">
              <a:latin typeface="Segoe Light" pitchFamily="34" charset="0"/>
            </a:endParaRPr>
          </a:p>
        </p:txBody>
      </p:sp>
      <p:sp>
        <p:nvSpPr>
          <p:cNvPr id="6" name="Date Placeholder 5"/>
          <p:cNvSpPr>
            <a:spLocks noGrp="1"/>
          </p:cNvSpPr>
          <p:nvPr>
            <p:ph type="dt" idx="12"/>
          </p:nvPr>
        </p:nvSpPr>
        <p:spPr/>
        <p:txBody>
          <a:bodyPr/>
          <a:lstStyle/>
          <a:p>
            <a:fld id="{DCB62821-7DCE-47A8-8C79-F40F01ED40B9}" type="datetime1">
              <a:rPr lang="en-US" smtClean="0"/>
              <a:t>4/6/2017</a:t>
            </a:fld>
            <a:endParaRPr lang="en-US" dirty="0"/>
          </a:p>
        </p:txBody>
      </p:sp>
      <p:sp>
        <p:nvSpPr>
          <p:cNvPr id="7" name="Footer Placeholder 6"/>
          <p:cNvSpPr>
            <a:spLocks noGrp="1"/>
          </p:cNvSpPr>
          <p:nvPr>
            <p:ph type="ftr" sz="quarter" idx="13"/>
          </p:nvPr>
        </p:nvSpPr>
        <p:spPr/>
        <p:txBody>
          <a:bodyPr/>
          <a:lstStyle/>
          <a:p>
            <a:r>
              <a:rPr lang="en-US">
                <a:solidFill>
                  <a:srgbClr val="000000"/>
                </a:solidFill>
                <a:latin typeface="Segoe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Light" pitchFamily="34" charset="0"/>
              </a:rPr>
            </a:br>
            <a:r>
              <a:rPr lang="en-US">
                <a:solidFill>
                  <a:srgbClr val="000000"/>
                </a:solidFill>
                <a:latin typeface="Segoe Light" pitchFamily="34" charset="0"/>
              </a:rPr>
              <a:t>MICROSOFT MAKES NO WARRANTIES, EXPRESS, IMPLIED OR STATUTORY, AS TO THE INFORMATION IN THIS PRESENTATION.</a:t>
            </a:r>
            <a:endParaRPr lang="en-US" dirty="0">
              <a:solidFill>
                <a:srgbClr val="000000"/>
              </a:solidFill>
              <a:latin typeface="Segoe Light" pitchFamily="34" charset="0"/>
            </a:endParaRPr>
          </a:p>
        </p:txBody>
      </p:sp>
    </p:spTree>
    <p:extLst>
      <p:ext uri="{BB962C8B-B14F-4D97-AF65-F5344CB8AC3E}">
        <p14:creationId xmlns:p14="http://schemas.microsoft.com/office/powerpoint/2010/main" val="1735377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 Page </a:t>
            </a:r>
            <a:fld id="{8B263312-38AA-4E1E-B2B5-0F8F122B24FE}" type="slidenum">
              <a:rPr lang="en-US" smtClean="0"/>
              <a:pPr/>
              <a:t>14</a:t>
            </a:fld>
            <a:endParaRPr lang="en-US" dirty="0"/>
          </a:p>
        </p:txBody>
      </p:sp>
      <p:sp>
        <p:nvSpPr>
          <p:cNvPr id="5" name="Header Placeholder 4"/>
          <p:cNvSpPr>
            <a:spLocks noGrp="1"/>
          </p:cNvSpPr>
          <p:nvPr>
            <p:ph type="hdr" sz="quarter" idx="11"/>
          </p:nvPr>
        </p:nvSpPr>
        <p:spPr/>
        <p:txBody>
          <a:bodyPr/>
          <a:lstStyle/>
          <a:p>
            <a:r>
              <a:rPr lang="en-US">
                <a:latin typeface="Segoe Light" pitchFamily="34" charset="0"/>
              </a:rPr>
              <a:t>Bing SMB Advertisers – Search Ads</a:t>
            </a:r>
            <a:endParaRPr lang="en-US" dirty="0">
              <a:latin typeface="Segoe Light" pitchFamily="34" charset="0"/>
            </a:endParaRPr>
          </a:p>
        </p:txBody>
      </p:sp>
      <p:sp>
        <p:nvSpPr>
          <p:cNvPr id="6" name="Date Placeholder 5"/>
          <p:cNvSpPr>
            <a:spLocks noGrp="1"/>
          </p:cNvSpPr>
          <p:nvPr>
            <p:ph type="dt" idx="12"/>
          </p:nvPr>
        </p:nvSpPr>
        <p:spPr/>
        <p:txBody>
          <a:bodyPr/>
          <a:lstStyle/>
          <a:p>
            <a:fld id="{DCB62821-7DCE-47A8-8C79-F40F01ED40B9}" type="datetime1">
              <a:rPr lang="en-US" smtClean="0"/>
              <a:t>4/6/2017</a:t>
            </a:fld>
            <a:endParaRPr lang="en-US" dirty="0"/>
          </a:p>
        </p:txBody>
      </p:sp>
      <p:sp>
        <p:nvSpPr>
          <p:cNvPr id="7" name="Footer Placeholder 6"/>
          <p:cNvSpPr>
            <a:spLocks noGrp="1"/>
          </p:cNvSpPr>
          <p:nvPr>
            <p:ph type="ftr" sz="quarter" idx="13"/>
          </p:nvPr>
        </p:nvSpPr>
        <p:spPr/>
        <p:txBody>
          <a:bodyPr/>
          <a:lstStyle/>
          <a:p>
            <a:r>
              <a:rPr lang="en-US">
                <a:solidFill>
                  <a:srgbClr val="000000"/>
                </a:solidFill>
                <a:latin typeface="Segoe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Light" pitchFamily="34" charset="0"/>
              </a:rPr>
            </a:br>
            <a:r>
              <a:rPr lang="en-US">
                <a:solidFill>
                  <a:srgbClr val="000000"/>
                </a:solidFill>
                <a:latin typeface="Segoe Light" pitchFamily="34" charset="0"/>
              </a:rPr>
              <a:t>MICROSOFT MAKES NO WARRANTIES, EXPRESS, IMPLIED OR STATUTORY, AS TO THE INFORMATION IN THIS PRESENTATION.</a:t>
            </a:r>
            <a:endParaRPr lang="en-US" dirty="0">
              <a:solidFill>
                <a:srgbClr val="000000"/>
              </a:solidFill>
              <a:latin typeface="Segoe Light" pitchFamily="34" charset="0"/>
            </a:endParaRPr>
          </a:p>
        </p:txBody>
      </p:sp>
    </p:spTree>
    <p:extLst>
      <p:ext uri="{BB962C8B-B14F-4D97-AF65-F5344CB8AC3E}">
        <p14:creationId xmlns:p14="http://schemas.microsoft.com/office/powerpoint/2010/main" val="4154742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 Page </a:t>
            </a:r>
            <a:fld id="{8B263312-38AA-4E1E-B2B5-0F8F122B24FE}" type="slidenum">
              <a:rPr lang="en-US" smtClean="0"/>
              <a:pPr/>
              <a:t>17</a:t>
            </a:fld>
            <a:endParaRPr lang="en-US" dirty="0"/>
          </a:p>
        </p:txBody>
      </p:sp>
      <p:sp>
        <p:nvSpPr>
          <p:cNvPr id="5" name="Header Placeholder 4"/>
          <p:cNvSpPr>
            <a:spLocks noGrp="1"/>
          </p:cNvSpPr>
          <p:nvPr>
            <p:ph type="hdr" sz="quarter" idx="11"/>
          </p:nvPr>
        </p:nvSpPr>
        <p:spPr/>
        <p:txBody>
          <a:bodyPr/>
          <a:lstStyle/>
          <a:p>
            <a:r>
              <a:rPr lang="en-US">
                <a:latin typeface="Segoe Light" pitchFamily="34" charset="0"/>
              </a:rPr>
              <a:t>Bing SMB Advertisers – Search Ads</a:t>
            </a:r>
            <a:endParaRPr lang="en-US" dirty="0">
              <a:latin typeface="Segoe Light" pitchFamily="34" charset="0"/>
            </a:endParaRPr>
          </a:p>
        </p:txBody>
      </p:sp>
      <p:sp>
        <p:nvSpPr>
          <p:cNvPr id="6" name="Date Placeholder 5"/>
          <p:cNvSpPr>
            <a:spLocks noGrp="1"/>
          </p:cNvSpPr>
          <p:nvPr>
            <p:ph type="dt" idx="12"/>
          </p:nvPr>
        </p:nvSpPr>
        <p:spPr/>
        <p:txBody>
          <a:bodyPr/>
          <a:lstStyle/>
          <a:p>
            <a:fld id="{DCB62821-7DCE-47A8-8C79-F40F01ED40B9}" type="datetime1">
              <a:rPr lang="en-US" smtClean="0"/>
              <a:t>4/6/2017</a:t>
            </a:fld>
            <a:endParaRPr lang="en-US" dirty="0"/>
          </a:p>
        </p:txBody>
      </p:sp>
      <p:sp>
        <p:nvSpPr>
          <p:cNvPr id="7" name="Footer Placeholder 6"/>
          <p:cNvSpPr>
            <a:spLocks noGrp="1"/>
          </p:cNvSpPr>
          <p:nvPr>
            <p:ph type="ftr" sz="quarter" idx="13"/>
          </p:nvPr>
        </p:nvSpPr>
        <p:spPr/>
        <p:txBody>
          <a:bodyPr/>
          <a:lstStyle/>
          <a:p>
            <a:r>
              <a:rPr lang="en-US">
                <a:solidFill>
                  <a:srgbClr val="000000"/>
                </a:solidFill>
                <a:latin typeface="Segoe Light" pitchFamily="34" charset="0"/>
              </a:rPr>
              <a:t>© 2012 Microsoft Corporation. All rights reserved. Microsoft, Windows, Windows Vista and other product names are or may be registered trademarks and/or trademarks in the U.S. and/or other countries.</a:t>
            </a:r>
          </a:p>
          <a:p>
            <a:r>
              <a:rPr lang="en-US">
                <a:solidFill>
                  <a:srgbClr val="000000"/>
                </a:solidFill>
                <a:latin typeface="Segoe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Light" pitchFamily="34" charset="0"/>
              </a:rPr>
            </a:br>
            <a:r>
              <a:rPr lang="en-US">
                <a:solidFill>
                  <a:srgbClr val="000000"/>
                </a:solidFill>
                <a:latin typeface="Segoe Light" pitchFamily="34" charset="0"/>
              </a:rPr>
              <a:t>MICROSOFT MAKES NO WARRANTIES, EXPRESS, IMPLIED OR STATUTORY, AS TO THE INFORMATION IN THIS PRESENTATION.</a:t>
            </a:r>
            <a:endParaRPr lang="en-US" dirty="0">
              <a:solidFill>
                <a:srgbClr val="000000"/>
              </a:solidFill>
              <a:latin typeface="Segoe Light" pitchFamily="34" charset="0"/>
            </a:endParaRPr>
          </a:p>
        </p:txBody>
      </p:sp>
    </p:spTree>
    <p:extLst>
      <p:ext uri="{BB962C8B-B14F-4D97-AF65-F5344CB8AC3E}">
        <p14:creationId xmlns:p14="http://schemas.microsoft.com/office/powerpoint/2010/main" val="1574818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67A664-D46C-47F5-98B9-328727558794}" type="slidenum">
              <a:rPr lang="en-US" smtClean="0"/>
              <a:pPr/>
              <a:t>20</a:t>
            </a:fld>
            <a:endParaRPr lang="en-US" dirty="0"/>
          </a:p>
        </p:txBody>
      </p:sp>
    </p:spTree>
    <p:extLst>
      <p:ext uri="{BB962C8B-B14F-4D97-AF65-F5344CB8AC3E}">
        <p14:creationId xmlns:p14="http://schemas.microsoft.com/office/powerpoint/2010/main" val="2310513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67A664-D46C-47F5-98B9-328727558794}" type="slidenum">
              <a:rPr lang="en-US" smtClean="0"/>
              <a:pPr/>
              <a:t>23</a:t>
            </a:fld>
            <a:endParaRPr lang="en-US" dirty="0"/>
          </a:p>
        </p:txBody>
      </p:sp>
    </p:spTree>
    <p:extLst>
      <p:ext uri="{BB962C8B-B14F-4D97-AF65-F5344CB8AC3E}">
        <p14:creationId xmlns:p14="http://schemas.microsoft.com/office/powerpoint/2010/main" val="1295680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567A664-D46C-47F5-98B9-328727558794}" type="slidenum">
              <a:rPr lang="en-US" smtClean="0"/>
              <a:pPr/>
              <a:t>26</a:t>
            </a:fld>
            <a:endParaRPr lang="en-US" dirty="0"/>
          </a:p>
        </p:txBody>
      </p:sp>
    </p:spTree>
    <p:extLst>
      <p:ext uri="{BB962C8B-B14F-4D97-AF65-F5344CB8AC3E}">
        <p14:creationId xmlns:p14="http://schemas.microsoft.com/office/powerpoint/2010/main" val="1769938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sqlsat1_we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50291" y="5860655"/>
            <a:ext cx="2107033" cy="1026732"/>
          </a:xfrm>
          <a:prstGeom prst="rect">
            <a:avLst/>
          </a:prstGeom>
        </p:spPr>
      </p:pic>
      <p:sp>
        <p:nvSpPr>
          <p:cNvPr id="9" name="Rectangle 8"/>
          <p:cNvSpPr/>
          <p:nvPr userDrawn="1"/>
        </p:nvSpPr>
        <p:spPr>
          <a:xfrm>
            <a:off x="6727372" y="6633054"/>
            <a:ext cx="2449285" cy="3849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2B21B-2ADA-A040-A652-A7305E1B99FE}" type="datetimeFigureOut">
              <a:rPr lang="en-US" smtClean="0"/>
              <a:pPr/>
              <a:t>4/6/2017</a:t>
            </a:fld>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4/6/2017</a:t>
            </a:fld>
            <a:r>
              <a:rPr lang="en-US"/>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a:t>  </a:t>
            </a:r>
            <a:endParaRPr lang="en-US" dirty="0"/>
          </a:p>
        </p:txBody>
      </p:sp>
    </p:spTree>
    <p:extLst>
      <p:ext uri="{BB962C8B-B14F-4D97-AF65-F5344CB8AC3E}">
        <p14:creationId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4/6/2017</a:t>
            </a:fld>
            <a:r>
              <a:rPr lang="en-US" dirty="0"/>
              <a:t>  |</a:t>
            </a:r>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4/6/2017</a:t>
            </a:fld>
            <a:r>
              <a:rPr lang="en-US" dirty="0"/>
              <a:t>  |</a:t>
            </a:r>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4/6/2017</a:t>
            </a:fld>
            <a:r>
              <a:rPr lang="en-US" dirty="0"/>
              <a:t>  |</a:t>
            </a:r>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4/6/2017</a:t>
            </a:fld>
            <a:r>
              <a:rPr lang="en-US" dirty="0"/>
              <a:t>  |</a:t>
            </a:r>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ssqltips.com/" TargetMode="External"/><Relationship Id="rId2" Type="http://schemas.openxmlformats.org/officeDocument/2006/relationships/hyperlink" Target="http://www.craftydba.com/"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hyperlink" Target="http://tinyurl.com/lqf8b8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ms137681.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ms141261.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sdn.microsoft.com/en-us/library/ms137681.asp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inyurl.com/mlejaxp" TargetMode="External"/><Relationship Id="rId2" Type="http://schemas.openxmlformats.org/officeDocument/2006/relationships/hyperlink" Target="http://tinyurl.com/l2vm8rw"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tinyurl.com/mp77pe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customXml" Target="../../customXml/item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craftydba.com/" TargetMode="External"/><Relationship Id="rId2" Type="http://schemas.openxmlformats.org/officeDocument/2006/relationships/hyperlink" Target="http://www.mssqltip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tinyurl.com/k2mt9f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tinyurl.com/k2mt9f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tinyurl.com/lkmuxt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176270"/>
            <a:ext cx="8203153" cy="1891256"/>
          </a:xfrm>
        </p:spPr>
        <p:txBody>
          <a:bodyPr/>
          <a:lstStyle/>
          <a:p>
            <a:r>
              <a:rPr lang="en-US" b="1" dirty="0">
                <a:latin typeface="Calibri" pitchFamily="34" charset="0"/>
              </a:rPr>
              <a:t>Overview of SQL Server Data Tools</a:t>
            </a:r>
            <a:br>
              <a:rPr lang="en-US" dirty="0">
                <a:latin typeface="Calibri" pitchFamily="34" charset="0"/>
              </a:rPr>
            </a:br>
            <a:r>
              <a:rPr lang="en-US" sz="2000" dirty="0">
                <a:latin typeface="Calibri" pitchFamily="34" charset="0"/>
              </a:rPr>
              <a:t>(Visual Studio 2017)</a:t>
            </a:r>
            <a:endParaRPr lang="en-US" sz="2000" dirty="0"/>
          </a:p>
        </p:txBody>
      </p:sp>
      <p:sp>
        <p:nvSpPr>
          <p:cNvPr id="3" name="Subtitle 2"/>
          <p:cNvSpPr>
            <a:spLocks noGrp="1"/>
          </p:cNvSpPr>
          <p:nvPr>
            <p:ph type="subTitle" idx="1"/>
          </p:nvPr>
        </p:nvSpPr>
        <p:spPr>
          <a:xfrm>
            <a:off x="458408" y="2067524"/>
            <a:ext cx="7925349" cy="2493589"/>
          </a:xfrm>
        </p:spPr>
        <p:txBody>
          <a:bodyPr>
            <a:normAutofit/>
          </a:bodyPr>
          <a:lstStyle/>
          <a:p>
            <a:pPr>
              <a:defRPr/>
            </a:pPr>
            <a:endParaRPr lang="en-US" sz="1600" dirty="0">
              <a:solidFill>
                <a:srgbClr val="C00000"/>
              </a:solidFill>
              <a:latin typeface="Calibri" pitchFamily="34" charset="0"/>
              <a:cs typeface="Calibri" pitchFamily="34" charset="0"/>
            </a:endParaRPr>
          </a:p>
          <a:p>
            <a:pPr>
              <a:defRPr/>
            </a:pPr>
            <a:r>
              <a:rPr lang="en-US" sz="3600" dirty="0">
                <a:latin typeface="Calibri" pitchFamily="34" charset="0"/>
                <a:cs typeface="Calibri" pitchFamily="34" charset="0"/>
              </a:rPr>
              <a:t>New England Microsoft Developers</a:t>
            </a:r>
          </a:p>
          <a:p>
            <a:pPr>
              <a:defRPr/>
            </a:pPr>
            <a:r>
              <a:rPr lang="en-US" sz="3600" dirty="0">
                <a:latin typeface="Calibri" pitchFamily="34" charset="0"/>
                <a:cs typeface="Calibri" pitchFamily="34" charset="0"/>
              </a:rPr>
              <a:t>By John Miner</a:t>
            </a:r>
          </a:p>
        </p:txBody>
      </p:sp>
      <p:sp>
        <p:nvSpPr>
          <p:cNvPr id="5" name="TextBox 4"/>
          <p:cNvSpPr txBox="1"/>
          <p:nvPr/>
        </p:nvSpPr>
        <p:spPr>
          <a:xfrm>
            <a:off x="4327472" y="5814999"/>
            <a:ext cx="2627369" cy="764908"/>
          </a:xfrm>
          <a:prstGeom prst="rect">
            <a:avLst/>
          </a:prstGeom>
          <a:noFill/>
        </p:spPr>
        <p:txBody>
          <a:bodyPr wrap="square" rtlCol="0" anchor="b" anchorCtr="0">
            <a:normAutofit fontScale="70000" lnSpcReduction="20000"/>
          </a:bodyPr>
          <a:lstStyle/>
          <a:p>
            <a:pPr>
              <a:defRPr/>
            </a:pPr>
            <a:endParaRPr lang="en-US" dirty="0">
              <a:solidFill>
                <a:srgbClr val="002060"/>
              </a:solidFill>
              <a:latin typeface="Calibri" pitchFamily="34" charset="0"/>
              <a:cs typeface="Calibri" pitchFamily="34" charset="0"/>
            </a:endParaRPr>
          </a:p>
          <a:p>
            <a:pPr>
              <a:defRPr/>
            </a:pPr>
            <a:r>
              <a:rPr lang="en-US" dirty="0">
                <a:solidFill>
                  <a:srgbClr val="002060"/>
                </a:solidFill>
                <a:latin typeface="Calibri" pitchFamily="34" charset="0"/>
                <a:cs typeface="Calibri" pitchFamily="34" charset="0"/>
              </a:rPr>
              <a:t>Blog: 	</a:t>
            </a:r>
            <a:r>
              <a:rPr lang="en-US" dirty="0">
                <a:solidFill>
                  <a:srgbClr val="002060"/>
                </a:solidFill>
                <a:latin typeface="Calibri" pitchFamily="34" charset="0"/>
                <a:cs typeface="Calibri" pitchFamily="34" charset="0"/>
                <a:hlinkClick r:id="rId2"/>
              </a:rPr>
              <a:t>www.craftydba.com</a:t>
            </a:r>
            <a:br>
              <a:rPr lang="en-US" dirty="0">
                <a:solidFill>
                  <a:srgbClr val="002060"/>
                </a:solidFill>
                <a:latin typeface="Calibri" pitchFamily="34" charset="0"/>
                <a:cs typeface="Calibri" pitchFamily="34" charset="0"/>
              </a:rPr>
            </a:b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3"/>
              </a:rPr>
              <a:t>www.mssqltips.com</a:t>
            </a:r>
            <a:endParaRPr lang="en-US" dirty="0"/>
          </a:p>
          <a:p>
            <a:pPr>
              <a:defRPr/>
            </a:pPr>
            <a:r>
              <a:rPr lang="en-US" dirty="0">
                <a:solidFill>
                  <a:srgbClr val="002060"/>
                </a:solidFill>
                <a:latin typeface="Calibri" pitchFamily="34" charset="0"/>
                <a:cs typeface="Calibri" pitchFamily="34" charset="0"/>
              </a:rPr>
              <a:t>Tweet: JohnMiner3</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1986" y="5919275"/>
            <a:ext cx="1496076" cy="673234"/>
          </a:xfrm>
          <a:prstGeom prst="rect">
            <a:avLst/>
          </a:prstGeom>
        </p:spPr>
      </p:pic>
      <p:pic>
        <p:nvPicPr>
          <p:cNvPr id="7" name="Picture 6"/>
          <p:cNvPicPr>
            <a:picLocks noChangeAspect="1"/>
          </p:cNvPicPr>
          <p:nvPr/>
        </p:nvPicPr>
        <p:blipFill>
          <a:blip r:embed="rId5"/>
          <a:stretch>
            <a:fillRect/>
          </a:stretch>
        </p:blipFill>
        <p:spPr>
          <a:xfrm>
            <a:off x="206990" y="5732017"/>
            <a:ext cx="2352675" cy="1047750"/>
          </a:xfrm>
          <a:prstGeom prst="rect">
            <a:avLst/>
          </a:prstGeom>
        </p:spPr>
      </p:pic>
    </p:spTree>
    <p:extLst>
      <p:ext uri="{BB962C8B-B14F-4D97-AF65-F5344CB8AC3E}">
        <p14:creationId xmlns:p14="http://schemas.microsoft.com/office/powerpoint/2010/main" val="326067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191" y="1417638"/>
            <a:ext cx="6857675" cy="4930121"/>
          </a:xfrm>
        </p:spPr>
        <p:txBody>
          <a:bodyPr>
            <a:normAutofit/>
          </a:bodyPr>
          <a:lstStyle/>
          <a:p>
            <a:pPr marL="0" indent="0">
              <a:buNone/>
            </a:pPr>
            <a:r>
              <a:rPr lang="en-US" sz="1800" dirty="0"/>
              <a:t>Microsoft SQL Server Integration Services (SSIS) is a platform for building enterprise-level data integration and transformation solutions. </a:t>
            </a:r>
          </a:p>
          <a:p>
            <a:pPr marL="0" indent="0">
              <a:buNone/>
            </a:pPr>
            <a:br>
              <a:rPr lang="en-US" sz="1800" dirty="0"/>
            </a:br>
            <a:r>
              <a:rPr lang="en-US" sz="1800" dirty="0"/>
              <a:t>Integration Services contains a rich set of built-in tasks, connectors and transformations that can be used to create solutions (</a:t>
            </a:r>
            <a:r>
              <a:rPr lang="en-US" sz="1800" dirty="0">
                <a:solidFill>
                  <a:srgbClr val="FFC000"/>
                </a:solidFill>
              </a:rPr>
              <a:t>packages</a:t>
            </a:r>
            <a:r>
              <a:rPr lang="en-US" sz="1800" dirty="0"/>
              <a:t>) for your business problems.</a:t>
            </a:r>
          </a:p>
          <a:p>
            <a:pPr marL="0" indent="0">
              <a:buNone/>
            </a:pPr>
            <a:endParaRPr lang="en-US" sz="1800" dirty="0"/>
          </a:p>
          <a:p>
            <a:pPr marL="0" indent="0">
              <a:buNone/>
            </a:pPr>
            <a:r>
              <a:rPr lang="en-US" sz="1800" dirty="0"/>
              <a:t>Using the </a:t>
            </a:r>
            <a:r>
              <a:rPr lang="en-US" sz="1800" dirty="0">
                <a:solidFill>
                  <a:srgbClr val="FFC000"/>
                </a:solidFill>
              </a:rPr>
              <a:t>graphical tool</a:t>
            </a:r>
            <a:r>
              <a:rPr lang="en-US" sz="1800" dirty="0"/>
              <a:t>, you can create solutions without writing a single line of code; or you can program the extensive object model to dynamically create packages.  In addition, </a:t>
            </a:r>
            <a:r>
              <a:rPr lang="en-US" sz="1800" dirty="0">
                <a:solidFill>
                  <a:srgbClr val="FFC000"/>
                </a:solidFill>
              </a:rPr>
              <a:t>scripting</a:t>
            </a:r>
            <a:r>
              <a:rPr lang="en-US" sz="1800" dirty="0"/>
              <a:t> using a .NET language can add custom functionality. </a:t>
            </a:r>
          </a:p>
          <a:p>
            <a:pPr marL="0" indent="0">
              <a:buNone/>
            </a:pPr>
            <a:endParaRPr lang="en-US" sz="1800" dirty="0">
              <a:solidFill>
                <a:schemeClr val="tx1"/>
              </a:solidFill>
            </a:endParaRPr>
          </a:p>
          <a:p>
            <a:pPr marL="0" indent="0" fontAlgn="base">
              <a:buNone/>
            </a:pPr>
            <a:r>
              <a:rPr lang="en-US" sz="1600" b="1" dirty="0"/>
              <a:t>Home Page</a:t>
            </a:r>
          </a:p>
          <a:p>
            <a:pPr marL="0" indent="0">
              <a:buNone/>
            </a:pPr>
            <a:r>
              <a:rPr lang="en-US" sz="1600" b="1" dirty="0">
                <a:hlinkClick r:id="rId3"/>
              </a:rPr>
              <a:t>http://tinyurl.com/lqf8b8m</a:t>
            </a:r>
            <a:endParaRPr lang="en-US" sz="1600" b="1" dirty="0"/>
          </a:p>
          <a:p>
            <a:pPr marL="0" indent="0">
              <a:buNone/>
            </a:pPr>
            <a:endParaRPr lang="en-US" sz="1800" dirty="0"/>
          </a:p>
          <a:p>
            <a:pPr marL="0" indent="0">
              <a:buNone/>
            </a:pPr>
            <a:endParaRPr lang="en-US" sz="1900" b="1" dirty="0"/>
          </a:p>
          <a:p>
            <a:pPr marL="0" indent="0">
              <a:buNone/>
            </a:pPr>
            <a:endParaRPr lang="en-US" sz="1900" b="1" dirty="0"/>
          </a:p>
          <a:p>
            <a:pPr marL="0" indent="0">
              <a:buNone/>
            </a:pPr>
            <a:endParaRPr lang="en-US" dirty="0">
              <a:solidFill>
                <a:srgbClr val="FFC000"/>
              </a:solidFill>
            </a:endParaRPr>
          </a:p>
        </p:txBody>
      </p:sp>
      <p:sp>
        <p:nvSpPr>
          <p:cNvPr id="4" name="Title 17"/>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stStyle>
          <a:p>
            <a:r>
              <a:rPr lang="en-US" dirty="0"/>
              <a:t>Integration Services Project</a:t>
            </a:r>
          </a:p>
        </p:txBody>
      </p:sp>
    </p:spTree>
    <p:extLst>
      <p:ext uri="{BB962C8B-B14F-4D97-AF65-F5344CB8AC3E}">
        <p14:creationId xmlns:p14="http://schemas.microsoft.com/office/powerpoint/2010/main" val="1921903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ssis_architecture.gif"/>
          <p:cNvPicPr>
            <a:picLocks noGrp="1" noChangeAspect="1"/>
          </p:cNvPicPr>
          <p:nvPr>
            <p:ph idx="1"/>
          </p:nvPr>
        </p:nvPicPr>
        <p:blipFill>
          <a:blip r:embed="rId3"/>
          <a:stretch>
            <a:fillRect/>
          </a:stretch>
        </p:blipFill>
        <p:spPr>
          <a:xfrm>
            <a:off x="685980" y="1776388"/>
            <a:ext cx="5027721" cy="3857103"/>
          </a:xfrm>
        </p:spPr>
      </p:pic>
      <p:sp>
        <p:nvSpPr>
          <p:cNvPr id="6" name="Content Placeholder 6"/>
          <p:cNvSpPr txBox="1">
            <a:spLocks/>
          </p:cNvSpPr>
          <p:nvPr/>
        </p:nvSpPr>
        <p:spPr>
          <a:xfrm>
            <a:off x="5947937" y="1981139"/>
            <a:ext cx="1915395" cy="2927643"/>
          </a:xfrm>
          <a:prstGeom prst="rect">
            <a:avLst/>
          </a:prstGeom>
        </p:spPr>
        <p:txBody>
          <a:bodyPr>
            <a:normAutofit fontScale="92500" lnSpcReduction="10000"/>
          </a:bodyPr>
          <a:lstStyle>
            <a:lvl1pPr marL="339725" marR="0" indent="-339725" algn="l" defTabSz="914363" rtl="0" eaLnBrk="1" fontAlgn="auto" latinLnBrk="0" hangingPunct="1">
              <a:lnSpc>
                <a:spcPct val="90000"/>
              </a:lnSpc>
              <a:spcBef>
                <a:spcPct val="20000"/>
              </a:spcBef>
              <a:spcAft>
                <a:spcPts val="0"/>
              </a:spcAft>
              <a:buClrTx/>
              <a:buSzPct val="90000"/>
              <a:buFont typeface="Segoe" pitchFamily="34" charset="0"/>
              <a:buChar char="–"/>
              <a:tabLst/>
              <a:defRPr sz="3600" kern="1200" spc="-70" baseline="0">
                <a:solidFill>
                  <a:schemeClr val="accent2"/>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Segoe" pitchFamily="34" charset="0"/>
              <a:buChar char="–"/>
              <a:tabLst/>
              <a:defRPr sz="2400" kern="1200" spc="0" baseline="0">
                <a:solidFill>
                  <a:schemeClr val="tx1"/>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Segoe" pitchFamily="34" charset="0"/>
              <a:buChar char="–"/>
              <a:tabLst>
                <a:tab pos="798513" algn="l"/>
              </a:tabLst>
              <a:defRPr sz="2400" kern="1200" spc="0" baseline="0">
                <a:solidFill>
                  <a:schemeClr val="tx1"/>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Segoe" pitchFamily="34" charset="0"/>
              <a:buChar char="–"/>
              <a:tabLst/>
              <a:defRPr sz="2000" kern="1200" spc="0" baseline="0">
                <a:solidFill>
                  <a:schemeClr val="tx1"/>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Segoe" pitchFamily="34" charset="0"/>
              <a:buChar char="–"/>
              <a:tabLst>
                <a:tab pos="1255713" algn="l"/>
              </a:tabLst>
              <a:defRPr sz="2000" kern="1200" spc="0" baseline="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701" dirty="0"/>
          </a:p>
          <a:p>
            <a:r>
              <a:rPr lang="en-US" sz="2701" dirty="0">
                <a:solidFill>
                  <a:srgbClr val="FFC000"/>
                </a:solidFill>
              </a:rPr>
              <a:t>Control Flow</a:t>
            </a:r>
          </a:p>
          <a:p>
            <a:endParaRPr lang="en-US" sz="2701" dirty="0">
              <a:solidFill>
                <a:srgbClr val="FF0000"/>
              </a:solidFill>
            </a:endParaRPr>
          </a:p>
          <a:p>
            <a:endParaRPr lang="en-US" sz="2701" dirty="0">
              <a:solidFill>
                <a:srgbClr val="FF0000"/>
              </a:solidFill>
            </a:endParaRPr>
          </a:p>
          <a:p>
            <a:endParaRPr lang="en-US" sz="2701" dirty="0">
              <a:solidFill>
                <a:srgbClr val="FF0000"/>
              </a:solidFill>
            </a:endParaRPr>
          </a:p>
          <a:p>
            <a:r>
              <a:rPr lang="en-US" sz="2701" dirty="0">
                <a:solidFill>
                  <a:srgbClr val="FFC000"/>
                </a:solidFill>
              </a:rPr>
              <a:t>Data Flow 	</a:t>
            </a:r>
          </a:p>
          <a:p>
            <a:endParaRPr lang="en-US" sz="2701" dirty="0"/>
          </a:p>
        </p:txBody>
      </p:sp>
      <p:sp>
        <p:nvSpPr>
          <p:cNvPr id="2" name="Title 1"/>
          <p:cNvSpPr>
            <a:spLocks noGrp="1"/>
          </p:cNvSpPr>
          <p:nvPr>
            <p:ph type="title"/>
          </p:nvPr>
        </p:nvSpPr>
        <p:spPr>
          <a:xfrm>
            <a:off x="457200" y="274638"/>
            <a:ext cx="8229600" cy="851429"/>
          </a:xfrm>
        </p:spPr>
        <p:txBody>
          <a:bodyPr/>
          <a:lstStyle/>
          <a:p>
            <a:r>
              <a:rPr lang="en-US" dirty="0"/>
              <a:t>Architectural Overview</a:t>
            </a:r>
          </a:p>
        </p:txBody>
      </p:sp>
    </p:spTree>
    <p:extLst>
      <p:ext uri="{BB962C8B-B14F-4D97-AF65-F5344CB8AC3E}">
        <p14:creationId xmlns:p14="http://schemas.microsoft.com/office/powerpoint/2010/main" val="3434202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2766" y="1574800"/>
            <a:ext cx="7642594" cy="3874623"/>
          </a:xfrm>
        </p:spPr>
        <p:txBody>
          <a:bodyPr>
            <a:normAutofit/>
          </a:bodyPr>
          <a:lstStyle/>
          <a:p>
            <a:pPr marL="0" indent="0">
              <a:buNone/>
            </a:pPr>
            <a:endParaRPr lang="en-US" sz="2101" dirty="0"/>
          </a:p>
          <a:p>
            <a:pPr marL="0" indent="0">
              <a:buNone/>
            </a:pPr>
            <a:r>
              <a:rPr lang="en-US" sz="2101" dirty="0"/>
              <a:t>A package consists of a control flow and, optionally, one or more data flows.  </a:t>
            </a:r>
          </a:p>
          <a:p>
            <a:pPr marL="0" indent="0">
              <a:buNone/>
            </a:pPr>
            <a:endParaRPr lang="en-US" sz="1350" dirty="0"/>
          </a:p>
          <a:p>
            <a:pPr marL="0" indent="0">
              <a:buNone/>
            </a:pPr>
            <a:r>
              <a:rPr lang="en-US" sz="2101" dirty="0"/>
              <a:t>Three different types of control flow elements: </a:t>
            </a:r>
            <a:r>
              <a:rPr lang="en-US" sz="2101" b="1" dirty="0">
                <a:solidFill>
                  <a:srgbClr val="FFC000"/>
                </a:solidFill>
              </a:rPr>
              <a:t>containers</a:t>
            </a:r>
            <a:r>
              <a:rPr lang="en-US" sz="2101" dirty="0"/>
              <a:t> that provide structures in packages, </a:t>
            </a:r>
            <a:r>
              <a:rPr lang="en-US" sz="2101" b="1" dirty="0">
                <a:solidFill>
                  <a:srgbClr val="FFC000"/>
                </a:solidFill>
              </a:rPr>
              <a:t>tasks</a:t>
            </a:r>
            <a:r>
              <a:rPr lang="en-US" sz="2101" dirty="0"/>
              <a:t> that provide functionality, and </a:t>
            </a:r>
            <a:r>
              <a:rPr lang="en-US" sz="2101" b="1" dirty="0">
                <a:solidFill>
                  <a:srgbClr val="FFC000"/>
                </a:solidFill>
              </a:rPr>
              <a:t>precedence constraints </a:t>
            </a:r>
            <a:r>
              <a:rPr lang="en-US" sz="2101" dirty="0"/>
              <a:t>that connect elements into a ordered flow.</a:t>
            </a:r>
          </a:p>
          <a:p>
            <a:pPr marL="0" indent="0">
              <a:buNone/>
            </a:pPr>
            <a:endParaRPr lang="en-US" sz="2101" dirty="0"/>
          </a:p>
          <a:p>
            <a:pPr marL="0" indent="0">
              <a:buNone/>
            </a:pPr>
            <a:r>
              <a:rPr lang="en-US" sz="1600" dirty="0">
                <a:hlinkClick r:id="rId3"/>
              </a:rPr>
              <a:t>https://msdn.microsoft.com/en-us/library/ms137681.aspx</a:t>
            </a:r>
            <a:endParaRPr lang="en-US" sz="1600" dirty="0"/>
          </a:p>
          <a:p>
            <a:pPr marL="0" indent="0">
              <a:buNone/>
            </a:pP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a:t>Control Flow</a:t>
            </a:r>
          </a:p>
        </p:txBody>
      </p:sp>
    </p:spTree>
    <p:extLst>
      <p:ext uri="{BB962C8B-B14F-4D97-AF65-F5344CB8AC3E}">
        <p14:creationId xmlns:p14="http://schemas.microsoft.com/office/powerpoint/2010/main" val="2109498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2766" y="1566334"/>
            <a:ext cx="7642594" cy="4721230"/>
          </a:xfrm>
        </p:spPr>
        <p:txBody>
          <a:bodyPr>
            <a:normAutofit/>
          </a:bodyPr>
          <a:lstStyle/>
          <a:p>
            <a:pPr marL="0" indent="0">
              <a:buNone/>
            </a:pPr>
            <a:r>
              <a:rPr lang="en-US" sz="2000" dirty="0"/>
              <a:t>There are three constraints based on the execution of the preceding task.</a:t>
            </a:r>
          </a:p>
          <a:p>
            <a:pPr marL="0" indent="0">
              <a:buNone/>
            </a:pPr>
            <a:endParaRPr lang="en-US" sz="2000" dirty="0"/>
          </a:p>
          <a:p>
            <a:pPr marL="86999" lvl="1" indent="0">
              <a:buNone/>
            </a:pPr>
            <a:r>
              <a:rPr lang="en-US" sz="2000" dirty="0"/>
              <a:t>Did the task finish to </a:t>
            </a:r>
            <a:r>
              <a:rPr lang="en-US" sz="2000" dirty="0">
                <a:solidFill>
                  <a:srgbClr val="FFC000"/>
                </a:solidFill>
              </a:rPr>
              <a:t>completion</a:t>
            </a:r>
            <a:r>
              <a:rPr lang="en-US" sz="2000" dirty="0"/>
              <a:t>?</a:t>
            </a:r>
          </a:p>
          <a:p>
            <a:pPr marL="86999" lvl="1" indent="0">
              <a:buNone/>
            </a:pPr>
            <a:r>
              <a:rPr lang="en-US" sz="2000" dirty="0"/>
              <a:t>Did the task return a </a:t>
            </a:r>
            <a:r>
              <a:rPr lang="en-US" sz="2000" dirty="0">
                <a:solidFill>
                  <a:srgbClr val="FF0000"/>
                </a:solidFill>
              </a:rPr>
              <a:t>success</a:t>
            </a:r>
            <a:r>
              <a:rPr lang="en-US" sz="2000" dirty="0"/>
              <a:t> code?</a:t>
            </a:r>
          </a:p>
          <a:p>
            <a:pPr marL="86999" lvl="1" indent="0">
              <a:buNone/>
            </a:pPr>
            <a:r>
              <a:rPr lang="en-US" sz="2000" dirty="0"/>
              <a:t>Did the task return a </a:t>
            </a:r>
            <a:r>
              <a:rPr lang="en-US" sz="2000" dirty="0">
                <a:solidFill>
                  <a:schemeClr val="accent3"/>
                </a:solidFill>
              </a:rPr>
              <a:t>failure</a:t>
            </a:r>
            <a:r>
              <a:rPr lang="en-US" sz="2000" dirty="0"/>
              <a:t> code?</a:t>
            </a:r>
          </a:p>
          <a:p>
            <a:pPr marL="0" indent="0">
              <a:buNone/>
            </a:pPr>
            <a:endParaRPr lang="en-US" sz="2000" dirty="0"/>
          </a:p>
          <a:p>
            <a:pPr marL="0" indent="0">
              <a:buNone/>
            </a:pPr>
            <a:r>
              <a:rPr lang="en-US" sz="2000" dirty="0"/>
              <a:t>In addition, we can define an evaluation operation.  Is the user defined variable greater than a constant?</a:t>
            </a:r>
          </a:p>
          <a:p>
            <a:pPr marL="0" indent="0">
              <a:buNone/>
            </a:pPr>
            <a:endParaRPr lang="en-US" sz="2000" dirty="0"/>
          </a:p>
          <a:p>
            <a:pPr marL="0" indent="0">
              <a:buNone/>
            </a:pPr>
            <a:r>
              <a:rPr lang="en-US" sz="2000" dirty="0">
                <a:hlinkClick r:id="rId3"/>
              </a:rPr>
              <a:t>https://msdn.microsoft.com/en-us/library/ms141261.aspx</a:t>
            </a:r>
            <a:endParaRPr lang="en-US" sz="2000" dirty="0"/>
          </a:p>
          <a:p>
            <a:pPr marL="0" indent="0">
              <a:buNone/>
            </a:pPr>
            <a:endParaRPr lang="en-US" dirty="0"/>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r>
              <a:rPr lang="en-US" dirty="0"/>
              <a:t>Precedence Constraints</a:t>
            </a:r>
          </a:p>
        </p:txBody>
      </p:sp>
    </p:spTree>
    <p:extLst>
      <p:ext uri="{BB962C8B-B14F-4D97-AF65-F5344CB8AC3E}">
        <p14:creationId xmlns:p14="http://schemas.microsoft.com/office/powerpoint/2010/main" val="3486864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2766" y="1771303"/>
            <a:ext cx="7642594" cy="3901363"/>
          </a:xfrm>
        </p:spPr>
        <p:txBody>
          <a:bodyPr>
            <a:normAutofit fontScale="92500" lnSpcReduction="20000"/>
          </a:bodyPr>
          <a:lstStyle/>
          <a:p>
            <a:pPr marL="0" indent="0">
              <a:buNone/>
            </a:pPr>
            <a:r>
              <a:rPr lang="en-US" sz="2200" dirty="0"/>
              <a:t>Data flows have three different types of elements: </a:t>
            </a:r>
            <a:r>
              <a:rPr lang="en-US" sz="2200" dirty="0">
                <a:solidFill>
                  <a:srgbClr val="FFC000"/>
                </a:solidFill>
              </a:rPr>
              <a:t>sources</a:t>
            </a:r>
            <a:r>
              <a:rPr lang="en-US" sz="2200" dirty="0"/>
              <a:t>, </a:t>
            </a:r>
            <a:r>
              <a:rPr lang="en-US" sz="2200" dirty="0">
                <a:solidFill>
                  <a:srgbClr val="FFC000"/>
                </a:solidFill>
              </a:rPr>
              <a:t>transformations</a:t>
            </a:r>
            <a:r>
              <a:rPr lang="en-US" sz="2200" dirty="0"/>
              <a:t>, and </a:t>
            </a:r>
            <a:r>
              <a:rPr lang="en-US" sz="2200" dirty="0">
                <a:solidFill>
                  <a:srgbClr val="FFC000"/>
                </a:solidFill>
              </a:rPr>
              <a:t>destinations</a:t>
            </a:r>
            <a:r>
              <a:rPr lang="en-US" sz="2200" dirty="0"/>
              <a:t>. </a:t>
            </a:r>
          </a:p>
          <a:p>
            <a:pPr marL="0" indent="0">
              <a:buNone/>
            </a:pPr>
            <a:endParaRPr lang="en-US" sz="2200" dirty="0"/>
          </a:p>
          <a:p>
            <a:pPr marL="0" indent="0">
              <a:buNone/>
            </a:pPr>
            <a:r>
              <a:rPr lang="en-US" sz="2200" dirty="0"/>
              <a:t>A data connection is where information is stored in a relational table, various file formats, analysis services database or etc. </a:t>
            </a:r>
          </a:p>
          <a:p>
            <a:pPr marL="0" indent="0">
              <a:buNone/>
            </a:pPr>
            <a:endParaRPr lang="en-US" sz="2200" dirty="0"/>
          </a:p>
          <a:p>
            <a:pPr marL="0" indent="0">
              <a:buNone/>
            </a:pPr>
            <a:r>
              <a:rPr lang="en-US" sz="2200" dirty="0"/>
              <a:t>Sources extract data from a connection.  Transformations modify, summarize, and clean the data. Destinations load data into the final  connection.</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hlinkClick r:id="rId3"/>
              </a:rPr>
              <a:t>https://msdn.microsoft.com/en-us/library/ms137681.aspx</a:t>
            </a:r>
            <a:endParaRPr lang="en-US" sz="2200" dirty="0"/>
          </a:p>
          <a:p>
            <a:pPr marL="0" indent="0">
              <a:buNone/>
            </a:pPr>
            <a:endParaRPr lang="en-US" dirty="0"/>
          </a:p>
        </p:txBody>
      </p:sp>
      <p:sp>
        <p:nvSpPr>
          <p:cNvPr id="2" name="Title 1"/>
          <p:cNvSpPr>
            <a:spLocks noGrp="1"/>
          </p:cNvSpPr>
          <p:nvPr>
            <p:ph type="title"/>
          </p:nvPr>
        </p:nvSpPr>
        <p:spPr/>
        <p:txBody>
          <a:bodyPr/>
          <a:lstStyle/>
          <a:p>
            <a:r>
              <a:rPr lang="en-US" dirty="0"/>
              <a:t>Data Flow</a:t>
            </a:r>
          </a:p>
        </p:txBody>
      </p:sp>
    </p:spTree>
    <p:extLst>
      <p:ext uri="{BB962C8B-B14F-4D97-AF65-F5344CB8AC3E}">
        <p14:creationId xmlns:p14="http://schemas.microsoft.com/office/powerpoint/2010/main" val="2380934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Sample Integration Project</a:t>
            </a:r>
          </a:p>
        </p:txBody>
      </p:sp>
      <p:sp>
        <p:nvSpPr>
          <p:cNvPr id="19" name="Content Placeholder 18"/>
          <p:cNvSpPr>
            <a:spLocks noGrp="1"/>
          </p:cNvSpPr>
          <p:nvPr>
            <p:ph idx="1"/>
          </p:nvPr>
        </p:nvSpPr>
        <p:spPr/>
        <p:txBody>
          <a:bodyPr>
            <a:normAutofit/>
          </a:bodyPr>
          <a:lstStyle/>
          <a:p>
            <a:pPr fontAlgn="base"/>
            <a:r>
              <a:rPr lang="en-US" sz="2000" dirty="0"/>
              <a:t>Restore Adventure Works 2008R2 from a backup file.</a:t>
            </a:r>
          </a:p>
          <a:p>
            <a:pPr marL="0" indent="0" fontAlgn="base">
              <a:buNone/>
            </a:pPr>
            <a:endParaRPr lang="en-US" sz="2000" dirty="0"/>
          </a:p>
          <a:p>
            <a:pPr fontAlgn="base"/>
            <a:r>
              <a:rPr lang="en-US" sz="2000" dirty="0"/>
              <a:t>Download data refresh example from Code Plex.</a:t>
            </a:r>
          </a:p>
          <a:p>
            <a:pPr marL="0" indent="0" fontAlgn="base">
              <a:buNone/>
            </a:pPr>
            <a:endParaRPr lang="en-US" sz="2000" dirty="0"/>
          </a:p>
          <a:p>
            <a:pPr fontAlgn="base"/>
            <a:r>
              <a:rPr lang="en-US" sz="2000" dirty="0"/>
              <a:t>Change source path variable.</a:t>
            </a:r>
          </a:p>
          <a:p>
            <a:pPr fontAlgn="base"/>
            <a:endParaRPr lang="en-US" sz="2000" dirty="0"/>
          </a:p>
          <a:p>
            <a:pPr fontAlgn="base"/>
            <a:r>
              <a:rPr lang="en-US" sz="2000" dirty="0"/>
              <a:t>Run package to create OLAP database from OLTP database.</a:t>
            </a:r>
          </a:p>
          <a:p>
            <a:pPr fontAlgn="base"/>
            <a:endParaRPr lang="en-US" sz="2000" dirty="0"/>
          </a:p>
          <a:p>
            <a:pPr fontAlgn="base"/>
            <a:r>
              <a:rPr lang="en-US" sz="2000" dirty="0"/>
              <a:t>Deploy package to server.</a:t>
            </a:r>
          </a:p>
          <a:p>
            <a:pPr fontAlgn="base"/>
            <a:endParaRPr lang="en-US" sz="12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15</a:t>
            </a:fld>
            <a:r>
              <a:rPr lang="en-US" dirty="0"/>
              <a:t>  |  </a:t>
            </a:r>
          </a:p>
        </p:txBody>
      </p:sp>
    </p:spTree>
    <p:extLst>
      <p:ext uri="{BB962C8B-B14F-4D97-AF65-F5344CB8AC3E}">
        <p14:creationId xmlns:p14="http://schemas.microsoft.com/office/powerpoint/2010/main" val="248844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Reporting Services Project</a:t>
            </a:r>
          </a:p>
        </p:txBody>
      </p:sp>
      <p:sp>
        <p:nvSpPr>
          <p:cNvPr id="19" name="Content Placeholder 18"/>
          <p:cNvSpPr>
            <a:spLocks noGrp="1"/>
          </p:cNvSpPr>
          <p:nvPr>
            <p:ph idx="1"/>
          </p:nvPr>
        </p:nvSpPr>
        <p:spPr/>
        <p:txBody>
          <a:bodyPr>
            <a:normAutofit/>
          </a:bodyPr>
          <a:lstStyle/>
          <a:p>
            <a:pPr marL="0" indent="0" fontAlgn="base">
              <a:buNone/>
            </a:pPr>
            <a:r>
              <a:rPr lang="en-US" sz="1800" dirty="0"/>
              <a:t>Reporting Services is a solution that customers deploy on their own premises for creating, publishing, and managing reports.  Then delivering them to the right users in different ways, whether that’s viewing them in web browser, on their mobile device, or as an email.</a:t>
            </a:r>
          </a:p>
          <a:p>
            <a:pPr marL="0" indent="0" fontAlgn="base">
              <a:buNone/>
            </a:pPr>
            <a:endParaRPr lang="en-US" sz="1000" dirty="0"/>
          </a:p>
          <a:p>
            <a:pPr marL="0" indent="0" fontAlgn="base">
              <a:buNone/>
            </a:pPr>
            <a:r>
              <a:rPr lang="en-US" sz="1600" b="1" dirty="0"/>
              <a:t>Home Page</a:t>
            </a:r>
          </a:p>
          <a:p>
            <a:pPr marL="0" indent="0" fontAlgn="base">
              <a:buNone/>
            </a:pPr>
            <a:r>
              <a:rPr lang="en-US" sz="1600" b="1" dirty="0">
                <a:hlinkClick r:id="rId2"/>
              </a:rPr>
              <a:t>http://tinyurl.com/l2vm8rw</a:t>
            </a:r>
            <a:endParaRPr lang="en-US" sz="1600" b="1" dirty="0"/>
          </a:p>
          <a:p>
            <a:pPr marL="0" indent="0" fontAlgn="base">
              <a:buNone/>
            </a:pPr>
            <a:endParaRPr lang="en-US" sz="2000" dirty="0"/>
          </a:p>
          <a:p>
            <a:pPr marL="0" indent="0" fontAlgn="base">
              <a:buNone/>
            </a:pPr>
            <a:r>
              <a:rPr lang="en-US" sz="2000" dirty="0"/>
              <a:t>What is new in January 2017?  You now can deploy power bi reports in Reporting Services.</a:t>
            </a:r>
          </a:p>
          <a:p>
            <a:pPr marL="0" indent="0" fontAlgn="base">
              <a:buNone/>
            </a:pPr>
            <a:endParaRPr lang="en-US" sz="1000" dirty="0"/>
          </a:p>
          <a:p>
            <a:pPr marL="0" indent="0" fontAlgn="base">
              <a:buNone/>
            </a:pPr>
            <a:r>
              <a:rPr lang="en-US" sz="1600" b="1" dirty="0"/>
              <a:t>PBI Blog</a:t>
            </a:r>
          </a:p>
          <a:p>
            <a:pPr marL="0" indent="0">
              <a:buNone/>
            </a:pPr>
            <a:r>
              <a:rPr lang="en-US" sz="1600" b="1" dirty="0">
                <a:hlinkClick r:id="rId3"/>
              </a:rPr>
              <a:t>http://tinyurl.com/mlejaxp</a:t>
            </a:r>
            <a:endParaRPr lang="en-US" sz="1600" b="1" dirty="0"/>
          </a:p>
          <a:p>
            <a:pPr marL="0" indent="0">
              <a:buNone/>
            </a:pPr>
            <a:endParaRPr lang="en-US" sz="1600" dirty="0">
              <a:effectLst/>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16</a:t>
            </a:fld>
            <a:r>
              <a:rPr lang="en-US" dirty="0"/>
              <a:t>  |  </a:t>
            </a:r>
          </a:p>
        </p:txBody>
      </p:sp>
    </p:spTree>
    <p:extLst>
      <p:ext uri="{BB962C8B-B14F-4D97-AF65-F5344CB8AC3E}">
        <p14:creationId xmlns:p14="http://schemas.microsoft.com/office/powerpoint/2010/main" val="254358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1429"/>
          </a:xfrm>
        </p:spPr>
        <p:txBody>
          <a:bodyPr/>
          <a:lstStyle/>
          <a:p>
            <a:r>
              <a:rPr lang="en-US" dirty="0"/>
              <a:t>Architectural Overview</a:t>
            </a:r>
          </a:p>
        </p:txBody>
      </p:sp>
      <p:pic>
        <p:nvPicPr>
          <p:cNvPr id="4" name="Content Placeholder 3"/>
          <p:cNvPicPr>
            <a:picLocks noGrp="1" noChangeAspect="1"/>
          </p:cNvPicPr>
          <p:nvPr>
            <p:ph idx="1"/>
          </p:nvPr>
        </p:nvPicPr>
        <p:blipFill>
          <a:blip r:embed="rId3"/>
          <a:stretch>
            <a:fillRect/>
          </a:stretch>
        </p:blipFill>
        <p:spPr>
          <a:xfrm>
            <a:off x="397933" y="1413933"/>
            <a:ext cx="4938269" cy="4428067"/>
          </a:xfrm>
          <a:prstGeom prst="rect">
            <a:avLst/>
          </a:prstGeom>
        </p:spPr>
      </p:pic>
      <p:pic>
        <p:nvPicPr>
          <p:cNvPr id="7" name="Picture 6"/>
          <p:cNvPicPr>
            <a:picLocks noChangeAspect="1"/>
          </p:cNvPicPr>
          <p:nvPr/>
        </p:nvPicPr>
        <p:blipFill>
          <a:blip r:embed="rId4"/>
          <a:stretch>
            <a:fillRect/>
          </a:stretch>
        </p:blipFill>
        <p:spPr>
          <a:xfrm>
            <a:off x="5336202" y="2282799"/>
            <a:ext cx="3585434" cy="1814513"/>
          </a:xfrm>
          <a:prstGeom prst="rect">
            <a:avLst/>
          </a:prstGeom>
        </p:spPr>
      </p:pic>
      <p:sp>
        <p:nvSpPr>
          <p:cNvPr id="8" name="TextBox 7"/>
          <p:cNvSpPr txBox="1"/>
          <p:nvPr/>
        </p:nvSpPr>
        <p:spPr>
          <a:xfrm>
            <a:off x="5528733" y="1913467"/>
            <a:ext cx="3070071" cy="369332"/>
          </a:xfrm>
          <a:prstGeom prst="rect">
            <a:avLst/>
          </a:prstGeom>
          <a:noFill/>
        </p:spPr>
        <p:txBody>
          <a:bodyPr wrap="none" rtlCol="0">
            <a:spAutoFit/>
          </a:bodyPr>
          <a:lstStyle/>
          <a:p>
            <a:r>
              <a:rPr lang="en-US" dirty="0"/>
              <a:t>Paginated report processing</a:t>
            </a:r>
          </a:p>
        </p:txBody>
      </p:sp>
    </p:spTree>
    <p:extLst>
      <p:ext uri="{BB962C8B-B14F-4D97-AF65-F5344CB8AC3E}">
        <p14:creationId xmlns:p14="http://schemas.microsoft.com/office/powerpoint/2010/main" val="1614235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Paginated Reporting Components</a:t>
            </a:r>
          </a:p>
        </p:txBody>
      </p:sp>
      <p:sp>
        <p:nvSpPr>
          <p:cNvPr id="19" name="Content Placeholder 18"/>
          <p:cNvSpPr>
            <a:spLocks noGrp="1"/>
          </p:cNvSpPr>
          <p:nvPr>
            <p:ph idx="1"/>
          </p:nvPr>
        </p:nvSpPr>
        <p:spPr/>
        <p:txBody>
          <a:bodyPr>
            <a:normAutofit fontScale="92500" lnSpcReduction="10000"/>
          </a:bodyPr>
          <a:lstStyle/>
          <a:p>
            <a:pPr fontAlgn="base"/>
            <a:r>
              <a:rPr lang="en-US" sz="1900" b="1" dirty="0"/>
              <a:t>Data source i</a:t>
            </a:r>
            <a:r>
              <a:rPr lang="en-US" sz="1900" dirty="0"/>
              <a:t>ncludes a name and connection properties that are dependent on the connection type. A data connection does not specify which data to retrieve from the external data source.</a:t>
            </a:r>
          </a:p>
          <a:p>
            <a:pPr fontAlgn="base"/>
            <a:endParaRPr lang="en-US" sz="1900" dirty="0"/>
          </a:p>
          <a:p>
            <a:pPr fontAlgn="base"/>
            <a:r>
              <a:rPr lang="en-US" sz="1900" b="1" dirty="0"/>
              <a:t>Dataset</a:t>
            </a:r>
            <a:r>
              <a:rPr lang="en-US" sz="1900" dirty="0"/>
              <a:t> represents report data that is returned from running a query on an external data source. The dataset depends on the data connection that contains information about the external data source.</a:t>
            </a:r>
          </a:p>
          <a:p>
            <a:pPr fontAlgn="base"/>
            <a:endParaRPr lang="en-US" sz="1900" dirty="0"/>
          </a:p>
          <a:p>
            <a:pPr fontAlgn="base"/>
            <a:r>
              <a:rPr lang="en-US" sz="1900" dirty="0"/>
              <a:t>You can add </a:t>
            </a:r>
            <a:r>
              <a:rPr lang="en-US" sz="1900" b="1" dirty="0"/>
              <a:t>report parameters </a:t>
            </a:r>
            <a:r>
              <a:rPr lang="en-US" sz="1900" dirty="0"/>
              <a:t>to paginated and mobile reports to link related reports, to control the report appearance, to filter report data, or to narrow the scope of a report to specific users or locations.</a:t>
            </a:r>
          </a:p>
          <a:p>
            <a:pPr fontAlgn="base"/>
            <a:endParaRPr lang="en-US" sz="1900" dirty="0"/>
          </a:p>
          <a:p>
            <a:pPr fontAlgn="base"/>
            <a:r>
              <a:rPr lang="en-US" sz="1900" dirty="0"/>
              <a:t>The term </a:t>
            </a:r>
            <a:r>
              <a:rPr lang="en-US" sz="1900" b="1" i="1" dirty="0"/>
              <a:t>report</a:t>
            </a:r>
            <a:r>
              <a:rPr lang="en-US" sz="1900" dirty="0"/>
              <a:t> can apply to a specific type of report server item, a layout design, or a solution design.  Some example of report types are stand-alone, a sub-report, drill-through and linked. </a:t>
            </a:r>
          </a:p>
          <a:p>
            <a:pPr fontAlgn="base"/>
            <a:endParaRPr lang="en-US" sz="2000" dirty="0"/>
          </a:p>
          <a:p>
            <a:pPr fontAlgn="base"/>
            <a:endParaRPr lang="en-US" sz="12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18</a:t>
            </a:fld>
            <a:r>
              <a:rPr lang="en-US" dirty="0"/>
              <a:t>  |  </a:t>
            </a:r>
          </a:p>
        </p:txBody>
      </p:sp>
    </p:spTree>
    <p:extLst>
      <p:ext uri="{BB962C8B-B14F-4D97-AF65-F5344CB8AC3E}">
        <p14:creationId xmlns:p14="http://schemas.microsoft.com/office/powerpoint/2010/main" val="114057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Sample Reporting Project</a:t>
            </a:r>
          </a:p>
        </p:txBody>
      </p:sp>
      <p:sp>
        <p:nvSpPr>
          <p:cNvPr id="19" name="Content Placeholder 18"/>
          <p:cNvSpPr>
            <a:spLocks noGrp="1"/>
          </p:cNvSpPr>
          <p:nvPr>
            <p:ph idx="1"/>
          </p:nvPr>
        </p:nvSpPr>
        <p:spPr/>
        <p:txBody>
          <a:bodyPr>
            <a:normAutofit/>
          </a:bodyPr>
          <a:lstStyle/>
          <a:p>
            <a:pPr fontAlgn="base"/>
            <a:r>
              <a:rPr lang="en-US" sz="2000" dirty="0"/>
              <a:t>Download SSRS 2008 report samples from Code Plex.</a:t>
            </a:r>
          </a:p>
          <a:p>
            <a:pPr marL="0" indent="0" fontAlgn="base">
              <a:buNone/>
            </a:pPr>
            <a:endParaRPr lang="en-US" sz="2000" dirty="0"/>
          </a:p>
          <a:p>
            <a:pPr fontAlgn="base"/>
            <a:r>
              <a:rPr lang="en-US" sz="2000" dirty="0"/>
              <a:t>Open solution using SSDT.</a:t>
            </a:r>
          </a:p>
          <a:p>
            <a:pPr fontAlgn="base"/>
            <a:endParaRPr lang="en-US" sz="2000" dirty="0"/>
          </a:p>
          <a:p>
            <a:pPr fontAlgn="base"/>
            <a:r>
              <a:rPr lang="en-US" sz="2000" dirty="0"/>
              <a:t>Run report to show it still works.</a:t>
            </a:r>
          </a:p>
          <a:p>
            <a:pPr fontAlgn="base"/>
            <a:endParaRPr lang="en-US" sz="2000" dirty="0"/>
          </a:p>
          <a:p>
            <a:pPr fontAlgn="base"/>
            <a:r>
              <a:rPr lang="en-US" sz="2000" dirty="0"/>
              <a:t>Deploy reports to server.</a:t>
            </a:r>
          </a:p>
          <a:p>
            <a:pPr fontAlgn="base"/>
            <a:endParaRPr lang="en-US" sz="12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19</a:t>
            </a:fld>
            <a:r>
              <a:rPr lang="en-US" dirty="0"/>
              <a:t>  |  </a:t>
            </a:r>
          </a:p>
        </p:txBody>
      </p:sp>
    </p:spTree>
    <p:extLst>
      <p:ext uri="{BB962C8B-B14F-4D97-AF65-F5344CB8AC3E}">
        <p14:creationId xmlns:p14="http://schemas.microsoft.com/office/powerpoint/2010/main" val="427846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What is SSDT?</a:t>
            </a:r>
          </a:p>
        </p:txBody>
      </p:sp>
      <p:sp>
        <p:nvSpPr>
          <p:cNvPr id="19" name="Content Placeholder 18"/>
          <p:cNvSpPr>
            <a:spLocks noGrp="1"/>
          </p:cNvSpPr>
          <p:nvPr>
            <p:ph idx="1"/>
          </p:nvPr>
        </p:nvSpPr>
        <p:spPr/>
        <p:txBody>
          <a:bodyPr>
            <a:normAutofit/>
          </a:bodyPr>
          <a:lstStyle/>
          <a:p>
            <a:pPr fontAlgn="base"/>
            <a:r>
              <a:rPr lang="en-US" sz="2000" dirty="0"/>
              <a:t>SQL Server Data Tools is a modern development tool that leverages the Visual Studio graphical interface.  </a:t>
            </a:r>
          </a:p>
          <a:p>
            <a:pPr fontAlgn="base"/>
            <a:endParaRPr lang="en-US" sz="2000" dirty="0"/>
          </a:p>
          <a:p>
            <a:pPr fontAlgn="base"/>
            <a:r>
              <a:rPr lang="en-US" sz="2000" dirty="0"/>
              <a:t>One can use this tool to build SQL Server relational databases, craft Integration Services packages, design Analysis Services data models, and deploy Reporting Services reports. </a:t>
            </a:r>
          </a:p>
          <a:p>
            <a:pPr fontAlgn="base"/>
            <a:endParaRPr lang="en-US" sz="2000" dirty="0"/>
          </a:p>
          <a:p>
            <a:pPr fontAlgn="base"/>
            <a:r>
              <a:rPr lang="en-US" sz="2000" dirty="0"/>
              <a:t>The best part of SSDT is that it is free!</a:t>
            </a:r>
          </a:p>
          <a:p>
            <a:pPr marL="0" indent="0" fontAlgn="base">
              <a:buNone/>
            </a:pPr>
            <a:endParaRPr lang="en-US" sz="20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Services Project</a:t>
            </a:r>
          </a:p>
        </p:txBody>
      </p:sp>
      <p:sp>
        <p:nvSpPr>
          <p:cNvPr id="3" name="Content Placeholder 2"/>
          <p:cNvSpPr>
            <a:spLocks noGrp="1"/>
          </p:cNvSpPr>
          <p:nvPr>
            <p:ph idx="1"/>
          </p:nvPr>
        </p:nvSpPr>
        <p:spPr/>
        <p:txBody>
          <a:bodyPr>
            <a:normAutofit/>
          </a:bodyPr>
          <a:lstStyle/>
          <a:p>
            <a:r>
              <a:rPr lang="en-US" sz="2000" dirty="0"/>
              <a:t>BISM: Provides “Semantic” layer over data for the business and business users to ask questions and gain insights</a:t>
            </a:r>
          </a:p>
          <a:p>
            <a:r>
              <a:rPr lang="en-US" sz="2000" dirty="0"/>
              <a:t>Can consolidate numerous different data sources into a format that makes sense</a:t>
            </a:r>
          </a:p>
          <a:p>
            <a:r>
              <a:rPr lang="en-US" sz="2000" dirty="0"/>
              <a:t>Removes complexity of sophisticated querying and SQL programming logic</a:t>
            </a:r>
          </a:p>
          <a:p>
            <a:r>
              <a:rPr lang="en-US" sz="2000" dirty="0"/>
              <a:t>Data can be pre-aggregated so business users can get exactly what they need</a:t>
            </a:r>
          </a:p>
          <a:p>
            <a:endParaRPr lang="en-US" sz="2400" dirty="0"/>
          </a:p>
          <a:p>
            <a:pPr marL="0" indent="0" fontAlgn="base">
              <a:buNone/>
            </a:pPr>
            <a:r>
              <a:rPr lang="en-US" sz="1800" b="1" dirty="0"/>
              <a:t>Home Page</a:t>
            </a:r>
          </a:p>
          <a:p>
            <a:pPr marL="0" indent="0">
              <a:buNone/>
            </a:pPr>
            <a:r>
              <a:rPr lang="en-US" sz="1800" b="1" dirty="0">
                <a:hlinkClick r:id="rId3"/>
              </a:rPr>
              <a:t>http://tinyurl.com/mp77peb</a:t>
            </a:r>
            <a:endParaRPr lang="en-US" sz="1800" b="1" dirty="0"/>
          </a:p>
          <a:p>
            <a:pPr marL="0" indent="0">
              <a:buNone/>
            </a:pPr>
            <a:endParaRPr lang="en-US" sz="1800" dirty="0"/>
          </a:p>
          <a:p>
            <a:pPr>
              <a:buNone/>
            </a:pPr>
            <a:endParaRPr lang="en-US" sz="2400" dirty="0"/>
          </a:p>
          <a:p>
            <a:endParaRPr lang="en-US" sz="2400" dirty="0"/>
          </a:p>
        </p:txBody>
      </p:sp>
    </p:spTree>
    <p:extLst>
      <p:ext uri="{BB962C8B-B14F-4D97-AF65-F5344CB8AC3E}">
        <p14:creationId xmlns:p14="http://schemas.microsoft.com/office/powerpoint/2010/main" val="1274060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Services Through the Years</a:t>
            </a:r>
          </a:p>
        </p:txBody>
      </p:sp>
      <p:grpSp>
        <p:nvGrpSpPr>
          <p:cNvPr id="17" name="Group 16"/>
          <p:cNvGrpSpPr/>
          <p:nvPr/>
        </p:nvGrpSpPr>
        <p:grpSpPr>
          <a:xfrm>
            <a:off x="594360" y="1645920"/>
            <a:ext cx="7955280" cy="4057650"/>
            <a:chOff x="180474" y="1645920"/>
            <a:chExt cx="7955280" cy="4057650"/>
          </a:xfrm>
        </p:grpSpPr>
        <p:pic>
          <p:nvPicPr>
            <p:cNvPr id="4" name="Picture 3"/>
            <p:cNvPicPr>
              <a:picLocks noChangeAspect="1"/>
            </p:cNvPicPr>
            <p:nvPr>
              <p:custDataLst>
                <p:custData r:id="rId1"/>
              </p:custDataLst>
            </p:nvPr>
          </p:nvPicPr>
          <p:blipFill rotWithShape="1">
            <a:blip r:embed="rId3"/>
            <a:srcRect l="-1" t="2090" r="1626" b="-2090"/>
            <a:stretch/>
          </p:blipFill>
          <p:spPr>
            <a:xfrm>
              <a:off x="180474" y="1645920"/>
              <a:ext cx="7955280" cy="4057650"/>
            </a:xfrm>
            <a:prstGeom prst="rect">
              <a:avLst/>
            </a:prstGeom>
          </p:spPr>
        </p:pic>
        <p:sp>
          <p:nvSpPr>
            <p:cNvPr id="5" name="Cube 4"/>
            <p:cNvSpPr/>
            <p:nvPr/>
          </p:nvSpPr>
          <p:spPr>
            <a:xfrm>
              <a:off x="2240881" y="1692275"/>
              <a:ext cx="1558089" cy="1323473"/>
            </a:xfrm>
            <a:prstGeom prst="cube">
              <a:avLst/>
            </a:prstGeom>
            <a:gradFill>
              <a:gsLst>
                <a:gs pos="0">
                  <a:schemeClr val="accent1">
                    <a:tint val="100000"/>
                    <a:shade val="100000"/>
                    <a:satMod val="130000"/>
                  </a:schemeClr>
                </a:gs>
                <a:gs pos="100000">
                  <a:schemeClr val="accent1">
                    <a:tint val="50000"/>
                    <a:shade val="100000"/>
                    <a:satMod val="350000"/>
                  </a:schemeClr>
                </a:gs>
              </a:gsLst>
              <a:lin ang="16200000" scaled="0"/>
            </a:gradFill>
            <a:ln>
              <a:solidFill>
                <a:schemeClr val="accent1">
                  <a:shade val="95000"/>
                  <a:satMod val="10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Straight Arrow Connector 10"/>
            <p:cNvCxnSpPr>
              <a:stCxn id="5" idx="3"/>
            </p:cNvCxnSpPr>
            <p:nvPr/>
          </p:nvCxnSpPr>
          <p:spPr>
            <a:xfrm flipH="1">
              <a:off x="2851484" y="3015748"/>
              <a:ext cx="3007" cy="567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68892" y="2741111"/>
              <a:ext cx="502317" cy="5675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1732547" y="3015748"/>
              <a:ext cx="508334" cy="437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197142" y="4822891"/>
              <a:ext cx="3308684" cy="369332"/>
            </a:xfrm>
            <a:prstGeom prst="rect">
              <a:avLst/>
            </a:prstGeom>
            <a:noFill/>
          </p:spPr>
          <p:txBody>
            <a:bodyPr wrap="square" rtlCol="0">
              <a:spAutoFit/>
            </a:bodyPr>
            <a:lstStyle/>
            <a:p>
              <a:pPr algn="ctr"/>
              <a:r>
                <a:rPr lang="en-US" dirty="0"/>
                <a:t>Multi-Dimensional Cubes</a:t>
              </a:r>
            </a:p>
          </p:txBody>
        </p:sp>
      </p:grpSp>
    </p:spTree>
    <p:extLst>
      <p:ext uri="{BB962C8B-B14F-4D97-AF65-F5344CB8AC3E}">
        <p14:creationId xmlns:p14="http://schemas.microsoft.com/office/powerpoint/2010/main" val="1930103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model Architecture</a:t>
            </a:r>
          </a:p>
        </p:txBody>
      </p:sp>
      <p:pic>
        <p:nvPicPr>
          <p:cNvPr id="4" name="Content Placeholder 3" descr="tabular_model.JPG"/>
          <p:cNvPicPr>
            <a:picLocks noGrp="1" noChangeAspect="1"/>
          </p:cNvPicPr>
          <p:nvPr>
            <p:ph idx="4294967295"/>
          </p:nvPr>
        </p:nvPicPr>
        <p:blipFill rotWithShape="1">
          <a:blip r:embed="rId2"/>
          <a:srcRect l="17992" t="25583" r="20005" b="8104"/>
          <a:stretch/>
        </p:blipFill>
        <p:spPr>
          <a:xfrm>
            <a:off x="818720" y="1474017"/>
            <a:ext cx="7506560" cy="4378702"/>
          </a:xfrm>
        </p:spPr>
      </p:pic>
      <p:sp>
        <p:nvSpPr>
          <p:cNvPr id="3" name="Cloud 2"/>
          <p:cNvSpPr/>
          <p:nvPr/>
        </p:nvSpPr>
        <p:spPr>
          <a:xfrm>
            <a:off x="497080" y="2859389"/>
            <a:ext cx="2201779" cy="155207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Azure</a:t>
            </a:r>
          </a:p>
        </p:txBody>
      </p:sp>
      <p:sp>
        <p:nvSpPr>
          <p:cNvPr id="5" name="Flowchart: Magnetic Disk 4"/>
          <p:cNvSpPr/>
          <p:nvPr/>
        </p:nvSpPr>
        <p:spPr>
          <a:xfrm>
            <a:off x="6927094" y="2695074"/>
            <a:ext cx="1335505" cy="172051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On Premise SQL Server</a:t>
            </a:r>
          </a:p>
        </p:txBody>
      </p:sp>
    </p:spTree>
    <p:extLst>
      <p:ext uri="{BB962C8B-B14F-4D97-AF65-F5344CB8AC3E}">
        <p14:creationId xmlns:p14="http://schemas.microsoft.com/office/powerpoint/2010/main" val="4279901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makes up a Tabular model?</a:t>
            </a:r>
          </a:p>
        </p:txBody>
      </p:sp>
      <p:sp>
        <p:nvSpPr>
          <p:cNvPr id="3" name="Content Placeholder 2"/>
          <p:cNvSpPr>
            <a:spLocks noGrp="1"/>
          </p:cNvSpPr>
          <p:nvPr>
            <p:ph idx="1"/>
          </p:nvPr>
        </p:nvSpPr>
        <p:spPr/>
        <p:txBody>
          <a:bodyPr>
            <a:normAutofit/>
          </a:bodyPr>
          <a:lstStyle/>
          <a:p>
            <a:r>
              <a:rPr lang="en-US" sz="2400" dirty="0"/>
              <a:t>What do our business users need to get deeper insights into their data? What are the key components?</a:t>
            </a:r>
          </a:p>
          <a:p>
            <a:endParaRPr lang="en-US" sz="1000" dirty="0"/>
          </a:p>
          <a:p>
            <a:pPr lvl="1"/>
            <a:r>
              <a:rPr lang="en-US" sz="2000" dirty="0"/>
              <a:t>Import Data Sources – Tables, Files, Feeds, etc.</a:t>
            </a:r>
          </a:p>
          <a:p>
            <a:pPr lvl="1"/>
            <a:r>
              <a:rPr lang="en-US" sz="2000" dirty="0"/>
              <a:t>Tables &amp; Relationships are the key</a:t>
            </a:r>
          </a:p>
          <a:p>
            <a:pPr lvl="1"/>
            <a:r>
              <a:rPr lang="en-US" sz="2000" dirty="0"/>
              <a:t>Calculated Columns</a:t>
            </a:r>
          </a:p>
          <a:p>
            <a:pPr lvl="1"/>
            <a:r>
              <a:rPr lang="en-US" sz="2000" dirty="0"/>
              <a:t>Measures</a:t>
            </a:r>
          </a:p>
          <a:p>
            <a:pPr lvl="1"/>
            <a:r>
              <a:rPr lang="en-US" sz="2000" dirty="0"/>
              <a:t>Hierarchies</a:t>
            </a:r>
          </a:p>
          <a:p>
            <a:pPr lvl="1"/>
            <a:r>
              <a:rPr lang="en-US" sz="2000" dirty="0"/>
              <a:t>KPIs</a:t>
            </a:r>
          </a:p>
          <a:p>
            <a:pPr lvl="1"/>
            <a:r>
              <a:rPr lang="en-US" sz="2000" dirty="0"/>
              <a:t>Roles &amp; Perspectives</a:t>
            </a:r>
          </a:p>
          <a:p>
            <a:pPr lvl="1"/>
            <a:r>
              <a:rPr lang="en-US" sz="2000" dirty="0"/>
              <a:t>Partitions</a:t>
            </a:r>
          </a:p>
          <a:p>
            <a:endParaRPr lang="en-US" sz="2400" dirty="0"/>
          </a:p>
        </p:txBody>
      </p:sp>
    </p:spTree>
    <p:extLst>
      <p:ext uri="{BB962C8B-B14F-4D97-AF65-F5344CB8AC3E}">
        <p14:creationId xmlns:p14="http://schemas.microsoft.com/office/powerpoint/2010/main" val="162038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Sample Analysis Project</a:t>
            </a:r>
          </a:p>
        </p:txBody>
      </p:sp>
      <p:sp>
        <p:nvSpPr>
          <p:cNvPr id="19" name="Content Placeholder 18"/>
          <p:cNvSpPr>
            <a:spLocks noGrp="1"/>
          </p:cNvSpPr>
          <p:nvPr>
            <p:ph idx="1"/>
          </p:nvPr>
        </p:nvSpPr>
        <p:spPr/>
        <p:txBody>
          <a:bodyPr>
            <a:normAutofit/>
          </a:bodyPr>
          <a:lstStyle/>
          <a:p>
            <a:pPr fontAlgn="base"/>
            <a:r>
              <a:rPr lang="en-US" sz="2000" dirty="0"/>
              <a:t>Download internet sales backup from Code Plex.</a:t>
            </a:r>
          </a:p>
          <a:p>
            <a:pPr marL="0" indent="0" fontAlgn="base">
              <a:buNone/>
            </a:pPr>
            <a:endParaRPr lang="en-US" sz="2000" dirty="0"/>
          </a:p>
          <a:p>
            <a:pPr fontAlgn="base"/>
            <a:r>
              <a:rPr lang="en-US" sz="2000" dirty="0"/>
              <a:t>Create new solution in SSDT from existing server.</a:t>
            </a:r>
          </a:p>
          <a:p>
            <a:pPr fontAlgn="base"/>
            <a:endParaRPr lang="en-US" sz="2000" dirty="0"/>
          </a:p>
          <a:p>
            <a:pPr fontAlgn="base"/>
            <a:r>
              <a:rPr lang="en-US" sz="2000" dirty="0"/>
              <a:t>Examine calculations and measures.</a:t>
            </a:r>
          </a:p>
          <a:p>
            <a:pPr fontAlgn="base"/>
            <a:endParaRPr lang="en-US" sz="2000" dirty="0"/>
          </a:p>
          <a:p>
            <a:pPr fontAlgn="base"/>
            <a:r>
              <a:rPr lang="en-US" sz="2000" dirty="0"/>
              <a:t>Insight can be gained by viewing model using SSRS, Excel or Power BI.</a:t>
            </a:r>
          </a:p>
          <a:p>
            <a:pPr fontAlgn="base"/>
            <a:endParaRPr lang="en-US" sz="2000" dirty="0"/>
          </a:p>
          <a:p>
            <a:pPr fontAlgn="base"/>
            <a:endParaRPr lang="en-US" sz="12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24</a:t>
            </a:fld>
            <a:r>
              <a:rPr lang="en-US" dirty="0"/>
              <a:t>  |  </a:t>
            </a:r>
          </a:p>
        </p:txBody>
      </p:sp>
    </p:spTree>
    <p:extLst>
      <p:ext uri="{BB962C8B-B14F-4D97-AF65-F5344CB8AC3E}">
        <p14:creationId xmlns:p14="http://schemas.microsoft.com/office/powerpoint/2010/main" val="1714799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Power BI – Architectural Overview</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25</a:t>
            </a:fld>
            <a:r>
              <a:rPr lang="en-US" dirty="0"/>
              <a:t>  |  </a:t>
            </a:r>
          </a:p>
        </p:txBody>
      </p:sp>
      <p:pic>
        <p:nvPicPr>
          <p:cNvPr id="6" name="Content Placeholder 5"/>
          <p:cNvPicPr>
            <a:picLocks noGrp="1" noChangeAspect="1"/>
          </p:cNvPicPr>
          <p:nvPr>
            <p:ph idx="1"/>
          </p:nvPr>
        </p:nvPicPr>
        <p:blipFill>
          <a:blip r:embed="rId2"/>
          <a:stretch>
            <a:fillRect/>
          </a:stretch>
        </p:blipFill>
        <p:spPr>
          <a:xfrm>
            <a:off x="717037" y="1600200"/>
            <a:ext cx="7709925" cy="4174067"/>
          </a:xfrm>
          <a:prstGeom prst="rect">
            <a:avLst/>
          </a:prstGeom>
        </p:spPr>
      </p:pic>
    </p:spTree>
    <p:extLst>
      <p:ext uri="{BB962C8B-B14F-4D97-AF65-F5344CB8AC3E}">
        <p14:creationId xmlns:p14="http://schemas.microsoft.com/office/powerpoint/2010/main" val="3677487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Power BI Desktop</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dirty="0"/>
              <a:t>There are three main components to every Power BI solutions.</a:t>
            </a:r>
            <a:endParaRPr lang="en-US" sz="2000" dirty="0"/>
          </a:p>
          <a:p>
            <a:pPr marL="0" indent="0">
              <a:buNone/>
            </a:pPr>
            <a:endParaRPr lang="en-US" sz="2400" dirty="0"/>
          </a:p>
          <a:p>
            <a:pPr marL="0" indent="0">
              <a:buNone/>
            </a:pPr>
            <a:r>
              <a:rPr lang="en-US" sz="2400" b="1" dirty="0"/>
              <a:t>Data sets </a:t>
            </a:r>
            <a:r>
              <a:rPr lang="en-US" sz="2400" dirty="0"/>
              <a:t>is where information can be mashed up and transformed.</a:t>
            </a:r>
          </a:p>
          <a:p>
            <a:pPr marL="0" indent="0">
              <a:buNone/>
            </a:pPr>
            <a:endParaRPr lang="en-US" sz="2400" dirty="0"/>
          </a:p>
          <a:p>
            <a:pPr marL="0" indent="0">
              <a:buNone/>
            </a:pPr>
            <a:r>
              <a:rPr lang="en-US" sz="2400" b="1" dirty="0"/>
              <a:t>Relationships</a:t>
            </a:r>
            <a:r>
              <a:rPr lang="en-US" sz="2400" dirty="0"/>
              <a:t> implies order between the data sets.  For instance, there is a 1-to-m relationship between the sales and geography tables.</a:t>
            </a:r>
          </a:p>
          <a:p>
            <a:pPr marL="0" indent="0">
              <a:buNone/>
            </a:pPr>
            <a:endParaRPr lang="en-US" sz="2400" dirty="0"/>
          </a:p>
          <a:p>
            <a:pPr marL="0" indent="0">
              <a:buNone/>
            </a:pPr>
            <a:r>
              <a:rPr lang="en-US" sz="2400" b="1" dirty="0"/>
              <a:t>Reports</a:t>
            </a:r>
            <a:r>
              <a:rPr lang="en-US" sz="2400" dirty="0"/>
              <a:t> are visuals are used to display the data.  Since each report is interactive, this is where insight can be gained.</a:t>
            </a:r>
          </a:p>
          <a:p>
            <a:pPr marL="0" indent="0">
              <a:buNone/>
            </a:pPr>
            <a:r>
              <a:rPr lang="en-US" sz="2400" dirty="0"/>
              <a:t>  </a:t>
            </a:r>
          </a:p>
        </p:txBody>
      </p:sp>
    </p:spTree>
    <p:extLst>
      <p:ext uri="{BB962C8B-B14F-4D97-AF65-F5344CB8AC3E}">
        <p14:creationId xmlns:p14="http://schemas.microsoft.com/office/powerpoint/2010/main" val="1366999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Standard &amp; Custom Visuals</a:t>
            </a:r>
          </a:p>
        </p:txBody>
      </p:sp>
      <p:sp>
        <p:nvSpPr>
          <p:cNvPr id="19" name="Content Placeholder 18"/>
          <p:cNvSpPr>
            <a:spLocks noGrp="1"/>
          </p:cNvSpPr>
          <p:nvPr>
            <p:ph idx="1"/>
          </p:nvPr>
        </p:nvSpPr>
        <p:spPr>
          <a:xfrm>
            <a:off x="457200" y="1600200"/>
            <a:ext cx="3310467" cy="4525963"/>
          </a:xfrm>
        </p:spPr>
        <p:txBody>
          <a:bodyPr>
            <a:normAutofit/>
          </a:bodyPr>
          <a:lstStyle/>
          <a:p>
            <a:pPr fontAlgn="base"/>
            <a:r>
              <a:rPr lang="en-US" sz="2000" dirty="0"/>
              <a:t>Out of the box, Power BI Desktop contains 26 visuals.</a:t>
            </a:r>
          </a:p>
          <a:p>
            <a:pPr fontAlgn="base"/>
            <a:endParaRPr lang="en-US" sz="2000" dirty="0"/>
          </a:p>
          <a:p>
            <a:pPr fontAlgn="base"/>
            <a:r>
              <a:rPr lang="en-US" sz="2000" dirty="0"/>
              <a:t>The actual code for creating your own visual is on GitHub.</a:t>
            </a:r>
          </a:p>
          <a:p>
            <a:pPr fontAlgn="base"/>
            <a:endParaRPr lang="en-US" sz="2000" dirty="0"/>
          </a:p>
          <a:p>
            <a:pPr fontAlgn="base"/>
            <a:r>
              <a:rPr lang="en-US" sz="2000" dirty="0"/>
              <a:t>Below are some visuals that were contributed by the community.</a:t>
            </a:r>
          </a:p>
          <a:p>
            <a:pPr fontAlgn="base"/>
            <a:endParaRPr lang="en-US" sz="2000" dirty="0"/>
          </a:p>
          <a:p>
            <a:pPr fontAlgn="base"/>
            <a:endParaRPr lang="en-US" sz="12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27</a:t>
            </a:fld>
            <a:r>
              <a:rPr lang="en-US" dirty="0"/>
              <a:t>  |  </a:t>
            </a:r>
          </a:p>
        </p:txBody>
      </p:sp>
      <p:pic>
        <p:nvPicPr>
          <p:cNvPr id="6" name="Picture 5"/>
          <p:cNvPicPr>
            <a:picLocks noChangeAspect="1"/>
          </p:cNvPicPr>
          <p:nvPr/>
        </p:nvPicPr>
        <p:blipFill>
          <a:blip r:embed="rId2"/>
          <a:stretch>
            <a:fillRect/>
          </a:stretch>
        </p:blipFill>
        <p:spPr>
          <a:xfrm>
            <a:off x="3932465" y="1417638"/>
            <a:ext cx="4534202" cy="4398962"/>
          </a:xfrm>
          <a:prstGeom prst="rect">
            <a:avLst/>
          </a:prstGeom>
        </p:spPr>
      </p:pic>
    </p:spTree>
    <p:extLst>
      <p:ext uri="{BB962C8B-B14F-4D97-AF65-F5344CB8AC3E}">
        <p14:creationId xmlns:p14="http://schemas.microsoft.com/office/powerpoint/2010/main" val="17964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Sample Power BI Solution</a:t>
            </a:r>
          </a:p>
        </p:txBody>
      </p:sp>
      <p:sp>
        <p:nvSpPr>
          <p:cNvPr id="19" name="Content Placeholder 18"/>
          <p:cNvSpPr>
            <a:spLocks noGrp="1"/>
          </p:cNvSpPr>
          <p:nvPr>
            <p:ph idx="1"/>
          </p:nvPr>
        </p:nvSpPr>
        <p:spPr/>
        <p:txBody>
          <a:bodyPr>
            <a:normAutofit/>
          </a:bodyPr>
          <a:lstStyle/>
          <a:p>
            <a:pPr fontAlgn="base"/>
            <a:r>
              <a:rPr lang="en-US" sz="2000" dirty="0"/>
              <a:t>Connect to Internet Sales tabular model via direct query.</a:t>
            </a:r>
          </a:p>
          <a:p>
            <a:pPr marL="0" indent="0" fontAlgn="base">
              <a:buNone/>
            </a:pPr>
            <a:endParaRPr lang="en-US" sz="2000" dirty="0"/>
          </a:p>
          <a:p>
            <a:pPr fontAlgn="base"/>
            <a:r>
              <a:rPr lang="en-US" sz="2000" dirty="0"/>
              <a:t>Create a report for just US internet sales.</a:t>
            </a:r>
          </a:p>
          <a:p>
            <a:pPr fontAlgn="base"/>
            <a:endParaRPr lang="en-US" sz="2000" dirty="0"/>
          </a:p>
          <a:p>
            <a:pPr fontAlgn="base"/>
            <a:r>
              <a:rPr lang="en-US" sz="2000" dirty="0"/>
              <a:t>Show location of sales on map.</a:t>
            </a:r>
          </a:p>
          <a:p>
            <a:pPr fontAlgn="base"/>
            <a:endParaRPr lang="en-US" sz="2000" dirty="0"/>
          </a:p>
          <a:p>
            <a:pPr fontAlgn="base"/>
            <a:r>
              <a:rPr lang="en-US" sz="2000" dirty="0"/>
              <a:t>What are the most popular products?</a:t>
            </a:r>
          </a:p>
          <a:p>
            <a:pPr fontAlgn="base"/>
            <a:endParaRPr lang="en-US" sz="2000" dirty="0"/>
          </a:p>
          <a:p>
            <a:pPr fontAlgn="base"/>
            <a:r>
              <a:rPr lang="en-US" sz="2000" dirty="0"/>
              <a:t>What months do we sell the most product?</a:t>
            </a:r>
          </a:p>
          <a:p>
            <a:pPr fontAlgn="base"/>
            <a:endParaRPr lang="en-US" sz="2000" dirty="0"/>
          </a:p>
          <a:p>
            <a:pPr fontAlgn="base"/>
            <a:r>
              <a:rPr lang="en-US" sz="2000" dirty="0"/>
              <a:t>What percentage of sales comes from the state MA?</a:t>
            </a:r>
          </a:p>
          <a:p>
            <a:pPr fontAlgn="base"/>
            <a:endParaRPr lang="en-US" sz="2000" dirty="0"/>
          </a:p>
          <a:p>
            <a:pPr fontAlgn="base"/>
            <a:endParaRPr lang="en-US" sz="12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28</a:t>
            </a:fld>
            <a:r>
              <a:rPr lang="en-US" dirty="0"/>
              <a:t>  |  </a:t>
            </a:r>
          </a:p>
        </p:txBody>
      </p:sp>
    </p:spTree>
    <p:extLst>
      <p:ext uri="{BB962C8B-B14F-4D97-AF65-F5344CB8AC3E}">
        <p14:creationId xmlns:p14="http://schemas.microsoft.com/office/powerpoint/2010/main" val="3065979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In Summary</a:t>
            </a:r>
          </a:p>
        </p:txBody>
      </p:sp>
      <p:sp>
        <p:nvSpPr>
          <p:cNvPr id="19" name="Content Placeholder 18"/>
          <p:cNvSpPr>
            <a:spLocks noGrp="1"/>
          </p:cNvSpPr>
          <p:nvPr>
            <p:ph idx="1"/>
          </p:nvPr>
        </p:nvSpPr>
        <p:spPr/>
        <p:txBody>
          <a:bodyPr>
            <a:normAutofit/>
          </a:bodyPr>
          <a:lstStyle/>
          <a:p>
            <a:pPr fontAlgn="base"/>
            <a:r>
              <a:rPr lang="en-US" sz="2000" dirty="0"/>
              <a:t>SQL Server data tools is the development tool of choice for Database, Integration, Reporting and Analysis projects.</a:t>
            </a:r>
          </a:p>
          <a:p>
            <a:pPr fontAlgn="base"/>
            <a:endParaRPr lang="en-US" sz="2000" dirty="0"/>
          </a:p>
          <a:p>
            <a:pPr fontAlgn="base"/>
            <a:r>
              <a:rPr lang="en-US" sz="2000" dirty="0"/>
              <a:t>More services are being release as platform as a service offerings in Azure.  I am expecting that SSDT will evolve to include those platforms as targets.</a:t>
            </a:r>
          </a:p>
          <a:p>
            <a:pPr fontAlgn="base"/>
            <a:endParaRPr lang="en-US" sz="2000" dirty="0"/>
          </a:p>
          <a:p>
            <a:pPr fontAlgn="base"/>
            <a:r>
              <a:rPr lang="en-US" sz="2000" dirty="0"/>
              <a:t>Power BI is a very powerful dashboard reporting tool.  Because the mashup language is easy to use, this tool is gaining in popularity.</a:t>
            </a:r>
          </a:p>
          <a:p>
            <a:pPr fontAlgn="base"/>
            <a:endParaRPr lang="en-US" sz="2000" dirty="0"/>
          </a:p>
          <a:p>
            <a:pPr fontAlgn="base"/>
            <a:r>
              <a:rPr lang="en-US" sz="2000" dirty="0"/>
              <a:t>The best part about both these tools are the cost (</a:t>
            </a:r>
            <a:r>
              <a:rPr lang="en-US" sz="2000" dirty="0">
                <a:solidFill>
                  <a:srgbClr val="FF0000"/>
                </a:solidFill>
              </a:rPr>
              <a:t>$0</a:t>
            </a:r>
            <a:r>
              <a:rPr lang="en-US" sz="2000" dirty="0"/>
              <a:t>).</a:t>
            </a:r>
          </a:p>
          <a:p>
            <a:pPr fontAlgn="base"/>
            <a:endParaRPr lang="en-US" sz="2000" dirty="0"/>
          </a:p>
          <a:p>
            <a:pPr marL="0" indent="0" fontAlgn="base">
              <a:buNone/>
            </a:pPr>
            <a:endParaRPr lang="en-US" sz="2000" dirty="0"/>
          </a:p>
          <a:p>
            <a:pPr fontAlgn="base"/>
            <a:endParaRPr lang="en-US" sz="2000" dirty="0"/>
          </a:p>
          <a:p>
            <a:pPr fontAlgn="base"/>
            <a:endParaRPr lang="en-US" sz="12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29</a:t>
            </a:fld>
            <a:r>
              <a:rPr lang="en-US" dirty="0"/>
              <a:t>  |  </a:t>
            </a:r>
          </a:p>
        </p:txBody>
      </p:sp>
    </p:spTree>
    <p:extLst>
      <p:ext uri="{BB962C8B-B14F-4D97-AF65-F5344CB8AC3E}">
        <p14:creationId xmlns:p14="http://schemas.microsoft.com/office/powerpoint/2010/main" val="351247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Presentation Overview</a:t>
            </a:r>
          </a:p>
        </p:txBody>
      </p:sp>
      <p:sp>
        <p:nvSpPr>
          <p:cNvPr id="19" name="Content Placeholder 18"/>
          <p:cNvSpPr>
            <a:spLocks noGrp="1"/>
          </p:cNvSpPr>
          <p:nvPr>
            <p:ph idx="1"/>
          </p:nvPr>
        </p:nvSpPr>
        <p:spPr/>
        <p:txBody>
          <a:bodyPr>
            <a:normAutofit/>
          </a:bodyPr>
          <a:lstStyle/>
          <a:p>
            <a:pPr lvl="1">
              <a:buNone/>
            </a:pPr>
            <a:r>
              <a:rPr lang="en-US" sz="2400" dirty="0"/>
              <a:t>Review the following subjects.</a:t>
            </a:r>
          </a:p>
          <a:p>
            <a:pPr lvl="1">
              <a:buNone/>
            </a:pPr>
            <a:endParaRPr lang="en-US" sz="2400" dirty="0"/>
          </a:p>
          <a:p>
            <a:pPr marL="971550" lvl="1" indent="-514350">
              <a:buFont typeface="+mj-lt"/>
              <a:buAutoNum type="arabicPeriod"/>
            </a:pPr>
            <a:r>
              <a:rPr lang="en-US" sz="2000" dirty="0"/>
              <a:t>Supported SQL Versions</a:t>
            </a:r>
          </a:p>
          <a:p>
            <a:pPr marL="971550" lvl="1" indent="-514350">
              <a:buFont typeface="+mj-lt"/>
              <a:buAutoNum type="arabicPeriod"/>
            </a:pPr>
            <a:r>
              <a:rPr lang="en-US" sz="2000" dirty="0"/>
              <a:t>Stand-alone install.</a:t>
            </a:r>
          </a:p>
          <a:p>
            <a:pPr marL="971550" lvl="1" indent="-514350">
              <a:buFont typeface="+mj-lt"/>
              <a:buAutoNum type="arabicPeriod"/>
            </a:pPr>
            <a:r>
              <a:rPr lang="en-US" sz="2000" dirty="0"/>
              <a:t>Visual Studio 2017</a:t>
            </a:r>
          </a:p>
          <a:p>
            <a:pPr marL="971550" lvl="1" indent="-514350">
              <a:buFont typeface="+mj-lt"/>
              <a:buAutoNum type="arabicPeriod"/>
            </a:pPr>
            <a:r>
              <a:rPr lang="en-US" sz="2000" dirty="0"/>
              <a:t>Database Project</a:t>
            </a:r>
          </a:p>
          <a:p>
            <a:pPr marL="971550" lvl="1" indent="-514350">
              <a:buFont typeface="+mj-lt"/>
              <a:buAutoNum type="arabicPeriod"/>
            </a:pPr>
            <a:r>
              <a:rPr lang="en-US" sz="2000" dirty="0"/>
              <a:t>Integration Services Project</a:t>
            </a:r>
          </a:p>
          <a:p>
            <a:pPr marL="971550" lvl="1" indent="-514350">
              <a:buFont typeface="+mj-lt"/>
              <a:buAutoNum type="arabicPeriod"/>
            </a:pPr>
            <a:r>
              <a:rPr lang="en-US" sz="2000" dirty="0"/>
              <a:t>Reporting Services Project</a:t>
            </a:r>
          </a:p>
          <a:p>
            <a:pPr marL="971550" lvl="1" indent="-514350">
              <a:buFont typeface="+mj-lt"/>
              <a:buAutoNum type="arabicPeriod"/>
            </a:pPr>
            <a:r>
              <a:rPr lang="en-US" sz="2000" dirty="0"/>
              <a:t>Analysis Services Project</a:t>
            </a:r>
          </a:p>
          <a:p>
            <a:pPr marL="971550" lvl="1" indent="-514350">
              <a:buFont typeface="+mj-lt"/>
              <a:buAutoNum type="arabicPeriod"/>
            </a:pPr>
            <a:r>
              <a:rPr lang="en-US" sz="2000" dirty="0"/>
              <a:t>Viewing tabular model via Power BI</a:t>
            </a:r>
          </a:p>
          <a:p>
            <a:pPr marL="971550" lvl="1" indent="-514350">
              <a:buFont typeface="+mj-lt"/>
              <a:buAutoNum type="arabicPeriod"/>
            </a:pPr>
            <a:endParaRPr lang="en-US" sz="20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Biography</a:t>
            </a:r>
          </a:p>
        </p:txBody>
      </p:sp>
      <p:sp>
        <p:nvSpPr>
          <p:cNvPr id="19" name="Content Placeholder 18"/>
          <p:cNvSpPr>
            <a:spLocks noGrp="1"/>
          </p:cNvSpPr>
          <p:nvPr>
            <p:ph idx="1"/>
          </p:nvPr>
        </p:nvSpPr>
        <p:spPr/>
        <p:txBody>
          <a:bodyPr>
            <a:normAutofit fontScale="92500" lnSpcReduction="20000"/>
          </a:bodyPr>
          <a:lstStyle/>
          <a:p>
            <a:pPr lvl="1"/>
            <a:r>
              <a:rPr lang="en-US" sz="2400" dirty="0"/>
              <a:t>Has twenty five years of data processing and proven project management experience, specializing in the banking, health care, and government areas. </a:t>
            </a:r>
          </a:p>
          <a:p>
            <a:pPr lvl="1"/>
            <a:endParaRPr lang="en-US" sz="2400" dirty="0"/>
          </a:p>
          <a:p>
            <a:pPr lvl="1"/>
            <a:r>
              <a:rPr lang="en-US" sz="2400" dirty="0"/>
              <a:t>His credentials include a Masters degree in Computer Science from the University of Rhode Island; and Microsoft Certificates (MCDBA 2000, MCSA 2003, MCSA 2012).</a:t>
            </a:r>
          </a:p>
          <a:p>
            <a:pPr lvl="1"/>
            <a:endParaRPr lang="en-US" sz="2400" dirty="0"/>
          </a:p>
          <a:p>
            <a:pPr lvl="1"/>
            <a:r>
              <a:rPr lang="en-US" sz="2400" dirty="0"/>
              <a:t>John is currently a Data Platform &amp; Analytics TSP for Microsoft.  He was award the MVP honor (2014/2015) for his contributions to the community.</a:t>
            </a:r>
          </a:p>
          <a:p>
            <a:pPr lvl="1"/>
            <a:endParaRPr lang="en-US" sz="2400" dirty="0"/>
          </a:p>
          <a:p>
            <a:pPr lvl="1"/>
            <a:r>
              <a:rPr lang="en-US" sz="2400" dirty="0"/>
              <a:t>When he is not busy working, he spends time with his wife, daughter and dog enjoying outdoor activities </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Tree>
    <p:extLst>
      <p:ext uri="{BB962C8B-B14F-4D97-AF65-F5344CB8AC3E}">
        <p14:creationId xmlns:p14="http://schemas.microsoft.com/office/powerpoint/2010/main" val="3880213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Questions &amp; Answers</a:t>
            </a:r>
          </a:p>
        </p:txBody>
      </p:sp>
      <p:sp>
        <p:nvSpPr>
          <p:cNvPr id="19" name="Content Placeholder 18"/>
          <p:cNvSpPr>
            <a:spLocks noGrp="1"/>
          </p:cNvSpPr>
          <p:nvPr>
            <p:ph idx="1"/>
          </p:nvPr>
        </p:nvSpPr>
        <p:spPr/>
        <p:txBody>
          <a:bodyPr>
            <a:normAutofit/>
          </a:bodyPr>
          <a:lstStyle/>
          <a:p>
            <a:pPr lvl="1"/>
            <a:r>
              <a:rPr lang="en-US" sz="2400" dirty="0"/>
              <a:t>Please visit SQL Server Books Online for more info.</a:t>
            </a:r>
          </a:p>
          <a:p>
            <a:pPr lvl="1"/>
            <a:endParaRPr lang="en-US" sz="2400" dirty="0"/>
          </a:p>
          <a:p>
            <a:pPr lvl="1"/>
            <a:r>
              <a:rPr lang="en-US" sz="2400" dirty="0"/>
              <a:t>Please ask about the presentation or visit my blog (</a:t>
            </a:r>
            <a:r>
              <a:rPr lang="en-US" sz="2400" dirty="0">
                <a:hlinkClick r:id="rId2"/>
              </a:rPr>
              <a:t>www.mssqltips.com</a:t>
            </a:r>
            <a:r>
              <a:rPr lang="en-US" sz="2400" dirty="0"/>
              <a:t> or </a:t>
            </a:r>
            <a:r>
              <a:rPr lang="en-US" sz="2400" dirty="0">
                <a:solidFill>
                  <a:srgbClr val="0070C0"/>
                </a:solidFill>
                <a:hlinkClick r:id="rId3"/>
              </a:rPr>
              <a:t>www.craftydba.com</a:t>
            </a:r>
            <a:r>
              <a:rPr lang="en-US" sz="2400" dirty="0"/>
              <a:t>) for articles on these subjects.</a:t>
            </a:r>
          </a:p>
          <a:p>
            <a:pPr lvl="1"/>
            <a:endParaRPr lang="en-US" sz="2400" dirty="0"/>
          </a:p>
          <a:p>
            <a:pPr lvl="1"/>
            <a:r>
              <a:rPr lang="en-US" sz="2400" dirty="0"/>
              <a:t>If you have any questions, you can contact me at </a:t>
            </a:r>
            <a:r>
              <a:rPr lang="en-US" sz="2400" dirty="0">
                <a:solidFill>
                  <a:srgbClr val="0070C0"/>
                </a:solidFill>
              </a:rPr>
              <a:t>john@craftydba.com</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31</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WARNING – TSQL Skills Required</a:t>
            </a:r>
          </a:p>
        </p:txBody>
      </p:sp>
      <p:sp>
        <p:nvSpPr>
          <p:cNvPr id="19" name="Content Placeholder 18"/>
          <p:cNvSpPr>
            <a:spLocks noGrp="1"/>
          </p:cNvSpPr>
          <p:nvPr>
            <p:ph idx="1"/>
          </p:nvPr>
        </p:nvSpPr>
        <p:spPr/>
        <p:txBody>
          <a:bodyPr/>
          <a:lstStyle/>
          <a:p>
            <a:pPr lvl="1"/>
            <a:r>
              <a:rPr lang="en-US" dirty="0"/>
              <a:t>All of the demonstrations are code based to give a real life example of how to apply a technique.</a:t>
            </a:r>
          </a:p>
          <a:p>
            <a:pPr lvl="1"/>
            <a:endParaRPr lang="en-US" sz="1000" dirty="0"/>
          </a:p>
          <a:p>
            <a:pPr lvl="1"/>
            <a:r>
              <a:rPr lang="en-US" dirty="0"/>
              <a:t>I will be not offended if you decide to leave now.</a:t>
            </a:r>
          </a:p>
          <a:p>
            <a:pPr lvl="2">
              <a:buNone/>
            </a:pPr>
            <a:endParaRPr lang="en-US" dirty="0"/>
          </a:p>
          <a:p>
            <a:pPr lvl="1">
              <a:buNone/>
            </a:pP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4</a:t>
            </a:fld>
            <a:r>
              <a:rPr lang="en-US" dirty="0"/>
              <a:t>  |  </a:t>
            </a:r>
          </a:p>
        </p:txBody>
      </p:sp>
      <p:pic>
        <p:nvPicPr>
          <p:cNvPr id="6" name="Picture 5" descr="dilbert-sql-server-database.jpg"/>
          <p:cNvPicPr>
            <a:picLocks noChangeAspect="1"/>
          </p:cNvPicPr>
          <p:nvPr/>
        </p:nvPicPr>
        <p:blipFill>
          <a:blip r:embed="rId2"/>
          <a:stretch>
            <a:fillRect/>
          </a:stretch>
        </p:blipFill>
        <p:spPr>
          <a:xfrm>
            <a:off x="1533525" y="3402466"/>
            <a:ext cx="6076950" cy="1838325"/>
          </a:xfrm>
          <a:prstGeom prst="rect">
            <a:avLst/>
          </a:prstGeom>
        </p:spPr>
      </p:pic>
    </p:spTree>
    <p:extLst>
      <p:ext uri="{BB962C8B-B14F-4D97-AF65-F5344CB8AC3E}">
        <p14:creationId xmlns:p14="http://schemas.microsoft.com/office/powerpoint/2010/main" val="388021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Supported SQL Versions</a:t>
            </a:r>
          </a:p>
        </p:txBody>
      </p:sp>
      <p:sp>
        <p:nvSpPr>
          <p:cNvPr id="19" name="Content Placeholder 18"/>
          <p:cNvSpPr>
            <a:spLocks noGrp="1"/>
          </p:cNvSpPr>
          <p:nvPr>
            <p:ph idx="1"/>
          </p:nvPr>
        </p:nvSpPr>
        <p:spPr/>
        <p:txBody>
          <a:bodyPr>
            <a:normAutofit/>
          </a:bodyPr>
          <a:lstStyle/>
          <a:p>
            <a:pPr fontAlgn="base"/>
            <a:r>
              <a:rPr lang="en-US" sz="2000" dirty="0"/>
              <a:t>Database schema (2008 - 2016)</a:t>
            </a:r>
          </a:p>
          <a:p>
            <a:pPr fontAlgn="base"/>
            <a:r>
              <a:rPr lang="en-US" sz="2000" dirty="0"/>
              <a:t>Azure SQL database</a:t>
            </a:r>
          </a:p>
          <a:p>
            <a:pPr fontAlgn="base"/>
            <a:r>
              <a:rPr lang="en-US" sz="2000" dirty="0"/>
              <a:t>Azure SQL data warehouse (query only)</a:t>
            </a:r>
          </a:p>
          <a:p>
            <a:pPr marL="0" indent="0" fontAlgn="base">
              <a:buNone/>
            </a:pPr>
            <a:endParaRPr lang="en-US" sz="2000" dirty="0"/>
          </a:p>
          <a:p>
            <a:pPr fontAlgn="base"/>
            <a:r>
              <a:rPr lang="en-US" sz="2000" dirty="0"/>
              <a:t>Integration services (2012 - 2016)</a:t>
            </a:r>
          </a:p>
          <a:p>
            <a:pPr fontAlgn="base"/>
            <a:r>
              <a:rPr lang="en-US" sz="2000" dirty="0"/>
              <a:t>Analysis services (2008 - 2016)</a:t>
            </a:r>
          </a:p>
          <a:p>
            <a:pPr fontAlgn="base"/>
            <a:r>
              <a:rPr lang="en-US" sz="2000" dirty="0"/>
              <a:t>Reporting services (2008 – 2016)</a:t>
            </a:r>
          </a:p>
          <a:p>
            <a:pPr fontAlgn="base"/>
            <a:endParaRPr lang="en-US" sz="2400" dirty="0"/>
          </a:p>
          <a:p>
            <a:pPr marL="0" indent="0">
              <a:buNone/>
            </a:pPr>
            <a:endParaRPr lang="en-US" sz="2400" dirty="0">
              <a:hlinkClick r:id="rId2"/>
            </a:endParaRPr>
          </a:p>
          <a:p>
            <a:pPr marL="0" indent="0">
              <a:buNone/>
            </a:pPr>
            <a:r>
              <a:rPr lang="en-US" sz="1800" dirty="0"/>
              <a:t>SQL Versions</a:t>
            </a:r>
            <a:endParaRPr lang="en-US" sz="1800" b="1" dirty="0">
              <a:hlinkClick r:id="rId2"/>
            </a:endParaRPr>
          </a:p>
          <a:p>
            <a:pPr marL="0" indent="0">
              <a:buNone/>
            </a:pPr>
            <a:r>
              <a:rPr lang="en-US" sz="1800" b="1" dirty="0">
                <a:hlinkClick r:id="rId2"/>
              </a:rPr>
              <a:t>http://tinyurl.com/k2mt9fe</a:t>
            </a:r>
            <a:endParaRPr lang="en-US" sz="1800" b="1" dirty="0"/>
          </a:p>
          <a:p>
            <a:pPr marL="0" indent="0">
              <a:buNone/>
            </a:pPr>
            <a:endParaRPr lang="en-US" sz="2400" dirty="0"/>
          </a:p>
          <a:p>
            <a:pPr marL="0" indent="0" fontAlgn="base">
              <a:buNone/>
            </a:pPr>
            <a:endParaRPr lang="en-US" sz="26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5</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Stand-alone install</a:t>
            </a:r>
          </a:p>
        </p:txBody>
      </p:sp>
      <p:sp>
        <p:nvSpPr>
          <p:cNvPr id="19" name="Content Placeholder 18"/>
          <p:cNvSpPr>
            <a:spLocks noGrp="1"/>
          </p:cNvSpPr>
          <p:nvPr>
            <p:ph idx="1"/>
          </p:nvPr>
        </p:nvSpPr>
        <p:spPr/>
        <p:txBody>
          <a:bodyPr>
            <a:normAutofit/>
          </a:bodyPr>
          <a:lstStyle/>
          <a:p>
            <a:pPr marL="0" indent="0" fontAlgn="base">
              <a:buNone/>
            </a:pPr>
            <a:r>
              <a:rPr lang="en-US" sz="2000" dirty="0"/>
              <a:t>There are two main branches of the SSDT code.</a:t>
            </a:r>
          </a:p>
          <a:p>
            <a:pPr marL="0" indent="0" fontAlgn="base">
              <a:buNone/>
            </a:pPr>
            <a:endParaRPr lang="en-US" sz="2000" dirty="0"/>
          </a:p>
          <a:p>
            <a:pPr fontAlgn="base"/>
            <a:r>
              <a:rPr lang="en-US" sz="2000" dirty="0"/>
              <a:t>The current production release.</a:t>
            </a:r>
          </a:p>
          <a:p>
            <a:pPr fontAlgn="base"/>
            <a:r>
              <a:rPr lang="en-US" sz="2000" dirty="0"/>
              <a:t>The SQL Server </a:t>
            </a:r>
            <a:r>
              <a:rPr lang="en-US" sz="2000" dirty="0" err="1"/>
              <a:t>vNext</a:t>
            </a:r>
            <a:r>
              <a:rPr lang="en-US" sz="2000" dirty="0"/>
              <a:t> candidate release.</a:t>
            </a:r>
          </a:p>
          <a:p>
            <a:pPr marL="0" indent="0" fontAlgn="base">
              <a:buNone/>
            </a:pPr>
            <a:endParaRPr lang="en-US" sz="2000" dirty="0"/>
          </a:p>
          <a:p>
            <a:pPr marL="0" indent="0" fontAlgn="base">
              <a:buNone/>
            </a:pPr>
            <a:r>
              <a:rPr lang="en-US" sz="2000" dirty="0"/>
              <a:t>If you install SSDT without Visual Studio, you end up with the integrated minimal shell version of VS 2015.</a:t>
            </a:r>
          </a:p>
          <a:p>
            <a:pPr marL="0" indent="0" fontAlgn="base">
              <a:buNone/>
            </a:pPr>
            <a:endParaRPr lang="en-US" sz="2000" dirty="0"/>
          </a:p>
          <a:p>
            <a:pPr marL="0" indent="0" fontAlgn="base">
              <a:buNone/>
            </a:pPr>
            <a:r>
              <a:rPr lang="en-US" sz="2000" dirty="0"/>
              <a:t> </a:t>
            </a:r>
          </a:p>
          <a:p>
            <a:pPr marL="0" indent="0" fontAlgn="base">
              <a:buNone/>
            </a:pPr>
            <a:endParaRPr lang="en-US" sz="2000" dirty="0"/>
          </a:p>
          <a:p>
            <a:pPr marL="0" indent="0">
              <a:buNone/>
            </a:pPr>
            <a:r>
              <a:rPr lang="en-US" sz="1600" dirty="0"/>
              <a:t>Download URL</a:t>
            </a:r>
          </a:p>
          <a:p>
            <a:pPr marL="0" indent="0">
              <a:buNone/>
            </a:pPr>
            <a:r>
              <a:rPr lang="en-US" sz="1600" b="1" dirty="0">
                <a:hlinkClick r:id="rId2"/>
              </a:rPr>
              <a:t>http://tinyurl.com/k2mt9fe</a:t>
            </a:r>
            <a:endParaRPr lang="en-US" sz="1600" b="1" dirty="0"/>
          </a:p>
          <a:p>
            <a:pPr fontAlgn="base"/>
            <a:endParaRPr lang="en-US" sz="2000" dirty="0"/>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6</a:t>
            </a:fld>
            <a:r>
              <a:rPr lang="en-US" dirty="0"/>
              <a:t>  |  </a:t>
            </a:r>
          </a:p>
        </p:txBody>
      </p:sp>
    </p:spTree>
    <p:extLst>
      <p:ext uri="{BB962C8B-B14F-4D97-AF65-F5344CB8AC3E}">
        <p14:creationId xmlns:p14="http://schemas.microsoft.com/office/powerpoint/2010/main" val="217671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Visual Studio 2017</a:t>
            </a:r>
          </a:p>
        </p:txBody>
      </p:sp>
      <p:sp>
        <p:nvSpPr>
          <p:cNvPr id="19" name="Content Placeholder 18"/>
          <p:cNvSpPr>
            <a:spLocks noGrp="1"/>
          </p:cNvSpPr>
          <p:nvPr>
            <p:ph idx="1"/>
          </p:nvPr>
        </p:nvSpPr>
        <p:spPr>
          <a:xfrm>
            <a:off x="457200" y="1417638"/>
            <a:ext cx="8229600" cy="4708525"/>
          </a:xfrm>
        </p:spPr>
        <p:txBody>
          <a:bodyPr>
            <a:normAutofit/>
          </a:bodyPr>
          <a:lstStyle/>
          <a:p>
            <a:pPr fontAlgn="base"/>
            <a:r>
              <a:rPr lang="en-US" sz="2000" dirty="0"/>
              <a:t>Includes relational database support: Database Projects, Schema Compare, Data Compare, SQL Server Object Explorer and more.</a:t>
            </a:r>
          </a:p>
          <a:p>
            <a:pPr fontAlgn="base"/>
            <a:endParaRPr lang="en-US" sz="2000" dirty="0"/>
          </a:p>
          <a:p>
            <a:pPr fontAlgn="base"/>
            <a:r>
              <a:rPr lang="en-US" sz="2000" dirty="0"/>
              <a:t>Both analysis and reporting services are project types available from the VS gallery.  Integration services project types being worked on but not ready for GA release (07 Mar 2017).</a:t>
            </a:r>
          </a:p>
          <a:p>
            <a:pPr fontAlgn="base"/>
            <a:endParaRPr lang="en-US" sz="2000" dirty="0"/>
          </a:p>
          <a:p>
            <a:pPr fontAlgn="base"/>
            <a:r>
              <a:rPr lang="en-US" sz="2000" dirty="0"/>
              <a:t>Developers can leverage Red Gate Data Tools. SQL Search is available in all editions, and SQL Prompt core and Ready Roll core are available for VS 2017 Enterprise subscribers.</a:t>
            </a:r>
          </a:p>
          <a:p>
            <a:pPr fontAlgn="base"/>
            <a:endParaRPr lang="en-US" sz="2000" dirty="0"/>
          </a:p>
          <a:p>
            <a:pPr marL="0" indent="0" fontAlgn="base">
              <a:buNone/>
            </a:pPr>
            <a:r>
              <a:rPr lang="en-US" sz="1600" dirty="0"/>
              <a:t>Team Blog</a:t>
            </a:r>
          </a:p>
          <a:p>
            <a:pPr marL="0" indent="0" fontAlgn="base">
              <a:buNone/>
            </a:pPr>
            <a:r>
              <a:rPr lang="en-US" sz="1600" dirty="0"/>
              <a:t> </a:t>
            </a:r>
            <a:r>
              <a:rPr lang="en-US" sz="1600" b="1" dirty="0">
                <a:hlinkClick r:id="rId2"/>
              </a:rPr>
              <a:t>http://tinyurl.com/lkmuxtl</a:t>
            </a:r>
            <a:endParaRPr lang="en-US" sz="1600" b="1" dirty="0"/>
          </a:p>
          <a:p>
            <a:pPr marL="0" indent="0" fontAlgn="base">
              <a:buNone/>
            </a:pPr>
            <a:endParaRPr lang="en-US" sz="2000" dirty="0"/>
          </a:p>
          <a:p>
            <a:pPr marL="0" indent="0" fontAlgn="base">
              <a:buNone/>
            </a:pPr>
            <a:endParaRPr lang="en-US" sz="2000" dirty="0"/>
          </a:p>
          <a:p>
            <a:pPr fontAlgn="base"/>
            <a:endParaRPr lang="en-US" sz="2000" dirty="0"/>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7</a:t>
            </a:fld>
            <a:r>
              <a:rPr lang="en-US" dirty="0"/>
              <a:t>  |  </a:t>
            </a:r>
          </a:p>
        </p:txBody>
      </p:sp>
    </p:spTree>
    <p:extLst>
      <p:ext uri="{BB962C8B-B14F-4D97-AF65-F5344CB8AC3E}">
        <p14:creationId xmlns:p14="http://schemas.microsoft.com/office/powerpoint/2010/main" val="65311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Database Project</a:t>
            </a:r>
          </a:p>
        </p:txBody>
      </p:sp>
      <p:sp>
        <p:nvSpPr>
          <p:cNvPr id="19" name="Content Placeholder 18"/>
          <p:cNvSpPr>
            <a:spLocks noGrp="1"/>
          </p:cNvSpPr>
          <p:nvPr>
            <p:ph idx="1"/>
          </p:nvPr>
        </p:nvSpPr>
        <p:spPr/>
        <p:txBody>
          <a:bodyPr>
            <a:normAutofit/>
          </a:bodyPr>
          <a:lstStyle/>
          <a:p>
            <a:pPr fontAlgn="base"/>
            <a:r>
              <a:rPr lang="en-US" sz="2000" dirty="0"/>
              <a:t>Can import an existing database as a project.</a:t>
            </a:r>
          </a:p>
          <a:p>
            <a:pPr marL="0" indent="0" fontAlgn="base">
              <a:buNone/>
            </a:pPr>
            <a:endParaRPr lang="en-US" sz="2000" dirty="0"/>
          </a:p>
          <a:p>
            <a:pPr fontAlgn="base"/>
            <a:r>
              <a:rPr lang="en-US" sz="2000" dirty="0"/>
              <a:t>Implement schema changes by adding, modifying or deleting the definitions.</a:t>
            </a:r>
          </a:p>
          <a:p>
            <a:pPr marL="0" indent="0" fontAlgn="base">
              <a:buNone/>
            </a:pPr>
            <a:endParaRPr lang="en-US" sz="2000" dirty="0"/>
          </a:p>
          <a:p>
            <a:pPr fontAlgn="base"/>
            <a:r>
              <a:rPr lang="en-US" sz="2000" dirty="0"/>
              <a:t>Can use schema compare to make sure production and project schema are in synch.</a:t>
            </a:r>
          </a:p>
          <a:p>
            <a:pPr marL="0" indent="0" fontAlgn="base">
              <a:buNone/>
            </a:pPr>
            <a:endParaRPr lang="en-US" sz="2000" dirty="0"/>
          </a:p>
          <a:p>
            <a:pPr fontAlgn="base"/>
            <a:r>
              <a:rPr lang="en-US" sz="2000" dirty="0"/>
              <a:t>Snapshots can be used to capture database at point in time.</a:t>
            </a:r>
          </a:p>
          <a:p>
            <a:pPr marL="0" indent="0" fontAlgn="base">
              <a:buNone/>
            </a:pPr>
            <a:endParaRPr lang="en-US" sz="2000" dirty="0"/>
          </a:p>
          <a:p>
            <a:pPr fontAlgn="base"/>
            <a:r>
              <a:rPr lang="en-US" sz="2000" dirty="0"/>
              <a:t>SSDT integrates with versions control.</a:t>
            </a:r>
          </a:p>
          <a:p>
            <a:pPr fontAlgn="base"/>
            <a:endParaRPr lang="en-US" sz="12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8</a:t>
            </a:fld>
            <a:r>
              <a:rPr lang="en-US" dirty="0"/>
              <a:t>  |  </a:t>
            </a:r>
          </a:p>
        </p:txBody>
      </p:sp>
    </p:spTree>
    <p:extLst>
      <p:ext uri="{BB962C8B-B14F-4D97-AF65-F5344CB8AC3E}">
        <p14:creationId xmlns:p14="http://schemas.microsoft.com/office/powerpoint/2010/main" val="134065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Sample Database Project</a:t>
            </a:r>
          </a:p>
        </p:txBody>
      </p:sp>
      <p:sp>
        <p:nvSpPr>
          <p:cNvPr id="19" name="Content Placeholder 18"/>
          <p:cNvSpPr>
            <a:spLocks noGrp="1"/>
          </p:cNvSpPr>
          <p:nvPr>
            <p:ph idx="1"/>
          </p:nvPr>
        </p:nvSpPr>
        <p:spPr/>
        <p:txBody>
          <a:bodyPr>
            <a:normAutofit/>
          </a:bodyPr>
          <a:lstStyle/>
          <a:p>
            <a:pPr fontAlgn="base"/>
            <a:r>
              <a:rPr lang="en-US" sz="2000" dirty="0"/>
              <a:t>Restore Adventure Works 2014 from a backup file.</a:t>
            </a:r>
          </a:p>
          <a:p>
            <a:pPr marL="0" indent="0" fontAlgn="base">
              <a:buNone/>
            </a:pPr>
            <a:endParaRPr lang="en-US" sz="2000" dirty="0"/>
          </a:p>
          <a:p>
            <a:pPr fontAlgn="base"/>
            <a:r>
              <a:rPr lang="en-US" sz="2000" dirty="0"/>
              <a:t>Create new project by importing from server.</a:t>
            </a:r>
          </a:p>
          <a:p>
            <a:pPr marL="0" indent="0" fontAlgn="base">
              <a:buNone/>
            </a:pPr>
            <a:endParaRPr lang="en-US" sz="2000" dirty="0"/>
          </a:p>
          <a:p>
            <a:pPr fontAlgn="base"/>
            <a:r>
              <a:rPr lang="en-US" sz="2000" dirty="0"/>
              <a:t>Change target to Azure SQL database.</a:t>
            </a:r>
          </a:p>
          <a:p>
            <a:pPr fontAlgn="base"/>
            <a:endParaRPr lang="en-US" sz="2000" dirty="0"/>
          </a:p>
          <a:p>
            <a:pPr fontAlgn="base"/>
            <a:r>
              <a:rPr lang="en-US" sz="2000" dirty="0"/>
              <a:t>Deploy schema to the cloud.</a:t>
            </a:r>
          </a:p>
          <a:p>
            <a:pPr fontAlgn="base"/>
            <a:endParaRPr lang="en-US" sz="12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SQL Server Data Tools (Overview)</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9</a:t>
            </a:fld>
            <a:r>
              <a:rPr lang="en-US" dirty="0"/>
              <a:t>  |  </a:t>
            </a:r>
          </a:p>
        </p:txBody>
      </p:sp>
    </p:spTree>
    <p:extLst>
      <p:ext uri="{BB962C8B-B14F-4D97-AF65-F5344CB8AC3E}">
        <p14:creationId xmlns:p14="http://schemas.microsoft.com/office/powerpoint/2010/main" val="291060289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d5685a4b-8f4a-4629-ae72-b7bf56573080" Revision="1" Stencil="System.MyShapes" StencilVersion="1.0"/>
</Control>
</file>

<file path=customXml/itemProps1.xml><?xml version="1.0" encoding="utf-8"?>
<ds:datastoreItem xmlns:ds="http://schemas.openxmlformats.org/officeDocument/2006/customXml" ds:itemID="{A72A8034-E0AD-482A-AA0E-39D347CBCBA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2349</TotalTime>
  <Words>2405</Words>
  <Application>Microsoft Office PowerPoint</Application>
  <PresentationFormat>On-screen Show (4:3)</PresentationFormat>
  <Paragraphs>320</Paragraphs>
  <Slides>31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Segoe</vt:lpstr>
      <vt:lpstr>Segoe Light</vt:lpstr>
      <vt:lpstr>Wingdings</vt:lpstr>
      <vt:lpstr>Office Theme</vt:lpstr>
      <vt:lpstr>Overview of SQL Server Data Tools (Visual Studio 2017)</vt:lpstr>
      <vt:lpstr>What is SSDT?</vt:lpstr>
      <vt:lpstr>Presentation Overview</vt:lpstr>
      <vt:lpstr>WARNING – TSQL Skills Required</vt:lpstr>
      <vt:lpstr>Supported SQL Versions</vt:lpstr>
      <vt:lpstr>Stand-alone install</vt:lpstr>
      <vt:lpstr>Visual Studio 2017</vt:lpstr>
      <vt:lpstr>Database Project</vt:lpstr>
      <vt:lpstr>Sample Database Project</vt:lpstr>
      <vt:lpstr>PowerPoint Presentation</vt:lpstr>
      <vt:lpstr>Architectural Overview</vt:lpstr>
      <vt:lpstr>Control Flow</vt:lpstr>
      <vt:lpstr>Precedence Constraints</vt:lpstr>
      <vt:lpstr>Data Flow</vt:lpstr>
      <vt:lpstr>Sample Integration Project</vt:lpstr>
      <vt:lpstr>Reporting Services Project</vt:lpstr>
      <vt:lpstr>Architectural Overview</vt:lpstr>
      <vt:lpstr>Paginated Reporting Components</vt:lpstr>
      <vt:lpstr>Sample Reporting Project</vt:lpstr>
      <vt:lpstr>Analysis Services Project</vt:lpstr>
      <vt:lpstr>Analysis Services Through the Years</vt:lpstr>
      <vt:lpstr>Tabular model Architecture</vt:lpstr>
      <vt:lpstr>What makes up a Tabular model?</vt:lpstr>
      <vt:lpstr>Sample Analysis Project</vt:lpstr>
      <vt:lpstr>Power BI – Architectural Overview</vt:lpstr>
      <vt:lpstr>Power BI Desktop</vt:lpstr>
      <vt:lpstr>Standard &amp; Custom Visuals</vt:lpstr>
      <vt:lpstr>Sample Power BI Solution</vt:lpstr>
      <vt:lpstr>In Summary</vt:lpstr>
      <vt:lpstr>Biography</vt:lpstr>
      <vt:lpstr>Questions &amp; Answers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John Miner</cp:lastModifiedBy>
  <cp:revision>347</cp:revision>
  <dcterms:created xsi:type="dcterms:W3CDTF">2011-08-19T20:30:49Z</dcterms:created>
  <dcterms:modified xsi:type="dcterms:W3CDTF">2017-04-06T22:53:40Z</dcterms:modified>
</cp:coreProperties>
</file>