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337" r:id="rId4"/>
    <p:sldId id="280" r:id="rId5"/>
    <p:sldId id="261" r:id="rId6"/>
    <p:sldId id="340" r:id="rId7"/>
    <p:sldId id="312" r:id="rId8"/>
    <p:sldId id="313" r:id="rId9"/>
    <p:sldId id="338" r:id="rId10"/>
    <p:sldId id="339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2" r:id="rId22"/>
    <p:sldId id="353" r:id="rId23"/>
    <p:sldId id="354" r:id="rId24"/>
    <p:sldId id="355" r:id="rId25"/>
    <p:sldId id="356" r:id="rId26"/>
    <p:sldId id="357" r:id="rId27"/>
    <p:sldId id="279" r:id="rId28"/>
    <p:sldId id="351" r:id="rId29"/>
    <p:sldId id="278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 autoAdjust="0"/>
    <p:restoredTop sz="94660"/>
  </p:normalViewPr>
  <p:slideViewPr>
    <p:cSldViewPr snapToGrid="0" snapToObjects="1">
      <p:cViewPr>
        <p:scale>
          <a:sx n="88" d="100"/>
          <a:sy n="88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F7938-0EB9-4E93-90FC-1EEB85C8D749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3267-64C2-4827-88BE-43B3D916C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43267-64C2-4827-88BE-43B3D916C6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ss-dba-virtual-chapt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10955" y="5885768"/>
            <a:ext cx="30003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1/22/2014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1/22/2014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1/22/2014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1/22/2014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1/22/2014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ftydba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sql/database-administration/automate-and-improve-your-database-maintenance-using-ola-hallengrens-free-script" TargetMode="External"/><Relationship Id="rId2" Type="http://schemas.openxmlformats.org/officeDocument/2006/relationships/hyperlink" Target="http://ola.hallengren.com/sql-server-index-and-statistics-maintenanc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net.microsoft.com/en-us/library/ms176064.aspx" TargetMode="External"/><Relationship Id="rId5" Type="http://schemas.openxmlformats.org/officeDocument/2006/relationships/hyperlink" Target="http://technet.microsoft.com/en-us/library/ms186858.aspx" TargetMode="External"/><Relationship Id="rId4" Type="http://schemas.openxmlformats.org/officeDocument/2006/relationships/hyperlink" Target="http://technet.microsoft.com/en-us/library/ms186865.aspx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ms189858.aspx" TargetMode="External"/><Relationship Id="rId2" Type="http://schemas.openxmlformats.org/officeDocument/2006/relationships/hyperlink" Target="http://technet.microsoft.com/en-us/library/ms187348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net.microsoft.com/en-us/library/ms179314.aspx" TargetMode="External"/><Relationship Id="rId4" Type="http://schemas.openxmlformats.org/officeDocument/2006/relationships/hyperlink" Target="http://technet.microsoft.com/en-us/library/ms188388.aspx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413658"/>
            <a:ext cx="8203153" cy="849085"/>
          </a:xfrm>
        </p:spPr>
        <p:txBody>
          <a:bodyPr/>
          <a:lstStyle/>
          <a:p>
            <a:r>
              <a:rPr lang="en-US" dirty="0" smtClean="0"/>
              <a:t>Custom Maintenance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7925349" cy="249358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Database Administrator Virtual Chapter</a:t>
            </a:r>
          </a:p>
          <a:p>
            <a:pPr>
              <a:defRPr/>
            </a:pPr>
            <a:r>
              <a:rPr lang="en-US" sz="32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By John Miner ~ www.craftydba.com</a:t>
            </a:r>
          </a:p>
        </p:txBody>
      </p:sp>
      <p:pic>
        <p:nvPicPr>
          <p:cNvPr id="102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" y="5498044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34885" y="6036127"/>
            <a:ext cx="2394857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0176" y="1066814"/>
            <a:ext cx="8203153" cy="849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sing Ola Hallengren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Scripts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versus User databases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scripts defines the following databases as system databases.</a:t>
            </a:r>
          </a:p>
          <a:p>
            <a:endParaRPr lang="en-US" sz="1200" dirty="0" smtClean="0"/>
          </a:p>
          <a:p>
            <a:pPr lvl="1">
              <a:buNone/>
            </a:pPr>
            <a:r>
              <a:rPr lang="en-US" sz="2400" dirty="0" smtClean="0"/>
              <a:t>[master], [</a:t>
            </a:r>
            <a:r>
              <a:rPr lang="en-US" sz="2400" dirty="0" err="1" smtClean="0"/>
              <a:t>msdb</a:t>
            </a:r>
            <a:r>
              <a:rPr lang="en-US" sz="2400" dirty="0" smtClean="0"/>
              <a:t>], [model], [</a:t>
            </a:r>
            <a:r>
              <a:rPr lang="en-US" sz="2400" dirty="0" err="1" smtClean="0"/>
              <a:t>tempdb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r>
              <a:rPr lang="en-US" sz="2400" dirty="0" smtClean="0"/>
              <a:t>All other databases are considered user databases.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1</a:t>
            </a:r>
          </a:p>
          <a:p>
            <a:endParaRPr lang="en-US" sz="2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Models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Recovery – transaction log is automatically truncated during periodic checkpoints and can’t be used for recovery.</a:t>
            </a:r>
          </a:p>
          <a:p>
            <a:endParaRPr lang="en-US" sz="1400" dirty="0" smtClean="0"/>
          </a:p>
          <a:p>
            <a:r>
              <a:rPr lang="en-US" sz="2400" dirty="0" smtClean="0"/>
              <a:t>Full Recovery – transaction log is not automatically truncated during periodic checkpoints and can be used for recovery.</a:t>
            </a:r>
          </a:p>
          <a:p>
            <a:endParaRPr lang="en-US" sz="1400" dirty="0" smtClean="0"/>
          </a:p>
          <a:p>
            <a:r>
              <a:rPr lang="en-US" sz="2400" dirty="0" smtClean="0"/>
              <a:t>Bulk-Logged Recovery - Same as Full Recovery except for bulk operations are minimally logged saving significantly on processing time, but preventing point-in-time restore options. </a:t>
            </a:r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Backup Options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+mj-lt"/>
              </a:rPr>
              <a:t>@Databases – database name or keywords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@Directory – a destination path</a:t>
            </a:r>
          </a:p>
          <a:p>
            <a:pPr>
              <a:buNone/>
            </a:pPr>
            <a:r>
              <a:rPr lang="en-US" sz="2200" dirty="0" smtClean="0"/>
              <a:t>@Description – just a comment.</a:t>
            </a:r>
            <a:endParaRPr lang="en-US" sz="2200" dirty="0" smtClean="0">
              <a:latin typeface="+mj-lt"/>
            </a:endParaRPr>
          </a:p>
          <a:p>
            <a:pPr>
              <a:buNone/>
            </a:pPr>
            <a:r>
              <a:rPr lang="en-US" sz="2200" dirty="0" smtClean="0">
                <a:latin typeface="+mj-lt"/>
              </a:rPr>
              <a:t>@</a:t>
            </a:r>
            <a:r>
              <a:rPr lang="en-US" sz="2200" dirty="0" err="1" smtClean="0">
                <a:latin typeface="+mj-lt"/>
              </a:rPr>
              <a:t>BackupType</a:t>
            </a:r>
            <a:r>
              <a:rPr lang="en-US" sz="2200" dirty="0" smtClean="0">
                <a:latin typeface="+mj-lt"/>
              </a:rPr>
              <a:t> – FULL | DIFF | LOG</a:t>
            </a:r>
          </a:p>
          <a:p>
            <a:pPr>
              <a:buNone/>
            </a:pPr>
            <a:r>
              <a:rPr lang="en-US" sz="2200" dirty="0" smtClean="0"/>
              <a:t>@</a:t>
            </a:r>
            <a:r>
              <a:rPr lang="en-US" sz="2200" dirty="0" err="1" smtClean="0"/>
              <a:t>CleanupTime</a:t>
            </a:r>
            <a:r>
              <a:rPr lang="en-US" sz="2200" dirty="0" smtClean="0"/>
              <a:t> – expressed in hours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@Verify; @Compress; @</a:t>
            </a:r>
            <a:r>
              <a:rPr lang="en-US" sz="2200" dirty="0" err="1" smtClean="0"/>
              <a:t>CopyOnly</a:t>
            </a:r>
            <a:r>
              <a:rPr lang="en-US" sz="2200" dirty="0" smtClean="0"/>
              <a:t>; @</a:t>
            </a:r>
            <a:r>
              <a:rPr lang="en-US" sz="2200" dirty="0" err="1" smtClean="0"/>
              <a:t>CheckSum</a:t>
            </a:r>
            <a:r>
              <a:rPr lang="en-US" sz="2200" dirty="0" smtClean="0"/>
              <a:t>; </a:t>
            </a:r>
          </a:p>
          <a:p>
            <a:pPr>
              <a:buNone/>
            </a:pPr>
            <a:r>
              <a:rPr lang="en-US" sz="2200" dirty="0" smtClean="0">
                <a:latin typeface="+mj-lt"/>
              </a:rPr>
              <a:t>	@</a:t>
            </a:r>
            <a:r>
              <a:rPr lang="en-US" sz="2200" dirty="0" err="1" smtClean="0">
                <a:latin typeface="+mj-lt"/>
              </a:rPr>
              <a:t>LogToTable</a:t>
            </a:r>
            <a:r>
              <a:rPr lang="en-US" sz="2200" dirty="0" smtClean="0">
                <a:latin typeface="+mj-lt"/>
              </a:rPr>
              <a:t> ; @Execute; – Y or N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Example 2</a:t>
            </a:r>
          </a:p>
          <a:p>
            <a:endParaRPr lang="en-US" sz="2400" b="1" dirty="0" smtClean="0"/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Backup Options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@MAXTRANSFERSIZE  - the largest transfer unit between SQL Server and the backup media. The default is 1 MB.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@BLOCKSIZE - the physical block size in bytes.  The default is 512.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@BUFFERCOUNT - the total number of I/O buffers to be used for the backup operation which is equal to </a:t>
            </a:r>
            <a:r>
              <a:rPr lang="en-US" sz="2000" dirty="0" err="1" smtClean="0"/>
              <a:t>buffercount</a:t>
            </a:r>
            <a:r>
              <a:rPr lang="en-US" sz="2000" dirty="0" smtClean="0"/>
              <a:t> * </a:t>
            </a:r>
            <a:r>
              <a:rPr lang="en-US" sz="2000" dirty="0" err="1" smtClean="0"/>
              <a:t>maxtransfersize</a:t>
            </a:r>
            <a:r>
              <a:rPr lang="en-US" sz="2000" dirty="0" smtClean="0"/>
              <a:t>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NumberOfFiles</a:t>
            </a:r>
            <a:r>
              <a:rPr lang="en-US" sz="2000" dirty="0" smtClean="0"/>
              <a:t> – the number of backup files.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ReadWriteFileGroups</a:t>
            </a:r>
            <a:r>
              <a:rPr lang="en-US" sz="2000" dirty="0" smtClean="0"/>
              <a:t> - perform a backup of the primary </a:t>
            </a:r>
            <a:r>
              <a:rPr lang="en-US" sz="2000" dirty="0" err="1" smtClean="0"/>
              <a:t>filegroup</a:t>
            </a:r>
            <a:r>
              <a:rPr lang="en-US" sz="2000" dirty="0" smtClean="0"/>
              <a:t> and any read/write </a:t>
            </a:r>
            <a:r>
              <a:rPr lang="en-US" sz="2000" dirty="0" err="1" smtClean="0"/>
              <a:t>filegroups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3</a:t>
            </a: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2 Disk, Swipe 2 Tape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Hard Disk:</a:t>
            </a:r>
          </a:p>
          <a:p>
            <a:pPr lvl="1"/>
            <a:r>
              <a:rPr lang="en-US" sz="2000" dirty="0" smtClean="0"/>
              <a:t>Disk space is very inexpensive.  Can use 7.2K RPM disks.</a:t>
            </a:r>
          </a:p>
          <a:p>
            <a:pPr lvl="1"/>
            <a:r>
              <a:rPr lang="en-US" sz="2000" dirty="0" smtClean="0"/>
              <a:t>Restoration is quicker if files are on disk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Mirror To would be nice to get an extra copy.</a:t>
            </a:r>
          </a:p>
          <a:p>
            <a:pPr lvl="1"/>
            <a:r>
              <a:rPr lang="en-US" sz="2000" dirty="0" smtClean="0"/>
              <a:t>Place on network share.</a:t>
            </a: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Tape:</a:t>
            </a:r>
          </a:p>
          <a:p>
            <a:pPr lvl="1"/>
            <a:r>
              <a:rPr lang="en-US" sz="2000" dirty="0" smtClean="0"/>
              <a:t>Backup will stop if tape is full.</a:t>
            </a:r>
          </a:p>
          <a:p>
            <a:pPr lvl="1"/>
            <a:r>
              <a:rPr lang="en-US" sz="2000" dirty="0" smtClean="0"/>
              <a:t>Operators sometimes do not change tapes.</a:t>
            </a:r>
          </a:p>
          <a:p>
            <a:pPr lvl="1"/>
            <a:r>
              <a:rPr lang="en-US" sz="2000" dirty="0" smtClean="0"/>
              <a:t>Just need incremental tape backup.</a:t>
            </a:r>
          </a:p>
          <a:p>
            <a:pPr lvl="1"/>
            <a:r>
              <a:rPr lang="en-US" sz="2000" dirty="0" smtClean="0"/>
              <a:t>Suggest notification on </a:t>
            </a:r>
            <a:r>
              <a:rPr lang="en-US" sz="2000" dirty="0" smtClean="0"/>
              <a:t>job failure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Must rotate tapes offsite for DR purposes.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Rotation (GFS)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The Grand-Father-Son approach uses three levels of tape rotation.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1 - daily backups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2 - weekly backups 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3 - monthly backups</a:t>
            </a:r>
          </a:p>
          <a:p>
            <a:pPr>
              <a:buFontTx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4854" y="3756025"/>
            <a:ext cx="6858000" cy="2065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Tape Rotation (TOH)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The Tower of Hanoi approach uses five levels of tape rotation.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A every 2 days; Level B every 4 days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C every 8 days; Level D every 16 days</a:t>
            </a:r>
          </a:p>
          <a:p>
            <a:pPr>
              <a:buFontTx/>
              <a:buChar char="•"/>
              <a:defRPr/>
            </a:pPr>
            <a:r>
              <a:rPr lang="en-US" sz="2200" kern="0" dirty="0" smtClean="0">
                <a:solidFill>
                  <a:srgbClr val="000000"/>
                </a:solidFill>
              </a:rPr>
              <a:t>Level E every 32 days</a:t>
            </a:r>
          </a:p>
          <a:p>
            <a:pPr>
              <a:buFontTx/>
              <a:buChar char="•"/>
              <a:defRPr/>
            </a:pPr>
            <a:endParaRPr lang="en-US" sz="2400" kern="0" dirty="0" smtClean="0">
              <a:solidFill>
                <a:srgbClr val="000000"/>
              </a:solidFill>
            </a:endParaRP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76865"/>
            <a:ext cx="6465888" cy="2309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Integrity Options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@Databases – database name or keywords</a:t>
            </a:r>
          </a:p>
          <a:p>
            <a:pPr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FileGroups</a:t>
            </a:r>
            <a:r>
              <a:rPr lang="en-US" sz="2400" dirty="0" smtClean="0"/>
              <a:t> – named </a:t>
            </a:r>
            <a:r>
              <a:rPr lang="en-US" sz="2400" dirty="0" err="1" smtClean="0"/>
              <a:t>filegroups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@Objects – named objects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CheckCommands</a:t>
            </a:r>
            <a:r>
              <a:rPr lang="en-US" sz="2400" dirty="0" smtClean="0"/>
              <a:t> -</a:t>
            </a:r>
          </a:p>
          <a:p>
            <a:pPr lvl="1">
              <a:buNone/>
            </a:pPr>
            <a:r>
              <a:rPr lang="en-US" sz="2000" dirty="0" smtClean="0"/>
              <a:t>CHECKDB - check the whole database.</a:t>
            </a:r>
          </a:p>
          <a:p>
            <a:pPr lvl="1">
              <a:buNone/>
            </a:pPr>
            <a:r>
              <a:rPr lang="en-US" sz="2000" dirty="0" smtClean="0"/>
              <a:t>CHECKFILEGROUP – check a </a:t>
            </a:r>
            <a:r>
              <a:rPr lang="en-US" sz="2000" dirty="0" err="1" smtClean="0"/>
              <a:t>filegroup</a:t>
            </a:r>
            <a:r>
              <a:rPr lang="en-US" sz="2000" dirty="0" smtClean="0"/>
              <a:t>.</a:t>
            </a:r>
          </a:p>
          <a:p>
            <a:pPr lvl="1">
              <a:buNone/>
            </a:pPr>
            <a:r>
              <a:rPr lang="en-US" sz="2000" dirty="0" smtClean="0"/>
              <a:t>CHECKTABLE – check the tables &amp; indexed views.</a:t>
            </a:r>
          </a:p>
          <a:p>
            <a:pPr lvl="1">
              <a:buNone/>
            </a:pPr>
            <a:r>
              <a:rPr lang="en-US" sz="2000" dirty="0" smtClean="0"/>
              <a:t>CHECKALLOC – check disk space allocation structures.</a:t>
            </a:r>
          </a:p>
          <a:p>
            <a:pPr lvl="1">
              <a:buNone/>
            </a:pPr>
            <a:r>
              <a:rPr lang="en-US" sz="2000" dirty="0" smtClean="0"/>
              <a:t>CHECKCATALOG – check catalog consistency.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PhysicalOnly</a:t>
            </a:r>
            <a:r>
              <a:rPr lang="en-US" sz="2000" dirty="0" smtClean="0"/>
              <a:t>; @</a:t>
            </a:r>
            <a:r>
              <a:rPr lang="en-US" sz="2000" dirty="0" err="1" smtClean="0"/>
              <a:t>NoIndex</a:t>
            </a:r>
            <a:r>
              <a:rPr lang="en-US" sz="2000" dirty="0" smtClean="0"/>
              <a:t>; @</a:t>
            </a:r>
            <a:r>
              <a:rPr lang="en-US" sz="2000" dirty="0" err="1" smtClean="0"/>
              <a:t>TabLock</a:t>
            </a:r>
            <a:r>
              <a:rPr lang="en-US" sz="2000" dirty="0" smtClean="0"/>
              <a:t>; @</a:t>
            </a:r>
            <a:r>
              <a:rPr lang="en-US" sz="2000" dirty="0" err="1" smtClean="0"/>
              <a:t>LockTimeout</a:t>
            </a:r>
            <a:r>
              <a:rPr lang="en-US" sz="2000" dirty="0" smtClean="0"/>
              <a:t>; </a:t>
            </a:r>
          </a:p>
          <a:p>
            <a:pPr>
              <a:buNone/>
            </a:pPr>
            <a:r>
              <a:rPr lang="en-US" sz="2000" dirty="0" smtClean="0"/>
              <a:t>	@</a:t>
            </a:r>
            <a:r>
              <a:rPr lang="en-US" sz="2000" dirty="0" err="1" smtClean="0"/>
              <a:t>LogToTable</a:t>
            </a:r>
            <a:r>
              <a:rPr lang="en-US" sz="2000" dirty="0" smtClean="0"/>
              <a:t> ; @Execute; – Y or N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4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REBUILD versus REORGANIZE options of ALTER INDEX command.  </a:t>
            </a:r>
          </a:p>
          <a:p>
            <a:r>
              <a:rPr lang="en-US" sz="2400" dirty="0" smtClean="0"/>
              <a:t>Both commands reduce the amount of fragmentation in Indexes which increases database performance.</a:t>
            </a:r>
          </a:p>
          <a:p>
            <a:r>
              <a:rPr lang="en-US" sz="2400" dirty="0" smtClean="0"/>
              <a:t>REBUILD is a very server intensive command but is quick.  Only perform during off-line hours.</a:t>
            </a:r>
          </a:p>
          <a:p>
            <a:r>
              <a:rPr lang="en-US" sz="2400" dirty="0" smtClean="0"/>
              <a:t>REORGANIZE can be performed during on-line hours but is slower.</a:t>
            </a:r>
          </a:p>
          <a:p>
            <a:r>
              <a:rPr lang="en-US" sz="2400" dirty="0" smtClean="0"/>
              <a:t>One must run the UPDATE STATISTICS command on the object after a REORGANIZE operation.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‘</a:t>
            </a:r>
            <a:r>
              <a:rPr lang="en-US" sz="2400" i="1" dirty="0" err="1" smtClean="0"/>
              <a:t>sp_updatestats</a:t>
            </a:r>
            <a:r>
              <a:rPr lang="en-US" sz="2400" dirty="0" smtClean="0"/>
              <a:t>’  stored procedure can be executed in the current database.</a:t>
            </a:r>
          </a:p>
          <a:p>
            <a:endParaRPr lang="en-US" sz="1000" dirty="0" smtClean="0"/>
          </a:p>
          <a:p>
            <a:r>
              <a:rPr lang="en-US" sz="2400" dirty="0" smtClean="0"/>
              <a:t>Updates only the statistics that require refreshing.  Uses the </a:t>
            </a:r>
            <a:r>
              <a:rPr lang="en-US" sz="2400" i="1" dirty="0" err="1" smtClean="0"/>
              <a:t>rowmodctr</a:t>
            </a:r>
            <a:r>
              <a:rPr lang="en-US" sz="2400" dirty="0" smtClean="0"/>
              <a:t> in </a:t>
            </a:r>
            <a:r>
              <a:rPr lang="en-US" sz="2400" i="1" dirty="0" err="1" smtClean="0"/>
              <a:t>sys.sysindexes</a:t>
            </a:r>
            <a:r>
              <a:rPr lang="en-US" sz="2400" dirty="0" smtClean="0"/>
              <a:t> for older versions and </a:t>
            </a:r>
            <a:r>
              <a:rPr lang="en-US" sz="2400" dirty="0" err="1" smtClean="0"/>
              <a:t>modification_counter</a:t>
            </a:r>
            <a:r>
              <a:rPr lang="en-US" sz="2400" dirty="0" smtClean="0"/>
              <a:t> in </a:t>
            </a:r>
            <a:r>
              <a:rPr lang="en-US" sz="2400" dirty="0" err="1" smtClean="0"/>
              <a:t>sys.dm_db_stats_properties</a:t>
            </a:r>
            <a:r>
              <a:rPr lang="en-US" sz="2400" dirty="0" smtClean="0"/>
              <a:t> for new versions.</a:t>
            </a:r>
          </a:p>
          <a:p>
            <a:endParaRPr lang="en-US" sz="1000" dirty="0" smtClean="0"/>
          </a:p>
          <a:p>
            <a:r>
              <a:rPr lang="en-US" sz="2400" dirty="0" smtClean="0"/>
              <a:t>Can cause stored code to be recompiled.</a:t>
            </a:r>
          </a:p>
          <a:p>
            <a:endParaRPr lang="en-US" sz="1000" dirty="0" smtClean="0"/>
          </a:p>
          <a:p>
            <a:r>
              <a:rPr lang="en-US" sz="2400" dirty="0" smtClean="0"/>
              <a:t>Gives Query plan optimizer better information to work with.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dirty="0" smtClean="0"/>
              <a:t>Review the following subjects.</a:t>
            </a:r>
          </a:p>
          <a:p>
            <a:pPr lvl="1">
              <a:buNone/>
            </a:pPr>
            <a:endParaRPr lang="en-US" sz="1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Installing Ola </a:t>
            </a:r>
            <a:r>
              <a:rPr lang="en-US" sz="2000" dirty="0" err="1" smtClean="0"/>
              <a:t>Hallengren</a:t>
            </a:r>
            <a:r>
              <a:rPr lang="en-US" sz="2000" dirty="0" smtClean="0"/>
              <a:t> scripts.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Identify system </a:t>
            </a:r>
            <a:r>
              <a:rPr lang="en-US" sz="2000" dirty="0" err="1" smtClean="0"/>
              <a:t>vs</a:t>
            </a:r>
            <a:r>
              <a:rPr lang="en-US" sz="2000" dirty="0" smtClean="0"/>
              <a:t> user databases.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Understanding recovery models.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Basic backup options.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Advance backup options.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Like to see ‘MIRROR TO’ clause added.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Why backup to disk then swipe to tape?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Known tape rotations:</a:t>
            </a:r>
          </a:p>
          <a:p>
            <a:pPr marL="971550" lvl="1" indent="-514350">
              <a:buNone/>
            </a:pPr>
            <a:r>
              <a:rPr lang="en-US" sz="2000" dirty="0" smtClean="0"/>
              <a:t>	‘Tower of Hanoi’ versus ‘Grandfather-Father-Son’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Optimize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200" dirty="0" smtClean="0"/>
              <a:t>@Databases – database name or keywords</a:t>
            </a:r>
          </a:p>
          <a:p>
            <a:pPr>
              <a:buNone/>
            </a:pPr>
            <a:r>
              <a:rPr lang="en-US" sz="2200" dirty="0" smtClean="0"/>
              <a:t>@Fragmentation [Low, Medium, High];</a:t>
            </a:r>
          </a:p>
          <a:p>
            <a:pPr>
              <a:buNone/>
            </a:pPr>
            <a:r>
              <a:rPr lang="en-US" sz="2200" dirty="0" smtClean="0"/>
              <a:t>		INDEX_REBUILD_ONLINE | INDEX_REBUILD_OFFLINE</a:t>
            </a:r>
          </a:p>
          <a:p>
            <a:pPr lvl="1">
              <a:buNone/>
            </a:pPr>
            <a:r>
              <a:rPr lang="en-US" sz="2200" dirty="0" smtClean="0"/>
              <a:t>INDEX_REORGANIZE | 	NULL</a:t>
            </a:r>
          </a:p>
          <a:p>
            <a:pPr>
              <a:buNone/>
            </a:pPr>
            <a:r>
              <a:rPr lang="en-US" sz="2200" dirty="0" smtClean="0"/>
              <a:t>@</a:t>
            </a:r>
            <a:r>
              <a:rPr lang="en-US" sz="2200" dirty="0" err="1" smtClean="0"/>
              <a:t>FragmentationLevel</a:t>
            </a:r>
            <a:r>
              <a:rPr lang="en-US" sz="2200" dirty="0" smtClean="0"/>
              <a:t> [1|2] – fragmentation percentage</a:t>
            </a:r>
          </a:p>
          <a:p>
            <a:pPr>
              <a:buNone/>
            </a:pPr>
            <a:r>
              <a:rPr lang="en-US" sz="2200" dirty="0" smtClean="0"/>
              <a:t>@Delay- time in seconds</a:t>
            </a:r>
          </a:p>
          <a:p>
            <a:pPr>
              <a:buNone/>
            </a:pPr>
            <a:r>
              <a:rPr lang="en-US" sz="2200" dirty="0" smtClean="0"/>
              <a:t>@</a:t>
            </a:r>
            <a:r>
              <a:rPr lang="en-US" sz="2200" dirty="0" err="1" smtClean="0"/>
              <a:t>UpdateStatistics</a:t>
            </a:r>
            <a:r>
              <a:rPr lang="en-US" sz="2200" dirty="0" smtClean="0"/>
              <a:t> = ALL | Index | Columns | NULL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@</a:t>
            </a:r>
            <a:r>
              <a:rPr lang="en-US" sz="2200" dirty="0" err="1" smtClean="0"/>
              <a:t>SortInTempdb</a:t>
            </a:r>
            <a:r>
              <a:rPr lang="en-US" sz="2200" dirty="0" smtClean="0"/>
              <a:t>; @</a:t>
            </a:r>
            <a:r>
              <a:rPr lang="en-US" sz="2200" dirty="0" err="1" smtClean="0"/>
              <a:t>OnlyModifiedStatistics</a:t>
            </a:r>
            <a:r>
              <a:rPr lang="en-US" sz="2200" dirty="0" smtClean="0"/>
              <a:t>;@</a:t>
            </a:r>
            <a:r>
              <a:rPr lang="en-US" sz="2200" dirty="0" err="1" smtClean="0"/>
              <a:t>LogToTable</a:t>
            </a:r>
            <a:r>
              <a:rPr lang="en-US" sz="2200" dirty="0" smtClean="0"/>
              <a:t> ; @Execute; – Y or N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Example 5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Schedule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21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maintenance-schedu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9" y="1417638"/>
            <a:ext cx="8220075" cy="4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Restoring your database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Current schedule allows for 1 hour of data loss.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Take a tail log backup.  This can be done even if all data files are missing.  Any actions since the last log backup will be there.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Figure out backup chain.  FULL, DIFF, LOG(S), TAIL LOG.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STOPAT = </a:t>
            </a:r>
            <a:r>
              <a:rPr lang="en-US" sz="2400" dirty="0" smtClean="0"/>
              <a:t>‘Jan 22, 2014 12:10 PM‘ – Exact time if you need it.</a:t>
            </a:r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 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(Daily)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or Differential backups at the start of the day.</a:t>
            </a:r>
          </a:p>
          <a:p>
            <a:r>
              <a:rPr lang="en-US" sz="2400" dirty="0" smtClean="0"/>
              <a:t>Transactional Log backups every </a:t>
            </a:r>
            <a:r>
              <a:rPr lang="en-US" sz="2400" dirty="0" smtClean="0"/>
              <a:t>x hours.</a:t>
            </a:r>
            <a:endParaRPr lang="en-US" sz="2400" dirty="0" smtClean="0"/>
          </a:p>
          <a:p>
            <a:r>
              <a:rPr lang="en-US" sz="2400" dirty="0" smtClean="0"/>
              <a:t>Copy backups from database server to </a:t>
            </a:r>
            <a:r>
              <a:rPr lang="en-US" sz="2400" dirty="0" smtClean="0"/>
              <a:t>archive server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Swipe backups from archive server to tape daily.</a:t>
            </a:r>
          </a:p>
          <a:p>
            <a:r>
              <a:rPr lang="en-US" sz="2400" dirty="0" smtClean="0"/>
              <a:t>Rotate tapes daily using either the GFS or Tower of Hanoi schemes.</a:t>
            </a:r>
          </a:p>
          <a:p>
            <a:r>
              <a:rPr lang="en-US" sz="2400" dirty="0" smtClean="0"/>
              <a:t>Store tapes off site.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(Weekly)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Verify the integrity of each database.</a:t>
            </a:r>
          </a:p>
          <a:p>
            <a:r>
              <a:rPr lang="en-US" sz="2400" dirty="0" smtClean="0"/>
              <a:t>Remove old data from [</a:t>
            </a:r>
            <a:r>
              <a:rPr lang="en-US" sz="2400" dirty="0" err="1" smtClean="0"/>
              <a:t>msdb</a:t>
            </a:r>
            <a:r>
              <a:rPr lang="en-US" sz="2400" dirty="0" smtClean="0"/>
              <a:t>] and file system.</a:t>
            </a:r>
            <a:endParaRPr lang="en-US" sz="2400" dirty="0" smtClean="0"/>
          </a:p>
          <a:p>
            <a:r>
              <a:rPr lang="en-US" sz="2400" dirty="0" smtClean="0"/>
              <a:t>Rebuild or Reorganize Indexes *</a:t>
            </a:r>
          </a:p>
          <a:p>
            <a:r>
              <a:rPr lang="en-US" sz="2400" dirty="0" smtClean="0"/>
              <a:t>Update statistics on changed tables *</a:t>
            </a:r>
          </a:p>
          <a:p>
            <a:r>
              <a:rPr lang="en-US" sz="2400" dirty="0" smtClean="0"/>
              <a:t>Perform full backups on large databases. </a:t>
            </a:r>
            <a:endParaRPr lang="en-US" sz="2400" dirty="0" smtClean="0"/>
          </a:p>
          <a:p>
            <a:r>
              <a:rPr lang="en-US" sz="2400" dirty="0" smtClean="0"/>
              <a:t>Store tapes off site.</a:t>
            </a:r>
          </a:p>
          <a:p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* - Move to daily if time permits in over night schedule.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(Monthly)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Send full tape backup of databases to parent </a:t>
            </a:r>
            <a:r>
              <a:rPr lang="en-US" sz="2400" dirty="0" smtClean="0"/>
              <a:t>site from offsite storage.</a:t>
            </a:r>
            <a:endParaRPr lang="en-US" sz="2400" dirty="0" smtClean="0"/>
          </a:p>
          <a:p>
            <a:r>
              <a:rPr lang="en-US" sz="2400" dirty="0" smtClean="0"/>
              <a:t>Restore backup from tape to test validity.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Comments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905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Like to see MIRROR TO added to syntax.</a:t>
            </a:r>
          </a:p>
          <a:p>
            <a:r>
              <a:rPr lang="en-US" sz="2000" dirty="0" smtClean="0"/>
              <a:t>Make sure tapes are sent offsite.  This is critical.</a:t>
            </a:r>
          </a:p>
          <a:p>
            <a:r>
              <a:rPr lang="en-US" sz="2000" dirty="0" smtClean="0"/>
              <a:t>A test server can be used to automatically restore backups from archive server.  This allows one to perform CHECKDB not on production.</a:t>
            </a:r>
            <a:endParaRPr lang="en-US" sz="2000" dirty="0" smtClean="0"/>
          </a:p>
          <a:p>
            <a:r>
              <a:rPr lang="en-US" sz="2000" dirty="0" smtClean="0"/>
              <a:t>The cloud (AZURE) is an option for offsite storage.  Need good internet connection.</a:t>
            </a:r>
          </a:p>
          <a:p>
            <a:r>
              <a:rPr lang="en-US" sz="2000" dirty="0" smtClean="0"/>
              <a:t>I know the backup script does not handle two databases only differing by spaces.</a:t>
            </a:r>
          </a:p>
          <a:p>
            <a:r>
              <a:rPr lang="en-US" sz="2000" dirty="0" smtClean="0"/>
              <a:t>Ola is currently working on scripts for 2014.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In summary, awesome freeware for you or your client.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Page1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Ola </a:t>
            </a:r>
            <a:r>
              <a:rPr lang="en-US" sz="1800" dirty="0" err="1" smtClean="0"/>
              <a:t>Hallengren</a:t>
            </a:r>
            <a:r>
              <a:rPr lang="en-US" sz="1800" dirty="0" smtClean="0"/>
              <a:t> Site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http://ola.hallengren.com/sql-server-index-and-statistics-maintenance.html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Brad </a:t>
            </a:r>
            <a:r>
              <a:rPr lang="en-US" sz="1800" dirty="0" err="1" smtClean="0"/>
              <a:t>McGehee</a:t>
            </a:r>
            <a:r>
              <a:rPr lang="en-US" sz="1800" dirty="0" smtClean="0"/>
              <a:t> Article</a:t>
            </a:r>
          </a:p>
          <a:p>
            <a:pPr>
              <a:buNone/>
            </a:pPr>
            <a:r>
              <a:rPr lang="en-US" sz="1800" dirty="0" smtClean="0">
                <a:hlinkClick r:id="rId3"/>
              </a:rPr>
              <a:t>https://www.simple-talk.com/sql/database-administration/automate-and-improve-your-database-maintenance-using-ola-hallengrens-free-script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Backup Command</a:t>
            </a:r>
          </a:p>
          <a:p>
            <a:pPr>
              <a:buNone/>
            </a:pPr>
            <a:r>
              <a:rPr lang="en-US" sz="1800" dirty="0" smtClean="0">
                <a:hlinkClick r:id="rId4"/>
              </a:rPr>
              <a:t>http://technet.microsoft.com/en-us/library/ms186865.aspx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Restore Command</a:t>
            </a:r>
          </a:p>
          <a:p>
            <a:pPr>
              <a:buNone/>
            </a:pPr>
            <a:r>
              <a:rPr lang="en-US" sz="1800" dirty="0" smtClean="0">
                <a:hlinkClick r:id="rId5"/>
              </a:rPr>
              <a:t>http://technet.microsoft.com/en-us/library/ms186858.aspx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DBCC </a:t>
            </a:r>
            <a:r>
              <a:rPr lang="en-US" sz="1800" dirty="0" smtClean="0"/>
              <a:t>CHECKDB </a:t>
            </a:r>
            <a:r>
              <a:rPr lang="en-US" sz="1800" dirty="0" smtClean="0"/>
              <a:t>Command</a:t>
            </a:r>
          </a:p>
          <a:p>
            <a:pPr>
              <a:buNone/>
            </a:pPr>
            <a:r>
              <a:rPr lang="en-US" sz="1800" dirty="0" smtClean="0">
                <a:hlinkClick r:id="rId6"/>
              </a:rPr>
              <a:t>http://technet.microsoft.com/en-us/library/ms176064.aspx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– Page2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UPDATE STATISTICS</a:t>
            </a:r>
          </a:p>
          <a:p>
            <a:pPr>
              <a:buNone/>
            </a:pPr>
            <a:r>
              <a:rPr lang="en-US" sz="1800" dirty="0" smtClean="0">
                <a:hlinkClick r:id="rId2"/>
              </a:rPr>
              <a:t>http://technet.microsoft.com/en-us/library/ms187348.aspx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Reorganize </a:t>
            </a:r>
            <a:r>
              <a:rPr lang="en-US" sz="1800" dirty="0" smtClean="0"/>
              <a:t>vs. </a:t>
            </a:r>
            <a:r>
              <a:rPr lang="en-US" sz="1800" dirty="0" smtClean="0"/>
              <a:t>Rebuild Article</a:t>
            </a:r>
          </a:p>
          <a:p>
            <a:pPr>
              <a:buNone/>
            </a:pPr>
            <a:r>
              <a:rPr lang="en-US" sz="1800" dirty="0" smtClean="0">
                <a:hlinkClick r:id="rId3"/>
              </a:rPr>
              <a:t>http://technet.microsoft.com/en-us/library/ms189858.aspx</a:t>
            </a:r>
            <a:endParaRPr lang="en-US" sz="18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800" dirty="0" smtClean="0"/>
              <a:t>ALTER INDEX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technet.microsoft.com/en-us/library/ms188388.aspx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TAIL-LOG Backup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technet.microsoft.com/en-us/library/ms179314.aspx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800" dirty="0" smtClean="0"/>
          </a:p>
          <a:p>
            <a:pPr lvl="1">
              <a:buNone/>
            </a:pPr>
            <a:endParaRPr lang="en-US" sz="12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200" dirty="0" smtClean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 smtClean="0"/>
              <a:t>Has twenty years of data processing and proven project management experience, specializing in the banking, health care, and government areas. 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2400" dirty="0" smtClean="0"/>
              <a:t>His credentials include a Masters degree in Computer Science from the University of Rhode Island; and Microsoft Certificates (MCDBA &amp; MCSA).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2400" dirty="0" smtClean="0"/>
              <a:t>John is currently a Developing DBA at SENSATA working with SQL Server silo of products.</a:t>
            </a:r>
          </a:p>
          <a:p>
            <a:pPr lvl="1"/>
            <a:endParaRPr lang="en-US" sz="1100" dirty="0" smtClean="0"/>
          </a:p>
          <a:p>
            <a:pPr lvl="1"/>
            <a:r>
              <a:rPr lang="en-US" sz="2400" dirty="0" smtClean="0"/>
              <a:t>When he is not busy working, he spends time with his wife, daughter and dog enjoying outdoor activities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 (cont)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9"/>
            </a:pPr>
            <a:r>
              <a:rPr lang="en-US" sz="2000" dirty="0" smtClean="0"/>
              <a:t>Checking database integrity.</a:t>
            </a:r>
          </a:p>
          <a:p>
            <a:pPr marL="971550" lvl="1" indent="-514350">
              <a:buFont typeface="+mj-lt"/>
              <a:buAutoNum type="arabicPeriod" startAt="9"/>
            </a:pPr>
            <a:r>
              <a:rPr lang="en-US" sz="2000" dirty="0" smtClean="0"/>
              <a:t>Index </a:t>
            </a:r>
            <a:r>
              <a:rPr lang="en-US" sz="2000" dirty="0" smtClean="0"/>
              <a:t>Maintenance: </a:t>
            </a:r>
            <a:endParaRPr lang="en-US" sz="2000" dirty="0" smtClean="0"/>
          </a:p>
          <a:p>
            <a:pPr marL="971550" lvl="1" indent="-514350"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Reorganize versus </a:t>
            </a:r>
            <a:r>
              <a:rPr lang="en-US" sz="2000" dirty="0" smtClean="0"/>
              <a:t>Rebuild.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Updating statistics on your table.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Restore Command:</a:t>
            </a:r>
          </a:p>
          <a:p>
            <a:pPr marL="971550" lvl="1" indent="-514350">
              <a:buNone/>
            </a:pPr>
            <a:r>
              <a:rPr lang="en-US" sz="2000" dirty="0" smtClean="0"/>
              <a:t>	FILE </a:t>
            </a:r>
            <a:r>
              <a:rPr lang="en-US" sz="2000" dirty="0" smtClean="0"/>
              <a:t>LIST ONLY (information) </a:t>
            </a:r>
            <a:endParaRPr lang="en-US" sz="2000" dirty="0" smtClean="0"/>
          </a:p>
          <a:p>
            <a:pPr marL="971550" lvl="1" indent="-514350">
              <a:buNone/>
            </a:pPr>
            <a:r>
              <a:rPr lang="en-US" sz="2000" dirty="0" smtClean="0"/>
              <a:t>	VERIFY </a:t>
            </a:r>
            <a:r>
              <a:rPr lang="en-US" sz="2000" dirty="0" smtClean="0"/>
              <a:t>ONLY (integrity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How do I restore my </a:t>
            </a:r>
            <a:r>
              <a:rPr lang="en-US" sz="2000" dirty="0" smtClean="0"/>
              <a:t>database from a backup chain?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How to do a point in time recovery</a:t>
            </a:r>
            <a:r>
              <a:rPr lang="en-US" sz="2000" dirty="0" smtClean="0"/>
              <a:t>?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What </a:t>
            </a:r>
            <a:r>
              <a:rPr lang="en-US" sz="2000" dirty="0" smtClean="0"/>
              <a:t>is a tail backup? </a:t>
            </a:r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Testing </a:t>
            </a:r>
            <a:r>
              <a:rPr lang="en-US" sz="2000" dirty="0" smtClean="0"/>
              <a:t>backups via </a:t>
            </a:r>
            <a:r>
              <a:rPr lang="en-US" sz="2000" dirty="0" smtClean="0"/>
              <a:t>restores.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 startAt="11"/>
            </a:pPr>
            <a:r>
              <a:rPr lang="en-US" sz="2000" dirty="0" smtClean="0"/>
              <a:t>Best practices for daily, weekly and monthly tasks?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Please visit SQL Server Books Online for more info.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Please ask about the presentation or visit my blog (</a:t>
            </a:r>
            <a:r>
              <a:rPr lang="en-US" sz="2400" dirty="0" smtClean="0">
                <a:solidFill>
                  <a:srgbClr val="0070C0"/>
                </a:solidFill>
              </a:rPr>
              <a:t>www.craftydba.com</a:t>
            </a:r>
            <a:r>
              <a:rPr lang="en-US" sz="2400" dirty="0" smtClean="0"/>
              <a:t>) for articles on this and many other subjects.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you have any questions, you can contact me at </a:t>
            </a:r>
            <a:r>
              <a:rPr lang="en-US" sz="2400" dirty="0" smtClean="0">
                <a:solidFill>
                  <a:srgbClr val="0070C0"/>
                </a:solidFill>
              </a:rPr>
              <a:t>j.miner@cox.net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TSQL Skills Required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Most of the demonstrations are code based.</a:t>
            </a:r>
          </a:p>
          <a:p>
            <a:pPr lvl="1"/>
            <a:r>
              <a:rPr lang="en-US" sz="2400" dirty="0" smtClean="0"/>
              <a:t>A basic understanding of SSMS / TSQL is required.</a:t>
            </a:r>
          </a:p>
          <a:p>
            <a:pPr lvl="1"/>
            <a:r>
              <a:rPr lang="en-US" sz="2400" dirty="0" smtClean="0"/>
              <a:t>I will be not offended if you decide to leave now.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dilbert-sql-server-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02466"/>
            <a:ext cx="6076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implement plans?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Prevent loss of data. </a:t>
            </a:r>
          </a:p>
          <a:p>
            <a:pPr lvl="1"/>
            <a:r>
              <a:rPr lang="en-US" sz="2400" dirty="0" smtClean="0"/>
              <a:t>Hardware failure</a:t>
            </a:r>
          </a:p>
          <a:p>
            <a:pPr lvl="1"/>
            <a:r>
              <a:rPr lang="en-US" sz="2400" dirty="0" smtClean="0"/>
              <a:t>Unintentional software action</a:t>
            </a:r>
          </a:p>
          <a:p>
            <a:pPr lvl="1"/>
            <a:r>
              <a:rPr lang="en-US" sz="2400" dirty="0" smtClean="0"/>
              <a:t>Database corruption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Provide good server performance to users.</a:t>
            </a:r>
          </a:p>
          <a:p>
            <a:pPr lvl="1"/>
            <a:r>
              <a:rPr lang="en-US" sz="2400" dirty="0" smtClean="0"/>
              <a:t>Ordered Indexes</a:t>
            </a:r>
          </a:p>
          <a:p>
            <a:pPr lvl="1"/>
            <a:r>
              <a:rPr lang="en-US" sz="2400" dirty="0" smtClean="0"/>
              <a:t>Up-to-date statistics</a:t>
            </a:r>
          </a:p>
          <a:p>
            <a:pPr lvl="1"/>
            <a:endParaRPr lang="en-US" sz="2400" dirty="0" smtClean="0"/>
          </a:p>
          <a:p>
            <a:pPr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Surprising how many systems do not have these plans in place correctly.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creating plans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Database Mail has to be setup to send failure notifications.</a:t>
            </a:r>
          </a:p>
          <a:p>
            <a:endParaRPr lang="en-US" sz="2400" dirty="0" smtClean="0"/>
          </a:p>
          <a:p>
            <a:r>
              <a:rPr lang="en-US" sz="2400" dirty="0" smtClean="0"/>
              <a:t>At least one Operator needs to be configured to receive the messages.</a:t>
            </a:r>
          </a:p>
          <a:p>
            <a:endParaRPr lang="en-US" sz="2400" dirty="0" smtClean="0"/>
          </a:p>
          <a:p>
            <a:r>
              <a:rPr lang="en-US" sz="2400" dirty="0" smtClean="0"/>
              <a:t>Active Directory distribution lists should assigned to the Operator for the ease of maintenance.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Ola </a:t>
            </a:r>
            <a:r>
              <a:rPr lang="en-US" dirty="0" err="1" smtClean="0"/>
              <a:t>Hallengren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Mr. Ola </a:t>
            </a:r>
            <a:r>
              <a:rPr lang="en-US" sz="2200" dirty="0" err="1" smtClean="0"/>
              <a:t>Hallengren</a:t>
            </a:r>
            <a:r>
              <a:rPr lang="en-US" sz="2200" dirty="0" smtClean="0"/>
              <a:t>, a SQL Server 2014 MVP from Sweden, has given these free scripts to the community.</a:t>
            </a:r>
          </a:p>
          <a:p>
            <a:endParaRPr lang="en-US" sz="1000" dirty="0" smtClean="0"/>
          </a:p>
          <a:p>
            <a:r>
              <a:rPr lang="en-US" sz="2200" dirty="0" smtClean="0"/>
              <a:t>The solution is based on stored procedures, the </a:t>
            </a:r>
            <a:r>
              <a:rPr lang="en-US" sz="2200" dirty="0" err="1" smtClean="0"/>
              <a:t>sqlcmd</a:t>
            </a:r>
            <a:r>
              <a:rPr lang="en-US" sz="2200" dirty="0" smtClean="0"/>
              <a:t> utility, and SQL Server agent jobs. </a:t>
            </a:r>
          </a:p>
          <a:p>
            <a:endParaRPr lang="en-US" sz="1000" dirty="0" smtClean="0"/>
          </a:p>
          <a:p>
            <a:r>
              <a:rPr lang="en-US" sz="2200" dirty="0" smtClean="0"/>
              <a:t>Gold winner in the 2010–2013 SQL Server Magazine Awards</a:t>
            </a:r>
          </a:p>
          <a:p>
            <a:endParaRPr lang="en-US" sz="1000" dirty="0" smtClean="0"/>
          </a:p>
          <a:p>
            <a:r>
              <a:rPr lang="en-US" sz="2200" dirty="0" smtClean="0"/>
              <a:t>These scripts allow a DBA to perform backups, integrity checks, and index/statistics maintenance with ease.  </a:t>
            </a:r>
          </a:p>
          <a:p>
            <a:endParaRPr lang="en-US" sz="1000" dirty="0" smtClean="0"/>
          </a:p>
          <a:p>
            <a:r>
              <a:rPr lang="en-US" sz="2200" dirty="0" smtClean="0"/>
              <a:t>All editions of Microsoft SQL Server are supported. </a:t>
            </a:r>
          </a:p>
          <a:p>
            <a:endParaRPr lang="en-US" sz="1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the script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Download the latest version from </a:t>
            </a:r>
            <a:r>
              <a:rPr lang="en-US" sz="2200" dirty="0" smtClean="0">
                <a:solidFill>
                  <a:srgbClr val="0070C0"/>
                </a:solidFill>
              </a:rPr>
              <a:t>ola.hallengren.com</a:t>
            </a:r>
          </a:p>
          <a:p>
            <a:endParaRPr lang="en-US" sz="1400" dirty="0" smtClean="0"/>
          </a:p>
          <a:p>
            <a:r>
              <a:rPr lang="en-US" sz="2200" dirty="0" smtClean="0"/>
              <a:t>Change the following settings before executing the script.</a:t>
            </a:r>
          </a:p>
          <a:p>
            <a:endParaRPr lang="en-US" sz="1000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-- Target db, Make jobs, Backup dir, Output dir, Log </a:t>
            </a:r>
            <a:r>
              <a:rPr lang="en-US" sz="2000" dirty="0" err="1" smtClean="0">
                <a:solidFill>
                  <a:srgbClr val="00B050"/>
                </a:solidFill>
              </a:rPr>
              <a:t>cmds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USE [master]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SET @</a:t>
            </a:r>
            <a:r>
              <a:rPr lang="en-US" sz="2000" dirty="0" err="1" smtClean="0">
                <a:solidFill>
                  <a:srgbClr val="00B050"/>
                </a:solidFill>
              </a:rPr>
              <a:t>CreateJobs</a:t>
            </a:r>
            <a:r>
              <a:rPr lang="en-US" sz="2000" dirty="0" smtClean="0">
                <a:solidFill>
                  <a:srgbClr val="00B050"/>
                </a:solidFill>
              </a:rPr>
              <a:t> = 'Y'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SET @</a:t>
            </a:r>
            <a:r>
              <a:rPr lang="en-US" sz="2000" dirty="0" err="1" smtClean="0">
                <a:solidFill>
                  <a:srgbClr val="00B050"/>
                </a:solidFill>
              </a:rPr>
              <a:t>BackupDirectory</a:t>
            </a:r>
            <a:r>
              <a:rPr lang="en-US" sz="2000" dirty="0" smtClean="0">
                <a:solidFill>
                  <a:srgbClr val="00B050"/>
                </a:solidFill>
              </a:rPr>
              <a:t> = N'C:\MSSQL\BACKUP'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SET @</a:t>
            </a:r>
            <a:r>
              <a:rPr lang="en-US" sz="2000" dirty="0" err="1" smtClean="0">
                <a:solidFill>
                  <a:srgbClr val="00B050"/>
                </a:solidFill>
              </a:rPr>
              <a:t>OutputFileDirectory</a:t>
            </a:r>
            <a:r>
              <a:rPr lang="en-US" sz="2000" dirty="0" smtClean="0">
                <a:solidFill>
                  <a:srgbClr val="00B050"/>
                </a:solidFill>
              </a:rPr>
              <a:t> = NULL 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SET @</a:t>
            </a:r>
            <a:r>
              <a:rPr lang="en-US" sz="2000" dirty="0" err="1" smtClean="0">
                <a:solidFill>
                  <a:srgbClr val="00B050"/>
                </a:solidFill>
              </a:rPr>
              <a:t>LogToTable</a:t>
            </a:r>
            <a:r>
              <a:rPr lang="en-US" sz="2000" dirty="0" smtClean="0">
                <a:solidFill>
                  <a:srgbClr val="00B050"/>
                </a:solidFill>
              </a:rPr>
              <a:t> = 'Y' </a:t>
            </a:r>
          </a:p>
          <a:p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objects are installed?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Tables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[</a:t>
            </a:r>
            <a:r>
              <a:rPr lang="en-US" sz="2200" dirty="0" err="1" smtClean="0">
                <a:solidFill>
                  <a:srgbClr val="00B050"/>
                </a:solidFill>
              </a:rPr>
              <a:t>CommandLog</a:t>
            </a:r>
            <a:r>
              <a:rPr lang="en-US" sz="2200" dirty="0" smtClean="0">
                <a:solidFill>
                  <a:srgbClr val="00B050"/>
                </a:solidFill>
              </a:rPr>
              <a:t>] – log of executed commands.</a:t>
            </a:r>
          </a:p>
          <a:p>
            <a:endParaRPr lang="en-US" sz="800" dirty="0" smtClean="0"/>
          </a:p>
          <a:p>
            <a:r>
              <a:rPr lang="en-US" sz="2400" dirty="0" smtClean="0"/>
              <a:t>Store Procedures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[</a:t>
            </a:r>
            <a:r>
              <a:rPr lang="en-US" sz="2200" dirty="0" err="1" smtClean="0">
                <a:solidFill>
                  <a:srgbClr val="00B050"/>
                </a:solidFill>
              </a:rPr>
              <a:t>CommandExecute</a:t>
            </a:r>
            <a:r>
              <a:rPr lang="en-US" sz="2200" dirty="0" smtClean="0">
                <a:solidFill>
                  <a:srgbClr val="00B050"/>
                </a:solidFill>
              </a:rPr>
              <a:t>] – log &amp; execute the command.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	[</a:t>
            </a:r>
            <a:r>
              <a:rPr lang="en-US" sz="2200" dirty="0" err="1" smtClean="0">
                <a:solidFill>
                  <a:srgbClr val="00B050"/>
                </a:solidFill>
              </a:rPr>
              <a:t>DatabaseBackup</a:t>
            </a:r>
            <a:r>
              <a:rPr lang="en-US" sz="2200" dirty="0" smtClean="0">
                <a:solidFill>
                  <a:srgbClr val="00B050"/>
                </a:solidFill>
              </a:rPr>
              <a:t>] – backup database.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	[</a:t>
            </a:r>
            <a:r>
              <a:rPr lang="en-US" sz="2200" dirty="0" err="1" smtClean="0">
                <a:solidFill>
                  <a:srgbClr val="00B050"/>
                </a:solidFill>
              </a:rPr>
              <a:t>DatabaseIntegrityCheck</a:t>
            </a:r>
            <a:r>
              <a:rPr lang="en-US" sz="2200" dirty="0" smtClean="0">
                <a:solidFill>
                  <a:srgbClr val="00B050"/>
                </a:solidFill>
              </a:rPr>
              <a:t>] – check database integrity.</a:t>
            </a:r>
          </a:p>
          <a:p>
            <a:pPr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	[</a:t>
            </a:r>
            <a:r>
              <a:rPr lang="en-US" sz="2200" dirty="0" err="1" smtClean="0">
                <a:solidFill>
                  <a:srgbClr val="00B050"/>
                </a:solidFill>
              </a:rPr>
              <a:t>IndexOptimize</a:t>
            </a:r>
            <a:r>
              <a:rPr lang="en-US" sz="2200" dirty="0" smtClean="0">
                <a:solidFill>
                  <a:srgbClr val="00B050"/>
                </a:solidFill>
              </a:rPr>
              <a:t>] – optimize indexes.</a:t>
            </a:r>
          </a:p>
          <a:p>
            <a:pPr>
              <a:buNone/>
            </a:pPr>
            <a:endParaRPr lang="en-US" sz="8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Jobs</a:t>
            </a:r>
          </a:p>
          <a:p>
            <a:pPr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	</a:t>
            </a:r>
            <a:r>
              <a:rPr lang="en-US" sz="2200" dirty="0" smtClean="0">
                <a:solidFill>
                  <a:srgbClr val="00B050"/>
                </a:solidFill>
              </a:rPr>
              <a:t>Eleven predefined jobs are created.  Scheduling and notifications need to be configured.</a:t>
            </a:r>
          </a:p>
          <a:p>
            <a:pPr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endParaRPr lang="en-US" sz="1400" dirty="0" smtClean="0"/>
          </a:p>
          <a:p>
            <a:pPr lvl="1">
              <a:buNone/>
            </a:pPr>
            <a:endParaRPr lang="en-US" sz="2000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sz="1400" dirty="0" smtClean="0"/>
          </a:p>
          <a:p>
            <a:pPr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Custom Maintenance Plans – DBA Virtual Chapter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1717</Words>
  <Application>Microsoft Office PowerPoint</Application>
  <PresentationFormat>On-screen Show (4:3)</PresentationFormat>
  <Paragraphs>433</Paragraphs>
  <Slides>30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Custom Maintenance Plans</vt:lpstr>
      <vt:lpstr>Presentation Overview</vt:lpstr>
      <vt:lpstr>Presentation Overview (cont)</vt:lpstr>
      <vt:lpstr>WARNING – TSQL Skills Required</vt:lpstr>
      <vt:lpstr>Why implement plans?</vt:lpstr>
      <vt:lpstr>Before creating plans</vt:lpstr>
      <vt:lpstr>About Ola Hallengren</vt:lpstr>
      <vt:lpstr>Installing the script</vt:lpstr>
      <vt:lpstr>What objects are installed?</vt:lpstr>
      <vt:lpstr>System versus User databases</vt:lpstr>
      <vt:lpstr>Recovery Models</vt:lpstr>
      <vt:lpstr>Basic Backup Options</vt:lpstr>
      <vt:lpstr>Advance Backup Options</vt:lpstr>
      <vt:lpstr>Backup 2 Disk, Swipe 2 Tape</vt:lpstr>
      <vt:lpstr>Tape Rotation (GFS)</vt:lpstr>
      <vt:lpstr>Tape Rotation (TOH)</vt:lpstr>
      <vt:lpstr>Database Integrity Options</vt:lpstr>
      <vt:lpstr>Maintaining Indexes</vt:lpstr>
      <vt:lpstr>Maintaining Statistics</vt:lpstr>
      <vt:lpstr>Index Optimize</vt:lpstr>
      <vt:lpstr>Maintenance Schedule</vt:lpstr>
      <vt:lpstr>Restoring your database</vt:lpstr>
      <vt:lpstr>Best Practices (Daily)</vt:lpstr>
      <vt:lpstr>Best Practices (Weekly)</vt:lpstr>
      <vt:lpstr>Best Practices (Monthly)</vt:lpstr>
      <vt:lpstr>Some Comments</vt:lpstr>
      <vt:lpstr>References – Page1</vt:lpstr>
      <vt:lpstr>References – Page2</vt:lpstr>
      <vt:lpstr>Biography</vt:lpstr>
      <vt:lpstr>Questions &amp; Answers</vt:lpstr>
    </vt:vector>
  </TitlesOfParts>
  <Company>Revealed Design,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Sensata User</cp:lastModifiedBy>
  <cp:revision>551</cp:revision>
  <dcterms:created xsi:type="dcterms:W3CDTF">2011-08-19T20:30:49Z</dcterms:created>
  <dcterms:modified xsi:type="dcterms:W3CDTF">2014-01-22T15:30:26Z</dcterms:modified>
</cp:coreProperties>
</file>