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8.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46"/>
  </p:notesMasterIdLst>
  <p:sldIdLst>
    <p:sldId id="282" r:id="rId5"/>
    <p:sldId id="329" r:id="rId6"/>
    <p:sldId id="350" r:id="rId7"/>
    <p:sldId id="352" r:id="rId8"/>
    <p:sldId id="353" r:id="rId9"/>
    <p:sldId id="377" r:id="rId10"/>
    <p:sldId id="359" r:id="rId11"/>
    <p:sldId id="374" r:id="rId12"/>
    <p:sldId id="373" r:id="rId13"/>
    <p:sldId id="375" r:id="rId14"/>
    <p:sldId id="376" r:id="rId15"/>
    <p:sldId id="378" r:id="rId16"/>
    <p:sldId id="379" r:id="rId17"/>
    <p:sldId id="381" r:id="rId18"/>
    <p:sldId id="362" r:id="rId19"/>
    <p:sldId id="363" r:id="rId20"/>
    <p:sldId id="364" r:id="rId21"/>
    <p:sldId id="382" r:id="rId22"/>
    <p:sldId id="380" r:id="rId23"/>
    <p:sldId id="383" r:id="rId24"/>
    <p:sldId id="384" r:id="rId25"/>
    <p:sldId id="389" r:id="rId26"/>
    <p:sldId id="390" r:id="rId27"/>
    <p:sldId id="391" r:id="rId28"/>
    <p:sldId id="392" r:id="rId29"/>
    <p:sldId id="386" r:id="rId30"/>
    <p:sldId id="387" r:id="rId31"/>
    <p:sldId id="385" r:id="rId32"/>
    <p:sldId id="396" r:id="rId33"/>
    <p:sldId id="393" r:id="rId34"/>
    <p:sldId id="394" r:id="rId35"/>
    <p:sldId id="395" r:id="rId36"/>
    <p:sldId id="397" r:id="rId37"/>
    <p:sldId id="368" r:id="rId38"/>
    <p:sldId id="369" r:id="rId39"/>
    <p:sldId id="370" r:id="rId40"/>
    <p:sldId id="398" r:id="rId41"/>
    <p:sldId id="399" r:id="rId42"/>
    <p:sldId id="400" r:id="rId43"/>
    <p:sldId id="372" r:id="rId44"/>
    <p:sldId id="349" r:id="rId4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C87"/>
    <a:srgbClr val="863887"/>
    <a:srgbClr val="D40E8C"/>
    <a:srgbClr val="582873"/>
    <a:srgbClr val="7D726D"/>
    <a:srgbClr val="714888"/>
    <a:srgbClr val="A12587"/>
    <a:srgbClr val="B71988"/>
    <a:srgbClr val="CE108B"/>
    <a:srgbClr val="CF1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8B6A1-7211-49C6-A701-9458DB8DCA40}" v="116" dt="2019-11-06T22:56:08.3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42"/>
    <p:restoredTop sz="92708"/>
  </p:normalViewPr>
  <p:slideViewPr>
    <p:cSldViewPr snapToGrid="0">
      <p:cViewPr varScale="1">
        <p:scale>
          <a:sx n="105" d="100"/>
          <a:sy n="105" d="100"/>
        </p:scale>
        <p:origin x="518" y="67"/>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10"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22806" y="1190084"/>
            <a:ext cx="1835826" cy="2219859"/>
          </a:xfrm>
        </p:spPr>
        <p:txBody>
          <a:bodyPr anchor="ctr"/>
          <a:lstStyle>
            <a:lvl1pPr marL="0" indent="0" algn="ctr">
              <a:buFontTx/>
              <a:buNone/>
              <a:defRPr/>
            </a:lvl1pPr>
          </a:lstStyle>
          <a:p>
            <a:r>
              <a:rPr lang="en-US" dirty="0"/>
              <a:t>Photo</a:t>
            </a:r>
          </a:p>
        </p:txBody>
      </p:sp>
      <p:sp>
        <p:nvSpPr>
          <p:cNvPr id="20" name="Picture Placeholder 4"/>
          <p:cNvSpPr>
            <a:spLocks noGrp="1"/>
          </p:cNvSpPr>
          <p:nvPr>
            <p:ph type="pic" sz="quarter" idx="11" hasCustomPrompt="1"/>
          </p:nvPr>
        </p:nvSpPr>
        <p:spPr>
          <a:xfrm>
            <a:off x="2578969" y="1170493"/>
            <a:ext cx="1835826" cy="2219859"/>
          </a:xfrm>
        </p:spPr>
        <p:txBody>
          <a:bodyPr anchor="ctr"/>
          <a:lstStyle>
            <a:lvl1pPr marL="0" indent="0" algn="ctr">
              <a:buFontTx/>
              <a:buNone/>
              <a:defRPr/>
            </a:lvl1pPr>
          </a:lstStyle>
          <a:p>
            <a:r>
              <a:rPr lang="en-US" dirty="0"/>
              <a:t>Photo</a:t>
            </a:r>
          </a:p>
        </p:txBody>
      </p:sp>
      <p:sp>
        <p:nvSpPr>
          <p:cNvPr id="21" name="Picture Placeholder 4"/>
          <p:cNvSpPr>
            <a:spLocks noGrp="1"/>
          </p:cNvSpPr>
          <p:nvPr>
            <p:ph type="pic" sz="quarter" idx="12" hasCustomPrompt="1"/>
          </p:nvPr>
        </p:nvSpPr>
        <p:spPr>
          <a:xfrm>
            <a:off x="4735132" y="1190084"/>
            <a:ext cx="1835826" cy="2219859"/>
          </a:xfrm>
        </p:spPr>
        <p:txBody>
          <a:bodyPr anchor="ctr"/>
          <a:lstStyle>
            <a:lvl1pPr marL="0" indent="0" algn="ctr">
              <a:buFontTx/>
              <a:buNone/>
              <a:defRPr/>
            </a:lvl1pPr>
          </a:lstStyle>
          <a:p>
            <a:r>
              <a:rPr lang="en-US" dirty="0"/>
              <a:t>Photo</a:t>
            </a:r>
          </a:p>
        </p:txBody>
      </p:sp>
      <p:sp>
        <p:nvSpPr>
          <p:cNvPr id="22" name="Picture Placeholder 4"/>
          <p:cNvSpPr>
            <a:spLocks noGrp="1"/>
          </p:cNvSpPr>
          <p:nvPr>
            <p:ph type="pic" sz="quarter" idx="13" hasCustomPrompt="1"/>
          </p:nvPr>
        </p:nvSpPr>
        <p:spPr>
          <a:xfrm>
            <a:off x="6891295" y="1170493"/>
            <a:ext cx="1835826" cy="2219859"/>
          </a:xfrm>
        </p:spPr>
        <p:txBody>
          <a:bodyPr anchor="ctr"/>
          <a:lstStyle>
            <a:lvl1pPr marL="0" indent="0" algn="ctr">
              <a:buFontTx/>
              <a:buNone/>
              <a:defRPr/>
            </a:lvl1pPr>
          </a:lstStyle>
          <a:p>
            <a:r>
              <a:rPr lang="en-US" dirty="0"/>
              <a:t>Photo</a:t>
            </a:r>
          </a:p>
        </p:txBody>
      </p:sp>
      <p:sp>
        <p:nvSpPr>
          <p:cNvPr id="23" name="Rectangle 22"/>
          <p:cNvSpPr/>
          <p:nvPr userDrawn="1"/>
        </p:nvSpPr>
        <p:spPr>
          <a:xfrm>
            <a:off x="422806" y="1046127"/>
            <a:ext cx="1837944"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576851" y="1046127"/>
            <a:ext cx="1837944"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737250" y="1046127"/>
            <a:ext cx="1837944"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889177" y="1037143"/>
            <a:ext cx="1837944" cy="95250"/>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84528" y="952518"/>
            <a:ext cx="1443079" cy="1409304"/>
          </a:xfrm>
        </p:spPr>
        <p:txBody>
          <a:bodyPr anchor="ctr"/>
          <a:lstStyle>
            <a:lvl1pPr marL="0" indent="0" algn="ctr">
              <a:buNone/>
              <a:defRPr/>
            </a:lvl1pPr>
          </a:lstStyle>
          <a:p>
            <a:r>
              <a:rPr lang="en-US" dirty="0"/>
              <a:t>Photo</a:t>
            </a:r>
          </a:p>
        </p:txBody>
      </p:sp>
      <p:sp>
        <p:nvSpPr>
          <p:cNvPr id="25" name="Picture Placeholder 4"/>
          <p:cNvSpPr>
            <a:spLocks noGrp="1"/>
          </p:cNvSpPr>
          <p:nvPr>
            <p:ph type="pic" sz="quarter" idx="11" hasCustomPrompt="1"/>
          </p:nvPr>
        </p:nvSpPr>
        <p:spPr>
          <a:xfrm>
            <a:off x="3870579" y="952517"/>
            <a:ext cx="1443079" cy="1409305"/>
          </a:xfrm>
        </p:spPr>
        <p:txBody>
          <a:bodyPr anchor="ctr"/>
          <a:lstStyle>
            <a:lvl1pPr marL="0" indent="0" algn="ctr">
              <a:buNone/>
              <a:defRPr/>
            </a:lvl1pPr>
          </a:lstStyle>
          <a:p>
            <a:r>
              <a:rPr lang="en-US" dirty="0"/>
              <a:t>Photo</a:t>
            </a:r>
          </a:p>
        </p:txBody>
      </p:sp>
      <p:sp>
        <p:nvSpPr>
          <p:cNvPr id="26" name="Picture Placeholder 4"/>
          <p:cNvSpPr>
            <a:spLocks noGrp="1"/>
          </p:cNvSpPr>
          <p:nvPr>
            <p:ph type="pic" sz="quarter" idx="12" hasCustomPrompt="1"/>
          </p:nvPr>
        </p:nvSpPr>
        <p:spPr>
          <a:xfrm>
            <a:off x="6556630" y="952518"/>
            <a:ext cx="1443079" cy="1409304"/>
          </a:xfrm>
        </p:spPr>
        <p:txBody>
          <a:bodyPr anchor="ctr"/>
          <a:lstStyle>
            <a:lvl1pPr marL="0" indent="0" algn="ctr">
              <a:buNone/>
              <a:defRPr/>
            </a:lvl1pPr>
          </a:lstStyle>
          <a:p>
            <a:r>
              <a:rPr lang="en-US" dirty="0"/>
              <a:t>Photo</a:t>
            </a:r>
          </a:p>
        </p:txBody>
      </p:sp>
      <p:sp>
        <p:nvSpPr>
          <p:cNvPr id="27" name="Picture Placeholder 4"/>
          <p:cNvSpPr>
            <a:spLocks noGrp="1"/>
          </p:cNvSpPr>
          <p:nvPr>
            <p:ph type="pic" sz="quarter" idx="13" hasCustomPrompt="1"/>
          </p:nvPr>
        </p:nvSpPr>
        <p:spPr>
          <a:xfrm>
            <a:off x="1184528" y="2952768"/>
            <a:ext cx="1443079" cy="1409304"/>
          </a:xfrm>
        </p:spPr>
        <p:txBody>
          <a:bodyPr anchor="ctr"/>
          <a:lstStyle>
            <a:lvl1pPr marL="0" indent="0" algn="ctr">
              <a:buNone/>
              <a:defRPr/>
            </a:lvl1pPr>
          </a:lstStyle>
          <a:p>
            <a:r>
              <a:rPr lang="en-US" dirty="0"/>
              <a:t>Photo</a:t>
            </a:r>
          </a:p>
        </p:txBody>
      </p:sp>
      <p:sp>
        <p:nvSpPr>
          <p:cNvPr id="28" name="Picture Placeholder 4"/>
          <p:cNvSpPr>
            <a:spLocks noGrp="1"/>
          </p:cNvSpPr>
          <p:nvPr>
            <p:ph type="pic" sz="quarter" idx="14" hasCustomPrompt="1"/>
          </p:nvPr>
        </p:nvSpPr>
        <p:spPr>
          <a:xfrm>
            <a:off x="3870579" y="2952768"/>
            <a:ext cx="1443079" cy="1409304"/>
          </a:xfrm>
        </p:spPr>
        <p:txBody>
          <a:bodyPr anchor="ctr"/>
          <a:lstStyle>
            <a:lvl1pPr marL="0" indent="0" algn="ctr">
              <a:buNone/>
              <a:defRPr/>
            </a:lvl1pPr>
          </a:lstStyle>
          <a:p>
            <a:r>
              <a:rPr lang="en-US" dirty="0"/>
              <a:t>Photo</a:t>
            </a:r>
          </a:p>
        </p:txBody>
      </p:sp>
      <p:sp>
        <p:nvSpPr>
          <p:cNvPr id="29" name="Picture Placeholder 4"/>
          <p:cNvSpPr>
            <a:spLocks noGrp="1"/>
          </p:cNvSpPr>
          <p:nvPr>
            <p:ph type="pic" sz="quarter" idx="15" hasCustomPrompt="1"/>
          </p:nvPr>
        </p:nvSpPr>
        <p:spPr>
          <a:xfrm>
            <a:off x="6556630" y="2952768"/>
            <a:ext cx="1443079" cy="1409304"/>
          </a:xfrm>
        </p:spPr>
        <p:txBody>
          <a:bodyPr anchor="ctr"/>
          <a:lstStyle>
            <a:lvl1pPr marL="0" indent="0" algn="ctr">
              <a:buNone/>
              <a:defRPr/>
            </a:lvl1pPr>
          </a:lstStyle>
          <a:p>
            <a:r>
              <a:rPr lang="en-US" dirty="0"/>
              <a:t>Photo</a:t>
            </a:r>
          </a:p>
        </p:txBody>
      </p:sp>
      <p:sp>
        <p:nvSpPr>
          <p:cNvPr id="30" name="Rectangle 29"/>
          <p:cNvSpPr/>
          <p:nvPr userDrawn="1"/>
        </p:nvSpPr>
        <p:spPr>
          <a:xfrm>
            <a:off x="1184528" y="847725"/>
            <a:ext cx="1444752"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868906" y="847725"/>
            <a:ext cx="1444752"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553284" y="847725"/>
            <a:ext cx="1444752"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184528" y="2838450"/>
            <a:ext cx="1444752" cy="95250"/>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3868906" y="2838450"/>
            <a:ext cx="1444752" cy="95250"/>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6553284" y="2838450"/>
            <a:ext cx="1444752" cy="95250"/>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08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BE21862-74AB-404A-ABED-EFDA8A79B47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13963" y="1114770"/>
            <a:ext cx="6371487" cy="3392142"/>
          </a:xfrm>
          <a:prstGeom prst="rect">
            <a:avLst/>
          </a:prstGeom>
        </p:spPr>
      </p:pic>
      <p:sp>
        <p:nvSpPr>
          <p:cNvPr id="5" name="Picture Placeholder 4">
            <a:extLst>
              <a:ext uri="{FF2B5EF4-FFF2-40B4-BE49-F238E27FC236}">
                <a16:creationId xmlns:a16="http://schemas.microsoft.com/office/drawing/2014/main" id="{32F82DE1-B424-844E-9F6D-62BE472755AA}"/>
              </a:ext>
            </a:extLst>
          </p:cNvPr>
          <p:cNvSpPr>
            <a:spLocks noGrp="1"/>
          </p:cNvSpPr>
          <p:nvPr>
            <p:ph type="pic" sz="quarter" idx="10"/>
          </p:nvPr>
        </p:nvSpPr>
        <p:spPr>
          <a:xfrm>
            <a:off x="2643188" y="1289050"/>
            <a:ext cx="3967162" cy="2368550"/>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30987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CFBECB-0096-6842-B50F-0F40838240BD}"/>
              </a:ext>
            </a:extLst>
          </p:cNvPr>
          <p:cNvSpPr/>
          <p:nvPr userDrawn="1"/>
        </p:nvSpPr>
        <p:spPr>
          <a:xfrm>
            <a:off x="0" y="1106167"/>
            <a:ext cx="9144000" cy="2405129"/>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1E4C25-32E5-B446-8CEC-56203A3233B2}"/>
              </a:ext>
            </a:extLst>
          </p:cNvPr>
          <p:cNvPicPr>
            <a:picLocks noChangeAspect="1"/>
          </p:cNvPicPr>
          <p:nvPr userDrawn="1"/>
        </p:nvPicPr>
        <p:blipFill>
          <a:blip r:embed="rId2"/>
          <a:stretch>
            <a:fillRect/>
          </a:stretch>
        </p:blipFill>
        <p:spPr>
          <a:xfrm rot="16200000">
            <a:off x="56724" y="290624"/>
            <a:ext cx="3922765" cy="4036213"/>
          </a:xfrm>
          <a:prstGeom prst="rect">
            <a:avLst/>
          </a:prstGeom>
        </p:spPr>
      </p:pic>
      <p:sp>
        <p:nvSpPr>
          <p:cNvPr id="5" name="Picture Placeholder 40">
            <a:extLst>
              <a:ext uri="{FF2B5EF4-FFF2-40B4-BE49-F238E27FC236}">
                <a16:creationId xmlns:a16="http://schemas.microsoft.com/office/drawing/2014/main" id="{B2A4D53D-6E65-6449-B245-F1A5C4128542}"/>
              </a:ext>
            </a:extLst>
          </p:cNvPr>
          <p:cNvSpPr>
            <a:spLocks noGrp="1"/>
          </p:cNvSpPr>
          <p:nvPr>
            <p:ph type="pic" sz="quarter" idx="10"/>
          </p:nvPr>
        </p:nvSpPr>
        <p:spPr>
          <a:xfrm>
            <a:off x="744218" y="1391545"/>
            <a:ext cx="2529334" cy="1845431"/>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68911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BAB37-7BEB-1045-8282-0D5833C9499A}"/>
              </a:ext>
            </a:extLst>
          </p:cNvPr>
          <p:cNvSpPr/>
          <p:nvPr userDrawn="1"/>
        </p:nvSpPr>
        <p:spPr>
          <a:xfrm>
            <a:off x="0" y="3359021"/>
            <a:ext cx="9144000" cy="1386716"/>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90F98EE-9584-0A47-8B4D-166755F86A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930" y="1051561"/>
            <a:ext cx="2208134" cy="3694176"/>
          </a:xfrm>
          <a:prstGeom prst="rect">
            <a:avLst/>
          </a:prstGeom>
        </p:spPr>
      </p:pic>
      <p:sp>
        <p:nvSpPr>
          <p:cNvPr id="7" name="Picture Placeholder 6">
            <a:extLst>
              <a:ext uri="{FF2B5EF4-FFF2-40B4-BE49-F238E27FC236}">
                <a16:creationId xmlns:a16="http://schemas.microsoft.com/office/drawing/2014/main" id="{5E1059FE-0257-AF40-9EF0-43B514B348BB}"/>
              </a:ext>
            </a:extLst>
          </p:cNvPr>
          <p:cNvSpPr>
            <a:spLocks noGrp="1"/>
          </p:cNvSpPr>
          <p:nvPr>
            <p:ph type="pic" sz="quarter" idx="27"/>
          </p:nvPr>
        </p:nvSpPr>
        <p:spPr>
          <a:xfrm>
            <a:off x="758698" y="2022565"/>
            <a:ext cx="1445006" cy="1753907"/>
          </a:xfrm>
          <a:prstGeom prst="rect">
            <a:avLst/>
          </a:prstGeom>
          <a:noFill/>
          <a:ln w="6350">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83547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D592F0-E595-9D46-AD10-9A2AC85F6F9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6474"/>
            <a:ext cx="914400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301824"/>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006702"/>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36891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13359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64C2173C-F50B-3845-94E1-8D11157D7434}"/>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8" name="AutoShape 1">
            <a:extLst>
              <a:ext uri="{FF2B5EF4-FFF2-40B4-BE49-F238E27FC236}">
                <a16:creationId xmlns:a16="http://schemas.microsoft.com/office/drawing/2014/main" id="{E0607523-3561-664C-9247-D9696099A5AB}"/>
              </a:ext>
            </a:extLst>
          </p:cNvPr>
          <p:cNvSpPr>
            <a:spLocks/>
          </p:cNvSpPr>
          <p:nvPr userDrawn="1"/>
        </p:nvSpPr>
        <p:spPr bwMode="auto">
          <a:xfrm>
            <a:off x="-1" y="1040288"/>
            <a:ext cx="4507991" cy="1980182"/>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C0167A"/>
          </a:solidFill>
          <a:ln w="25400" cap="flat" cmpd="sng">
            <a:solidFill>
              <a:srgbClr val="000000">
                <a:alpha val="0"/>
              </a:srgbClr>
            </a:solidFill>
            <a:prstDash val="solid"/>
            <a:miter lim="0"/>
            <a:headEnd/>
            <a:tailEnd/>
          </a:ln>
          <a:effec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sp>
        <p:nvSpPr>
          <p:cNvPr id="9" name="AutoShape 2">
            <a:extLst>
              <a:ext uri="{FF2B5EF4-FFF2-40B4-BE49-F238E27FC236}">
                <a16:creationId xmlns:a16="http://schemas.microsoft.com/office/drawing/2014/main" id="{61EE562A-A36F-3148-9CBF-774CB14FDE4C}"/>
              </a:ext>
            </a:extLst>
          </p:cNvPr>
          <p:cNvSpPr>
            <a:spLocks/>
          </p:cNvSpPr>
          <p:nvPr userDrawn="1"/>
        </p:nvSpPr>
        <p:spPr bwMode="auto">
          <a:xfrm>
            <a:off x="4507990" y="1040288"/>
            <a:ext cx="4636009" cy="1980182"/>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B285F"/>
          </a:solidFill>
          <a:ln w="25400" cap="flat" cmpd="sng">
            <a:solidFill>
              <a:srgbClr val="000000">
                <a:alpha val="0"/>
              </a:srgbClr>
            </a:solidFill>
            <a:prstDash val="solid"/>
            <a:miter lim="0"/>
            <a:headEnd/>
            <a:tailEnd/>
          </a:ln>
          <a:effec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pic>
        <p:nvPicPr>
          <p:cNvPr id="11" name="Picture 10">
            <a:extLst>
              <a:ext uri="{FF2B5EF4-FFF2-40B4-BE49-F238E27FC236}">
                <a16:creationId xmlns:a16="http://schemas.microsoft.com/office/drawing/2014/main" id="{2A2510AD-E53D-CA4F-AC25-310A0E297E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3274" t="5192" r="26400" b="7088"/>
          <a:stretch/>
        </p:blipFill>
        <p:spPr>
          <a:xfrm>
            <a:off x="3540317" y="1181891"/>
            <a:ext cx="2029403" cy="3537354"/>
          </a:xfrm>
          <a:prstGeom prst="rect">
            <a:avLst/>
          </a:prstGeom>
        </p:spPr>
      </p:pic>
      <p:sp>
        <p:nvSpPr>
          <p:cNvPr id="5" name="Picture Placeholder 4">
            <a:extLst>
              <a:ext uri="{FF2B5EF4-FFF2-40B4-BE49-F238E27FC236}">
                <a16:creationId xmlns:a16="http://schemas.microsoft.com/office/drawing/2014/main" id="{5F43A390-CF7E-BB4E-A004-2C66267FEF2F}"/>
              </a:ext>
            </a:extLst>
          </p:cNvPr>
          <p:cNvSpPr>
            <a:spLocks noGrp="1"/>
          </p:cNvSpPr>
          <p:nvPr>
            <p:ph type="pic" sz="quarter" idx="10"/>
          </p:nvPr>
        </p:nvSpPr>
        <p:spPr>
          <a:xfrm>
            <a:off x="3867150" y="1700213"/>
            <a:ext cx="1390650" cy="2460625"/>
          </a:xfrm>
        </p:spPr>
        <p:txBody>
          <a:bodyPr>
            <a:normAutofit/>
          </a:bodyPr>
          <a:lstStyle>
            <a:lvl1pPr>
              <a:defRPr sz="1200"/>
            </a:lvl1pPr>
          </a:lstStyle>
          <a:p>
            <a:endParaRPr lang="en-US" dirty="0"/>
          </a:p>
        </p:txBody>
      </p:sp>
    </p:spTree>
    <p:extLst>
      <p:ext uri="{BB962C8B-B14F-4D97-AF65-F5344CB8AC3E}">
        <p14:creationId xmlns:p14="http://schemas.microsoft.com/office/powerpoint/2010/main" val="6200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2284242" y="1113409"/>
            <a:ext cx="2014532" cy="2435948"/>
          </a:xfrm>
        </p:spPr>
        <p:txBody>
          <a:bodyPr anchor="ctr"/>
          <a:lstStyle>
            <a:lvl1pPr marL="0" indent="0" algn="ctr">
              <a:buFontTx/>
              <a:buNone/>
              <a:defRPr/>
            </a:lvl1pPr>
          </a:lstStyle>
          <a:p>
            <a:r>
              <a:rPr lang="en-US" dirty="0"/>
              <a:t>Photo</a:t>
            </a:r>
          </a:p>
        </p:txBody>
      </p:sp>
      <p:sp>
        <p:nvSpPr>
          <p:cNvPr id="12" name="Picture Placeholder 4"/>
          <p:cNvSpPr>
            <a:spLocks noGrp="1"/>
          </p:cNvSpPr>
          <p:nvPr>
            <p:ph type="pic" sz="quarter" idx="11" hasCustomPrompt="1"/>
          </p:nvPr>
        </p:nvSpPr>
        <p:spPr>
          <a:xfrm>
            <a:off x="4855992" y="1113409"/>
            <a:ext cx="2014532" cy="2435948"/>
          </a:xfrm>
        </p:spPr>
        <p:txBody>
          <a:bodyPr anchor="ctr"/>
          <a:lstStyle>
            <a:lvl1pPr marL="0" indent="0" algn="ctr">
              <a:buFontTx/>
              <a:buNone/>
              <a:defRPr/>
            </a:lvl1pPr>
          </a:lstStyle>
          <a:p>
            <a:r>
              <a:rPr lang="en-US" dirty="0"/>
              <a:t>Photo</a:t>
            </a:r>
          </a:p>
        </p:txBody>
      </p:sp>
      <p:sp>
        <p:nvSpPr>
          <p:cNvPr id="2" name="Rectangle 1"/>
          <p:cNvSpPr/>
          <p:nvPr userDrawn="1"/>
        </p:nvSpPr>
        <p:spPr>
          <a:xfrm>
            <a:off x="2287094" y="989584"/>
            <a:ext cx="2011680"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855992" y="989584"/>
            <a:ext cx="2011680"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2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47871" y="1237405"/>
            <a:ext cx="1909425" cy="2308854"/>
          </a:xfrm>
        </p:spPr>
        <p:txBody>
          <a:bodyPr anchor="ctr"/>
          <a:lstStyle>
            <a:lvl1pPr marL="0" indent="0" algn="ctr">
              <a:buFontTx/>
              <a:buNone/>
              <a:defRPr/>
            </a:lvl1pPr>
          </a:lstStyle>
          <a:p>
            <a:r>
              <a:rPr lang="en-US" dirty="0"/>
              <a:t>Photo</a:t>
            </a:r>
          </a:p>
        </p:txBody>
      </p:sp>
      <p:sp>
        <p:nvSpPr>
          <p:cNvPr id="9" name="Picture Placeholder 4"/>
          <p:cNvSpPr>
            <a:spLocks noGrp="1"/>
          </p:cNvSpPr>
          <p:nvPr>
            <p:ph type="pic" sz="quarter" idx="11" hasCustomPrompt="1"/>
          </p:nvPr>
        </p:nvSpPr>
        <p:spPr>
          <a:xfrm>
            <a:off x="3514871" y="1237405"/>
            <a:ext cx="1909425" cy="2308854"/>
          </a:xfrm>
        </p:spPr>
        <p:txBody>
          <a:bodyPr anchor="ctr"/>
          <a:lstStyle>
            <a:lvl1pPr marL="0" indent="0" algn="ctr">
              <a:buFontTx/>
              <a:buNone/>
              <a:defRPr/>
            </a:lvl1pPr>
          </a:lstStyle>
          <a:p>
            <a:r>
              <a:rPr lang="en-US" dirty="0"/>
              <a:t>Photo</a:t>
            </a:r>
          </a:p>
        </p:txBody>
      </p:sp>
      <p:sp>
        <p:nvSpPr>
          <p:cNvPr id="10" name="Picture Placeholder 4"/>
          <p:cNvSpPr>
            <a:spLocks noGrp="1"/>
          </p:cNvSpPr>
          <p:nvPr>
            <p:ph type="pic" sz="quarter" idx="12" hasCustomPrompt="1"/>
          </p:nvPr>
        </p:nvSpPr>
        <p:spPr>
          <a:xfrm>
            <a:off x="6181871" y="1237405"/>
            <a:ext cx="1909425" cy="2308854"/>
          </a:xfrm>
        </p:spPr>
        <p:txBody>
          <a:bodyPr anchor="ctr"/>
          <a:lstStyle>
            <a:lvl1pPr marL="0" indent="0" algn="ctr">
              <a:buFontTx/>
              <a:buNone/>
              <a:defRPr/>
            </a:lvl1pPr>
          </a:lstStyle>
          <a:p>
            <a:r>
              <a:rPr lang="en-US" dirty="0"/>
              <a:t>Photo</a:t>
            </a:r>
          </a:p>
        </p:txBody>
      </p:sp>
      <p:sp>
        <p:nvSpPr>
          <p:cNvPr id="6" name="Rectangle 5"/>
          <p:cNvSpPr/>
          <p:nvPr userDrawn="1"/>
        </p:nvSpPr>
        <p:spPr>
          <a:xfrm>
            <a:off x="847871" y="1123105"/>
            <a:ext cx="1911096"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514871" y="1123105"/>
            <a:ext cx="1911096"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181035" y="1123105"/>
            <a:ext cx="1911096"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4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descr="Insight-logo-W.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BBAEA6-B3A0-2547-80CE-DB8A65FBE042}"/>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grpSp>
        <p:nvGrpSpPr>
          <p:cNvPr id="10" name="Group 9"/>
          <p:cNvGrpSpPr/>
          <p:nvPr userDrawn="1"/>
        </p:nvGrpSpPr>
        <p:grpSpPr>
          <a:xfrm>
            <a:off x="1364406" y="-500472"/>
            <a:ext cx="5591570" cy="357052"/>
            <a:chOff x="1364406" y="-500472"/>
            <a:chExt cx="5591570" cy="357052"/>
          </a:xfrm>
        </p:grpSpPr>
        <p:sp>
          <p:nvSpPr>
            <p:cNvPr id="11" name="Rectangle 10"/>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p:cNvCxnSpPr/>
          <p:nvPr userDrawn="1"/>
        </p:nvCxnSpPr>
        <p:spPr>
          <a:xfrm>
            <a:off x="242236" y="994469"/>
            <a:ext cx="8686800" cy="0"/>
          </a:xfrm>
          <a:prstGeom prst="line">
            <a:avLst/>
          </a:prstGeom>
          <a:ln w="12700">
            <a:solidFill>
              <a:srgbClr val="58287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701" r:id="rId2"/>
    <p:sldLayoutId id="2147483687" r:id="rId3"/>
    <p:sldLayoutId id="2147483696" r:id="rId4"/>
    <p:sldLayoutId id="2147483699" r:id="rId5"/>
    <p:sldLayoutId id="2147483700" r:id="rId6"/>
    <p:sldLayoutId id="2147483702" r:id="rId7"/>
    <p:sldLayoutId id="2147483706" r:id="rId8"/>
    <p:sldLayoutId id="2147483707" r:id="rId9"/>
    <p:sldLayoutId id="2147483705" r:id="rId10"/>
    <p:sldLayoutId id="2147483698" r:id="rId11"/>
    <p:sldLayoutId id="2147483692" r:id="rId12"/>
    <p:sldLayoutId id="2147483697" r:id="rId13"/>
    <p:sldLayoutId id="2147483703" r:id="rId14"/>
    <p:sldLayoutId id="2147483704" r:id="rId15"/>
  </p:sldLayoutIdLst>
  <p:txStyles>
    <p:title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6.png"/><Relationship Id="rId7" Type="http://schemas.openxmlformats.org/officeDocument/2006/relationships/hyperlink" Target="http://www.mssqltips.com/" TargetMode="Externa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www.craftydba.com/" TargetMode="External"/><Relationship Id="rId5" Type="http://schemas.openxmlformats.org/officeDocument/2006/relationships/image" Target="../media/image17.jpg"/><Relationship Id="rId4" Type="http://schemas.openxmlformats.org/officeDocument/2006/relationships/hyperlink" Target="mailto:john.miner@bluemeta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tinyurl.com/y3qt9486" TargetMode="External"/><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hyperlink" Target="https://tinyurl.com/y3z3t6o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sql-database/sql-database-single-database" TargetMode="External"/><Relationship Id="rId2" Type="http://schemas.openxmlformats.org/officeDocument/2006/relationships/hyperlink" Target="https://docs.microsoft.com/en-us/azure/sql-database/sql-database-paas-vs-sql-server-iaas" TargetMode="External"/><Relationship Id="rId1" Type="http://schemas.openxmlformats.org/officeDocument/2006/relationships/slideLayout" Target="../slideLayouts/slideLayout12.xml"/><Relationship Id="rId5" Type="http://schemas.openxmlformats.org/officeDocument/2006/relationships/hyperlink" Target="https://docs.microsoft.com/en-us/azure/sql-database/elastic-jobs-powershell" TargetMode="External"/><Relationship Id="rId4" Type="http://schemas.openxmlformats.org/officeDocument/2006/relationships/hyperlink" Target="https://docs.microsoft.com/en-us/azure/sql-database/sql-database-elastic-poo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sql-data-warehouse/sql-data-warehouse-overview-what-is" TargetMode="External"/><Relationship Id="rId2" Type="http://schemas.openxmlformats.org/officeDocument/2006/relationships/hyperlink" Target="https://docs.microsoft.com/en-us/azure/sql-database/sql-database-elastic-query-overview" TargetMode="External"/><Relationship Id="rId1" Type="http://schemas.openxmlformats.org/officeDocument/2006/relationships/slideLayout" Target="../slideLayouts/slideLayout12.xml"/><Relationship Id="rId5" Type="http://schemas.openxmlformats.org/officeDocument/2006/relationships/hyperlink" Target="https://docs.microsoft.com/en-us/azure/sql-database/sql-database-managed-instance" TargetMode="External"/><Relationship Id="rId4" Type="http://schemas.openxmlformats.org/officeDocument/2006/relationships/hyperlink" Target="https://docs.microsoft.com/en-us/azure/sql-database/sql-database-service-tiers-vcore"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sql-database/sql-database-sync-data" TargetMode="External"/><Relationship Id="rId2" Type="http://schemas.openxmlformats.org/officeDocument/2006/relationships/hyperlink" Target="https://docs.microsoft.com/en-us/azure/sql-database/sql-database-service-tier-hyperscale" TargetMode="External"/><Relationship Id="rId1" Type="http://schemas.openxmlformats.org/officeDocument/2006/relationships/slideLayout" Target="../slideLayouts/slideLayout12.xml"/><Relationship Id="rId5" Type="http://schemas.openxmlformats.org/officeDocument/2006/relationships/hyperlink" Target="https://docs.microsoft.com/en-us/azure/data-factory/concepts-datasets-linked-services" TargetMode="External"/><Relationship Id="rId4" Type="http://schemas.openxmlformats.org/officeDocument/2006/relationships/hyperlink" Target="https://docs.microsoft.com/en-us/azure/dms/dms-overview"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azure/data-factory/tutorial-deploy-ssis-packages-azure" TargetMode="External"/><Relationship Id="rId2" Type="http://schemas.openxmlformats.org/officeDocument/2006/relationships/hyperlink" Target="https://docs.microsoft.com/en-us/azure/data-factory/create-self-hosted-integration-runtime" TargetMode="External"/><Relationship Id="rId1" Type="http://schemas.openxmlformats.org/officeDocument/2006/relationships/slideLayout" Target="../slideLayouts/slideLayout12.xml"/><Relationship Id="rId4" Type="http://schemas.openxmlformats.org/officeDocument/2006/relationships/hyperlink" Target="https://docs.microsoft.com/en-us/azure/automation/automation-intr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D6E2-9F16-4D4B-A9D7-6716B4BB8B61}"/>
              </a:ext>
            </a:extLst>
          </p:cNvPr>
          <p:cNvSpPr>
            <a:spLocks noGrp="1"/>
          </p:cNvSpPr>
          <p:nvPr>
            <p:ph type="ctrTitle"/>
          </p:nvPr>
        </p:nvSpPr>
        <p:spPr>
          <a:xfrm>
            <a:off x="363854" y="3125973"/>
            <a:ext cx="7496990" cy="666306"/>
          </a:xfrm>
        </p:spPr>
        <p:txBody>
          <a:bodyPr/>
          <a:lstStyle/>
          <a:p>
            <a:r>
              <a:rPr lang="en-US" dirty="0"/>
              <a:t>Navigating Azure SQL Services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85" y="2676355"/>
            <a:ext cx="1268426" cy="1268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129" y="3561285"/>
            <a:ext cx="953137" cy="305004"/>
          </a:xfrm>
          <a:prstGeom prst="rect">
            <a:avLst/>
          </a:prstGeom>
        </p:spPr>
      </p:pic>
      <p:sp>
        <p:nvSpPr>
          <p:cNvPr id="6" name="Subtitle 2"/>
          <p:cNvSpPr>
            <a:spLocks noGrp="1"/>
          </p:cNvSpPr>
          <p:nvPr>
            <p:ph type="subTitle" idx="1"/>
          </p:nvPr>
        </p:nvSpPr>
        <p:spPr>
          <a:xfrm>
            <a:off x="363854" y="4202688"/>
            <a:ext cx="2286000" cy="775129"/>
          </a:xfrm>
        </p:spPr>
        <p:txBody>
          <a:bodyPr/>
          <a:lstStyle/>
          <a:p>
            <a:r>
              <a:rPr lang="en-US" sz="1400" dirty="0">
                <a:latin typeface="+mn-lt"/>
              </a:rPr>
              <a:t>John Miner</a:t>
            </a:r>
            <a:br>
              <a:rPr lang="en-US" sz="1400" dirty="0">
                <a:latin typeface="+mn-lt"/>
              </a:rPr>
            </a:br>
            <a:r>
              <a:rPr lang="en-US" sz="1400" dirty="0">
                <a:latin typeface="+mn-lt"/>
              </a:rPr>
              <a:t>Data Architect</a:t>
            </a:r>
          </a:p>
          <a:p>
            <a:r>
              <a:rPr lang="en-US" sz="1400" dirty="0">
                <a:latin typeface="+mn-lt"/>
                <a:hlinkClick r:id="rId4"/>
              </a:rPr>
              <a:t>john.miner@insight.com</a:t>
            </a:r>
            <a:endParaRPr lang="en-US" sz="1400" dirty="0">
              <a:latin typeface="+mn-lt"/>
            </a:endParaRPr>
          </a:p>
          <a:p>
            <a:endParaRPr lang="en-US"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9201" y="4586579"/>
            <a:ext cx="1086110" cy="488750"/>
          </a:xfrm>
          <a:prstGeom prst="rect">
            <a:avLst/>
          </a:prstGeom>
        </p:spPr>
      </p:pic>
      <p:sp>
        <p:nvSpPr>
          <p:cNvPr id="8" name="Rectangle 7"/>
          <p:cNvSpPr/>
          <p:nvPr/>
        </p:nvSpPr>
        <p:spPr>
          <a:xfrm>
            <a:off x="3486057" y="4218934"/>
            <a:ext cx="2536371" cy="715581"/>
          </a:xfrm>
          <a:prstGeom prst="rect">
            <a:avLst/>
          </a:prstGeom>
        </p:spPr>
        <p:txBody>
          <a:bodyPr wrap="square">
            <a:spAutoFit/>
          </a:bodyPr>
          <a:lstStyle/>
          <a:p>
            <a:pPr>
              <a:defRPr/>
            </a:pPr>
            <a:r>
              <a:rPr lang="en-US" dirty="0">
                <a:solidFill>
                  <a:schemeClr val="bg1"/>
                </a:solidFill>
                <a:latin typeface="Calibri" pitchFamily="34" charset="0"/>
                <a:cs typeface="Calibri" pitchFamily="34" charset="0"/>
              </a:rPr>
              <a:t>Blogs: </a:t>
            </a: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6"/>
              </a:rPr>
              <a:t>www.craftydba.com</a:t>
            </a:r>
            <a:br>
              <a:rPr lang="en-US" dirty="0">
                <a:solidFill>
                  <a:srgbClr val="002060"/>
                </a:solidFill>
                <a:latin typeface="Calibri" pitchFamily="34" charset="0"/>
                <a:cs typeface="Calibri" pitchFamily="34" charset="0"/>
              </a:rPr>
            </a:b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7"/>
              </a:rPr>
              <a:t>www.mssqltips.com</a:t>
            </a:r>
            <a:endParaRPr lang="en-US" dirty="0"/>
          </a:p>
          <a:p>
            <a:pPr>
              <a:defRPr/>
            </a:pPr>
            <a:r>
              <a:rPr lang="en-US" dirty="0">
                <a:solidFill>
                  <a:schemeClr val="bg1"/>
                </a:solidFill>
                <a:latin typeface="Calibri" pitchFamily="34" charset="0"/>
                <a:cs typeface="Calibri" pitchFamily="34" charset="0"/>
              </a:rPr>
              <a:t>Tweet: </a:t>
            </a:r>
            <a:r>
              <a:rPr lang="en-US" dirty="0">
                <a:solidFill>
                  <a:srgbClr val="002060"/>
                </a:solidFill>
                <a:latin typeface="Calibri" pitchFamily="34" charset="0"/>
                <a:cs typeface="Calibri" pitchFamily="34" charset="0"/>
              </a:rPr>
              <a:t>	</a:t>
            </a:r>
            <a:r>
              <a:rPr lang="en-US" dirty="0">
                <a:solidFill>
                  <a:schemeClr val="bg1">
                    <a:lumMod val="95000"/>
                  </a:schemeClr>
                </a:solidFill>
                <a:latin typeface="Calibri" pitchFamily="34" charset="0"/>
                <a:cs typeface="Calibri" pitchFamily="34" charset="0"/>
              </a:rPr>
              <a:t>JohnMiner3</a:t>
            </a: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2881" y="4011032"/>
            <a:ext cx="1102430" cy="444981"/>
          </a:xfrm>
          <a:prstGeom prst="rect">
            <a:avLst/>
          </a:prstGeom>
        </p:spPr>
      </p:pic>
    </p:spTree>
    <p:extLst>
      <p:ext uri="{BB962C8B-B14F-4D97-AF65-F5344CB8AC3E}">
        <p14:creationId xmlns:p14="http://schemas.microsoft.com/office/powerpoint/2010/main" val="37893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Database – Elastic Pools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There are two main reasons why to use elastic pools:</a:t>
            </a:r>
          </a:p>
          <a:p>
            <a:pPr marL="0" indent="0">
              <a:buNone/>
            </a:pPr>
            <a:endParaRPr lang="en-US" sz="1800" dirty="0"/>
          </a:p>
          <a:p>
            <a:pPr marL="0" indent="0">
              <a:buNone/>
            </a:pPr>
            <a:r>
              <a:rPr lang="en-US" sz="1800" dirty="0"/>
              <a:t>1 – Many databases have usage patterns at different times.</a:t>
            </a:r>
          </a:p>
          <a:p>
            <a:pPr marL="0" indent="0">
              <a:buNone/>
            </a:pPr>
            <a:r>
              <a:rPr lang="en-US" sz="1800" dirty="0"/>
              <a:t>2 – SAS vendor that has the same schema for every client.</a:t>
            </a:r>
          </a:p>
          <a:p>
            <a:pPr marL="0" indent="0">
              <a:buNone/>
            </a:pPr>
            <a:endParaRPr lang="en-US" sz="1800" dirty="0"/>
          </a:p>
          <a:p>
            <a:pPr marL="0" indent="0">
              <a:buNone/>
            </a:pPr>
            <a:r>
              <a:rPr lang="en-US" sz="1800" dirty="0"/>
              <a:t>There is a database threshold in which switching from singleton databases to a pool makes sense in terms of money ($).</a:t>
            </a:r>
          </a:p>
          <a:p>
            <a:pPr marL="0" indent="0">
              <a:buNone/>
            </a:pPr>
            <a:endParaRPr lang="en-US" sz="1800" dirty="0"/>
          </a:p>
        </p:txBody>
      </p:sp>
    </p:spTree>
    <p:extLst>
      <p:ext uri="{BB962C8B-B14F-4D97-AF65-F5344CB8AC3E}">
        <p14:creationId xmlns:p14="http://schemas.microsoft.com/office/powerpoint/2010/main" val="28095367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Database – Elastic Pools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pic>
        <p:nvPicPr>
          <p:cNvPr id="2050" name="Picture 2" descr="Image result for elastic pool edtu&quot;">
            <a:extLst>
              <a:ext uri="{FF2B5EF4-FFF2-40B4-BE49-F238E27FC236}">
                <a16:creationId xmlns:a16="http://schemas.microsoft.com/office/drawing/2014/main" id="{A3F12720-5F81-4729-8ADC-FCCEAFFC8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36" y="1492363"/>
            <a:ext cx="4052073" cy="23656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9D41F8A-926B-4B5C-AF1B-8541FEFC7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668" y="1492363"/>
            <a:ext cx="4207214" cy="236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07414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Database – Elastic Pools - Details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54331" y="22448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graphicFrame>
        <p:nvGraphicFramePr>
          <p:cNvPr id="7" name="Table 8">
            <a:extLst>
              <a:ext uri="{FF2B5EF4-FFF2-40B4-BE49-F238E27FC236}">
                <a16:creationId xmlns:a16="http://schemas.microsoft.com/office/drawing/2014/main" id="{63164AB9-5FAC-414D-A24F-DC237C7F1B5C}"/>
              </a:ext>
            </a:extLst>
          </p:cNvPr>
          <p:cNvGraphicFramePr>
            <a:graphicFrameLocks noGrp="1"/>
          </p:cNvGraphicFramePr>
          <p:nvPr>
            <p:extLst>
              <p:ext uri="{D42A27DB-BD31-4B8C-83A1-F6EECF244321}">
                <p14:modId xmlns:p14="http://schemas.microsoft.com/office/powerpoint/2010/main" val="3200267717"/>
              </p:ext>
            </p:extLst>
          </p:nvPr>
        </p:nvGraphicFramePr>
        <p:xfrm>
          <a:off x="1429657" y="1053571"/>
          <a:ext cx="6096000" cy="3634740"/>
        </p:xfrm>
        <a:graphic>
          <a:graphicData uri="http://schemas.openxmlformats.org/drawingml/2006/table">
            <a:tbl>
              <a:tblPr firstRow="1" bandRow="1">
                <a:tableStyleId>{5C22544A-7EE6-4342-B048-85BDC9FD1C3A}</a:tableStyleId>
              </a:tblPr>
              <a:tblGrid>
                <a:gridCol w="1262743">
                  <a:extLst>
                    <a:ext uri="{9D8B030D-6E8A-4147-A177-3AD203B41FA5}">
                      <a16:colId xmlns:a16="http://schemas.microsoft.com/office/drawing/2014/main" val="534454021"/>
                    </a:ext>
                  </a:extLst>
                </a:gridCol>
                <a:gridCol w="2801257">
                  <a:extLst>
                    <a:ext uri="{9D8B030D-6E8A-4147-A177-3AD203B41FA5}">
                      <a16:colId xmlns:a16="http://schemas.microsoft.com/office/drawing/2014/main" val="849396533"/>
                    </a:ext>
                  </a:extLst>
                </a:gridCol>
                <a:gridCol w="2032000">
                  <a:extLst>
                    <a:ext uri="{9D8B030D-6E8A-4147-A177-3AD203B41FA5}">
                      <a16:colId xmlns:a16="http://schemas.microsoft.com/office/drawing/2014/main" val="140037082"/>
                    </a:ext>
                  </a:extLst>
                </a:gridCol>
              </a:tblGrid>
              <a:tr h="0">
                <a:tc>
                  <a:txBody>
                    <a:bodyPr/>
                    <a:lstStyle/>
                    <a:p>
                      <a:r>
                        <a:rPr lang="en-US" dirty="0"/>
                        <a:t>Tier</a:t>
                      </a:r>
                    </a:p>
                  </a:txBody>
                  <a:tcPr/>
                </a:tc>
                <a:tc>
                  <a:txBody>
                    <a:bodyPr/>
                    <a:lstStyle/>
                    <a:p>
                      <a:r>
                        <a:rPr lang="en-US" dirty="0"/>
                        <a:t>Feature</a:t>
                      </a:r>
                    </a:p>
                  </a:txBody>
                  <a:tcPr/>
                </a:tc>
                <a:tc>
                  <a:txBody>
                    <a:bodyPr/>
                    <a:lstStyle/>
                    <a:p>
                      <a:r>
                        <a:rPr lang="en-US" dirty="0"/>
                        <a:t>Limit</a:t>
                      </a:r>
                    </a:p>
                  </a:txBody>
                  <a:tcPr/>
                </a:tc>
                <a:extLst>
                  <a:ext uri="{0D108BD9-81ED-4DB2-BD59-A6C34878D82A}">
                    <a16:rowId xmlns:a16="http://schemas.microsoft.com/office/drawing/2014/main" val="4135101594"/>
                  </a:ext>
                </a:extLst>
              </a:tr>
              <a:tr h="370840">
                <a:tc>
                  <a:txBody>
                    <a:bodyPr/>
                    <a:lstStyle/>
                    <a:p>
                      <a:r>
                        <a:rPr lang="en-US" dirty="0"/>
                        <a:t>Basic</a:t>
                      </a:r>
                    </a:p>
                  </a:txBody>
                  <a:tcPr/>
                </a:tc>
                <a:tc>
                  <a:txBody>
                    <a:bodyPr/>
                    <a:lstStyle/>
                    <a:p>
                      <a:r>
                        <a:rPr lang="en-US" dirty="0"/>
                        <a:t>Database Size</a:t>
                      </a:r>
                    </a:p>
                  </a:txBody>
                  <a:tcPr/>
                </a:tc>
                <a:tc>
                  <a:txBody>
                    <a:bodyPr/>
                    <a:lstStyle/>
                    <a:p>
                      <a:r>
                        <a:rPr lang="en-US" dirty="0"/>
                        <a:t>156 GB</a:t>
                      </a:r>
                    </a:p>
                  </a:txBody>
                  <a:tcPr/>
                </a:tc>
                <a:extLst>
                  <a:ext uri="{0D108BD9-81ED-4DB2-BD59-A6C34878D82A}">
                    <a16:rowId xmlns:a16="http://schemas.microsoft.com/office/drawing/2014/main" val="79981061"/>
                  </a:ext>
                </a:extLst>
              </a:tr>
              <a:tr h="370840">
                <a:tc>
                  <a:txBody>
                    <a:bodyPr/>
                    <a:lstStyle/>
                    <a:p>
                      <a:endParaRPr lang="en-US" dirty="0"/>
                    </a:p>
                  </a:txBody>
                  <a:tcPr/>
                </a:tc>
                <a:tc>
                  <a:txBody>
                    <a:bodyPr/>
                    <a:lstStyle/>
                    <a:p>
                      <a:r>
                        <a:rPr lang="en-US" dirty="0"/>
                        <a:t>Database Transaction Units</a:t>
                      </a:r>
                    </a:p>
                  </a:txBody>
                  <a:tcPr/>
                </a:tc>
                <a:tc>
                  <a:txBody>
                    <a:bodyPr/>
                    <a:lstStyle/>
                    <a:p>
                      <a:r>
                        <a:rPr lang="en-US" dirty="0"/>
                        <a:t>1600</a:t>
                      </a:r>
                    </a:p>
                  </a:txBody>
                  <a:tcPr/>
                </a:tc>
                <a:extLst>
                  <a:ext uri="{0D108BD9-81ED-4DB2-BD59-A6C34878D82A}">
                    <a16:rowId xmlns:a16="http://schemas.microsoft.com/office/drawing/2014/main" val="3395174393"/>
                  </a:ext>
                </a:extLst>
              </a:tr>
              <a:tr h="370840">
                <a:tc>
                  <a:txBody>
                    <a:bodyPr/>
                    <a:lstStyle/>
                    <a:p>
                      <a:endParaRPr lang="en-US" dirty="0"/>
                    </a:p>
                  </a:txBody>
                  <a:tcPr/>
                </a:tc>
                <a:tc>
                  <a:txBody>
                    <a:bodyPr/>
                    <a:lstStyle/>
                    <a:p>
                      <a:r>
                        <a:rPr lang="en-US" dirty="0"/>
                        <a:t># Databases</a:t>
                      </a:r>
                    </a:p>
                  </a:txBody>
                  <a:tcPr/>
                </a:tc>
                <a:tc>
                  <a:txBody>
                    <a:bodyPr/>
                    <a:lstStyle/>
                    <a:p>
                      <a:r>
                        <a:rPr lang="en-US" dirty="0"/>
                        <a:t>500</a:t>
                      </a:r>
                    </a:p>
                  </a:txBody>
                  <a:tcPr/>
                </a:tc>
                <a:extLst>
                  <a:ext uri="{0D108BD9-81ED-4DB2-BD59-A6C34878D82A}">
                    <a16:rowId xmlns:a16="http://schemas.microsoft.com/office/drawing/2014/main" val="598777231"/>
                  </a:ext>
                </a:extLst>
              </a:tr>
              <a:tr h="370840">
                <a:tc>
                  <a:txBody>
                    <a:bodyPr/>
                    <a:lstStyle/>
                    <a:p>
                      <a:r>
                        <a:rPr lang="en-US" dirty="0"/>
                        <a:t>Standard</a:t>
                      </a:r>
                    </a:p>
                  </a:txBody>
                  <a:tcPr/>
                </a:tc>
                <a:tc>
                  <a:txBody>
                    <a:bodyPr/>
                    <a:lstStyle/>
                    <a:p>
                      <a:r>
                        <a:rPr lang="en-US" dirty="0"/>
                        <a:t>Database Size</a:t>
                      </a:r>
                    </a:p>
                  </a:txBody>
                  <a:tcPr/>
                </a:tc>
                <a:tc>
                  <a:txBody>
                    <a:bodyPr/>
                    <a:lstStyle/>
                    <a:p>
                      <a:r>
                        <a:rPr lang="en-US" dirty="0"/>
                        <a:t>4 TB</a:t>
                      </a:r>
                    </a:p>
                  </a:txBody>
                  <a:tcPr/>
                </a:tc>
                <a:extLst>
                  <a:ext uri="{0D108BD9-81ED-4DB2-BD59-A6C34878D82A}">
                    <a16:rowId xmlns:a16="http://schemas.microsoft.com/office/drawing/2014/main" val="1711611980"/>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Database Transaction Units</a:t>
                      </a:r>
                    </a:p>
                  </a:txBody>
                  <a:tcPr/>
                </a:tc>
                <a:tc>
                  <a:txBody>
                    <a:bodyPr/>
                    <a:lstStyle/>
                    <a:p>
                      <a:r>
                        <a:rPr lang="en-US" dirty="0"/>
                        <a:t>3000</a:t>
                      </a:r>
                    </a:p>
                  </a:txBody>
                  <a:tcPr/>
                </a:tc>
                <a:extLst>
                  <a:ext uri="{0D108BD9-81ED-4DB2-BD59-A6C34878D82A}">
                    <a16:rowId xmlns:a16="http://schemas.microsoft.com/office/drawing/2014/main" val="4230877713"/>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No Databases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500</a:t>
                      </a:r>
                    </a:p>
                  </a:txBody>
                  <a:tcPr/>
                </a:tc>
                <a:extLst>
                  <a:ext uri="{0D108BD9-81ED-4DB2-BD59-A6C34878D82A}">
                    <a16:rowId xmlns:a16="http://schemas.microsoft.com/office/drawing/2014/main" val="2700989402"/>
                  </a:ext>
                </a:extLst>
              </a:tr>
              <a:tr h="370840">
                <a:tc>
                  <a:txBody>
                    <a:bodyPr/>
                    <a:lstStyle/>
                    <a:p>
                      <a:r>
                        <a:rPr lang="en-US" dirty="0"/>
                        <a:t>Premium</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Database Size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4 TB</a:t>
                      </a:r>
                    </a:p>
                  </a:txBody>
                  <a:tcPr/>
                </a:tc>
                <a:extLst>
                  <a:ext uri="{0D108BD9-81ED-4DB2-BD59-A6C34878D82A}">
                    <a16:rowId xmlns:a16="http://schemas.microsoft.com/office/drawing/2014/main" val="2099602723"/>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Database Transaction Units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4000</a:t>
                      </a:r>
                    </a:p>
                  </a:txBody>
                  <a:tcPr/>
                </a:tc>
                <a:extLst>
                  <a:ext uri="{0D108BD9-81ED-4DB2-BD59-A6C34878D82A}">
                    <a16:rowId xmlns:a16="http://schemas.microsoft.com/office/drawing/2014/main" val="1475114837"/>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Databases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100</a:t>
                      </a:r>
                    </a:p>
                  </a:txBody>
                  <a:tcPr/>
                </a:tc>
                <a:extLst>
                  <a:ext uri="{0D108BD9-81ED-4DB2-BD59-A6C34878D82A}">
                    <a16:rowId xmlns:a16="http://schemas.microsoft.com/office/drawing/2014/main" val="2671356855"/>
                  </a:ext>
                </a:extLst>
              </a:tr>
            </a:tbl>
          </a:graphicData>
        </a:graphic>
      </p:graphicFrame>
    </p:spTree>
    <p:extLst>
      <p:ext uri="{BB962C8B-B14F-4D97-AF65-F5344CB8AC3E}">
        <p14:creationId xmlns:p14="http://schemas.microsoft.com/office/powerpoint/2010/main" val="295763293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Database – Elastic Jobs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54331" y="22448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pic>
        <p:nvPicPr>
          <p:cNvPr id="1026" name="Picture 2" descr="Image result for azure elastic pool">
            <a:extLst>
              <a:ext uri="{FF2B5EF4-FFF2-40B4-BE49-F238E27FC236}">
                <a16:creationId xmlns:a16="http://schemas.microsoft.com/office/drawing/2014/main" id="{B2A4B3E7-89AD-48A0-9B80-246433E18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303" y="1415309"/>
            <a:ext cx="4285428" cy="26873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7D4D65C-1652-4018-B1F1-77BF3C7B4412}"/>
              </a:ext>
            </a:extLst>
          </p:cNvPr>
          <p:cNvSpPr/>
          <p:nvPr/>
        </p:nvSpPr>
        <p:spPr>
          <a:xfrm>
            <a:off x="214527" y="1383592"/>
            <a:ext cx="3359318" cy="1600438"/>
          </a:xfrm>
          <a:prstGeom prst="rect">
            <a:avLst/>
          </a:prstGeom>
        </p:spPr>
        <p:txBody>
          <a:bodyPr wrap="square">
            <a:spAutoFit/>
          </a:bodyPr>
          <a:lstStyle/>
          <a:p>
            <a:r>
              <a:rPr lang="en-US" sz="1400" dirty="0">
                <a:solidFill>
                  <a:srgbClr val="863887"/>
                </a:solidFill>
              </a:rPr>
              <a:t>How do you add a table to 100 databases in an elastic pool?</a:t>
            </a:r>
          </a:p>
          <a:p>
            <a:endParaRPr lang="en-US" sz="1400" dirty="0"/>
          </a:p>
          <a:p>
            <a:r>
              <a:rPr lang="en-US" sz="1400" dirty="0"/>
              <a:t>Elastic jobs allow for the execution of a job against one, or all databases in a pool.</a:t>
            </a:r>
          </a:p>
          <a:p>
            <a:endParaRPr lang="en-US" sz="1400" dirty="0"/>
          </a:p>
          <a:p>
            <a:endParaRPr lang="en-US" sz="1400" dirty="0"/>
          </a:p>
        </p:txBody>
      </p:sp>
    </p:spTree>
    <p:extLst>
      <p:ext uri="{BB962C8B-B14F-4D97-AF65-F5344CB8AC3E}">
        <p14:creationId xmlns:p14="http://schemas.microsoft.com/office/powerpoint/2010/main" val="34126379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Database – Elastic Query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54331" y="22448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sp>
        <p:nvSpPr>
          <p:cNvPr id="6" name="Rectangle 5">
            <a:extLst>
              <a:ext uri="{FF2B5EF4-FFF2-40B4-BE49-F238E27FC236}">
                <a16:creationId xmlns:a16="http://schemas.microsoft.com/office/drawing/2014/main" id="{07D4D65C-1652-4018-B1F1-77BF3C7B4412}"/>
              </a:ext>
            </a:extLst>
          </p:cNvPr>
          <p:cNvSpPr/>
          <p:nvPr/>
        </p:nvSpPr>
        <p:spPr>
          <a:xfrm>
            <a:off x="214527" y="1383592"/>
            <a:ext cx="3180745" cy="1384995"/>
          </a:xfrm>
          <a:prstGeom prst="rect">
            <a:avLst/>
          </a:prstGeom>
        </p:spPr>
        <p:txBody>
          <a:bodyPr wrap="square">
            <a:spAutoFit/>
          </a:bodyPr>
          <a:lstStyle/>
          <a:p>
            <a:r>
              <a:rPr lang="en-US" sz="1400" dirty="0">
                <a:solidFill>
                  <a:srgbClr val="863887"/>
                </a:solidFill>
              </a:rPr>
              <a:t>How do you execute a query against all the databases in an elastic pool?</a:t>
            </a:r>
          </a:p>
          <a:p>
            <a:endParaRPr lang="en-US" sz="1400" dirty="0"/>
          </a:p>
          <a:p>
            <a:r>
              <a:rPr lang="en-US" sz="1400" dirty="0"/>
              <a:t>Elastic query allows you to execute query against all databases and return a single result set.</a:t>
            </a:r>
          </a:p>
        </p:txBody>
      </p:sp>
      <p:pic>
        <p:nvPicPr>
          <p:cNvPr id="2" name="Picture 2" descr="Image result for elastic queries&quot;">
            <a:extLst>
              <a:ext uri="{FF2B5EF4-FFF2-40B4-BE49-F238E27FC236}">
                <a16:creationId xmlns:a16="http://schemas.microsoft.com/office/drawing/2014/main" id="{CC10F0DB-AF4E-44AF-BE81-563BA4929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827" y="1402388"/>
            <a:ext cx="5440315" cy="221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93965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 Warehouse (DW)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pic>
        <p:nvPicPr>
          <p:cNvPr id="3074" name="Picture 2" descr="SQL Analytics architecture">
            <a:extLst>
              <a:ext uri="{FF2B5EF4-FFF2-40B4-BE49-F238E27FC236}">
                <a16:creationId xmlns:a16="http://schemas.microsoft.com/office/drawing/2014/main" id="{CD5A68F1-FA00-4EC9-8179-9CDCE29D0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1225778"/>
            <a:ext cx="41910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6706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DW (data/compute)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640197" y="1127235"/>
            <a:ext cx="4802704"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a:p>
          <a:p>
            <a:r>
              <a:rPr lang="en-US" sz="1800" dirty="0"/>
              <a:t>Data hashed across 60 files.</a:t>
            </a:r>
          </a:p>
          <a:p>
            <a:r>
              <a:rPr lang="en-US" sz="1800" dirty="0"/>
              <a:t>One to sixty compute nodes.</a:t>
            </a:r>
          </a:p>
          <a:p>
            <a:r>
              <a:rPr lang="en-US" sz="1800" dirty="0"/>
              <a:t>Ability to pause/resume compute.</a:t>
            </a:r>
          </a:p>
          <a:p>
            <a:r>
              <a:rPr lang="en-US" sz="1800" dirty="0"/>
              <a:t>Ability to scale at will.</a:t>
            </a:r>
          </a:p>
          <a:p>
            <a:r>
              <a:rPr lang="en-US" sz="1800" dirty="0"/>
              <a:t>Data Move (Shuffle) is bad.</a:t>
            </a:r>
          </a:p>
          <a:p>
            <a:r>
              <a:rPr lang="en-US" sz="1800" dirty="0"/>
              <a:t>Replicate reference tables (&lt; 2GB)</a:t>
            </a:r>
          </a:p>
          <a:p>
            <a:r>
              <a:rPr lang="en-US" sz="1800" dirty="0"/>
              <a:t>Cluster Column Store Index (60M)</a:t>
            </a:r>
          </a:p>
        </p:txBody>
      </p:sp>
      <p:pic>
        <p:nvPicPr>
          <p:cNvPr id="2" name="Picture 1">
            <a:extLst>
              <a:ext uri="{FF2B5EF4-FFF2-40B4-BE49-F238E27FC236}">
                <a16:creationId xmlns:a16="http://schemas.microsoft.com/office/drawing/2014/main" id="{E0063C5F-3BDB-4736-98F4-48A388FF7376}"/>
              </a:ext>
            </a:extLst>
          </p:cNvPr>
          <p:cNvPicPr>
            <a:picLocks noChangeAspect="1"/>
          </p:cNvPicPr>
          <p:nvPr/>
        </p:nvPicPr>
        <p:blipFill>
          <a:blip r:embed="rId2"/>
          <a:stretch>
            <a:fillRect/>
          </a:stretch>
        </p:blipFill>
        <p:spPr>
          <a:xfrm>
            <a:off x="5017231" y="1386115"/>
            <a:ext cx="3912242" cy="2264228"/>
          </a:xfrm>
          <a:prstGeom prst="rect">
            <a:avLst/>
          </a:prstGeom>
        </p:spPr>
      </p:pic>
    </p:spTree>
    <p:extLst>
      <p:ext uri="{BB962C8B-B14F-4D97-AF65-F5344CB8AC3E}">
        <p14:creationId xmlns:p14="http://schemas.microsoft.com/office/powerpoint/2010/main" val="5889755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DW (Restrictions)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3849473"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a:p>
          <a:p>
            <a:r>
              <a:rPr lang="en-US" sz="1800" dirty="0"/>
              <a:t>Not fully T-SQL compliant.</a:t>
            </a:r>
          </a:p>
          <a:p>
            <a:r>
              <a:rPr lang="en-US" sz="1800" dirty="0"/>
              <a:t>No primary keys</a:t>
            </a:r>
          </a:p>
          <a:p>
            <a:r>
              <a:rPr lang="en-US" sz="1800" dirty="0"/>
              <a:t>No constraints</a:t>
            </a:r>
          </a:p>
          <a:p>
            <a:r>
              <a:rPr lang="en-US" sz="1800" dirty="0"/>
              <a:t>Must hash data</a:t>
            </a:r>
          </a:p>
          <a:p>
            <a:r>
              <a:rPr lang="en-US" sz="1800" dirty="0"/>
              <a:t>No cursors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305" y="1485935"/>
            <a:ext cx="4502604" cy="1913532"/>
          </a:xfrm>
          <a:prstGeom prst="rect">
            <a:avLst/>
          </a:prstGeom>
        </p:spPr>
      </p:pic>
    </p:spTree>
    <p:extLst>
      <p:ext uri="{BB962C8B-B14F-4D97-AF65-F5344CB8AC3E}">
        <p14:creationId xmlns:p14="http://schemas.microsoft.com/office/powerpoint/2010/main" val="166355004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DW - Details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54331" y="22448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graphicFrame>
        <p:nvGraphicFramePr>
          <p:cNvPr id="2" name="Table 2">
            <a:extLst>
              <a:ext uri="{FF2B5EF4-FFF2-40B4-BE49-F238E27FC236}">
                <a16:creationId xmlns:a16="http://schemas.microsoft.com/office/drawing/2014/main" id="{5C142D58-D876-47C3-A77D-FA45FE15E0DD}"/>
              </a:ext>
            </a:extLst>
          </p:cNvPr>
          <p:cNvGraphicFramePr>
            <a:graphicFrameLocks noGrp="1"/>
          </p:cNvGraphicFramePr>
          <p:nvPr>
            <p:extLst>
              <p:ext uri="{D42A27DB-BD31-4B8C-83A1-F6EECF244321}">
                <p14:modId xmlns:p14="http://schemas.microsoft.com/office/powerpoint/2010/main" val="206763137"/>
              </p:ext>
            </p:extLst>
          </p:nvPr>
        </p:nvGraphicFramePr>
        <p:xfrm>
          <a:off x="1524000" y="121476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512891205"/>
                    </a:ext>
                  </a:extLst>
                </a:gridCol>
                <a:gridCol w="3048000">
                  <a:extLst>
                    <a:ext uri="{9D8B030D-6E8A-4147-A177-3AD203B41FA5}">
                      <a16:colId xmlns:a16="http://schemas.microsoft.com/office/drawing/2014/main" val="2092751033"/>
                    </a:ext>
                  </a:extLst>
                </a:gridCol>
              </a:tblGrid>
              <a:tr h="370840">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4513536"/>
                  </a:ext>
                </a:extLst>
              </a:tr>
              <a:tr h="370840">
                <a:tc>
                  <a:txBody>
                    <a:bodyPr/>
                    <a:lstStyle/>
                    <a:p>
                      <a:r>
                        <a:rPr lang="en-US" dirty="0"/>
                        <a:t>Data Warehouse Tier</a:t>
                      </a:r>
                    </a:p>
                  </a:txBody>
                  <a:tcPr/>
                </a:tc>
                <a:tc>
                  <a:txBody>
                    <a:bodyPr/>
                    <a:lstStyle/>
                    <a:p>
                      <a:r>
                        <a:rPr lang="en-US" dirty="0"/>
                        <a:t>Regular or compute optimized</a:t>
                      </a:r>
                    </a:p>
                  </a:txBody>
                  <a:tcPr/>
                </a:tc>
                <a:extLst>
                  <a:ext uri="{0D108BD9-81ED-4DB2-BD59-A6C34878D82A}">
                    <a16:rowId xmlns:a16="http://schemas.microsoft.com/office/drawing/2014/main" val="3908071105"/>
                  </a:ext>
                </a:extLst>
              </a:tr>
              <a:tr h="370840">
                <a:tc>
                  <a:txBody>
                    <a:bodyPr/>
                    <a:lstStyle/>
                    <a:p>
                      <a:r>
                        <a:rPr lang="en-US" dirty="0"/>
                        <a:t>Database Max Size</a:t>
                      </a:r>
                    </a:p>
                  </a:txBody>
                  <a:tcPr/>
                </a:tc>
                <a:tc>
                  <a:txBody>
                    <a:bodyPr/>
                    <a:lstStyle/>
                    <a:p>
                      <a:r>
                        <a:rPr lang="en-US" dirty="0"/>
                        <a:t>Scales to petabytes (PB)</a:t>
                      </a:r>
                    </a:p>
                  </a:txBody>
                  <a:tcPr/>
                </a:tc>
                <a:extLst>
                  <a:ext uri="{0D108BD9-81ED-4DB2-BD59-A6C34878D82A}">
                    <a16:rowId xmlns:a16="http://schemas.microsoft.com/office/drawing/2014/main" val="4140262639"/>
                  </a:ext>
                </a:extLst>
              </a:tr>
              <a:tr h="370840">
                <a:tc>
                  <a:txBody>
                    <a:bodyPr/>
                    <a:lstStyle/>
                    <a:p>
                      <a:r>
                        <a:rPr lang="en-US" dirty="0"/>
                        <a:t>Security</a:t>
                      </a:r>
                    </a:p>
                  </a:txBody>
                  <a:tcPr/>
                </a:tc>
                <a:tc>
                  <a:txBody>
                    <a:bodyPr/>
                    <a:lstStyle/>
                    <a:p>
                      <a:r>
                        <a:rPr lang="en-US" dirty="0"/>
                        <a:t>Firewall and TLS connection.</a:t>
                      </a:r>
                    </a:p>
                  </a:txBody>
                  <a:tcPr/>
                </a:tc>
                <a:extLst>
                  <a:ext uri="{0D108BD9-81ED-4DB2-BD59-A6C34878D82A}">
                    <a16:rowId xmlns:a16="http://schemas.microsoft.com/office/drawing/2014/main" val="2517097001"/>
                  </a:ext>
                </a:extLst>
              </a:tr>
              <a:tr h="370840">
                <a:tc>
                  <a:txBody>
                    <a:bodyPr/>
                    <a:lstStyle/>
                    <a:p>
                      <a:r>
                        <a:rPr lang="en-US" dirty="0"/>
                        <a:t>Concurrency</a:t>
                      </a:r>
                    </a:p>
                  </a:txBody>
                  <a:tcPr/>
                </a:tc>
                <a:tc>
                  <a:txBody>
                    <a:bodyPr/>
                    <a:lstStyle/>
                    <a:p>
                      <a:r>
                        <a:rPr lang="en-US" dirty="0"/>
                        <a:t>Limited by tier</a:t>
                      </a:r>
                    </a:p>
                  </a:txBody>
                  <a:tcPr/>
                </a:tc>
                <a:extLst>
                  <a:ext uri="{0D108BD9-81ED-4DB2-BD59-A6C34878D82A}">
                    <a16:rowId xmlns:a16="http://schemas.microsoft.com/office/drawing/2014/main" val="3982544721"/>
                  </a:ext>
                </a:extLst>
              </a:tr>
              <a:tr h="370840">
                <a:tc>
                  <a:txBody>
                    <a:bodyPr/>
                    <a:lstStyle/>
                    <a:p>
                      <a:r>
                        <a:rPr lang="en-US" dirty="0"/>
                        <a:t>Optimization</a:t>
                      </a:r>
                    </a:p>
                  </a:txBody>
                  <a:tcPr/>
                </a:tc>
                <a:tc>
                  <a:txBody>
                    <a:bodyPr/>
                    <a:lstStyle/>
                    <a:p>
                      <a:r>
                        <a:rPr lang="en-US" dirty="0"/>
                        <a:t>Must understand hashing and queries.</a:t>
                      </a:r>
                    </a:p>
                  </a:txBody>
                  <a:tcPr/>
                </a:tc>
                <a:extLst>
                  <a:ext uri="{0D108BD9-81ED-4DB2-BD59-A6C34878D82A}">
                    <a16:rowId xmlns:a16="http://schemas.microsoft.com/office/drawing/2014/main" val="993432192"/>
                  </a:ext>
                </a:extLst>
              </a:tr>
              <a:tr h="370840">
                <a:tc>
                  <a:txBody>
                    <a:bodyPr/>
                    <a:lstStyle/>
                    <a:p>
                      <a:r>
                        <a:rPr lang="en-US" dirty="0"/>
                        <a:t>Loading Data</a:t>
                      </a:r>
                    </a:p>
                  </a:txBody>
                  <a:tcPr/>
                </a:tc>
                <a:tc>
                  <a:txBody>
                    <a:bodyPr/>
                    <a:lstStyle/>
                    <a:p>
                      <a:r>
                        <a:rPr lang="en-US" dirty="0" err="1"/>
                        <a:t>Polybase</a:t>
                      </a:r>
                      <a:endParaRPr lang="en-US" dirty="0"/>
                    </a:p>
                  </a:txBody>
                  <a:tcPr/>
                </a:tc>
                <a:extLst>
                  <a:ext uri="{0D108BD9-81ED-4DB2-BD59-A6C34878D82A}">
                    <a16:rowId xmlns:a16="http://schemas.microsoft.com/office/drawing/2014/main" val="2621251140"/>
                  </a:ext>
                </a:extLst>
              </a:tr>
              <a:tr h="370840">
                <a:tc>
                  <a:txBody>
                    <a:bodyPr/>
                    <a:lstStyle/>
                    <a:p>
                      <a:r>
                        <a:rPr lang="en-US" dirty="0"/>
                        <a:t>Moving Data</a:t>
                      </a:r>
                    </a:p>
                  </a:txBody>
                  <a:tcPr/>
                </a:tc>
                <a:tc>
                  <a:txBody>
                    <a:bodyPr/>
                    <a:lstStyle/>
                    <a:p>
                      <a:r>
                        <a:rPr lang="en-US" dirty="0"/>
                        <a:t>Create Table As (CTAS) statement</a:t>
                      </a:r>
                    </a:p>
                  </a:txBody>
                  <a:tcPr/>
                </a:tc>
                <a:extLst>
                  <a:ext uri="{0D108BD9-81ED-4DB2-BD59-A6C34878D82A}">
                    <a16:rowId xmlns:a16="http://schemas.microsoft.com/office/drawing/2014/main" val="3773805689"/>
                  </a:ext>
                </a:extLst>
              </a:tr>
            </a:tbl>
          </a:graphicData>
        </a:graphic>
      </p:graphicFrame>
    </p:spTree>
    <p:extLst>
      <p:ext uri="{BB962C8B-B14F-4D97-AF65-F5344CB8AC3E}">
        <p14:creationId xmlns:p14="http://schemas.microsoft.com/office/powerpoint/2010/main" val="204086398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E8CC-64B7-436B-84AB-8CFF46575036}"/>
              </a:ext>
            </a:extLst>
          </p:cNvPr>
          <p:cNvSpPr>
            <a:spLocks noGrp="1"/>
          </p:cNvSpPr>
          <p:nvPr>
            <p:ph type="title"/>
          </p:nvPr>
        </p:nvSpPr>
        <p:spPr/>
        <p:txBody>
          <a:bodyPr/>
          <a:lstStyle/>
          <a:p>
            <a:r>
              <a:rPr lang="en-US" dirty="0"/>
              <a:t>Virtual Cores ~ General Purpose</a:t>
            </a:r>
          </a:p>
        </p:txBody>
      </p:sp>
      <p:pic>
        <p:nvPicPr>
          <p:cNvPr id="3" name="Picture 2" descr="C:\Users\jminer\AppData\Local\Microsoft\Windows\INetCache\Content.MSO\B6A40DB1.tmp">
            <a:extLst>
              <a:ext uri="{FF2B5EF4-FFF2-40B4-BE49-F238E27FC236}">
                <a16:creationId xmlns:a16="http://schemas.microsoft.com/office/drawing/2014/main" id="{6B92EB71-B59F-4B85-BC7B-00414743D0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1510" y="1190170"/>
            <a:ext cx="3625669" cy="3136719"/>
          </a:xfrm>
          <a:prstGeom prst="rect">
            <a:avLst/>
          </a:prstGeom>
          <a:noFill/>
          <a:ln>
            <a:noFill/>
          </a:ln>
        </p:spPr>
      </p:pic>
      <p:sp>
        <p:nvSpPr>
          <p:cNvPr id="4" name="Rectangle 3">
            <a:extLst>
              <a:ext uri="{FF2B5EF4-FFF2-40B4-BE49-F238E27FC236}">
                <a16:creationId xmlns:a16="http://schemas.microsoft.com/office/drawing/2014/main" id="{1E920C5A-C9A9-4760-A6CC-E912523DDC27}"/>
              </a:ext>
            </a:extLst>
          </p:cNvPr>
          <p:cNvSpPr/>
          <p:nvPr/>
        </p:nvSpPr>
        <p:spPr>
          <a:xfrm>
            <a:off x="316126" y="1080849"/>
            <a:ext cx="4952559" cy="4062651"/>
          </a:xfrm>
          <a:prstGeom prst="rect">
            <a:avLst/>
          </a:prstGeom>
        </p:spPr>
        <p:txBody>
          <a:bodyPr wrap="square">
            <a:spAutoFit/>
          </a:bodyPr>
          <a:lstStyle/>
          <a:p>
            <a:r>
              <a:rPr lang="en-US" sz="1200" b="1" dirty="0">
                <a:latin typeface="+mj-lt"/>
              </a:rPr>
              <a:t>Offers </a:t>
            </a:r>
            <a:r>
              <a:rPr lang="en-US" sz="1200" b="1" dirty="0">
                <a:solidFill>
                  <a:srgbClr val="B01C87"/>
                </a:solidFill>
                <a:latin typeface="+mj-lt"/>
              </a:rPr>
              <a:t>budget oriented </a:t>
            </a:r>
            <a:r>
              <a:rPr lang="en-US" sz="1200" b="1" dirty="0">
                <a:latin typeface="+mj-lt"/>
              </a:rPr>
              <a:t>balanced compute and storage options.</a:t>
            </a:r>
          </a:p>
          <a:p>
            <a:pPr marL="285750" indent="-285750">
              <a:buFont typeface="Arial" panose="020B0604020202020204" pitchFamily="34" charset="0"/>
              <a:buChar char="•"/>
            </a:pPr>
            <a:endParaRPr lang="en-US" sz="1200" b="1" dirty="0">
              <a:latin typeface="+mj-lt"/>
            </a:endParaRPr>
          </a:p>
          <a:p>
            <a:r>
              <a:rPr lang="en-US" sz="1200" u="sng" dirty="0">
                <a:latin typeface="+mj-lt"/>
              </a:rPr>
              <a:t>CPU</a:t>
            </a:r>
          </a:p>
          <a:p>
            <a:pPr lvl="1"/>
            <a:r>
              <a:rPr lang="en-US" sz="1200" dirty="0">
                <a:latin typeface="+mj-lt"/>
              </a:rPr>
              <a:t>Specify Gen 4 or Gen 5 hardware</a:t>
            </a:r>
          </a:p>
          <a:p>
            <a:pPr lvl="1"/>
            <a:r>
              <a:rPr lang="en-US" sz="1200" dirty="0">
                <a:latin typeface="+mj-lt"/>
              </a:rPr>
              <a:t>Specify number of required cores (2-80)</a:t>
            </a:r>
          </a:p>
          <a:p>
            <a:pPr lvl="1"/>
            <a:r>
              <a:rPr lang="en-US" sz="1200" dirty="0">
                <a:latin typeface="+mj-lt"/>
              </a:rPr>
              <a:t>Compute queue for high availability</a:t>
            </a:r>
          </a:p>
          <a:p>
            <a:endParaRPr lang="en-US" sz="1200" dirty="0">
              <a:latin typeface="+mj-lt"/>
            </a:endParaRPr>
          </a:p>
          <a:p>
            <a:r>
              <a:rPr lang="en-US" sz="1200" u="sng" dirty="0">
                <a:latin typeface="+mj-lt"/>
              </a:rPr>
              <a:t>Memory</a:t>
            </a:r>
          </a:p>
          <a:p>
            <a:pPr lvl="1"/>
            <a:r>
              <a:rPr lang="en-US" sz="1200" dirty="0">
                <a:latin typeface="+mj-lt"/>
              </a:rPr>
              <a:t>Gen 4 ~ 7 GB per v-Core ~ Provision up to 168 GB</a:t>
            </a:r>
          </a:p>
          <a:p>
            <a:pPr lvl="1"/>
            <a:r>
              <a:rPr lang="en-US" sz="1200" dirty="0">
                <a:latin typeface="+mj-lt"/>
              </a:rPr>
              <a:t>Gen 5 ~ 5.1 GB per v-Core -~ Provision up to 408 GB</a:t>
            </a:r>
          </a:p>
          <a:p>
            <a:pPr lvl="1"/>
            <a:r>
              <a:rPr lang="en-US" sz="1200" dirty="0">
                <a:latin typeface="+mj-lt"/>
                <a:hlinkClick r:id="rId3"/>
              </a:rPr>
              <a:t>https://tinyurl.com/y3qt9486</a:t>
            </a:r>
            <a:endParaRPr lang="en-US" sz="1200" dirty="0">
              <a:latin typeface="+mj-lt"/>
            </a:endParaRPr>
          </a:p>
          <a:p>
            <a:endParaRPr lang="en-US" sz="1200" dirty="0">
              <a:latin typeface="+mj-lt"/>
            </a:endParaRPr>
          </a:p>
          <a:p>
            <a:r>
              <a:rPr lang="en-US" sz="1200" u="sng" dirty="0">
                <a:latin typeface="+mj-lt"/>
              </a:rPr>
              <a:t>Disk</a:t>
            </a:r>
          </a:p>
          <a:p>
            <a:pPr lvl="1"/>
            <a:r>
              <a:rPr lang="en-US" sz="1200" dirty="0">
                <a:latin typeface="+mj-lt"/>
              </a:rPr>
              <a:t>Azure Premium Blob Storage =  data redundancy</a:t>
            </a:r>
          </a:p>
          <a:p>
            <a:pPr lvl="1"/>
            <a:r>
              <a:rPr lang="en-US" sz="1200" dirty="0">
                <a:latin typeface="+mj-lt"/>
              </a:rPr>
              <a:t>Maximum database size of 8TB</a:t>
            </a:r>
          </a:p>
          <a:p>
            <a:pPr lvl="1"/>
            <a:r>
              <a:rPr lang="en-US" sz="1200" dirty="0">
                <a:latin typeface="+mj-lt"/>
              </a:rPr>
              <a:t>Actual database file size impacts IOPS</a:t>
            </a:r>
          </a:p>
          <a:p>
            <a:pPr lvl="1"/>
            <a:r>
              <a:rPr lang="en-US" sz="1200" b="1" dirty="0">
                <a:latin typeface="+mj-lt"/>
                <a:hlinkClick r:id="rId4"/>
              </a:rPr>
              <a:t>https://tinyurl.com/y3z3t6o2</a:t>
            </a:r>
            <a:endParaRPr lang="en-US" sz="1200" b="1" dirty="0">
              <a:latin typeface="+mj-lt"/>
            </a:endParaRPr>
          </a:p>
          <a:p>
            <a:pPr marL="285750" indent="-285750">
              <a:buFont typeface="Arial" panose="020B0604020202020204" pitchFamily="34" charset="0"/>
              <a:buChar char="•"/>
            </a:pPr>
            <a:endParaRPr lang="en-US" sz="1200" dirty="0">
              <a:latin typeface="+mj-lt"/>
            </a:endParaRPr>
          </a:p>
          <a:p>
            <a:r>
              <a:rPr lang="en-US" sz="1200" dirty="0">
                <a:latin typeface="+mj-lt"/>
              </a:rPr>
              <a:t>If used with Azure SQL database, same TSQL restrictions apply</a:t>
            </a:r>
            <a:r>
              <a:rPr lang="en-US" sz="1200" dirty="0"/>
              <a:t>.</a:t>
            </a:r>
          </a:p>
          <a:p>
            <a:endParaRPr lang="en-US" sz="1600" dirty="0"/>
          </a:p>
          <a:p>
            <a:endParaRPr lang="en-US" sz="1400" dirty="0"/>
          </a:p>
        </p:txBody>
      </p:sp>
    </p:spTree>
    <p:extLst>
      <p:ext uri="{BB962C8B-B14F-4D97-AF65-F5344CB8AC3E}">
        <p14:creationId xmlns:p14="http://schemas.microsoft.com/office/powerpoint/2010/main" val="97408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Target Audience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1999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Technical Managers</a:t>
            </a:r>
          </a:p>
          <a:p>
            <a:pPr marL="342900" lvl="1" indent="0">
              <a:buNone/>
            </a:pPr>
            <a:r>
              <a:rPr lang="en-US" dirty="0"/>
              <a:t>Knowledge of the various offerings of the SQL Server engine in Azure.</a:t>
            </a:r>
          </a:p>
          <a:p>
            <a:endParaRPr lang="en-US" dirty="0"/>
          </a:p>
          <a:p>
            <a:r>
              <a:rPr lang="en-US" dirty="0"/>
              <a:t>Data Architects</a:t>
            </a:r>
          </a:p>
          <a:p>
            <a:pPr marL="342900" lvl="1" indent="0">
              <a:buNone/>
            </a:pPr>
            <a:r>
              <a:rPr lang="en-US" dirty="0"/>
              <a:t>How to correctly choose a service for a given problem.</a:t>
            </a:r>
          </a:p>
          <a:p>
            <a:endParaRPr lang="en-US" dirty="0"/>
          </a:p>
        </p:txBody>
      </p:sp>
    </p:spTree>
    <p:extLst>
      <p:ext uri="{BB962C8B-B14F-4D97-AF65-F5344CB8AC3E}">
        <p14:creationId xmlns:p14="http://schemas.microsoft.com/office/powerpoint/2010/main" val="154617126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E8CC-64B7-436B-84AB-8CFF46575036}"/>
              </a:ext>
            </a:extLst>
          </p:cNvPr>
          <p:cNvSpPr>
            <a:spLocks noGrp="1"/>
          </p:cNvSpPr>
          <p:nvPr>
            <p:ph type="title"/>
          </p:nvPr>
        </p:nvSpPr>
        <p:spPr/>
        <p:txBody>
          <a:bodyPr/>
          <a:lstStyle/>
          <a:p>
            <a:r>
              <a:rPr lang="en-US" dirty="0"/>
              <a:t>Virtual Cores ~ Business Critical</a:t>
            </a:r>
          </a:p>
        </p:txBody>
      </p:sp>
      <p:sp>
        <p:nvSpPr>
          <p:cNvPr id="4" name="Rectangle 3">
            <a:extLst>
              <a:ext uri="{FF2B5EF4-FFF2-40B4-BE49-F238E27FC236}">
                <a16:creationId xmlns:a16="http://schemas.microsoft.com/office/drawing/2014/main" id="{1E920C5A-C9A9-4760-A6CC-E912523DDC27}"/>
              </a:ext>
            </a:extLst>
          </p:cNvPr>
          <p:cNvSpPr/>
          <p:nvPr/>
        </p:nvSpPr>
        <p:spPr>
          <a:xfrm>
            <a:off x="316126" y="1080849"/>
            <a:ext cx="4952559" cy="4108817"/>
          </a:xfrm>
          <a:prstGeom prst="rect">
            <a:avLst/>
          </a:prstGeom>
        </p:spPr>
        <p:txBody>
          <a:bodyPr wrap="square">
            <a:spAutoFit/>
          </a:bodyPr>
          <a:lstStyle/>
          <a:p>
            <a:r>
              <a:rPr lang="en-US" dirty="0"/>
              <a:t>Offers business applications the highest resilience and performance per database replica.</a:t>
            </a:r>
          </a:p>
          <a:p>
            <a:endParaRPr lang="en-US" sz="1200" b="1" dirty="0">
              <a:latin typeface="+mj-lt"/>
            </a:endParaRPr>
          </a:p>
          <a:p>
            <a:r>
              <a:rPr lang="en-US" sz="1200" u="sng" dirty="0">
                <a:latin typeface="+mj-lt"/>
              </a:rPr>
              <a:t>CPU</a:t>
            </a:r>
          </a:p>
          <a:p>
            <a:pPr lvl="1"/>
            <a:r>
              <a:rPr lang="en-US" sz="1200" dirty="0">
                <a:latin typeface="+mj-lt"/>
              </a:rPr>
              <a:t>Same as general purpose.</a:t>
            </a:r>
          </a:p>
          <a:p>
            <a:endParaRPr lang="en-US" sz="1200" dirty="0">
              <a:latin typeface="+mj-lt"/>
            </a:endParaRPr>
          </a:p>
          <a:p>
            <a:r>
              <a:rPr lang="en-US" sz="1200" u="sng" dirty="0">
                <a:latin typeface="+mj-lt"/>
              </a:rPr>
              <a:t>Memory</a:t>
            </a:r>
          </a:p>
          <a:p>
            <a:pPr lvl="1"/>
            <a:r>
              <a:rPr lang="en-US" sz="1200" dirty="0">
                <a:latin typeface="+mj-lt"/>
              </a:rPr>
              <a:t>Same as general purpose.</a:t>
            </a:r>
          </a:p>
          <a:p>
            <a:endParaRPr lang="en-US" sz="1200" dirty="0">
              <a:latin typeface="+mj-lt"/>
            </a:endParaRPr>
          </a:p>
          <a:p>
            <a:r>
              <a:rPr lang="en-US" sz="1200" u="sng" dirty="0">
                <a:latin typeface="+mj-lt"/>
              </a:rPr>
              <a:t>Disk</a:t>
            </a:r>
          </a:p>
          <a:p>
            <a:pPr lvl="1"/>
            <a:r>
              <a:rPr lang="en-US" sz="1200" dirty="0">
                <a:latin typeface="+mj-lt"/>
              </a:rPr>
              <a:t>Maximum database size of 4TB</a:t>
            </a:r>
          </a:p>
          <a:p>
            <a:pPr lvl="1"/>
            <a:r>
              <a:rPr lang="en-US" sz="1200" dirty="0">
                <a:latin typeface="+mj-lt"/>
              </a:rPr>
              <a:t>5000 IOPS per v-Core ~ Provision up to 200K</a:t>
            </a:r>
          </a:p>
          <a:p>
            <a:pPr lvl="1"/>
            <a:endParaRPr lang="en-US" sz="1200" dirty="0">
              <a:latin typeface="+mj-lt"/>
            </a:endParaRPr>
          </a:p>
          <a:p>
            <a:r>
              <a:rPr lang="en-US" sz="1200" u="sng" dirty="0">
                <a:latin typeface="+mj-lt"/>
              </a:rPr>
              <a:t>H.A.</a:t>
            </a:r>
          </a:p>
          <a:p>
            <a:pPr lvl="1"/>
            <a:r>
              <a:rPr lang="en-US" sz="1200" dirty="0">
                <a:latin typeface="+mj-lt"/>
              </a:rPr>
              <a:t>Replicate data on super fast SSD</a:t>
            </a:r>
          </a:p>
          <a:p>
            <a:pPr lvl="1"/>
            <a:r>
              <a:rPr lang="en-US" sz="1200" dirty="0">
                <a:latin typeface="+mj-lt"/>
              </a:rPr>
              <a:t>Readable end point to reduce traffic.</a:t>
            </a:r>
          </a:p>
          <a:p>
            <a:pPr lvl="1"/>
            <a:endParaRPr lang="en-US" sz="1200" dirty="0">
              <a:latin typeface="+mj-lt"/>
            </a:endParaRPr>
          </a:p>
          <a:p>
            <a:pPr lvl="1"/>
            <a:endParaRPr lang="en-US" sz="1200" dirty="0">
              <a:latin typeface="+mj-lt"/>
            </a:endParaRPr>
          </a:p>
          <a:p>
            <a:r>
              <a:rPr lang="en-US" sz="1200" dirty="0">
                <a:latin typeface="+mj-lt"/>
              </a:rPr>
              <a:t>If used with Azure SQL database, same TSQL restrictions apply</a:t>
            </a:r>
            <a:r>
              <a:rPr lang="en-US" sz="1200" dirty="0"/>
              <a:t>.</a:t>
            </a:r>
          </a:p>
          <a:p>
            <a:endParaRPr lang="en-US" sz="1600" dirty="0"/>
          </a:p>
          <a:p>
            <a:endParaRPr lang="en-US" sz="1400" dirty="0"/>
          </a:p>
        </p:txBody>
      </p:sp>
      <p:pic>
        <p:nvPicPr>
          <p:cNvPr id="5" name="Picture 4" descr="C:\Users\jminer\AppData\Local\Microsoft\Windows\INetCache\Content.MSO\78511F57.tmp">
            <a:extLst>
              <a:ext uri="{FF2B5EF4-FFF2-40B4-BE49-F238E27FC236}">
                <a16:creationId xmlns:a16="http://schemas.microsoft.com/office/drawing/2014/main" id="{1F5048A9-BDAA-4716-9030-800DE14C6A1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03787" y="1324428"/>
            <a:ext cx="3705225" cy="3162300"/>
          </a:xfrm>
          <a:prstGeom prst="rect">
            <a:avLst/>
          </a:prstGeom>
          <a:noFill/>
          <a:ln>
            <a:noFill/>
          </a:ln>
        </p:spPr>
      </p:pic>
    </p:spTree>
    <p:extLst>
      <p:ext uri="{BB962C8B-B14F-4D97-AF65-F5344CB8AC3E}">
        <p14:creationId xmlns:p14="http://schemas.microsoft.com/office/powerpoint/2010/main" val="1414183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Virtual Cores - Details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54331" y="22448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graphicFrame>
        <p:nvGraphicFramePr>
          <p:cNvPr id="7" name="Table 8">
            <a:extLst>
              <a:ext uri="{FF2B5EF4-FFF2-40B4-BE49-F238E27FC236}">
                <a16:creationId xmlns:a16="http://schemas.microsoft.com/office/drawing/2014/main" id="{63164AB9-5FAC-414D-A24F-DC237C7F1B5C}"/>
              </a:ext>
            </a:extLst>
          </p:cNvPr>
          <p:cNvGraphicFramePr>
            <a:graphicFrameLocks noGrp="1"/>
          </p:cNvGraphicFramePr>
          <p:nvPr>
            <p:extLst>
              <p:ext uri="{D42A27DB-BD31-4B8C-83A1-F6EECF244321}">
                <p14:modId xmlns:p14="http://schemas.microsoft.com/office/powerpoint/2010/main" val="1249923237"/>
              </p:ext>
            </p:extLst>
          </p:nvPr>
        </p:nvGraphicFramePr>
        <p:xfrm>
          <a:off x="1101777" y="1053571"/>
          <a:ext cx="6423876" cy="3263900"/>
        </p:xfrm>
        <a:graphic>
          <a:graphicData uri="http://schemas.openxmlformats.org/drawingml/2006/table">
            <a:tbl>
              <a:tblPr firstRow="1" bandRow="1">
                <a:tableStyleId>{5C22544A-7EE6-4342-B048-85BDC9FD1C3A}</a:tableStyleId>
              </a:tblPr>
              <a:tblGrid>
                <a:gridCol w="1503169">
                  <a:extLst>
                    <a:ext uri="{9D8B030D-6E8A-4147-A177-3AD203B41FA5}">
                      <a16:colId xmlns:a16="http://schemas.microsoft.com/office/drawing/2014/main" val="534454021"/>
                    </a:ext>
                  </a:extLst>
                </a:gridCol>
                <a:gridCol w="2779415">
                  <a:extLst>
                    <a:ext uri="{9D8B030D-6E8A-4147-A177-3AD203B41FA5}">
                      <a16:colId xmlns:a16="http://schemas.microsoft.com/office/drawing/2014/main" val="849396533"/>
                    </a:ext>
                  </a:extLst>
                </a:gridCol>
                <a:gridCol w="2141292">
                  <a:extLst>
                    <a:ext uri="{9D8B030D-6E8A-4147-A177-3AD203B41FA5}">
                      <a16:colId xmlns:a16="http://schemas.microsoft.com/office/drawing/2014/main" val="140037082"/>
                    </a:ext>
                  </a:extLst>
                </a:gridCol>
              </a:tblGrid>
              <a:tr h="0">
                <a:tc>
                  <a:txBody>
                    <a:bodyPr/>
                    <a:lstStyle/>
                    <a:p>
                      <a:r>
                        <a:rPr lang="en-US" dirty="0"/>
                        <a:t>Tier</a:t>
                      </a:r>
                    </a:p>
                  </a:txBody>
                  <a:tcPr/>
                </a:tc>
                <a:tc>
                  <a:txBody>
                    <a:bodyPr/>
                    <a:lstStyle/>
                    <a:p>
                      <a:r>
                        <a:rPr lang="en-US" dirty="0"/>
                        <a:t>Feature</a:t>
                      </a:r>
                    </a:p>
                  </a:txBody>
                  <a:tcPr/>
                </a:tc>
                <a:tc>
                  <a:txBody>
                    <a:bodyPr/>
                    <a:lstStyle/>
                    <a:p>
                      <a:r>
                        <a:rPr lang="en-US" dirty="0"/>
                        <a:t>Limit</a:t>
                      </a:r>
                    </a:p>
                  </a:txBody>
                  <a:tcPr/>
                </a:tc>
                <a:extLst>
                  <a:ext uri="{0D108BD9-81ED-4DB2-BD59-A6C34878D82A}">
                    <a16:rowId xmlns:a16="http://schemas.microsoft.com/office/drawing/2014/main" val="4135101594"/>
                  </a:ext>
                </a:extLst>
              </a:tr>
              <a:tr h="370840">
                <a:tc>
                  <a:txBody>
                    <a:bodyPr/>
                    <a:lstStyle/>
                    <a:p>
                      <a:r>
                        <a:rPr lang="en-US" dirty="0"/>
                        <a:t>General Purpose</a:t>
                      </a:r>
                    </a:p>
                  </a:txBody>
                  <a:tcPr/>
                </a:tc>
                <a:tc>
                  <a:txBody>
                    <a:bodyPr/>
                    <a:lstStyle/>
                    <a:p>
                      <a:r>
                        <a:rPr lang="en-US" dirty="0"/>
                        <a:t>CPU</a:t>
                      </a:r>
                    </a:p>
                  </a:txBody>
                  <a:tcPr/>
                </a:tc>
                <a:tc>
                  <a:txBody>
                    <a:bodyPr/>
                    <a:lstStyle/>
                    <a:p>
                      <a:r>
                        <a:rPr lang="en-US" dirty="0"/>
                        <a:t>2 - 80</a:t>
                      </a:r>
                    </a:p>
                  </a:txBody>
                  <a:tcPr/>
                </a:tc>
                <a:extLst>
                  <a:ext uri="{0D108BD9-81ED-4DB2-BD59-A6C34878D82A}">
                    <a16:rowId xmlns:a16="http://schemas.microsoft.com/office/drawing/2014/main" val="79981061"/>
                  </a:ext>
                </a:extLst>
              </a:tr>
              <a:tr h="370840">
                <a:tc>
                  <a:txBody>
                    <a:bodyPr/>
                    <a:lstStyle/>
                    <a:p>
                      <a:endParaRPr lang="en-US" dirty="0"/>
                    </a:p>
                  </a:txBody>
                  <a:tcPr/>
                </a:tc>
                <a:tc>
                  <a:txBody>
                    <a:bodyPr/>
                    <a:lstStyle/>
                    <a:p>
                      <a:r>
                        <a:rPr lang="en-US" dirty="0"/>
                        <a:t>RAM</a:t>
                      </a:r>
                    </a:p>
                  </a:txBody>
                  <a:tcPr/>
                </a:tc>
                <a:tc>
                  <a:txBody>
                    <a:bodyPr/>
                    <a:lstStyle/>
                    <a:p>
                      <a:r>
                        <a:rPr lang="en-US" dirty="0"/>
                        <a:t>5.1 – 408 GB</a:t>
                      </a:r>
                    </a:p>
                  </a:txBody>
                  <a:tcPr/>
                </a:tc>
                <a:extLst>
                  <a:ext uri="{0D108BD9-81ED-4DB2-BD59-A6C34878D82A}">
                    <a16:rowId xmlns:a16="http://schemas.microsoft.com/office/drawing/2014/main" val="3395174393"/>
                  </a:ext>
                </a:extLst>
              </a:tr>
              <a:tr h="370840">
                <a:tc>
                  <a:txBody>
                    <a:bodyPr/>
                    <a:lstStyle/>
                    <a:p>
                      <a:endParaRPr lang="en-US" dirty="0"/>
                    </a:p>
                  </a:txBody>
                  <a:tcPr/>
                </a:tc>
                <a:tc>
                  <a:txBody>
                    <a:bodyPr/>
                    <a:lstStyle/>
                    <a:p>
                      <a:r>
                        <a:rPr lang="en-US" dirty="0"/>
                        <a:t>IOPS</a:t>
                      </a:r>
                    </a:p>
                  </a:txBody>
                  <a:tcPr/>
                </a:tc>
                <a:tc>
                  <a:txBody>
                    <a:bodyPr/>
                    <a:lstStyle/>
                    <a:p>
                      <a:r>
                        <a:rPr lang="en-US" dirty="0"/>
                        <a:t>500 – 16,000</a:t>
                      </a:r>
                    </a:p>
                  </a:txBody>
                  <a:tcPr/>
                </a:tc>
                <a:extLst>
                  <a:ext uri="{0D108BD9-81ED-4DB2-BD59-A6C34878D82A}">
                    <a16:rowId xmlns:a16="http://schemas.microsoft.com/office/drawing/2014/main" val="598777231"/>
                  </a:ext>
                </a:extLst>
              </a:tr>
              <a:tr h="370840">
                <a:tc>
                  <a:txBody>
                    <a:bodyPr/>
                    <a:lstStyle/>
                    <a:p>
                      <a:endParaRPr lang="en-US" dirty="0"/>
                    </a:p>
                  </a:txBody>
                  <a:tcPr/>
                </a:tc>
                <a:tc>
                  <a:txBody>
                    <a:bodyPr/>
                    <a:lstStyle/>
                    <a:p>
                      <a:r>
                        <a:rPr lang="en-US" dirty="0"/>
                        <a:t>MAX DB Size</a:t>
                      </a:r>
                    </a:p>
                  </a:txBody>
                  <a:tcPr/>
                </a:tc>
                <a:tc>
                  <a:txBody>
                    <a:bodyPr/>
                    <a:lstStyle/>
                    <a:p>
                      <a:r>
                        <a:rPr lang="en-US" dirty="0"/>
                        <a:t>8 TB</a:t>
                      </a:r>
                    </a:p>
                  </a:txBody>
                  <a:tcPr/>
                </a:tc>
                <a:extLst>
                  <a:ext uri="{0D108BD9-81ED-4DB2-BD59-A6C34878D82A}">
                    <a16:rowId xmlns:a16="http://schemas.microsoft.com/office/drawing/2014/main" val="1711611980"/>
                  </a:ext>
                </a:extLst>
              </a:tr>
              <a:tr h="370840">
                <a:tc>
                  <a:txBody>
                    <a:bodyPr/>
                    <a:lstStyle/>
                    <a:p>
                      <a:r>
                        <a:rPr lang="en-US" dirty="0"/>
                        <a:t>Business Critical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CPU</a:t>
                      </a:r>
                    </a:p>
                  </a:txBody>
                  <a:tcPr/>
                </a:tc>
                <a:tc>
                  <a:txBody>
                    <a:bodyPr/>
                    <a:lstStyle/>
                    <a:p>
                      <a:r>
                        <a:rPr lang="en-US" dirty="0"/>
                        <a:t>2 - 80</a:t>
                      </a:r>
                    </a:p>
                  </a:txBody>
                  <a:tcPr/>
                </a:tc>
                <a:extLst>
                  <a:ext uri="{0D108BD9-81ED-4DB2-BD59-A6C34878D82A}">
                    <a16:rowId xmlns:a16="http://schemas.microsoft.com/office/drawing/2014/main" val="4230877713"/>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RAM</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5.1 – 408 GB</a:t>
                      </a:r>
                    </a:p>
                  </a:txBody>
                  <a:tcPr/>
                </a:tc>
                <a:extLst>
                  <a:ext uri="{0D108BD9-81ED-4DB2-BD59-A6C34878D82A}">
                    <a16:rowId xmlns:a16="http://schemas.microsoft.com/office/drawing/2014/main" val="2700989402"/>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IOPS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500 – 200,000</a:t>
                      </a:r>
                    </a:p>
                  </a:txBody>
                  <a:tcPr/>
                </a:tc>
                <a:extLst>
                  <a:ext uri="{0D108BD9-81ED-4DB2-BD59-A6C34878D82A}">
                    <a16:rowId xmlns:a16="http://schemas.microsoft.com/office/drawing/2014/main" val="2099602723"/>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MAX DB size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4 TB</a:t>
                      </a:r>
                    </a:p>
                  </a:txBody>
                  <a:tcPr/>
                </a:tc>
                <a:extLst>
                  <a:ext uri="{0D108BD9-81ED-4DB2-BD59-A6C34878D82A}">
                    <a16:rowId xmlns:a16="http://schemas.microsoft.com/office/drawing/2014/main" val="1475114837"/>
                  </a:ext>
                </a:extLst>
              </a:tr>
            </a:tbl>
          </a:graphicData>
        </a:graphic>
      </p:graphicFrame>
    </p:spTree>
    <p:extLst>
      <p:ext uri="{BB962C8B-B14F-4D97-AF65-F5344CB8AC3E}">
        <p14:creationId xmlns:p14="http://schemas.microsoft.com/office/powerpoint/2010/main" val="310273368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Azure SQL Managed Instance</a:t>
            </a:r>
            <a:endParaRPr lang="en-US" dirty="0">
              <a:solidFill>
                <a:schemeClr val="tx1">
                  <a:lumMod val="65000"/>
                  <a:lumOff val="35000"/>
                </a:schemeClr>
              </a:solidFill>
            </a:endParaRPr>
          </a:p>
        </p:txBody>
      </p:sp>
      <p:pic>
        <p:nvPicPr>
          <p:cNvPr id="4098" name="Picture 2" descr="Connectivity architecture diagram">
            <a:extLst>
              <a:ext uri="{FF2B5EF4-FFF2-40B4-BE49-F238E27FC236}">
                <a16:creationId xmlns:a16="http://schemas.microsoft.com/office/drawing/2014/main" id="{1EF326D7-7421-42F6-9F9E-CA8F5AD8A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412" y="1188721"/>
            <a:ext cx="5815592" cy="321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315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Managed Instance - Details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54331" y="22448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graphicFrame>
        <p:nvGraphicFramePr>
          <p:cNvPr id="2" name="Table 2">
            <a:extLst>
              <a:ext uri="{FF2B5EF4-FFF2-40B4-BE49-F238E27FC236}">
                <a16:creationId xmlns:a16="http://schemas.microsoft.com/office/drawing/2014/main" id="{E99ECEAA-5097-47BF-941D-ABC2A2C1D9B0}"/>
              </a:ext>
            </a:extLst>
          </p:cNvPr>
          <p:cNvGraphicFramePr>
            <a:graphicFrameLocks noGrp="1"/>
          </p:cNvGraphicFramePr>
          <p:nvPr>
            <p:extLst>
              <p:ext uri="{D42A27DB-BD31-4B8C-83A1-F6EECF244321}">
                <p14:modId xmlns:p14="http://schemas.microsoft.com/office/powerpoint/2010/main" val="1610254358"/>
              </p:ext>
            </p:extLst>
          </p:nvPr>
        </p:nvGraphicFramePr>
        <p:xfrm>
          <a:off x="1516505" y="1229757"/>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07661480"/>
                    </a:ext>
                  </a:extLst>
                </a:gridCol>
                <a:gridCol w="3048000">
                  <a:extLst>
                    <a:ext uri="{9D8B030D-6E8A-4147-A177-3AD203B41FA5}">
                      <a16:colId xmlns:a16="http://schemas.microsoft.com/office/drawing/2014/main" val="3525099083"/>
                    </a:ext>
                  </a:extLst>
                </a:gridCol>
              </a:tblGrid>
              <a:tr h="370840">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400876478"/>
                  </a:ext>
                </a:extLst>
              </a:tr>
              <a:tr h="370840">
                <a:tc>
                  <a:txBody>
                    <a:bodyPr/>
                    <a:lstStyle/>
                    <a:p>
                      <a:r>
                        <a:rPr lang="en-US" dirty="0"/>
                        <a:t>SQL Server Engine</a:t>
                      </a:r>
                    </a:p>
                  </a:txBody>
                  <a:tcPr/>
                </a:tc>
                <a:tc>
                  <a:txBody>
                    <a:bodyPr/>
                    <a:lstStyle/>
                    <a:p>
                      <a:r>
                        <a:rPr lang="en-US" dirty="0"/>
                        <a:t>Almost 100% compatible</a:t>
                      </a:r>
                    </a:p>
                  </a:txBody>
                  <a:tcPr/>
                </a:tc>
                <a:extLst>
                  <a:ext uri="{0D108BD9-81ED-4DB2-BD59-A6C34878D82A}">
                    <a16:rowId xmlns:a16="http://schemas.microsoft.com/office/drawing/2014/main" val="4233454406"/>
                  </a:ext>
                </a:extLst>
              </a:tr>
              <a:tr h="370840">
                <a:tc>
                  <a:txBody>
                    <a:bodyPr/>
                    <a:lstStyle/>
                    <a:p>
                      <a:r>
                        <a:rPr lang="en-US" dirty="0"/>
                        <a:t>Security</a:t>
                      </a:r>
                    </a:p>
                  </a:txBody>
                  <a:tcPr/>
                </a:tc>
                <a:tc>
                  <a:txBody>
                    <a:bodyPr/>
                    <a:lstStyle/>
                    <a:p>
                      <a:r>
                        <a:rPr lang="en-US" dirty="0"/>
                        <a:t>V-net locks down service</a:t>
                      </a:r>
                    </a:p>
                  </a:txBody>
                  <a:tcPr/>
                </a:tc>
                <a:extLst>
                  <a:ext uri="{0D108BD9-81ED-4DB2-BD59-A6C34878D82A}">
                    <a16:rowId xmlns:a16="http://schemas.microsoft.com/office/drawing/2014/main" val="2216034719"/>
                  </a:ext>
                </a:extLst>
              </a:tr>
              <a:tr h="370840">
                <a:tc>
                  <a:txBody>
                    <a:bodyPr/>
                    <a:lstStyle/>
                    <a:p>
                      <a:r>
                        <a:rPr lang="en-US" dirty="0"/>
                        <a:t>Onsite connection</a:t>
                      </a:r>
                    </a:p>
                  </a:txBody>
                  <a:tcPr/>
                </a:tc>
                <a:tc>
                  <a:txBody>
                    <a:bodyPr/>
                    <a:lstStyle/>
                    <a:p>
                      <a:r>
                        <a:rPr lang="en-US" dirty="0"/>
                        <a:t>Express Route or VPN</a:t>
                      </a:r>
                    </a:p>
                  </a:txBody>
                  <a:tcPr/>
                </a:tc>
                <a:extLst>
                  <a:ext uri="{0D108BD9-81ED-4DB2-BD59-A6C34878D82A}">
                    <a16:rowId xmlns:a16="http://schemas.microsoft.com/office/drawing/2014/main" val="1878151889"/>
                  </a:ext>
                </a:extLst>
              </a:tr>
              <a:tr h="370840">
                <a:tc>
                  <a:txBody>
                    <a:bodyPr/>
                    <a:lstStyle/>
                    <a:p>
                      <a:r>
                        <a:rPr lang="en-US" dirty="0"/>
                        <a:t>Other SQL Features</a:t>
                      </a:r>
                    </a:p>
                  </a:txBody>
                  <a:tcPr/>
                </a:tc>
                <a:tc>
                  <a:txBody>
                    <a:bodyPr/>
                    <a:lstStyle/>
                    <a:p>
                      <a:r>
                        <a:rPr lang="en-US" dirty="0"/>
                        <a:t>SQL Agent, DB Mail, etc.</a:t>
                      </a:r>
                    </a:p>
                  </a:txBody>
                  <a:tcPr/>
                </a:tc>
                <a:extLst>
                  <a:ext uri="{0D108BD9-81ED-4DB2-BD59-A6C34878D82A}">
                    <a16:rowId xmlns:a16="http://schemas.microsoft.com/office/drawing/2014/main" val="1158131567"/>
                  </a:ext>
                </a:extLst>
              </a:tr>
              <a:tr h="370840">
                <a:tc>
                  <a:txBody>
                    <a:bodyPr/>
                    <a:lstStyle/>
                    <a:p>
                      <a:r>
                        <a:rPr lang="en-US" dirty="0"/>
                        <a:t>Virtual Cores </a:t>
                      </a:r>
                    </a:p>
                  </a:txBody>
                  <a:tcPr/>
                </a:tc>
                <a:tc>
                  <a:txBody>
                    <a:bodyPr/>
                    <a:lstStyle/>
                    <a:p>
                      <a:r>
                        <a:rPr lang="en-US" dirty="0"/>
                        <a:t>General Purpose and Business Critical</a:t>
                      </a:r>
                    </a:p>
                  </a:txBody>
                  <a:tcPr/>
                </a:tc>
                <a:extLst>
                  <a:ext uri="{0D108BD9-81ED-4DB2-BD59-A6C34878D82A}">
                    <a16:rowId xmlns:a16="http://schemas.microsoft.com/office/drawing/2014/main" val="4232575579"/>
                  </a:ext>
                </a:extLst>
              </a:tr>
              <a:tr h="370840">
                <a:tc>
                  <a:txBody>
                    <a:bodyPr/>
                    <a:lstStyle/>
                    <a:p>
                      <a:r>
                        <a:rPr lang="en-US" dirty="0"/>
                        <a:t>Transfer Database (IN)</a:t>
                      </a:r>
                    </a:p>
                  </a:txBody>
                  <a:tcPr/>
                </a:tc>
                <a:tc>
                  <a:txBody>
                    <a:bodyPr/>
                    <a:lstStyle/>
                    <a:p>
                      <a:r>
                        <a:rPr lang="en-US" dirty="0"/>
                        <a:t>BACPAC or BAK</a:t>
                      </a:r>
                    </a:p>
                  </a:txBody>
                  <a:tcPr/>
                </a:tc>
                <a:extLst>
                  <a:ext uri="{0D108BD9-81ED-4DB2-BD59-A6C34878D82A}">
                    <a16:rowId xmlns:a16="http://schemas.microsoft.com/office/drawing/2014/main" val="481722859"/>
                  </a:ext>
                </a:extLst>
              </a:tr>
              <a:tr h="370840">
                <a:tc>
                  <a:txBody>
                    <a:bodyPr/>
                    <a:lstStyle/>
                    <a:p>
                      <a:r>
                        <a:rPr lang="en-US" dirty="0"/>
                        <a:t>Transfer Database (OUT)</a:t>
                      </a:r>
                    </a:p>
                  </a:txBody>
                  <a:tcPr/>
                </a:tc>
                <a:tc>
                  <a:txBody>
                    <a:bodyPr/>
                    <a:lstStyle/>
                    <a:p>
                      <a:r>
                        <a:rPr lang="en-US" dirty="0"/>
                        <a:t>BACPAC</a:t>
                      </a:r>
                    </a:p>
                  </a:txBody>
                  <a:tcPr/>
                </a:tc>
                <a:extLst>
                  <a:ext uri="{0D108BD9-81ED-4DB2-BD59-A6C34878D82A}">
                    <a16:rowId xmlns:a16="http://schemas.microsoft.com/office/drawing/2014/main" val="3444297742"/>
                  </a:ext>
                </a:extLst>
              </a:tr>
            </a:tbl>
          </a:graphicData>
        </a:graphic>
      </p:graphicFrame>
    </p:spTree>
    <p:extLst>
      <p:ext uri="{BB962C8B-B14F-4D97-AF65-F5344CB8AC3E}">
        <p14:creationId xmlns:p14="http://schemas.microsoft.com/office/powerpoint/2010/main" val="240485296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Azure SQL Hyper Scale</a:t>
            </a:r>
            <a:endParaRPr lang="en-US" dirty="0">
              <a:solidFill>
                <a:schemeClr val="tx1">
                  <a:lumMod val="65000"/>
                  <a:lumOff val="35000"/>
                </a:schemeClr>
              </a:solidFill>
            </a:endParaRPr>
          </a:p>
        </p:txBody>
      </p:sp>
      <p:pic>
        <p:nvPicPr>
          <p:cNvPr id="5122" name="Picture 2" descr="architecture">
            <a:extLst>
              <a:ext uri="{FF2B5EF4-FFF2-40B4-BE49-F238E27FC236}">
                <a16:creationId xmlns:a16="http://schemas.microsoft.com/office/drawing/2014/main" id="{B71BD1DE-D332-4782-92D5-C152714FB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35417"/>
            <a:ext cx="3868511" cy="3471054"/>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337EE44A-2458-4F90-B3A6-9E3DB121CFDA}"/>
              </a:ext>
            </a:extLst>
          </p:cNvPr>
          <p:cNvSpPr txBox="1">
            <a:spLocks/>
          </p:cNvSpPr>
          <p:nvPr/>
        </p:nvSpPr>
        <p:spPr>
          <a:xfrm>
            <a:off x="214527" y="1127235"/>
            <a:ext cx="4023644"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latin typeface="+mn-lt"/>
              </a:rPr>
              <a:t>Radically new distributed database design.</a:t>
            </a:r>
          </a:p>
          <a:p>
            <a:pPr marL="0" indent="0">
              <a:buNone/>
            </a:pPr>
            <a:endParaRPr lang="en-US" sz="1200" dirty="0">
              <a:latin typeface="+mn-lt"/>
            </a:endParaRPr>
          </a:p>
          <a:p>
            <a:r>
              <a:rPr lang="en-US" sz="1200" dirty="0">
                <a:latin typeface="+mn-lt"/>
              </a:rPr>
              <a:t>Compute node is where the relational engine lives. Additional compute nodes are required for high availability and use the same page servers.</a:t>
            </a:r>
          </a:p>
          <a:p>
            <a:r>
              <a:rPr lang="en-US" sz="1200" dirty="0">
                <a:latin typeface="+mn-lt"/>
              </a:rPr>
              <a:t>Resilient Buffer Pool Extension (RBPEX) caches data on high speed storage.</a:t>
            </a:r>
          </a:p>
          <a:p>
            <a:r>
              <a:rPr lang="en-US" sz="1200" dirty="0">
                <a:latin typeface="+mn-lt"/>
              </a:rPr>
              <a:t>The log service accepts persists primary node changes in a durable cache, and forwards the log records to the rest of compute replicas as well as the relevant page server(s), </a:t>
            </a:r>
          </a:p>
          <a:p>
            <a:r>
              <a:rPr lang="en-US" sz="1200" dirty="0">
                <a:latin typeface="+mn-lt"/>
              </a:rPr>
              <a:t>Page servers are systems represent a scaled-out storage engine. They contain up to 1 TB of data read from disk.</a:t>
            </a:r>
          </a:p>
          <a:p>
            <a:r>
              <a:rPr lang="en-US" sz="1200" dirty="0">
                <a:latin typeface="+mn-lt"/>
              </a:rPr>
              <a:t>Azure Storage contains all data files in a database.  Backup and restores are done by using high speed snapshots.</a:t>
            </a:r>
          </a:p>
        </p:txBody>
      </p:sp>
    </p:spTree>
    <p:extLst>
      <p:ext uri="{BB962C8B-B14F-4D97-AF65-F5344CB8AC3E}">
        <p14:creationId xmlns:p14="http://schemas.microsoft.com/office/powerpoint/2010/main" val="320875120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Hyper Scale - Details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54331" y="22448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graphicFrame>
        <p:nvGraphicFramePr>
          <p:cNvPr id="2" name="Table 2">
            <a:extLst>
              <a:ext uri="{FF2B5EF4-FFF2-40B4-BE49-F238E27FC236}">
                <a16:creationId xmlns:a16="http://schemas.microsoft.com/office/drawing/2014/main" id="{E99ECEAA-5097-47BF-941D-ABC2A2C1D9B0}"/>
              </a:ext>
            </a:extLst>
          </p:cNvPr>
          <p:cNvGraphicFramePr>
            <a:graphicFrameLocks noGrp="1"/>
          </p:cNvGraphicFramePr>
          <p:nvPr>
            <p:extLst>
              <p:ext uri="{D42A27DB-BD31-4B8C-83A1-F6EECF244321}">
                <p14:modId xmlns:p14="http://schemas.microsoft.com/office/powerpoint/2010/main" val="3032877573"/>
              </p:ext>
            </p:extLst>
          </p:nvPr>
        </p:nvGraphicFramePr>
        <p:xfrm>
          <a:off x="1516505" y="1229757"/>
          <a:ext cx="6096000" cy="3337560"/>
        </p:xfrm>
        <a:graphic>
          <a:graphicData uri="http://schemas.openxmlformats.org/drawingml/2006/table">
            <a:tbl>
              <a:tblPr firstRow="1" bandRow="1">
                <a:tableStyleId>{5C22544A-7EE6-4342-B048-85BDC9FD1C3A}</a:tableStyleId>
              </a:tblPr>
              <a:tblGrid>
                <a:gridCol w="2335967">
                  <a:extLst>
                    <a:ext uri="{9D8B030D-6E8A-4147-A177-3AD203B41FA5}">
                      <a16:colId xmlns:a16="http://schemas.microsoft.com/office/drawing/2014/main" val="4207661480"/>
                    </a:ext>
                  </a:extLst>
                </a:gridCol>
                <a:gridCol w="3760033">
                  <a:extLst>
                    <a:ext uri="{9D8B030D-6E8A-4147-A177-3AD203B41FA5}">
                      <a16:colId xmlns:a16="http://schemas.microsoft.com/office/drawing/2014/main" val="3525099083"/>
                    </a:ext>
                  </a:extLst>
                </a:gridCol>
              </a:tblGrid>
              <a:tr h="370840">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400876478"/>
                  </a:ext>
                </a:extLst>
              </a:tr>
              <a:tr h="370840">
                <a:tc>
                  <a:txBody>
                    <a:bodyPr/>
                    <a:lstStyle/>
                    <a:p>
                      <a:r>
                        <a:rPr lang="en-US" dirty="0"/>
                        <a:t>SQL Server Engine</a:t>
                      </a:r>
                    </a:p>
                  </a:txBody>
                  <a:tcPr/>
                </a:tc>
                <a:tc>
                  <a:txBody>
                    <a:bodyPr/>
                    <a:lstStyle/>
                    <a:p>
                      <a:r>
                        <a:rPr lang="en-US" dirty="0"/>
                        <a:t>Reduced T-SQL feature set</a:t>
                      </a:r>
                    </a:p>
                  </a:txBody>
                  <a:tcPr/>
                </a:tc>
                <a:extLst>
                  <a:ext uri="{0D108BD9-81ED-4DB2-BD59-A6C34878D82A}">
                    <a16:rowId xmlns:a16="http://schemas.microsoft.com/office/drawing/2014/main" val="4233454406"/>
                  </a:ext>
                </a:extLst>
              </a:tr>
              <a:tr h="370840">
                <a:tc>
                  <a:txBody>
                    <a:bodyPr/>
                    <a:lstStyle/>
                    <a:p>
                      <a:r>
                        <a:rPr lang="en-US" dirty="0"/>
                        <a:t>Security</a:t>
                      </a:r>
                    </a:p>
                  </a:txBody>
                  <a:tcPr/>
                </a:tc>
                <a:tc>
                  <a:txBody>
                    <a:bodyPr/>
                    <a:lstStyle/>
                    <a:p>
                      <a:r>
                        <a:rPr lang="en-US" dirty="0"/>
                        <a:t>Firewall and secure TLS connection</a:t>
                      </a:r>
                    </a:p>
                  </a:txBody>
                  <a:tcPr/>
                </a:tc>
                <a:extLst>
                  <a:ext uri="{0D108BD9-81ED-4DB2-BD59-A6C34878D82A}">
                    <a16:rowId xmlns:a16="http://schemas.microsoft.com/office/drawing/2014/main" val="2216034719"/>
                  </a:ext>
                </a:extLst>
              </a:tr>
              <a:tr h="370840">
                <a:tc>
                  <a:txBody>
                    <a:bodyPr/>
                    <a:lstStyle/>
                    <a:p>
                      <a:r>
                        <a:rPr lang="en-US" dirty="0"/>
                        <a:t>Onsite connection</a:t>
                      </a:r>
                    </a:p>
                  </a:txBody>
                  <a:tcPr/>
                </a:tc>
                <a:tc>
                  <a:txBody>
                    <a:bodyPr/>
                    <a:lstStyle/>
                    <a:p>
                      <a:r>
                        <a:rPr lang="en-US" dirty="0"/>
                        <a:t>MS Peering ~ send packets to express route</a:t>
                      </a:r>
                    </a:p>
                  </a:txBody>
                  <a:tcPr/>
                </a:tc>
                <a:extLst>
                  <a:ext uri="{0D108BD9-81ED-4DB2-BD59-A6C34878D82A}">
                    <a16:rowId xmlns:a16="http://schemas.microsoft.com/office/drawing/2014/main" val="1878151889"/>
                  </a:ext>
                </a:extLst>
              </a:tr>
              <a:tr h="370840">
                <a:tc>
                  <a:txBody>
                    <a:bodyPr/>
                    <a:lstStyle/>
                    <a:p>
                      <a:r>
                        <a:rPr lang="en-US" dirty="0"/>
                        <a:t>Other SQL Features</a:t>
                      </a:r>
                    </a:p>
                  </a:txBody>
                  <a:tcPr/>
                </a:tc>
                <a:tc>
                  <a:txBody>
                    <a:bodyPr/>
                    <a:lstStyle/>
                    <a:p>
                      <a:r>
                        <a:rPr lang="en-US" dirty="0"/>
                        <a:t>Missing features like Azure SQL DB</a:t>
                      </a:r>
                    </a:p>
                  </a:txBody>
                  <a:tcPr/>
                </a:tc>
                <a:extLst>
                  <a:ext uri="{0D108BD9-81ED-4DB2-BD59-A6C34878D82A}">
                    <a16:rowId xmlns:a16="http://schemas.microsoft.com/office/drawing/2014/main" val="1158131567"/>
                  </a:ext>
                </a:extLst>
              </a:tr>
              <a:tr h="370840">
                <a:tc>
                  <a:txBody>
                    <a:bodyPr/>
                    <a:lstStyle/>
                    <a:p>
                      <a:r>
                        <a:rPr lang="en-US" dirty="0"/>
                        <a:t>Transfer Database (IN/OUT)</a:t>
                      </a:r>
                    </a:p>
                  </a:txBody>
                  <a:tcPr/>
                </a:tc>
                <a:tc>
                  <a:txBody>
                    <a:bodyPr/>
                    <a:lstStyle/>
                    <a:p>
                      <a:r>
                        <a:rPr lang="en-US" dirty="0"/>
                        <a:t>BACPAC</a:t>
                      </a:r>
                    </a:p>
                  </a:txBody>
                  <a:tcPr/>
                </a:tc>
                <a:extLst>
                  <a:ext uri="{0D108BD9-81ED-4DB2-BD59-A6C34878D82A}">
                    <a16:rowId xmlns:a16="http://schemas.microsoft.com/office/drawing/2014/main" val="481722859"/>
                  </a:ext>
                </a:extLst>
              </a:tr>
              <a:tr h="370840">
                <a:tc>
                  <a:txBody>
                    <a:bodyPr/>
                    <a:lstStyle/>
                    <a:p>
                      <a:r>
                        <a:rPr lang="en-US" dirty="0"/>
                        <a:t>Max Database Size</a:t>
                      </a:r>
                    </a:p>
                  </a:txBody>
                  <a:tcPr/>
                </a:tc>
                <a:tc>
                  <a:txBody>
                    <a:bodyPr/>
                    <a:lstStyle/>
                    <a:p>
                      <a:r>
                        <a:rPr lang="en-US" dirty="0"/>
                        <a:t>100 TB</a:t>
                      </a:r>
                    </a:p>
                  </a:txBody>
                  <a:tcPr/>
                </a:tc>
                <a:extLst>
                  <a:ext uri="{0D108BD9-81ED-4DB2-BD59-A6C34878D82A}">
                    <a16:rowId xmlns:a16="http://schemas.microsoft.com/office/drawing/2014/main" val="3444297742"/>
                  </a:ext>
                </a:extLst>
              </a:tr>
              <a:tr h="370840">
                <a:tc>
                  <a:txBody>
                    <a:bodyPr/>
                    <a:lstStyle/>
                    <a:p>
                      <a:r>
                        <a:rPr lang="en-US" dirty="0"/>
                        <a:t>Performance</a:t>
                      </a:r>
                    </a:p>
                  </a:txBody>
                  <a:tcPr/>
                </a:tc>
                <a:tc>
                  <a:txBody>
                    <a:bodyPr/>
                    <a:lstStyle/>
                    <a:p>
                      <a:r>
                        <a:rPr lang="en-US" dirty="0"/>
                        <a:t>Depends upon workload.</a:t>
                      </a:r>
                    </a:p>
                  </a:txBody>
                  <a:tcPr/>
                </a:tc>
                <a:extLst>
                  <a:ext uri="{0D108BD9-81ED-4DB2-BD59-A6C34878D82A}">
                    <a16:rowId xmlns:a16="http://schemas.microsoft.com/office/drawing/2014/main" val="3239706418"/>
                  </a:ext>
                </a:extLst>
              </a:tr>
              <a:tr h="370840">
                <a:tc>
                  <a:txBody>
                    <a:bodyPr/>
                    <a:lstStyle/>
                    <a:p>
                      <a:r>
                        <a:rPr lang="en-US" dirty="0"/>
                        <a:t>Optimization</a:t>
                      </a:r>
                    </a:p>
                  </a:txBody>
                  <a:tcPr/>
                </a:tc>
                <a:tc>
                  <a:txBody>
                    <a:bodyPr/>
                    <a:lstStyle/>
                    <a:p>
                      <a:r>
                        <a:rPr lang="en-US" dirty="0"/>
                        <a:t>No cookbook provided by Microsoft</a:t>
                      </a:r>
                    </a:p>
                  </a:txBody>
                  <a:tcPr/>
                </a:tc>
                <a:extLst>
                  <a:ext uri="{0D108BD9-81ED-4DB2-BD59-A6C34878D82A}">
                    <a16:rowId xmlns:a16="http://schemas.microsoft.com/office/drawing/2014/main" val="982947593"/>
                  </a:ext>
                </a:extLst>
              </a:tr>
            </a:tbl>
          </a:graphicData>
        </a:graphic>
      </p:graphicFrame>
    </p:spTree>
    <p:extLst>
      <p:ext uri="{BB962C8B-B14F-4D97-AF65-F5344CB8AC3E}">
        <p14:creationId xmlns:p14="http://schemas.microsoft.com/office/powerpoint/2010/main" val="89359359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Scheduling Jobs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2057" y="1127235"/>
            <a:ext cx="7598229"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Many of the platform as a service offerings do not support the execution of T-SQL jobs.</a:t>
            </a:r>
          </a:p>
          <a:p>
            <a:pPr marL="0" indent="0">
              <a:buNone/>
            </a:pPr>
            <a:endParaRPr lang="en-US" sz="1800" dirty="0"/>
          </a:p>
          <a:p>
            <a:pPr marL="0" indent="0">
              <a:buNone/>
            </a:pPr>
            <a:r>
              <a:rPr lang="en-US" sz="1800" dirty="0"/>
              <a:t>The work around is to use the following Azure Services.</a:t>
            </a:r>
          </a:p>
          <a:p>
            <a:pPr marL="0" indent="0">
              <a:buNone/>
            </a:pPr>
            <a:endParaRPr lang="en-US" sz="1800" dirty="0"/>
          </a:p>
          <a:p>
            <a:pPr marL="0" indent="0">
              <a:buNone/>
            </a:pPr>
            <a:r>
              <a:rPr lang="en-US" sz="1800" dirty="0"/>
              <a:t>1 – Azure Automation</a:t>
            </a:r>
          </a:p>
          <a:p>
            <a:pPr marL="0" indent="0">
              <a:buNone/>
            </a:pPr>
            <a:r>
              <a:rPr lang="en-US" sz="1800" dirty="0"/>
              <a:t>2 – Azure Data Factory</a:t>
            </a:r>
          </a:p>
          <a:p>
            <a:pPr marL="0" indent="0">
              <a:buNone/>
            </a:pPr>
            <a:endParaRPr lang="en-US" sz="1800" dirty="0"/>
          </a:p>
          <a:p>
            <a:pPr marL="0" indent="0">
              <a:buNone/>
            </a:pPr>
            <a:r>
              <a:rPr lang="en-US" sz="1800" dirty="0"/>
              <a:t>A quick overview of these services are on the next few pages.</a:t>
            </a:r>
          </a:p>
          <a:p>
            <a:pPr marL="0" indent="0">
              <a:buNone/>
            </a:pPr>
            <a:endParaRPr lang="en-US" sz="1800" dirty="0"/>
          </a:p>
        </p:txBody>
      </p:sp>
    </p:spTree>
    <p:extLst>
      <p:ext uri="{BB962C8B-B14F-4D97-AF65-F5344CB8AC3E}">
        <p14:creationId xmlns:p14="http://schemas.microsoft.com/office/powerpoint/2010/main" val="212414472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Automation - Overview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94" y="1316421"/>
            <a:ext cx="3040843" cy="2916168"/>
          </a:xfrm>
          <a:prstGeom prst="rect">
            <a:avLst/>
          </a:prstGeom>
        </p:spPr>
      </p:pic>
      <p:sp>
        <p:nvSpPr>
          <p:cNvPr id="2" name="TextBox 1"/>
          <p:cNvSpPr txBox="1"/>
          <p:nvPr/>
        </p:nvSpPr>
        <p:spPr>
          <a:xfrm>
            <a:off x="3838904" y="1377697"/>
            <a:ext cx="3618187" cy="3000821"/>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PowerShell work-flows are at the heart of this service.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Connections and credentials allow you to customize by environment.</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There is no support for alerting when a job fails.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Suggest using SendGrid as a mail service.</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Wrap all code with error handling.</a:t>
            </a:r>
          </a:p>
          <a:p>
            <a:endParaRPr lang="en-US" dirty="0"/>
          </a:p>
        </p:txBody>
      </p:sp>
    </p:spTree>
    <p:extLst>
      <p:ext uri="{BB962C8B-B14F-4D97-AF65-F5344CB8AC3E}">
        <p14:creationId xmlns:p14="http://schemas.microsoft.com/office/powerpoint/2010/main" val="314591135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Data Factory - Overview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sp>
        <p:nvSpPr>
          <p:cNvPr id="2" name="TextBox 1"/>
          <p:cNvSpPr txBox="1"/>
          <p:nvPr/>
        </p:nvSpPr>
        <p:spPr>
          <a:xfrm>
            <a:off x="314635" y="3003331"/>
            <a:ext cx="8614838" cy="1858201"/>
          </a:xfrm>
          <a:prstGeom prst="rect">
            <a:avLst/>
          </a:prstGeom>
          <a:noFill/>
        </p:spPr>
        <p:txBody>
          <a:bodyPr wrap="square" rtlCol="0">
            <a:spAutoFit/>
          </a:bodyPr>
          <a:lstStyle/>
          <a:p>
            <a:pPr lvl="1">
              <a:lnSpc>
                <a:spcPct val="150000"/>
              </a:lnSpc>
            </a:pPr>
            <a:r>
              <a:rPr lang="en-US" dirty="0">
                <a:latin typeface="Verdana" panose="020B0604030504040204" pitchFamily="34" charset="0"/>
                <a:ea typeface="Verdana" panose="020B0604030504040204" pitchFamily="34" charset="0"/>
                <a:cs typeface="Verdana" panose="020B0604030504040204" pitchFamily="34" charset="0"/>
              </a:rPr>
              <a:t>Linked service and dataset represent tables or dynamic T-SQL.</a:t>
            </a:r>
          </a:p>
          <a:p>
            <a:pPr lvl="1">
              <a:lnSpc>
                <a:spcPct val="150000"/>
              </a:lnSpc>
            </a:pPr>
            <a:r>
              <a:rPr lang="en-US" dirty="0">
                <a:latin typeface="Verdana" panose="020B0604030504040204" pitchFamily="34" charset="0"/>
                <a:ea typeface="Verdana" panose="020B0604030504040204" pitchFamily="34" charset="0"/>
                <a:cs typeface="Verdana" panose="020B0604030504040204" pitchFamily="34" charset="0"/>
              </a:rPr>
              <a:t>Copy activity transfers data within or between databases.</a:t>
            </a:r>
          </a:p>
          <a:p>
            <a:pPr lvl="1">
              <a:lnSpc>
                <a:spcPct val="150000"/>
              </a:lnSpc>
            </a:pPr>
            <a:r>
              <a:rPr lang="en-US" dirty="0">
                <a:latin typeface="Verdana" panose="020B0604030504040204" pitchFamily="34" charset="0"/>
                <a:ea typeface="Verdana" panose="020B0604030504040204" pitchFamily="34" charset="0"/>
                <a:cs typeface="Verdana" panose="020B0604030504040204" pitchFamily="34" charset="0"/>
              </a:rPr>
              <a:t>Stored procedure activity can execute proven code.</a:t>
            </a:r>
          </a:p>
          <a:p>
            <a:pPr lvl="1">
              <a:lnSpc>
                <a:spcPct val="150000"/>
              </a:lnSpc>
            </a:pPr>
            <a:r>
              <a:rPr lang="en-US" dirty="0">
                <a:latin typeface="Verdana" panose="020B0604030504040204" pitchFamily="34" charset="0"/>
                <a:ea typeface="Verdana" panose="020B0604030504040204" pitchFamily="34" charset="0"/>
                <a:cs typeface="Verdana" panose="020B0604030504040204" pitchFamily="34" charset="0"/>
              </a:rPr>
              <a:t>Wrap complex activities together into a pipeline and schedule with triggers.</a:t>
            </a:r>
          </a:p>
          <a:p>
            <a:pPr lvl="1">
              <a:lnSpc>
                <a:spcPct val="150000"/>
              </a:lnSpc>
            </a:pPr>
            <a:r>
              <a:rPr lang="en-US" dirty="0">
                <a:latin typeface="Verdana" panose="020B0604030504040204" pitchFamily="34" charset="0"/>
                <a:ea typeface="Verdana" panose="020B0604030504040204" pitchFamily="34" charset="0"/>
                <a:cs typeface="Verdana" panose="020B0604030504040204" pitchFamily="34" charset="0"/>
              </a:rPr>
              <a:t>Alerting can be defined within the Azure Portal.</a:t>
            </a:r>
          </a:p>
          <a:p>
            <a:endParaRPr lang="en-US" dirty="0"/>
          </a:p>
        </p:txBody>
      </p:sp>
      <p:pic>
        <p:nvPicPr>
          <p:cNvPr id="6" name="Picture 5">
            <a:extLst>
              <a:ext uri="{FF2B5EF4-FFF2-40B4-BE49-F238E27FC236}">
                <a16:creationId xmlns:a16="http://schemas.microsoft.com/office/drawing/2014/main" id="{57BBB0B3-78F0-4BC1-946F-8B1A7BD36F46}"/>
              </a:ext>
            </a:extLst>
          </p:cNvPr>
          <p:cNvPicPr/>
          <p:nvPr/>
        </p:nvPicPr>
        <p:blipFill>
          <a:blip r:embed="rId2">
            <a:extLst>
              <a:ext uri="{28A0092B-C50C-407E-A947-70E740481C1C}">
                <a14:useLocalDpi xmlns:a14="http://schemas.microsoft.com/office/drawing/2010/main" val="0"/>
              </a:ext>
            </a:extLst>
          </a:blip>
          <a:stretch>
            <a:fillRect/>
          </a:stretch>
        </p:blipFill>
        <p:spPr>
          <a:xfrm>
            <a:off x="1659657" y="1119770"/>
            <a:ext cx="5560950" cy="1852029"/>
          </a:xfrm>
          <a:prstGeom prst="rect">
            <a:avLst/>
          </a:prstGeom>
        </p:spPr>
      </p:pic>
    </p:spTree>
    <p:extLst>
      <p:ext uri="{BB962C8B-B14F-4D97-AF65-F5344CB8AC3E}">
        <p14:creationId xmlns:p14="http://schemas.microsoft.com/office/powerpoint/2010/main" val="305850133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Moving data</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2057" y="1127235"/>
            <a:ext cx="7598229"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Moving data between on premise and the cloud can be done many ways.</a:t>
            </a:r>
          </a:p>
          <a:p>
            <a:pPr marL="0" indent="0">
              <a:buNone/>
            </a:pPr>
            <a:endParaRPr lang="en-US" sz="1800" dirty="0"/>
          </a:p>
          <a:p>
            <a:pPr marL="0" indent="0">
              <a:buNone/>
            </a:pPr>
            <a:r>
              <a:rPr lang="en-US" sz="1800" dirty="0"/>
              <a:t>1 – Azure Data Sync</a:t>
            </a:r>
          </a:p>
          <a:p>
            <a:pPr marL="0" indent="0">
              <a:buNone/>
            </a:pPr>
            <a:r>
              <a:rPr lang="en-US" sz="1800" dirty="0"/>
              <a:t>2 – Azure Data Migration Service</a:t>
            </a:r>
          </a:p>
          <a:p>
            <a:pPr marL="0" indent="0">
              <a:buNone/>
            </a:pPr>
            <a:r>
              <a:rPr lang="en-US" sz="1800" dirty="0"/>
              <a:t>3 – Self Hosted Integration Runtime</a:t>
            </a:r>
          </a:p>
          <a:p>
            <a:pPr marL="0" indent="0">
              <a:buNone/>
            </a:pPr>
            <a:endParaRPr lang="en-US" sz="1800" dirty="0"/>
          </a:p>
          <a:p>
            <a:pPr marL="0" indent="0">
              <a:buNone/>
            </a:pPr>
            <a:r>
              <a:rPr lang="en-US" sz="1800" dirty="0"/>
              <a:t>A quick overview of these services are on the next few pages.</a:t>
            </a:r>
          </a:p>
          <a:p>
            <a:pPr marL="0" indent="0">
              <a:buNone/>
            </a:pPr>
            <a:endParaRPr lang="en-US" sz="1800" dirty="0"/>
          </a:p>
        </p:txBody>
      </p:sp>
    </p:spTree>
    <p:extLst>
      <p:ext uri="{BB962C8B-B14F-4D97-AF65-F5344CB8AC3E}">
        <p14:creationId xmlns:p14="http://schemas.microsoft.com/office/powerpoint/2010/main" val="22137652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Service Selection Problem</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Five years ago there was a limited number of ways to deploy and use the SQL Server engine in the Azure Cloud. Today, there are many different services that one can choose.</a:t>
            </a:r>
          </a:p>
          <a:p>
            <a:pPr marL="0" indent="0">
              <a:buNone/>
            </a:pPr>
            <a:endParaRPr lang="en-US" sz="1800" dirty="0"/>
          </a:p>
          <a:p>
            <a:pPr marL="0" indent="0">
              <a:buNone/>
            </a:pPr>
            <a:r>
              <a:rPr lang="en-US" sz="1800" dirty="0">
                <a:solidFill>
                  <a:srgbClr val="863887"/>
                </a:solidFill>
              </a:rPr>
              <a:t>How do you determine which service to use?</a:t>
            </a:r>
          </a:p>
          <a:p>
            <a:pPr marL="0" indent="0">
              <a:buNone/>
            </a:pPr>
            <a:endParaRPr lang="en-US" sz="1800" dirty="0"/>
          </a:p>
          <a:p>
            <a:pPr marL="0" indent="0">
              <a:buNone/>
            </a:pPr>
            <a:r>
              <a:rPr lang="en-US" sz="1800" dirty="0"/>
              <a:t>In this presentation we focus on key attributes of your data to pick the correct service. Certain services have limits on size, performance and movability of database. Other factors, such as the budget of your project, may also come into the decision making.</a:t>
            </a:r>
          </a:p>
          <a:p>
            <a:pPr marL="0" indent="0">
              <a:buNone/>
            </a:pPr>
            <a:endParaRPr lang="en-US" sz="1800" dirty="0"/>
          </a:p>
        </p:txBody>
      </p:sp>
    </p:spTree>
    <p:extLst>
      <p:ext uri="{BB962C8B-B14F-4D97-AF65-F5344CB8AC3E}">
        <p14:creationId xmlns:p14="http://schemas.microsoft.com/office/powerpoint/2010/main" val="520377102"/>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Data Sync</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pic>
        <p:nvPicPr>
          <p:cNvPr id="6146" name="Picture 2" descr="Sync data between databases">
            <a:extLst>
              <a:ext uri="{FF2B5EF4-FFF2-40B4-BE49-F238E27FC236}">
                <a16:creationId xmlns:a16="http://schemas.microsoft.com/office/drawing/2014/main" id="{DA32EF10-C425-411A-AD0D-85FEAD2EE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104900"/>
            <a:ext cx="59436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900454"/>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Data Migration Service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pic>
        <p:nvPicPr>
          <p:cNvPr id="6" name="Picture 5" descr="A close up of a piece of paper&#10;&#10;Description automatically generated">
            <a:extLst>
              <a:ext uri="{FF2B5EF4-FFF2-40B4-BE49-F238E27FC236}">
                <a16:creationId xmlns:a16="http://schemas.microsoft.com/office/drawing/2014/main" id="{99B67525-4B09-4342-AE3E-CCBA80835D38}"/>
              </a:ext>
            </a:extLst>
          </p:cNvPr>
          <p:cNvPicPr/>
          <p:nvPr/>
        </p:nvPicPr>
        <p:blipFill>
          <a:blip r:embed="rId2">
            <a:extLst>
              <a:ext uri="{28A0092B-C50C-407E-A947-70E740481C1C}">
                <a14:useLocalDpi xmlns:a14="http://schemas.microsoft.com/office/drawing/2010/main" val="0"/>
              </a:ext>
            </a:extLst>
          </a:blip>
          <a:stretch>
            <a:fillRect/>
          </a:stretch>
        </p:blipFill>
        <p:spPr>
          <a:xfrm>
            <a:off x="2094230" y="1214345"/>
            <a:ext cx="4955540" cy="3108960"/>
          </a:xfrm>
          <a:prstGeom prst="rect">
            <a:avLst/>
          </a:prstGeom>
        </p:spPr>
      </p:pic>
    </p:spTree>
    <p:extLst>
      <p:ext uri="{BB962C8B-B14F-4D97-AF65-F5344CB8AC3E}">
        <p14:creationId xmlns:p14="http://schemas.microsoft.com/office/powerpoint/2010/main" val="1378741869"/>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Self Hosted Runtime Integration (ADF)</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pic>
        <p:nvPicPr>
          <p:cNvPr id="7" name="Picture 6">
            <a:extLst>
              <a:ext uri="{FF2B5EF4-FFF2-40B4-BE49-F238E27FC236}">
                <a16:creationId xmlns:a16="http://schemas.microsoft.com/office/drawing/2014/main" id="{7DA5C9CA-4966-440D-9DDE-C8CFBF05A01A}"/>
              </a:ext>
            </a:extLst>
          </p:cNvPr>
          <p:cNvPicPr/>
          <p:nvPr/>
        </p:nvPicPr>
        <p:blipFill>
          <a:blip r:embed="rId2">
            <a:extLst>
              <a:ext uri="{28A0092B-C50C-407E-A947-70E740481C1C}">
                <a14:useLocalDpi xmlns:a14="http://schemas.microsoft.com/office/drawing/2010/main" val="0"/>
              </a:ext>
            </a:extLst>
          </a:blip>
          <a:stretch>
            <a:fillRect/>
          </a:stretch>
        </p:blipFill>
        <p:spPr>
          <a:xfrm>
            <a:off x="1614053" y="1316846"/>
            <a:ext cx="5943600" cy="2939415"/>
          </a:xfrm>
          <a:prstGeom prst="rect">
            <a:avLst/>
          </a:prstGeom>
        </p:spPr>
      </p:pic>
    </p:spTree>
    <p:extLst>
      <p:ext uri="{BB962C8B-B14F-4D97-AF65-F5344CB8AC3E}">
        <p14:creationId xmlns:p14="http://schemas.microsoft.com/office/powerpoint/2010/main" val="242481803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Integration Services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2057" y="1127235"/>
            <a:ext cx="7598229"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a:t>Many companies have invested time and money on developing SSIS packages.  How can these packages be lifted and shifted to the cloud?</a:t>
            </a:r>
          </a:p>
          <a:p>
            <a:pPr marL="0" indent="0">
              <a:buNone/>
            </a:pPr>
            <a:endParaRPr lang="en-US" sz="1600" dirty="0"/>
          </a:p>
          <a:p>
            <a:pPr marL="0" indent="0">
              <a:buNone/>
            </a:pPr>
            <a:r>
              <a:rPr lang="en-US" sz="1600" dirty="0"/>
              <a:t>Deploy Engine </a:t>
            </a:r>
          </a:p>
          <a:p>
            <a:pPr lvl="1"/>
            <a:r>
              <a:rPr lang="en-US" sz="1300" dirty="0"/>
              <a:t>	Azure-SSIS Integration Runtime</a:t>
            </a:r>
          </a:p>
          <a:p>
            <a:pPr lvl="1"/>
            <a:r>
              <a:rPr lang="en-US" sz="1300" dirty="0"/>
              <a:t>	Component of Azure Data Factory</a:t>
            </a:r>
          </a:p>
          <a:p>
            <a:pPr marL="0" indent="0">
              <a:buNone/>
            </a:pPr>
            <a:r>
              <a:rPr lang="en-US" sz="1600" dirty="0"/>
              <a:t>Deploy Catalog On</a:t>
            </a:r>
          </a:p>
          <a:p>
            <a:pPr lvl="1"/>
            <a:r>
              <a:rPr lang="en-US" sz="1300" dirty="0"/>
              <a:t>	Azure SQL DB </a:t>
            </a:r>
          </a:p>
          <a:p>
            <a:pPr lvl="1"/>
            <a:r>
              <a:rPr lang="en-US" sz="1300" dirty="0"/>
              <a:t>	Azure SQL Managed Instance</a:t>
            </a:r>
          </a:p>
          <a:p>
            <a:pPr marL="0" indent="0">
              <a:buNone/>
            </a:pPr>
            <a:r>
              <a:rPr lang="en-US" sz="1600" dirty="0"/>
              <a:t>Execute packages</a:t>
            </a:r>
          </a:p>
          <a:p>
            <a:pPr lvl="1"/>
            <a:r>
              <a:rPr lang="en-US" sz="1300" dirty="0"/>
              <a:t>	Call Catalog stored procedures</a:t>
            </a:r>
          </a:p>
          <a:p>
            <a:pPr marL="0" indent="0">
              <a:buNone/>
            </a:pPr>
            <a:endParaRPr lang="en-US" sz="1800" dirty="0"/>
          </a:p>
        </p:txBody>
      </p:sp>
    </p:spTree>
    <p:extLst>
      <p:ext uri="{BB962C8B-B14F-4D97-AF65-F5344CB8AC3E}">
        <p14:creationId xmlns:p14="http://schemas.microsoft.com/office/powerpoint/2010/main" val="135332408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  Warning Label  !!</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sp>
        <p:nvSpPr>
          <p:cNvPr id="2" name="TextBox 1"/>
          <p:cNvSpPr txBox="1"/>
          <p:nvPr/>
        </p:nvSpPr>
        <p:spPr>
          <a:xfrm>
            <a:off x="3610303" y="1282296"/>
            <a:ext cx="3815257" cy="32547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This is not a complete coverage of all the techniques and services involved.</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I suggest you pick a service that is applicable to your business problem.</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Researching these topics will increase your knowledge and will allow you to pick the correct service.</a:t>
            </a:r>
          </a:p>
          <a:p>
            <a:endParaRPr lang="en-US" dirty="0"/>
          </a:p>
        </p:txBody>
      </p:sp>
      <p:pic>
        <p:nvPicPr>
          <p:cNvPr id="6" name="Picture 2" descr="C:\Users\a1017012\Desktop\dangerwillrobinson.jpg"/>
          <p:cNvPicPr>
            <a:picLocks noChangeAspect="1" noChangeArrowheads="1"/>
          </p:cNvPicPr>
          <p:nvPr/>
        </p:nvPicPr>
        <p:blipFill>
          <a:blip r:embed="rId2"/>
          <a:srcRect/>
          <a:stretch>
            <a:fillRect/>
          </a:stretch>
        </p:blipFill>
        <p:spPr bwMode="auto">
          <a:xfrm>
            <a:off x="559198" y="1312467"/>
            <a:ext cx="2479963" cy="3138975"/>
          </a:xfrm>
          <a:prstGeom prst="rect">
            <a:avLst/>
          </a:prstGeom>
          <a:noFill/>
        </p:spPr>
      </p:pic>
    </p:spTree>
    <p:extLst>
      <p:ext uri="{BB962C8B-B14F-4D97-AF65-F5344CB8AC3E}">
        <p14:creationId xmlns:p14="http://schemas.microsoft.com/office/powerpoint/2010/main" val="3967856429"/>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Summary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a:t>There are many ways to deploy an Azure SQL Service.</a:t>
            </a:r>
          </a:p>
          <a:p>
            <a:pPr marL="0" indent="0">
              <a:buNone/>
            </a:pPr>
            <a:endParaRPr lang="en-US" sz="1600" dirty="0"/>
          </a:p>
          <a:p>
            <a:pPr marL="0" indent="0">
              <a:buNone/>
            </a:pPr>
            <a:r>
              <a:rPr lang="en-US" sz="1600" dirty="0"/>
              <a:t>The </a:t>
            </a:r>
            <a:r>
              <a:rPr lang="en-US" sz="1600" dirty="0">
                <a:solidFill>
                  <a:srgbClr val="B01C87"/>
                </a:solidFill>
              </a:rPr>
              <a:t>platform as a service</a:t>
            </a:r>
            <a:r>
              <a:rPr lang="en-US" sz="1600" dirty="0"/>
              <a:t> PASS offerings promise a reduction of overhead and cost.  However, at the higher end tiers, services become costly.  Also, restrictions on functionality and database size come to play.</a:t>
            </a:r>
          </a:p>
          <a:p>
            <a:pPr marL="0" indent="0">
              <a:buNone/>
            </a:pPr>
            <a:endParaRPr lang="en-US" sz="1600" dirty="0"/>
          </a:p>
          <a:p>
            <a:pPr marL="0" indent="0">
              <a:buNone/>
            </a:pPr>
            <a:r>
              <a:rPr lang="en-US" sz="1600" dirty="0"/>
              <a:t>The </a:t>
            </a:r>
            <a:r>
              <a:rPr lang="en-US" sz="1600" dirty="0">
                <a:solidFill>
                  <a:srgbClr val="B01C87"/>
                </a:solidFill>
              </a:rPr>
              <a:t>infrastructure as a service </a:t>
            </a:r>
            <a:r>
              <a:rPr lang="en-US" sz="1600" dirty="0"/>
              <a:t>(IAAS) offering in Azure increases over head at an equal cost.  On the other hand, limitations in functionality and size are reduced.</a:t>
            </a:r>
          </a:p>
          <a:p>
            <a:pPr marL="0" indent="0">
              <a:buNone/>
            </a:pPr>
            <a:endParaRPr lang="en-US" sz="1600" dirty="0"/>
          </a:p>
          <a:p>
            <a:pPr marL="0" indent="0">
              <a:buNone/>
            </a:pPr>
            <a:r>
              <a:rPr lang="en-US" sz="1600" dirty="0"/>
              <a:t>As an Azure Data Architect, you must out weight the </a:t>
            </a:r>
            <a:r>
              <a:rPr lang="en-US" sz="1600" dirty="0">
                <a:solidFill>
                  <a:srgbClr val="B01C87"/>
                </a:solidFill>
              </a:rPr>
              <a:t>benefits</a:t>
            </a:r>
            <a:r>
              <a:rPr lang="en-US" sz="1600" dirty="0"/>
              <a:t> and </a:t>
            </a:r>
            <a:r>
              <a:rPr lang="en-US" sz="1600" dirty="0">
                <a:solidFill>
                  <a:srgbClr val="B01C87"/>
                </a:solidFill>
              </a:rPr>
              <a:t>drawbacks</a:t>
            </a:r>
            <a:r>
              <a:rPr lang="en-US" sz="1600" dirty="0"/>
              <a:t> to pick a service that is right for your company and a given business problem.</a:t>
            </a:r>
          </a:p>
        </p:txBody>
      </p:sp>
    </p:spTree>
    <p:extLst>
      <p:ext uri="{BB962C8B-B14F-4D97-AF65-F5344CB8AC3E}">
        <p14:creationId xmlns:p14="http://schemas.microsoft.com/office/powerpoint/2010/main" val="805287956"/>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References – P1</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t>IAAS vs PAAS</a:t>
            </a:r>
          </a:p>
          <a:p>
            <a:pPr marL="0" indent="0">
              <a:buNone/>
            </a:pPr>
            <a:r>
              <a:rPr lang="en-US" sz="1200" dirty="0">
                <a:hlinkClick r:id="rId2"/>
              </a:rPr>
              <a:t>https://docs.microsoft.com/en-us/azure/sql-database/sql-database-paas-vs-sql-server-iaas</a:t>
            </a:r>
            <a:endParaRPr lang="en-US" sz="1200" dirty="0"/>
          </a:p>
          <a:p>
            <a:pPr marL="0" indent="0">
              <a:buNone/>
            </a:pPr>
            <a:endParaRPr lang="en-US" sz="1200" dirty="0"/>
          </a:p>
          <a:p>
            <a:pPr marL="0" indent="0">
              <a:buNone/>
            </a:pPr>
            <a:r>
              <a:rPr lang="en-US" sz="1200" dirty="0"/>
              <a:t>Single Azure SQL DB</a:t>
            </a:r>
          </a:p>
          <a:p>
            <a:pPr marL="0" indent="0">
              <a:buNone/>
            </a:pPr>
            <a:r>
              <a:rPr lang="en-US" sz="1200" dirty="0">
                <a:hlinkClick r:id="rId3"/>
              </a:rPr>
              <a:t>https://docs.microsoft.com/en-us/azure/sql-database/sql-database-single-database</a:t>
            </a:r>
            <a:endParaRPr lang="en-US" sz="1200" dirty="0"/>
          </a:p>
          <a:p>
            <a:pPr marL="0" indent="0">
              <a:buNone/>
            </a:pPr>
            <a:endParaRPr lang="en-US" sz="1200" dirty="0"/>
          </a:p>
          <a:p>
            <a:pPr marL="0" indent="0">
              <a:buNone/>
            </a:pPr>
            <a:r>
              <a:rPr lang="en-US" sz="1200" dirty="0"/>
              <a:t>Elastic Pools</a:t>
            </a:r>
          </a:p>
          <a:p>
            <a:pPr marL="0" indent="0">
              <a:buNone/>
            </a:pPr>
            <a:r>
              <a:rPr lang="en-US" sz="1200" dirty="0">
                <a:hlinkClick r:id="rId4"/>
              </a:rPr>
              <a:t>https://docs.microsoft.com/en-us/azure/sql-database/sql-database-elastic-pool</a:t>
            </a:r>
            <a:endParaRPr lang="en-US" sz="1200" dirty="0"/>
          </a:p>
          <a:p>
            <a:pPr marL="0" indent="0">
              <a:buNone/>
            </a:pPr>
            <a:endParaRPr lang="en-US" sz="1200" dirty="0"/>
          </a:p>
          <a:p>
            <a:pPr marL="0" indent="0">
              <a:buNone/>
            </a:pPr>
            <a:r>
              <a:rPr lang="en-US" sz="1200" dirty="0"/>
              <a:t>Elastic Jobs</a:t>
            </a:r>
          </a:p>
          <a:p>
            <a:pPr marL="0" indent="0">
              <a:buNone/>
            </a:pPr>
            <a:r>
              <a:rPr lang="en-US" sz="1200" dirty="0">
                <a:hlinkClick r:id="rId5"/>
              </a:rPr>
              <a:t>https://docs.microsoft.com/en-us/azure/sql-database/elastic-jobs-powershell</a:t>
            </a:r>
            <a:endParaRPr lang="en-US" sz="1200" dirty="0"/>
          </a:p>
        </p:txBody>
      </p:sp>
    </p:spTree>
    <p:extLst>
      <p:ext uri="{BB962C8B-B14F-4D97-AF65-F5344CB8AC3E}">
        <p14:creationId xmlns:p14="http://schemas.microsoft.com/office/powerpoint/2010/main" val="324700483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References – P2</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t>Elastic Query</a:t>
            </a:r>
          </a:p>
          <a:p>
            <a:pPr marL="0" indent="0">
              <a:buNone/>
            </a:pPr>
            <a:r>
              <a:rPr lang="en-US" sz="1200" dirty="0">
                <a:hlinkClick r:id="rId2"/>
              </a:rPr>
              <a:t>https://docs.microsoft.com/en-us/azure/sql-database/sql-database-elastic-query-overview</a:t>
            </a:r>
            <a:endParaRPr lang="en-US" sz="1200" dirty="0"/>
          </a:p>
          <a:p>
            <a:pPr marL="0" indent="0">
              <a:buNone/>
            </a:pPr>
            <a:endParaRPr lang="en-US" sz="1200" dirty="0"/>
          </a:p>
          <a:p>
            <a:pPr marL="0" indent="0">
              <a:buNone/>
            </a:pPr>
            <a:r>
              <a:rPr lang="en-US" sz="1200" dirty="0"/>
              <a:t>Azure SQL DW</a:t>
            </a:r>
          </a:p>
          <a:p>
            <a:pPr marL="0" indent="0">
              <a:buNone/>
            </a:pPr>
            <a:r>
              <a:rPr lang="en-US" sz="1200" dirty="0">
                <a:hlinkClick r:id="rId3"/>
              </a:rPr>
              <a:t>https://docs.microsoft.com/en-us/azure/sql-data-warehouse/sql-data-warehouse-overview-what-is</a:t>
            </a:r>
            <a:endParaRPr lang="en-US" sz="1200" dirty="0"/>
          </a:p>
          <a:p>
            <a:pPr marL="0" indent="0">
              <a:buNone/>
            </a:pPr>
            <a:endParaRPr lang="en-US" sz="1200" dirty="0"/>
          </a:p>
          <a:p>
            <a:pPr marL="0" indent="0">
              <a:buNone/>
            </a:pPr>
            <a:r>
              <a:rPr lang="en-US" sz="1200" dirty="0"/>
              <a:t>Azure SQL DB - </a:t>
            </a:r>
            <a:r>
              <a:rPr lang="en-US" sz="1200" dirty="0" err="1"/>
              <a:t>vCore</a:t>
            </a:r>
            <a:endParaRPr lang="en-US" sz="1200" dirty="0"/>
          </a:p>
          <a:p>
            <a:pPr marL="0" indent="0">
              <a:buNone/>
            </a:pPr>
            <a:r>
              <a:rPr lang="en-US" sz="1200" dirty="0">
                <a:hlinkClick r:id="rId4"/>
              </a:rPr>
              <a:t>https://docs.microsoft.com/en-us/azure/sql-database/sql-database-service-tiers-vcore</a:t>
            </a:r>
            <a:endParaRPr lang="en-US" sz="1200" dirty="0"/>
          </a:p>
          <a:p>
            <a:pPr marL="0" indent="0">
              <a:buNone/>
            </a:pPr>
            <a:endParaRPr lang="en-US" sz="1200" dirty="0"/>
          </a:p>
          <a:p>
            <a:pPr marL="0" indent="0">
              <a:buNone/>
            </a:pPr>
            <a:r>
              <a:rPr lang="en-US" sz="1200" dirty="0"/>
              <a:t>SQL Server Managed Instance</a:t>
            </a:r>
          </a:p>
          <a:p>
            <a:pPr marL="0" indent="0">
              <a:buNone/>
            </a:pPr>
            <a:r>
              <a:rPr lang="en-US" sz="1200" dirty="0">
                <a:hlinkClick r:id="rId5"/>
              </a:rPr>
              <a:t>https://docs.microsoft.com/en-us/azure/sql-database/sql-database-managed-instance</a:t>
            </a:r>
            <a:endParaRPr lang="en-US" sz="1200" dirty="0"/>
          </a:p>
        </p:txBody>
      </p:sp>
    </p:spTree>
    <p:extLst>
      <p:ext uri="{BB962C8B-B14F-4D97-AF65-F5344CB8AC3E}">
        <p14:creationId xmlns:p14="http://schemas.microsoft.com/office/powerpoint/2010/main" val="3003801321"/>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References – P3</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t>Azure Hyperscale</a:t>
            </a:r>
          </a:p>
          <a:p>
            <a:pPr marL="0" indent="0">
              <a:buNone/>
            </a:pPr>
            <a:r>
              <a:rPr lang="en-US" sz="1200" dirty="0">
                <a:hlinkClick r:id="rId2"/>
              </a:rPr>
              <a:t>https://docs.microsoft.com/en-us/azure/sql-database/sql-database-service-tier-hyperscale</a:t>
            </a:r>
            <a:endParaRPr lang="en-US" sz="1200" dirty="0"/>
          </a:p>
          <a:p>
            <a:pPr marL="0" indent="0">
              <a:buNone/>
            </a:pPr>
            <a:endParaRPr lang="en-US" sz="1200" dirty="0"/>
          </a:p>
          <a:p>
            <a:pPr marL="0" indent="0">
              <a:buNone/>
            </a:pPr>
            <a:r>
              <a:rPr lang="en-US" sz="1200" dirty="0"/>
              <a:t>Azure Data Sync</a:t>
            </a:r>
          </a:p>
          <a:p>
            <a:pPr marL="0" indent="0">
              <a:buNone/>
            </a:pPr>
            <a:r>
              <a:rPr lang="en-US" sz="1200" dirty="0">
                <a:hlinkClick r:id="rId3"/>
              </a:rPr>
              <a:t>https://docs.microsoft.com/en-us/azure/sql-database/sql-database-sync-data</a:t>
            </a:r>
            <a:endParaRPr lang="en-US" sz="1200" dirty="0"/>
          </a:p>
          <a:p>
            <a:pPr marL="0" indent="0">
              <a:buNone/>
            </a:pPr>
            <a:endParaRPr lang="en-US" sz="1200" dirty="0"/>
          </a:p>
          <a:p>
            <a:pPr marL="0" indent="0">
              <a:buNone/>
            </a:pPr>
            <a:r>
              <a:rPr lang="en-US" sz="1200" dirty="0"/>
              <a:t>Database Migration Service</a:t>
            </a:r>
          </a:p>
          <a:p>
            <a:pPr marL="0" indent="0">
              <a:buNone/>
            </a:pPr>
            <a:r>
              <a:rPr lang="en-US" sz="1200" dirty="0">
                <a:hlinkClick r:id="rId4"/>
              </a:rPr>
              <a:t>https://docs.microsoft.com/en-us/azure/dms/dms-overview</a:t>
            </a:r>
            <a:endParaRPr lang="en-US" sz="1200" dirty="0"/>
          </a:p>
          <a:p>
            <a:pPr marL="0" indent="0">
              <a:buNone/>
            </a:pPr>
            <a:endParaRPr lang="en-US" sz="1200" dirty="0"/>
          </a:p>
          <a:p>
            <a:pPr marL="0" indent="0">
              <a:buNone/>
            </a:pPr>
            <a:r>
              <a:rPr lang="en-US" sz="1200" dirty="0"/>
              <a:t>ADF – Overview of service</a:t>
            </a:r>
          </a:p>
          <a:p>
            <a:pPr marL="0" indent="0">
              <a:buNone/>
            </a:pPr>
            <a:r>
              <a:rPr lang="en-US" sz="1200" dirty="0">
                <a:hlinkClick r:id="rId5"/>
              </a:rPr>
              <a:t>https://docs.microsoft.com/en-us/azure/data-factory/concepts-datasets-linked-services</a:t>
            </a:r>
            <a:endParaRPr lang="en-US" sz="1200" dirty="0"/>
          </a:p>
        </p:txBody>
      </p:sp>
    </p:spTree>
    <p:extLst>
      <p:ext uri="{BB962C8B-B14F-4D97-AF65-F5344CB8AC3E}">
        <p14:creationId xmlns:p14="http://schemas.microsoft.com/office/powerpoint/2010/main" val="423414552"/>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References – P3</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t>ADF – Self hosted integration runtime</a:t>
            </a:r>
          </a:p>
          <a:p>
            <a:pPr marL="0" indent="0">
              <a:buNone/>
            </a:pPr>
            <a:r>
              <a:rPr lang="en-US" sz="1200" dirty="0">
                <a:hlinkClick r:id="rId2"/>
              </a:rPr>
              <a:t>https://docs.microsoft.com/en-us/azure/data-factory/create-self-hosted-integration-runtime</a:t>
            </a:r>
            <a:endParaRPr lang="en-US" sz="1200" dirty="0"/>
          </a:p>
          <a:p>
            <a:pPr marL="0" indent="0">
              <a:buNone/>
            </a:pPr>
            <a:endParaRPr lang="en-US" sz="1200" dirty="0"/>
          </a:p>
          <a:p>
            <a:pPr marL="0" indent="0">
              <a:buNone/>
            </a:pPr>
            <a:r>
              <a:rPr lang="en-US" sz="1200" dirty="0"/>
              <a:t>ADF – SSIS package deployment</a:t>
            </a:r>
          </a:p>
          <a:p>
            <a:pPr marL="0" indent="0">
              <a:buNone/>
            </a:pPr>
            <a:r>
              <a:rPr lang="en-US" sz="1200" dirty="0">
                <a:hlinkClick r:id="rId3"/>
              </a:rPr>
              <a:t>https://docs.microsoft.com/en-us/azure/data-factory/tutorial-deploy-ssis-packages-azure</a:t>
            </a:r>
            <a:endParaRPr lang="en-US" sz="1200" dirty="0"/>
          </a:p>
          <a:p>
            <a:pPr marL="0" indent="0">
              <a:buNone/>
            </a:pPr>
            <a:endParaRPr lang="en-US" sz="1200" dirty="0"/>
          </a:p>
          <a:p>
            <a:pPr marL="0" indent="0">
              <a:buNone/>
            </a:pPr>
            <a:r>
              <a:rPr lang="en-US" sz="1200" dirty="0"/>
              <a:t>Azure Automation</a:t>
            </a:r>
          </a:p>
          <a:p>
            <a:pPr marL="0" indent="0">
              <a:buNone/>
            </a:pPr>
            <a:r>
              <a:rPr lang="en-US" sz="1200" dirty="0">
                <a:hlinkClick r:id="rId4"/>
              </a:rPr>
              <a:t>https://docs.microsoft.com/en-us/azure/automation/automation-intro</a:t>
            </a:r>
            <a:endParaRPr lang="en-US" sz="1200" dirty="0"/>
          </a:p>
        </p:txBody>
      </p:sp>
    </p:spTree>
    <p:extLst>
      <p:ext uri="{BB962C8B-B14F-4D97-AF65-F5344CB8AC3E}">
        <p14:creationId xmlns:p14="http://schemas.microsoft.com/office/powerpoint/2010/main" val="7762435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a:xfrm>
            <a:off x="368360" y="243909"/>
            <a:ext cx="8714943" cy="682400"/>
          </a:xfrm>
        </p:spPr>
        <p:txBody>
          <a:bodyPr/>
          <a:lstStyle/>
          <a:p>
            <a:r>
              <a:rPr lang="en-US" dirty="0">
                <a:solidFill>
                  <a:schemeClr val="tx1">
                    <a:lumMod val="65000"/>
                    <a:lumOff val="35000"/>
                  </a:schemeClr>
                </a:solidFill>
              </a:rPr>
              <a:t>Presentation Overview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en-US" sz="1800" dirty="0"/>
              <a:t>What is IOPS</a:t>
            </a:r>
          </a:p>
          <a:p>
            <a:pPr marL="457200" indent="-457200">
              <a:buFont typeface="+mj-lt"/>
              <a:buAutoNum type="arabicPeriod"/>
            </a:pPr>
            <a:r>
              <a:rPr lang="en-US" sz="1800" dirty="0"/>
              <a:t>Reducing cost by using services?</a:t>
            </a:r>
          </a:p>
          <a:p>
            <a:pPr marL="457200" indent="-457200">
              <a:buFont typeface="+mj-lt"/>
              <a:buAutoNum type="arabicPeriod"/>
            </a:pPr>
            <a:r>
              <a:rPr lang="en-US" sz="1800" dirty="0"/>
              <a:t>Azure SQL Database (Singleton vs Pool)</a:t>
            </a:r>
          </a:p>
          <a:p>
            <a:pPr marL="457200" indent="-457200">
              <a:buFont typeface="+mj-lt"/>
              <a:buAutoNum type="arabicPeriod"/>
            </a:pPr>
            <a:r>
              <a:rPr lang="en-US" sz="1800" dirty="0"/>
              <a:t>Azure SQL Data Warehouse (MPP)</a:t>
            </a:r>
          </a:p>
          <a:p>
            <a:pPr marL="457200" indent="-457200">
              <a:buFont typeface="+mj-lt"/>
              <a:buAutoNum type="arabicPeriod"/>
            </a:pPr>
            <a:r>
              <a:rPr lang="en-US" sz="1800" dirty="0"/>
              <a:t>Virtual Cores (General Purpose vs Business Critical)</a:t>
            </a:r>
          </a:p>
          <a:p>
            <a:pPr marL="457200" indent="-457200">
              <a:buFont typeface="+mj-lt"/>
              <a:buAutoNum type="arabicPeriod"/>
            </a:pPr>
            <a:r>
              <a:rPr lang="en-US" sz="1800" dirty="0"/>
              <a:t>Azure SQL Managed Instance</a:t>
            </a:r>
          </a:p>
          <a:p>
            <a:pPr marL="457200" indent="-457200">
              <a:buFont typeface="+mj-lt"/>
              <a:buAutoNum type="arabicPeriod"/>
            </a:pPr>
            <a:r>
              <a:rPr lang="en-US" sz="1800" dirty="0"/>
              <a:t>Hyper Scale offering</a:t>
            </a:r>
          </a:p>
          <a:p>
            <a:pPr marL="457200" indent="-457200">
              <a:buFont typeface="+mj-lt"/>
              <a:buAutoNum type="arabicPeriod"/>
            </a:pPr>
            <a:r>
              <a:rPr lang="en-US" sz="1800" dirty="0"/>
              <a:t>Large Azure VM with SQL Server</a:t>
            </a:r>
          </a:p>
          <a:p>
            <a:pPr marL="457200" indent="-457200">
              <a:buFont typeface="+mj-lt"/>
              <a:buAutoNum type="arabicPeriod"/>
            </a:pPr>
            <a:endParaRPr lang="en-US" sz="1800" dirty="0"/>
          </a:p>
          <a:p>
            <a:endParaRPr lang="en-US" dirty="0"/>
          </a:p>
        </p:txBody>
      </p:sp>
    </p:spTree>
    <p:extLst>
      <p:ext uri="{BB962C8B-B14F-4D97-AF65-F5344CB8AC3E}">
        <p14:creationId xmlns:p14="http://schemas.microsoft.com/office/powerpoint/2010/main" val="1141144535"/>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Biography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200" dirty="0"/>
          </a:p>
          <a:p>
            <a:pPr marL="0" indent="0">
              <a:buNone/>
            </a:pPr>
            <a:r>
              <a:rPr lang="en-US" sz="1200" dirty="0"/>
              <a:t>John Miner is a Data Architect for Insight Digital Innovations and helps corporations solve their business needs with various data platform solutions. </a:t>
            </a:r>
            <a:br>
              <a:rPr lang="en-US" sz="1200" dirty="0"/>
            </a:br>
            <a:br>
              <a:rPr lang="en-US" sz="1200" dirty="0"/>
            </a:br>
            <a:r>
              <a:rPr lang="en-US" sz="1200" dirty="0"/>
              <a:t>He has thirty years of data processing experience, and his architecture expertise encompasses all phases of the software project life cycle, including design, development, implementation, and maintenance of systems. </a:t>
            </a:r>
            <a:br>
              <a:rPr lang="en-US" sz="1200" dirty="0"/>
            </a:br>
            <a:br>
              <a:rPr lang="en-US" sz="1200" dirty="0"/>
            </a:br>
            <a:r>
              <a:rPr lang="en-US" sz="1200" dirty="0"/>
              <a:t>His credentials include undergraduate and graduate degrees in Computer Science from the University of Rhode Island. He has also earned certificates from Microsoft for Database Administration (MCDBA), System Administration (MCSA), Data Management &amp; Analytics (MCSE) and Data Science (MPP). </a:t>
            </a:r>
            <a:br>
              <a:rPr lang="en-US" sz="1200" dirty="0"/>
            </a:br>
            <a:br>
              <a:rPr lang="en-US" sz="1200" dirty="0"/>
            </a:br>
            <a:r>
              <a:rPr lang="en-US" sz="1200" dirty="0"/>
              <a:t>John has won the Data Platform MVP award in four time since 2014 for his outstanding contributions to the SQL Server community. </a:t>
            </a:r>
            <a:br>
              <a:rPr lang="en-US" sz="1200" dirty="0"/>
            </a:br>
            <a:br>
              <a:rPr lang="en-US" sz="1200" dirty="0"/>
            </a:br>
            <a:r>
              <a:rPr lang="en-US" sz="1200" dirty="0"/>
              <a:t>When he is not busy talking to local user groups or writing blog entries on new technology, he spends time with his wife and daughter enjoying outdoor activities. Some of John’s hobbies include wood working projects, crafting a good beer and playing a game of chess.</a:t>
            </a:r>
          </a:p>
        </p:txBody>
      </p:sp>
    </p:spTree>
    <p:extLst>
      <p:ext uri="{BB962C8B-B14F-4D97-AF65-F5344CB8AC3E}">
        <p14:creationId xmlns:p14="http://schemas.microsoft.com/office/powerpoint/2010/main" val="153864870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ABFDC-DF64-5B4A-BEFF-B42A91708CEA}"/>
              </a:ext>
            </a:extLst>
          </p:cNvPr>
          <p:cNvSpPr>
            <a:spLocks noGrp="1"/>
          </p:cNvSpPr>
          <p:nvPr>
            <p:ph type="ctrTitle"/>
          </p:nvPr>
        </p:nvSpPr>
        <p:spPr>
          <a:xfrm>
            <a:off x="327862" y="3530424"/>
            <a:ext cx="6143277" cy="701450"/>
          </a:xfrm>
        </p:spPr>
        <p:txBody>
          <a:bodyPr/>
          <a:lstStyle/>
          <a:p>
            <a:r>
              <a:rPr lang="en-US" dirty="0"/>
              <a:t>Questions / Thank You</a:t>
            </a:r>
          </a:p>
        </p:txBody>
      </p:sp>
    </p:spTree>
    <p:extLst>
      <p:ext uri="{BB962C8B-B14F-4D97-AF65-F5344CB8AC3E}">
        <p14:creationId xmlns:p14="http://schemas.microsoft.com/office/powerpoint/2010/main" val="30203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Definition - IOPS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900" dirty="0"/>
              <a:t>When evaluating a new storage system, especially an all-flash array, the number of IOPS (Inputs/Outputs per Second) that the storage system can sustain is often used to differentiate one storage system from another. But is this really a standard that has any merit?</a:t>
            </a:r>
          </a:p>
          <a:p>
            <a:endParaRPr lang="en-US" sz="1900" dirty="0"/>
          </a:p>
          <a:p>
            <a:r>
              <a:rPr lang="en-US" dirty="0"/>
              <a:t>There are three factors that when combined tell the full story of storage performance; </a:t>
            </a:r>
            <a:r>
              <a:rPr lang="en-US" dirty="0">
                <a:solidFill>
                  <a:srgbClr val="863887"/>
                </a:solidFill>
              </a:rPr>
              <a:t>bandwidth rate</a:t>
            </a:r>
            <a:r>
              <a:rPr lang="en-US" dirty="0"/>
              <a:t>, </a:t>
            </a:r>
            <a:r>
              <a:rPr lang="en-US" dirty="0">
                <a:solidFill>
                  <a:srgbClr val="863887"/>
                </a:solidFill>
              </a:rPr>
              <a:t>latency</a:t>
            </a:r>
            <a:r>
              <a:rPr lang="en-US" dirty="0"/>
              <a:t> and </a:t>
            </a:r>
            <a:r>
              <a:rPr lang="en-US" dirty="0">
                <a:solidFill>
                  <a:srgbClr val="863887"/>
                </a:solidFill>
              </a:rPr>
              <a:t>IOPS</a:t>
            </a:r>
            <a:r>
              <a:rPr lang="en-US" dirty="0"/>
              <a:t>.</a:t>
            </a:r>
          </a:p>
        </p:txBody>
      </p:sp>
    </p:spTree>
    <p:extLst>
      <p:ext uri="{BB962C8B-B14F-4D97-AF65-F5344CB8AC3E}">
        <p14:creationId xmlns:p14="http://schemas.microsoft.com/office/powerpoint/2010/main" val="24953786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Reducing Cost? (IAAS vs PAAS)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pic>
        <p:nvPicPr>
          <p:cNvPr id="3" name="Picture 2" descr="A screenshot of a cell phone&#10;&#10;Description automatically generated">
            <a:extLst>
              <a:ext uri="{FF2B5EF4-FFF2-40B4-BE49-F238E27FC236}">
                <a16:creationId xmlns:a16="http://schemas.microsoft.com/office/drawing/2014/main" id="{FE369C5D-E909-46FA-AAF9-739448A0AFD0}"/>
              </a:ext>
            </a:extLst>
          </p:cNvPr>
          <p:cNvPicPr>
            <a:picLocks noChangeAspect="1"/>
          </p:cNvPicPr>
          <p:nvPr/>
        </p:nvPicPr>
        <p:blipFill>
          <a:blip r:embed="rId2"/>
          <a:stretch>
            <a:fillRect/>
          </a:stretch>
        </p:blipFill>
        <p:spPr>
          <a:xfrm>
            <a:off x="3573845" y="1383592"/>
            <a:ext cx="5213816" cy="2999222"/>
          </a:xfrm>
          <a:prstGeom prst="rect">
            <a:avLst/>
          </a:prstGeom>
        </p:spPr>
      </p:pic>
      <p:sp>
        <p:nvSpPr>
          <p:cNvPr id="6" name="Rectangle 5">
            <a:extLst>
              <a:ext uri="{FF2B5EF4-FFF2-40B4-BE49-F238E27FC236}">
                <a16:creationId xmlns:a16="http://schemas.microsoft.com/office/drawing/2014/main" id="{27B0A508-BACA-4592-9BDA-A30C07F067E4}"/>
              </a:ext>
            </a:extLst>
          </p:cNvPr>
          <p:cNvSpPr/>
          <p:nvPr/>
        </p:nvSpPr>
        <p:spPr>
          <a:xfrm>
            <a:off x="214527" y="1383592"/>
            <a:ext cx="3359318" cy="2893100"/>
          </a:xfrm>
          <a:prstGeom prst="rect">
            <a:avLst/>
          </a:prstGeom>
        </p:spPr>
        <p:txBody>
          <a:bodyPr wrap="square">
            <a:spAutoFit/>
          </a:bodyPr>
          <a:lstStyle/>
          <a:p>
            <a:r>
              <a:rPr lang="en-US" sz="1400" dirty="0"/>
              <a:t>There are many different offerings in the cloud.  The idea is to reduce administration and provide highly available services with the possibility of saving money.</a:t>
            </a:r>
          </a:p>
          <a:p>
            <a:endParaRPr lang="en-US" sz="1400" dirty="0"/>
          </a:p>
          <a:p>
            <a:r>
              <a:rPr lang="en-US" sz="1400" dirty="0"/>
              <a:t>On the left side of the diagram is physical hardware and virtual machines.  This is considered infrastructure as a service (IAAS).</a:t>
            </a:r>
          </a:p>
          <a:p>
            <a:endParaRPr lang="en-US" sz="1400" dirty="0"/>
          </a:p>
          <a:p>
            <a:r>
              <a:rPr lang="en-US" sz="1400" dirty="0"/>
              <a:t>On the right side of the diagram is an Azure service provided by Microsoft.  This is considered platform as a service (PAAS).</a:t>
            </a:r>
            <a:endParaRPr lang="en-US" dirty="0"/>
          </a:p>
        </p:txBody>
      </p:sp>
    </p:spTree>
    <p:extLst>
      <p:ext uri="{BB962C8B-B14F-4D97-AF65-F5344CB8AC3E}">
        <p14:creationId xmlns:p14="http://schemas.microsoft.com/office/powerpoint/2010/main" val="17316077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Database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Azure Portal or PowerShell can be used to create a server and database.  By default, a firewall is in place to protect your data.</a:t>
            </a:r>
          </a:p>
        </p:txBody>
      </p:sp>
      <p:pic>
        <p:nvPicPr>
          <p:cNvPr id="6" name="Picture 5"/>
          <p:cNvPicPr>
            <a:picLocks noChangeAspect="1"/>
          </p:cNvPicPr>
          <p:nvPr/>
        </p:nvPicPr>
        <p:blipFill>
          <a:blip r:embed="rId2"/>
          <a:stretch>
            <a:fillRect/>
          </a:stretch>
        </p:blipFill>
        <p:spPr>
          <a:xfrm>
            <a:off x="3066636" y="1947154"/>
            <a:ext cx="3420152" cy="2341067"/>
          </a:xfrm>
          <a:prstGeom prst="rect">
            <a:avLst/>
          </a:prstGeom>
        </p:spPr>
      </p:pic>
    </p:spTree>
    <p:extLst>
      <p:ext uri="{BB962C8B-B14F-4D97-AF65-F5344CB8AC3E}">
        <p14:creationId xmlns:p14="http://schemas.microsoft.com/office/powerpoint/2010/main" val="4054385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Database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Azure SQL database is a </a:t>
            </a:r>
            <a:r>
              <a:rPr lang="en-US" sz="1800" dirty="0">
                <a:solidFill>
                  <a:srgbClr val="B01C87"/>
                </a:solidFill>
              </a:rPr>
              <a:t>share service</a:t>
            </a:r>
            <a:r>
              <a:rPr lang="en-US" sz="1800" dirty="0"/>
              <a:t>.  Therefore, other companies maybe executing workloads on the same hardware at the same time.</a:t>
            </a:r>
          </a:p>
          <a:p>
            <a:pPr marL="0" indent="0">
              <a:buNone/>
            </a:pPr>
            <a:endParaRPr lang="en-US" sz="1800" dirty="0"/>
          </a:p>
          <a:p>
            <a:pPr marL="0" indent="0">
              <a:buNone/>
            </a:pPr>
            <a:r>
              <a:rPr lang="en-US" sz="1800" dirty="0"/>
              <a:t>Resources are measured as a blend of CPU and memory.  The statistics that differentiates one tier and level from another is called database transaction units.</a:t>
            </a:r>
          </a:p>
          <a:p>
            <a:pPr marL="0" indent="0">
              <a:buNone/>
            </a:pPr>
            <a:endParaRPr lang="en-US" sz="1800" dirty="0"/>
          </a:p>
          <a:p>
            <a:pPr marL="0" indent="0">
              <a:buNone/>
            </a:pPr>
            <a:r>
              <a:rPr lang="en-US" sz="1800" dirty="0"/>
              <a:t>Unless you have enabled </a:t>
            </a:r>
            <a:r>
              <a:rPr lang="en-US" sz="1800" dirty="0">
                <a:solidFill>
                  <a:srgbClr val="B01C87"/>
                </a:solidFill>
              </a:rPr>
              <a:t>MS peering </a:t>
            </a:r>
            <a:r>
              <a:rPr lang="en-US" sz="1800" dirty="0"/>
              <a:t>on your </a:t>
            </a:r>
            <a:r>
              <a:rPr lang="en-US" sz="1800" dirty="0">
                <a:solidFill>
                  <a:srgbClr val="B01C87"/>
                </a:solidFill>
              </a:rPr>
              <a:t>express route</a:t>
            </a:r>
            <a:r>
              <a:rPr lang="en-US" sz="1800" dirty="0"/>
              <a:t>, secure packets will be sent over the public internet.</a:t>
            </a:r>
          </a:p>
          <a:p>
            <a:pPr marL="0" indent="0">
              <a:buNone/>
            </a:pPr>
            <a:endParaRPr lang="en-US" sz="1800" dirty="0"/>
          </a:p>
          <a:p>
            <a:pPr marL="0" indent="0">
              <a:buNone/>
            </a:pPr>
            <a:r>
              <a:rPr lang="en-US" sz="1800" dirty="0"/>
              <a:t>This service is not 100% transaction SQL compatible.  For instance, the SQL Agent is missing from this service.  Any features that are file based or NON-ANSI specific are not supported.</a:t>
            </a:r>
          </a:p>
        </p:txBody>
      </p:sp>
    </p:spTree>
    <p:extLst>
      <p:ext uri="{BB962C8B-B14F-4D97-AF65-F5344CB8AC3E}">
        <p14:creationId xmlns:p14="http://schemas.microsoft.com/office/powerpoint/2010/main" val="401205093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Azure SQL Database - Details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3154331" y="2244835"/>
            <a:ext cx="8742652" cy="31609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graphicFrame>
        <p:nvGraphicFramePr>
          <p:cNvPr id="7" name="Table 8">
            <a:extLst>
              <a:ext uri="{FF2B5EF4-FFF2-40B4-BE49-F238E27FC236}">
                <a16:creationId xmlns:a16="http://schemas.microsoft.com/office/drawing/2014/main" id="{63164AB9-5FAC-414D-A24F-DC237C7F1B5C}"/>
              </a:ext>
            </a:extLst>
          </p:cNvPr>
          <p:cNvGraphicFramePr>
            <a:graphicFrameLocks noGrp="1"/>
          </p:cNvGraphicFramePr>
          <p:nvPr>
            <p:extLst>
              <p:ext uri="{D42A27DB-BD31-4B8C-83A1-F6EECF244321}">
                <p14:modId xmlns:p14="http://schemas.microsoft.com/office/powerpoint/2010/main" val="3212089863"/>
              </p:ext>
            </p:extLst>
          </p:nvPr>
        </p:nvGraphicFramePr>
        <p:xfrm>
          <a:off x="1429657" y="1053571"/>
          <a:ext cx="6096000" cy="3634740"/>
        </p:xfrm>
        <a:graphic>
          <a:graphicData uri="http://schemas.openxmlformats.org/drawingml/2006/table">
            <a:tbl>
              <a:tblPr firstRow="1" bandRow="1">
                <a:tableStyleId>{5C22544A-7EE6-4342-B048-85BDC9FD1C3A}</a:tableStyleId>
              </a:tblPr>
              <a:tblGrid>
                <a:gridCol w="1262743">
                  <a:extLst>
                    <a:ext uri="{9D8B030D-6E8A-4147-A177-3AD203B41FA5}">
                      <a16:colId xmlns:a16="http://schemas.microsoft.com/office/drawing/2014/main" val="534454021"/>
                    </a:ext>
                  </a:extLst>
                </a:gridCol>
                <a:gridCol w="2801257">
                  <a:extLst>
                    <a:ext uri="{9D8B030D-6E8A-4147-A177-3AD203B41FA5}">
                      <a16:colId xmlns:a16="http://schemas.microsoft.com/office/drawing/2014/main" val="849396533"/>
                    </a:ext>
                  </a:extLst>
                </a:gridCol>
                <a:gridCol w="2032000">
                  <a:extLst>
                    <a:ext uri="{9D8B030D-6E8A-4147-A177-3AD203B41FA5}">
                      <a16:colId xmlns:a16="http://schemas.microsoft.com/office/drawing/2014/main" val="140037082"/>
                    </a:ext>
                  </a:extLst>
                </a:gridCol>
              </a:tblGrid>
              <a:tr h="0">
                <a:tc>
                  <a:txBody>
                    <a:bodyPr/>
                    <a:lstStyle/>
                    <a:p>
                      <a:r>
                        <a:rPr lang="en-US" dirty="0"/>
                        <a:t>Tier</a:t>
                      </a:r>
                    </a:p>
                  </a:txBody>
                  <a:tcPr/>
                </a:tc>
                <a:tc>
                  <a:txBody>
                    <a:bodyPr/>
                    <a:lstStyle/>
                    <a:p>
                      <a:r>
                        <a:rPr lang="en-US" dirty="0"/>
                        <a:t>Feature</a:t>
                      </a:r>
                    </a:p>
                  </a:txBody>
                  <a:tcPr/>
                </a:tc>
                <a:tc>
                  <a:txBody>
                    <a:bodyPr/>
                    <a:lstStyle/>
                    <a:p>
                      <a:r>
                        <a:rPr lang="en-US" dirty="0"/>
                        <a:t>Limit</a:t>
                      </a:r>
                    </a:p>
                  </a:txBody>
                  <a:tcPr/>
                </a:tc>
                <a:extLst>
                  <a:ext uri="{0D108BD9-81ED-4DB2-BD59-A6C34878D82A}">
                    <a16:rowId xmlns:a16="http://schemas.microsoft.com/office/drawing/2014/main" val="4135101594"/>
                  </a:ext>
                </a:extLst>
              </a:tr>
              <a:tr h="370840">
                <a:tc>
                  <a:txBody>
                    <a:bodyPr/>
                    <a:lstStyle/>
                    <a:p>
                      <a:r>
                        <a:rPr lang="en-US" dirty="0"/>
                        <a:t>Basic</a:t>
                      </a:r>
                    </a:p>
                  </a:txBody>
                  <a:tcPr/>
                </a:tc>
                <a:tc>
                  <a:txBody>
                    <a:bodyPr/>
                    <a:lstStyle/>
                    <a:p>
                      <a:r>
                        <a:rPr lang="en-US" dirty="0"/>
                        <a:t>Database Size</a:t>
                      </a:r>
                    </a:p>
                  </a:txBody>
                  <a:tcPr/>
                </a:tc>
                <a:tc>
                  <a:txBody>
                    <a:bodyPr/>
                    <a:lstStyle/>
                    <a:p>
                      <a:r>
                        <a:rPr lang="en-US" dirty="0"/>
                        <a:t>2 GB</a:t>
                      </a:r>
                    </a:p>
                  </a:txBody>
                  <a:tcPr/>
                </a:tc>
                <a:extLst>
                  <a:ext uri="{0D108BD9-81ED-4DB2-BD59-A6C34878D82A}">
                    <a16:rowId xmlns:a16="http://schemas.microsoft.com/office/drawing/2014/main" val="79981061"/>
                  </a:ext>
                </a:extLst>
              </a:tr>
              <a:tr h="370840">
                <a:tc>
                  <a:txBody>
                    <a:bodyPr/>
                    <a:lstStyle/>
                    <a:p>
                      <a:endParaRPr lang="en-US" dirty="0"/>
                    </a:p>
                  </a:txBody>
                  <a:tcPr/>
                </a:tc>
                <a:tc>
                  <a:txBody>
                    <a:bodyPr/>
                    <a:lstStyle/>
                    <a:p>
                      <a:r>
                        <a:rPr lang="en-US" dirty="0"/>
                        <a:t>Database Transaction Units</a:t>
                      </a:r>
                    </a:p>
                  </a:txBody>
                  <a:tcPr/>
                </a:tc>
                <a:tc>
                  <a:txBody>
                    <a:bodyPr/>
                    <a:lstStyle/>
                    <a:p>
                      <a:r>
                        <a:rPr lang="en-US" dirty="0"/>
                        <a:t>5</a:t>
                      </a:r>
                    </a:p>
                  </a:txBody>
                  <a:tcPr/>
                </a:tc>
                <a:extLst>
                  <a:ext uri="{0D108BD9-81ED-4DB2-BD59-A6C34878D82A}">
                    <a16:rowId xmlns:a16="http://schemas.microsoft.com/office/drawing/2014/main" val="3395174393"/>
                  </a:ext>
                </a:extLst>
              </a:tr>
              <a:tr h="370840">
                <a:tc>
                  <a:txBody>
                    <a:bodyPr/>
                    <a:lstStyle/>
                    <a:p>
                      <a:endParaRPr lang="en-US" dirty="0"/>
                    </a:p>
                  </a:txBody>
                  <a:tcPr/>
                </a:tc>
                <a:tc>
                  <a:txBody>
                    <a:bodyPr/>
                    <a:lstStyle/>
                    <a:p>
                      <a:r>
                        <a:rPr lang="en-US" dirty="0"/>
                        <a:t>IOPS</a:t>
                      </a:r>
                    </a:p>
                  </a:txBody>
                  <a:tcPr/>
                </a:tc>
                <a:tc>
                  <a:txBody>
                    <a:bodyPr/>
                    <a:lstStyle/>
                    <a:p>
                      <a:r>
                        <a:rPr lang="en-US" dirty="0"/>
                        <a:t>1-5 per DTU</a:t>
                      </a:r>
                    </a:p>
                  </a:txBody>
                  <a:tcPr/>
                </a:tc>
                <a:extLst>
                  <a:ext uri="{0D108BD9-81ED-4DB2-BD59-A6C34878D82A}">
                    <a16:rowId xmlns:a16="http://schemas.microsoft.com/office/drawing/2014/main" val="598777231"/>
                  </a:ext>
                </a:extLst>
              </a:tr>
              <a:tr h="370840">
                <a:tc>
                  <a:txBody>
                    <a:bodyPr/>
                    <a:lstStyle/>
                    <a:p>
                      <a:r>
                        <a:rPr lang="en-US" dirty="0"/>
                        <a:t>Standard</a:t>
                      </a:r>
                    </a:p>
                  </a:txBody>
                  <a:tcPr/>
                </a:tc>
                <a:tc>
                  <a:txBody>
                    <a:bodyPr/>
                    <a:lstStyle/>
                    <a:p>
                      <a:r>
                        <a:rPr lang="en-US" dirty="0"/>
                        <a:t>Database Size</a:t>
                      </a:r>
                    </a:p>
                  </a:txBody>
                  <a:tcPr/>
                </a:tc>
                <a:tc>
                  <a:txBody>
                    <a:bodyPr/>
                    <a:lstStyle/>
                    <a:p>
                      <a:r>
                        <a:rPr lang="en-US" dirty="0"/>
                        <a:t>1 TB</a:t>
                      </a:r>
                    </a:p>
                  </a:txBody>
                  <a:tcPr/>
                </a:tc>
                <a:extLst>
                  <a:ext uri="{0D108BD9-81ED-4DB2-BD59-A6C34878D82A}">
                    <a16:rowId xmlns:a16="http://schemas.microsoft.com/office/drawing/2014/main" val="1711611980"/>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Database Transaction Units</a:t>
                      </a:r>
                    </a:p>
                  </a:txBody>
                  <a:tcPr/>
                </a:tc>
                <a:tc>
                  <a:txBody>
                    <a:bodyPr/>
                    <a:lstStyle/>
                    <a:p>
                      <a:r>
                        <a:rPr lang="en-US" dirty="0"/>
                        <a:t>3000</a:t>
                      </a:r>
                    </a:p>
                  </a:txBody>
                  <a:tcPr/>
                </a:tc>
                <a:extLst>
                  <a:ext uri="{0D108BD9-81ED-4DB2-BD59-A6C34878D82A}">
                    <a16:rowId xmlns:a16="http://schemas.microsoft.com/office/drawing/2014/main" val="4230877713"/>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IOPS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1-5 per DTU</a:t>
                      </a:r>
                    </a:p>
                  </a:txBody>
                  <a:tcPr/>
                </a:tc>
                <a:extLst>
                  <a:ext uri="{0D108BD9-81ED-4DB2-BD59-A6C34878D82A}">
                    <a16:rowId xmlns:a16="http://schemas.microsoft.com/office/drawing/2014/main" val="2700989402"/>
                  </a:ext>
                </a:extLst>
              </a:tr>
              <a:tr h="370840">
                <a:tc>
                  <a:txBody>
                    <a:bodyPr/>
                    <a:lstStyle/>
                    <a:p>
                      <a:r>
                        <a:rPr lang="en-US" dirty="0"/>
                        <a:t>Premium</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Database Size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4 TB</a:t>
                      </a:r>
                    </a:p>
                  </a:txBody>
                  <a:tcPr/>
                </a:tc>
                <a:extLst>
                  <a:ext uri="{0D108BD9-81ED-4DB2-BD59-A6C34878D82A}">
                    <a16:rowId xmlns:a16="http://schemas.microsoft.com/office/drawing/2014/main" val="2099602723"/>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Database Transaction Units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4000</a:t>
                      </a:r>
                    </a:p>
                  </a:txBody>
                  <a:tcPr/>
                </a:tc>
                <a:extLst>
                  <a:ext uri="{0D108BD9-81ED-4DB2-BD59-A6C34878D82A}">
                    <a16:rowId xmlns:a16="http://schemas.microsoft.com/office/drawing/2014/main" val="1475114837"/>
                  </a:ext>
                </a:extLst>
              </a:tr>
              <a:tr h="370840">
                <a:tc>
                  <a:txBody>
                    <a:bodyPr/>
                    <a:lstStyle/>
                    <a:p>
                      <a:endParaRPr 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IOPS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25 per DTU</a:t>
                      </a:r>
                    </a:p>
                  </a:txBody>
                  <a:tcPr/>
                </a:tc>
                <a:extLst>
                  <a:ext uri="{0D108BD9-81ED-4DB2-BD59-A6C34878D82A}">
                    <a16:rowId xmlns:a16="http://schemas.microsoft.com/office/drawing/2014/main" val="2671356855"/>
                  </a:ext>
                </a:extLst>
              </a:tr>
            </a:tbl>
          </a:graphicData>
        </a:graphic>
      </p:graphicFrame>
    </p:spTree>
    <p:extLst>
      <p:ext uri="{BB962C8B-B14F-4D97-AF65-F5344CB8AC3E}">
        <p14:creationId xmlns:p14="http://schemas.microsoft.com/office/powerpoint/2010/main" val="3134887040"/>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03563CB8AAC844A8740AD38647B8B86" ma:contentTypeVersion="10" ma:contentTypeDescription="Create a new document." ma:contentTypeScope="" ma:versionID="889e25dcb5a3a29d8e6cc9fd7c3263ee">
  <xsd:schema xmlns:xsd="http://www.w3.org/2001/XMLSchema" xmlns:xs="http://www.w3.org/2001/XMLSchema" xmlns:p="http://schemas.microsoft.com/office/2006/metadata/properties" xmlns:ns3="668fd8ae-51cc-46a8-ad0e-22b4cacb5958" xmlns:ns4="ed9297da-2832-47af-b481-069573810d1e" targetNamespace="http://schemas.microsoft.com/office/2006/metadata/properties" ma:root="true" ma:fieldsID="356d47b2a5fed14377863c4b394f91e0" ns3:_="" ns4:_="">
    <xsd:import namespace="668fd8ae-51cc-46a8-ad0e-22b4cacb5958"/>
    <xsd:import namespace="ed9297da-2832-47af-b481-069573810d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8fd8ae-51cc-46a8-ad0e-22b4cacb59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d9297da-2832-47af-b481-069573810d1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14266F-2521-4BD1-B40E-70FEF353EEC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3.xml><?xml version="1.0" encoding="utf-8"?>
<ds:datastoreItem xmlns:ds="http://schemas.openxmlformats.org/officeDocument/2006/customXml" ds:itemID="{EA28C0F9-A8C4-4312-BECD-EA3F57909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8fd8ae-51cc-46a8-ad0e-22b4cacb5958"/>
    <ds:schemaRef ds:uri="ed9297da-2832-47af-b481-069573810d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2269</Words>
  <Application>Microsoft Office PowerPoint</Application>
  <PresentationFormat>On-screen Show (16:9)</PresentationFormat>
  <Paragraphs>362</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Verdana</vt:lpstr>
      <vt:lpstr>1_Office Theme</vt:lpstr>
      <vt:lpstr>Navigating Azure SQL Services</vt:lpstr>
      <vt:lpstr>Target Audience</vt:lpstr>
      <vt:lpstr>Service Selection Problem</vt:lpstr>
      <vt:lpstr>Presentation Overview</vt:lpstr>
      <vt:lpstr>Definition - IOPS</vt:lpstr>
      <vt:lpstr>Reducing Cost? (IAAS vs PAAS)</vt:lpstr>
      <vt:lpstr>Azure SQL Database</vt:lpstr>
      <vt:lpstr>Azure SQL Database</vt:lpstr>
      <vt:lpstr>Azure SQL Database - Details</vt:lpstr>
      <vt:lpstr>Azure SQL Database – Elastic Pools</vt:lpstr>
      <vt:lpstr>Azure SQL Database – Elastic Pools</vt:lpstr>
      <vt:lpstr>Azure SQL Database – Elastic Pools - Details</vt:lpstr>
      <vt:lpstr>Azure SQL Database – Elastic Jobs</vt:lpstr>
      <vt:lpstr>Azure SQL Database – Elastic Query</vt:lpstr>
      <vt:lpstr>Azure SQL Data Warehouse (DW)</vt:lpstr>
      <vt:lpstr>Azure SQL DW (data/compute)</vt:lpstr>
      <vt:lpstr>Azure SQL DW (Restrictions)</vt:lpstr>
      <vt:lpstr>Azure SQL DW - Details</vt:lpstr>
      <vt:lpstr>Virtual Cores ~ General Purpose</vt:lpstr>
      <vt:lpstr>Virtual Cores ~ Business Critical</vt:lpstr>
      <vt:lpstr>Virtual Cores - Details</vt:lpstr>
      <vt:lpstr>Azure SQL Managed Instance</vt:lpstr>
      <vt:lpstr>Managed Instance - Details</vt:lpstr>
      <vt:lpstr>Azure SQL Hyper Scale</vt:lpstr>
      <vt:lpstr>Hyper Scale - Details</vt:lpstr>
      <vt:lpstr>Scheduling Jobs</vt:lpstr>
      <vt:lpstr>Azure Automation - Overview</vt:lpstr>
      <vt:lpstr>Azure Data Factory - Overview</vt:lpstr>
      <vt:lpstr>Moving data</vt:lpstr>
      <vt:lpstr>Azure Data Sync</vt:lpstr>
      <vt:lpstr>Azure Data Migration Service</vt:lpstr>
      <vt:lpstr>Self Hosted Runtime Integration (ADF)</vt:lpstr>
      <vt:lpstr>Integration Services</vt:lpstr>
      <vt:lpstr>!!  Warning Label  !!</vt:lpstr>
      <vt:lpstr>Summary</vt:lpstr>
      <vt:lpstr>References – P1</vt:lpstr>
      <vt:lpstr>References – P2</vt:lpstr>
      <vt:lpstr>References – P3</vt:lpstr>
      <vt:lpstr>References – P3</vt:lpstr>
      <vt:lpstr>Biography</vt:lpstr>
      <vt:lpstr>Questions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Miner, John</cp:lastModifiedBy>
  <cp:revision>276</cp:revision>
  <dcterms:modified xsi:type="dcterms:W3CDTF">2019-12-02T15:05:24Z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0x010100503563CB8AAC844A8740AD38647B8B86</vt:lpwstr>
  </property>
</Properties>
</file>