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8.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31"/>
  </p:notesMasterIdLst>
  <p:sldIdLst>
    <p:sldId id="282" r:id="rId5"/>
    <p:sldId id="329" r:id="rId6"/>
    <p:sldId id="350" r:id="rId7"/>
    <p:sldId id="351" r:id="rId8"/>
    <p:sldId id="352" r:id="rId9"/>
    <p:sldId id="353" r:id="rId10"/>
    <p:sldId id="358" r:id="rId11"/>
    <p:sldId id="354" r:id="rId12"/>
    <p:sldId id="355" r:id="rId13"/>
    <p:sldId id="356" r:id="rId14"/>
    <p:sldId id="357"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49" r:id="rId3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0E8C"/>
    <a:srgbClr val="582873"/>
    <a:srgbClr val="B01C87"/>
    <a:srgbClr val="7D726D"/>
    <a:srgbClr val="714888"/>
    <a:srgbClr val="863887"/>
    <a:srgbClr val="A12587"/>
    <a:srgbClr val="B71988"/>
    <a:srgbClr val="CE108B"/>
    <a:srgbClr val="CF10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42"/>
    <p:restoredTop sz="92708"/>
  </p:normalViewPr>
  <p:slideViewPr>
    <p:cSldViewPr snapToGrid="0">
      <p:cViewPr varScale="1">
        <p:scale>
          <a:sx n="108" d="100"/>
          <a:sy n="108" d="100"/>
        </p:scale>
        <p:origin x="446" y="7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C5C26-E110-0243-8E14-F778A7F15B4B}" type="datetimeFigureOut">
              <a:rPr lang="en-US" smtClean="0"/>
              <a:t>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8CD4C-E5E2-FD4B-A013-4032F684959D}" type="slidenum">
              <a:rPr lang="en-US" smtClean="0"/>
              <a:t>‹#›</a:t>
            </a:fld>
            <a:endParaRPr lang="en-US"/>
          </a:p>
        </p:txBody>
      </p:sp>
    </p:spTree>
    <p:extLst>
      <p:ext uri="{BB962C8B-B14F-4D97-AF65-F5344CB8AC3E}">
        <p14:creationId xmlns:p14="http://schemas.microsoft.com/office/powerpoint/2010/main" val="212358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EECE89-C049-244D-A046-FBC63F193AC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60" y="0"/>
            <a:ext cx="9142070" cy="4831124"/>
          </a:xfrm>
          <a:prstGeom prst="rect">
            <a:avLst/>
          </a:prstGeom>
        </p:spPr>
      </p:pic>
      <p:sp>
        <p:nvSpPr>
          <p:cNvPr id="10"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243166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422806" y="1190084"/>
            <a:ext cx="1835826" cy="2219859"/>
          </a:xfrm>
        </p:spPr>
        <p:txBody>
          <a:bodyPr anchor="ctr"/>
          <a:lstStyle>
            <a:lvl1pPr marL="0" indent="0" algn="ctr">
              <a:buFontTx/>
              <a:buNone/>
              <a:defRPr/>
            </a:lvl1pPr>
          </a:lstStyle>
          <a:p>
            <a:r>
              <a:rPr lang="en-US" dirty="0"/>
              <a:t>Photo</a:t>
            </a:r>
          </a:p>
        </p:txBody>
      </p:sp>
      <p:sp>
        <p:nvSpPr>
          <p:cNvPr id="20" name="Picture Placeholder 4"/>
          <p:cNvSpPr>
            <a:spLocks noGrp="1"/>
          </p:cNvSpPr>
          <p:nvPr>
            <p:ph type="pic" sz="quarter" idx="11" hasCustomPrompt="1"/>
          </p:nvPr>
        </p:nvSpPr>
        <p:spPr>
          <a:xfrm>
            <a:off x="2578969" y="1170493"/>
            <a:ext cx="1835826" cy="2219859"/>
          </a:xfrm>
        </p:spPr>
        <p:txBody>
          <a:bodyPr anchor="ctr"/>
          <a:lstStyle>
            <a:lvl1pPr marL="0" indent="0" algn="ctr">
              <a:buFontTx/>
              <a:buNone/>
              <a:defRPr/>
            </a:lvl1pPr>
          </a:lstStyle>
          <a:p>
            <a:r>
              <a:rPr lang="en-US" dirty="0"/>
              <a:t>Photo</a:t>
            </a:r>
          </a:p>
        </p:txBody>
      </p:sp>
      <p:sp>
        <p:nvSpPr>
          <p:cNvPr id="21" name="Picture Placeholder 4"/>
          <p:cNvSpPr>
            <a:spLocks noGrp="1"/>
          </p:cNvSpPr>
          <p:nvPr>
            <p:ph type="pic" sz="quarter" idx="12" hasCustomPrompt="1"/>
          </p:nvPr>
        </p:nvSpPr>
        <p:spPr>
          <a:xfrm>
            <a:off x="4735132" y="1190084"/>
            <a:ext cx="1835826" cy="2219859"/>
          </a:xfrm>
        </p:spPr>
        <p:txBody>
          <a:bodyPr anchor="ctr"/>
          <a:lstStyle>
            <a:lvl1pPr marL="0" indent="0" algn="ctr">
              <a:buFontTx/>
              <a:buNone/>
              <a:defRPr/>
            </a:lvl1pPr>
          </a:lstStyle>
          <a:p>
            <a:r>
              <a:rPr lang="en-US" dirty="0"/>
              <a:t>Photo</a:t>
            </a:r>
          </a:p>
        </p:txBody>
      </p:sp>
      <p:sp>
        <p:nvSpPr>
          <p:cNvPr id="22" name="Picture Placeholder 4"/>
          <p:cNvSpPr>
            <a:spLocks noGrp="1"/>
          </p:cNvSpPr>
          <p:nvPr>
            <p:ph type="pic" sz="quarter" idx="13" hasCustomPrompt="1"/>
          </p:nvPr>
        </p:nvSpPr>
        <p:spPr>
          <a:xfrm>
            <a:off x="6891295" y="1170493"/>
            <a:ext cx="1835826" cy="2219859"/>
          </a:xfrm>
        </p:spPr>
        <p:txBody>
          <a:bodyPr anchor="ctr"/>
          <a:lstStyle>
            <a:lvl1pPr marL="0" indent="0" algn="ctr">
              <a:buFontTx/>
              <a:buNone/>
              <a:defRPr/>
            </a:lvl1pPr>
          </a:lstStyle>
          <a:p>
            <a:r>
              <a:rPr lang="en-US" dirty="0"/>
              <a:t>Photo</a:t>
            </a:r>
          </a:p>
        </p:txBody>
      </p:sp>
      <p:sp>
        <p:nvSpPr>
          <p:cNvPr id="23" name="Rectangle 22"/>
          <p:cNvSpPr/>
          <p:nvPr userDrawn="1"/>
        </p:nvSpPr>
        <p:spPr>
          <a:xfrm>
            <a:off x="422806" y="1046127"/>
            <a:ext cx="1837944"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576851" y="1046127"/>
            <a:ext cx="1837944"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4737250" y="1046127"/>
            <a:ext cx="1837944"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6889177" y="1037143"/>
            <a:ext cx="1837944" cy="95250"/>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31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184528" y="952518"/>
            <a:ext cx="1443079" cy="1409304"/>
          </a:xfrm>
        </p:spPr>
        <p:txBody>
          <a:bodyPr anchor="ctr"/>
          <a:lstStyle>
            <a:lvl1pPr marL="0" indent="0" algn="ctr">
              <a:buNone/>
              <a:defRPr/>
            </a:lvl1pPr>
          </a:lstStyle>
          <a:p>
            <a:r>
              <a:rPr lang="en-US" dirty="0"/>
              <a:t>Photo</a:t>
            </a:r>
          </a:p>
        </p:txBody>
      </p:sp>
      <p:sp>
        <p:nvSpPr>
          <p:cNvPr id="25" name="Picture Placeholder 4"/>
          <p:cNvSpPr>
            <a:spLocks noGrp="1"/>
          </p:cNvSpPr>
          <p:nvPr>
            <p:ph type="pic" sz="quarter" idx="11" hasCustomPrompt="1"/>
          </p:nvPr>
        </p:nvSpPr>
        <p:spPr>
          <a:xfrm>
            <a:off x="3870579" y="952517"/>
            <a:ext cx="1443079" cy="1409305"/>
          </a:xfrm>
        </p:spPr>
        <p:txBody>
          <a:bodyPr anchor="ctr"/>
          <a:lstStyle>
            <a:lvl1pPr marL="0" indent="0" algn="ctr">
              <a:buNone/>
              <a:defRPr/>
            </a:lvl1pPr>
          </a:lstStyle>
          <a:p>
            <a:r>
              <a:rPr lang="en-US" dirty="0"/>
              <a:t>Photo</a:t>
            </a:r>
          </a:p>
        </p:txBody>
      </p:sp>
      <p:sp>
        <p:nvSpPr>
          <p:cNvPr id="26" name="Picture Placeholder 4"/>
          <p:cNvSpPr>
            <a:spLocks noGrp="1"/>
          </p:cNvSpPr>
          <p:nvPr>
            <p:ph type="pic" sz="quarter" idx="12" hasCustomPrompt="1"/>
          </p:nvPr>
        </p:nvSpPr>
        <p:spPr>
          <a:xfrm>
            <a:off x="6556630" y="952518"/>
            <a:ext cx="1443079" cy="1409304"/>
          </a:xfrm>
        </p:spPr>
        <p:txBody>
          <a:bodyPr anchor="ctr"/>
          <a:lstStyle>
            <a:lvl1pPr marL="0" indent="0" algn="ctr">
              <a:buNone/>
              <a:defRPr/>
            </a:lvl1pPr>
          </a:lstStyle>
          <a:p>
            <a:r>
              <a:rPr lang="en-US" dirty="0"/>
              <a:t>Photo</a:t>
            </a:r>
          </a:p>
        </p:txBody>
      </p:sp>
      <p:sp>
        <p:nvSpPr>
          <p:cNvPr id="27" name="Picture Placeholder 4"/>
          <p:cNvSpPr>
            <a:spLocks noGrp="1"/>
          </p:cNvSpPr>
          <p:nvPr>
            <p:ph type="pic" sz="quarter" idx="13" hasCustomPrompt="1"/>
          </p:nvPr>
        </p:nvSpPr>
        <p:spPr>
          <a:xfrm>
            <a:off x="1184528" y="2952768"/>
            <a:ext cx="1443079" cy="1409304"/>
          </a:xfrm>
        </p:spPr>
        <p:txBody>
          <a:bodyPr anchor="ctr"/>
          <a:lstStyle>
            <a:lvl1pPr marL="0" indent="0" algn="ctr">
              <a:buNone/>
              <a:defRPr/>
            </a:lvl1pPr>
          </a:lstStyle>
          <a:p>
            <a:r>
              <a:rPr lang="en-US" dirty="0"/>
              <a:t>Photo</a:t>
            </a:r>
          </a:p>
        </p:txBody>
      </p:sp>
      <p:sp>
        <p:nvSpPr>
          <p:cNvPr id="28" name="Picture Placeholder 4"/>
          <p:cNvSpPr>
            <a:spLocks noGrp="1"/>
          </p:cNvSpPr>
          <p:nvPr>
            <p:ph type="pic" sz="quarter" idx="14" hasCustomPrompt="1"/>
          </p:nvPr>
        </p:nvSpPr>
        <p:spPr>
          <a:xfrm>
            <a:off x="3870579" y="2952768"/>
            <a:ext cx="1443079" cy="1409304"/>
          </a:xfrm>
        </p:spPr>
        <p:txBody>
          <a:bodyPr anchor="ctr"/>
          <a:lstStyle>
            <a:lvl1pPr marL="0" indent="0" algn="ctr">
              <a:buNone/>
              <a:defRPr/>
            </a:lvl1pPr>
          </a:lstStyle>
          <a:p>
            <a:r>
              <a:rPr lang="en-US" dirty="0"/>
              <a:t>Photo</a:t>
            </a:r>
          </a:p>
        </p:txBody>
      </p:sp>
      <p:sp>
        <p:nvSpPr>
          <p:cNvPr id="29" name="Picture Placeholder 4"/>
          <p:cNvSpPr>
            <a:spLocks noGrp="1"/>
          </p:cNvSpPr>
          <p:nvPr>
            <p:ph type="pic" sz="quarter" idx="15" hasCustomPrompt="1"/>
          </p:nvPr>
        </p:nvSpPr>
        <p:spPr>
          <a:xfrm>
            <a:off x="6556630" y="2952768"/>
            <a:ext cx="1443079" cy="1409304"/>
          </a:xfrm>
        </p:spPr>
        <p:txBody>
          <a:bodyPr anchor="ctr"/>
          <a:lstStyle>
            <a:lvl1pPr marL="0" indent="0" algn="ctr">
              <a:buNone/>
              <a:defRPr/>
            </a:lvl1pPr>
          </a:lstStyle>
          <a:p>
            <a:r>
              <a:rPr lang="en-US" dirty="0"/>
              <a:t>Photo</a:t>
            </a:r>
          </a:p>
        </p:txBody>
      </p:sp>
      <p:sp>
        <p:nvSpPr>
          <p:cNvPr id="30" name="Rectangle 29"/>
          <p:cNvSpPr/>
          <p:nvPr userDrawn="1"/>
        </p:nvSpPr>
        <p:spPr>
          <a:xfrm>
            <a:off x="1184528" y="847725"/>
            <a:ext cx="1444752"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3868906" y="847725"/>
            <a:ext cx="1444752"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6553284" y="847725"/>
            <a:ext cx="1444752"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1184528" y="2838450"/>
            <a:ext cx="1444752" cy="95250"/>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3868906" y="2838450"/>
            <a:ext cx="1444752" cy="95250"/>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6553284" y="2838450"/>
            <a:ext cx="1444752" cy="95250"/>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4087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42236" y="228144"/>
            <a:ext cx="8714943" cy="682400"/>
          </a:xfrm>
          <a:prstGeom prst="rect">
            <a:avLst/>
          </a:prstGeom>
        </p:spPr>
        <p:txBody>
          <a:bodyPr>
            <a:normAutofit/>
          </a:bodyPr>
          <a:lstStyle>
            <a:lvl1pPr>
              <a:defRPr sz="26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864711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D03731-7FC0-244B-B390-4A70867736DB}"/>
              </a:ext>
            </a:extLst>
          </p:cNvPr>
          <p:cNvSpPr>
            <a:spLocks noGrp="1"/>
          </p:cNvSpPr>
          <p:nvPr>
            <p:ph type="title"/>
          </p:nvPr>
        </p:nvSpPr>
        <p:spPr>
          <a:xfrm>
            <a:off x="242236" y="228144"/>
            <a:ext cx="8714943" cy="682400"/>
          </a:xfrm>
          <a:prstGeom prst="rect">
            <a:avLst/>
          </a:prstGeom>
        </p:spPr>
        <p:txBody>
          <a:bodyPr>
            <a:normAutofit/>
          </a:bodyPr>
          <a:lstStyle>
            <a:lvl1pPr>
              <a:defRPr sz="26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BE21862-74AB-404A-ABED-EFDA8A79B47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13963" y="1114770"/>
            <a:ext cx="6371487" cy="3392142"/>
          </a:xfrm>
          <a:prstGeom prst="rect">
            <a:avLst/>
          </a:prstGeom>
        </p:spPr>
      </p:pic>
      <p:sp>
        <p:nvSpPr>
          <p:cNvPr id="5" name="Picture Placeholder 4">
            <a:extLst>
              <a:ext uri="{FF2B5EF4-FFF2-40B4-BE49-F238E27FC236}">
                <a16:creationId xmlns:a16="http://schemas.microsoft.com/office/drawing/2014/main" id="{32F82DE1-B424-844E-9F6D-62BE472755AA}"/>
              </a:ext>
            </a:extLst>
          </p:cNvPr>
          <p:cNvSpPr>
            <a:spLocks noGrp="1"/>
          </p:cNvSpPr>
          <p:nvPr>
            <p:ph type="pic" sz="quarter" idx="10"/>
          </p:nvPr>
        </p:nvSpPr>
        <p:spPr>
          <a:xfrm>
            <a:off x="2643188" y="1289050"/>
            <a:ext cx="3967162" cy="2368550"/>
          </a:xfrm>
        </p:spPr>
        <p:txBody>
          <a:bodyPr>
            <a:normAutofit/>
          </a:bodyPr>
          <a:lstStyle>
            <a:lvl1pPr>
              <a:defRPr sz="1400"/>
            </a:lvl1pPr>
          </a:lstStyle>
          <a:p>
            <a:endParaRPr lang="en-US" dirty="0"/>
          </a:p>
        </p:txBody>
      </p:sp>
    </p:spTree>
    <p:extLst>
      <p:ext uri="{BB962C8B-B14F-4D97-AF65-F5344CB8AC3E}">
        <p14:creationId xmlns:p14="http://schemas.microsoft.com/office/powerpoint/2010/main" val="3309878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ABB5-9142-0F4E-90CA-438F3E935BF4}"/>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67CFBECB-0096-6842-B50F-0F40838240BD}"/>
              </a:ext>
            </a:extLst>
          </p:cNvPr>
          <p:cNvSpPr/>
          <p:nvPr userDrawn="1"/>
        </p:nvSpPr>
        <p:spPr>
          <a:xfrm>
            <a:off x="0" y="1106167"/>
            <a:ext cx="9144000" cy="2405129"/>
          </a:xfrm>
          <a:prstGeom prst="rect">
            <a:avLst/>
          </a:prstGeom>
          <a:solidFill>
            <a:srgbClr val="4B285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C1E4C25-32E5-B446-8CEC-56203A3233B2}"/>
              </a:ext>
            </a:extLst>
          </p:cNvPr>
          <p:cNvPicPr>
            <a:picLocks noChangeAspect="1"/>
          </p:cNvPicPr>
          <p:nvPr userDrawn="1"/>
        </p:nvPicPr>
        <p:blipFill>
          <a:blip r:embed="rId2"/>
          <a:stretch>
            <a:fillRect/>
          </a:stretch>
        </p:blipFill>
        <p:spPr>
          <a:xfrm rot="16200000">
            <a:off x="56724" y="290624"/>
            <a:ext cx="3922765" cy="4036213"/>
          </a:xfrm>
          <a:prstGeom prst="rect">
            <a:avLst/>
          </a:prstGeom>
        </p:spPr>
      </p:pic>
      <p:sp>
        <p:nvSpPr>
          <p:cNvPr id="5" name="Picture Placeholder 40">
            <a:extLst>
              <a:ext uri="{FF2B5EF4-FFF2-40B4-BE49-F238E27FC236}">
                <a16:creationId xmlns:a16="http://schemas.microsoft.com/office/drawing/2014/main" id="{B2A4D53D-6E65-6449-B245-F1A5C4128542}"/>
              </a:ext>
            </a:extLst>
          </p:cNvPr>
          <p:cNvSpPr>
            <a:spLocks noGrp="1"/>
          </p:cNvSpPr>
          <p:nvPr>
            <p:ph type="pic" sz="quarter" idx="10"/>
          </p:nvPr>
        </p:nvSpPr>
        <p:spPr>
          <a:xfrm>
            <a:off x="744218" y="1391545"/>
            <a:ext cx="2529334" cy="1845431"/>
          </a:xfrm>
        </p:spPr>
        <p:txBody>
          <a:bodyPr>
            <a:normAutofit/>
          </a:bodyPr>
          <a:lstStyle>
            <a:lvl1pPr>
              <a:defRPr sz="1400"/>
            </a:lvl1pPr>
          </a:lstStyle>
          <a:p>
            <a:endParaRPr lang="en-US" dirty="0"/>
          </a:p>
        </p:txBody>
      </p:sp>
    </p:spTree>
    <p:extLst>
      <p:ext uri="{BB962C8B-B14F-4D97-AF65-F5344CB8AC3E}">
        <p14:creationId xmlns:p14="http://schemas.microsoft.com/office/powerpoint/2010/main" val="3689111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4BAB37-7BEB-1045-8282-0D5833C9499A}"/>
              </a:ext>
            </a:extLst>
          </p:cNvPr>
          <p:cNvSpPr/>
          <p:nvPr userDrawn="1"/>
        </p:nvSpPr>
        <p:spPr>
          <a:xfrm>
            <a:off x="0" y="3359021"/>
            <a:ext cx="9144000" cy="1386716"/>
          </a:xfrm>
          <a:prstGeom prst="rect">
            <a:avLst/>
          </a:prstGeom>
          <a:solidFill>
            <a:srgbClr val="4B285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CFABB5-9142-0F4E-90CA-438F3E935BF4}"/>
              </a:ext>
            </a:extLst>
          </p:cNvPr>
          <p:cNvSpPr>
            <a:spLocks noGrp="1"/>
          </p:cNvSpPr>
          <p:nvPr>
            <p:ph type="title"/>
          </p:nvPr>
        </p:nvSpPr>
        <p:spPr/>
        <p:txBody>
          <a:bodyPr/>
          <a:lstStyle/>
          <a:p>
            <a:r>
              <a:rPr lang="en-US"/>
              <a:t>Click to edit Master title style</a:t>
            </a:r>
          </a:p>
        </p:txBody>
      </p:sp>
      <p:pic>
        <p:nvPicPr>
          <p:cNvPr id="6" name="Picture 5">
            <a:extLst>
              <a:ext uri="{FF2B5EF4-FFF2-40B4-BE49-F238E27FC236}">
                <a16:creationId xmlns:a16="http://schemas.microsoft.com/office/drawing/2014/main" id="{E90F98EE-9584-0A47-8B4D-166755F86A0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5930" y="1051561"/>
            <a:ext cx="2208134" cy="3694176"/>
          </a:xfrm>
          <a:prstGeom prst="rect">
            <a:avLst/>
          </a:prstGeom>
        </p:spPr>
      </p:pic>
      <p:sp>
        <p:nvSpPr>
          <p:cNvPr id="7" name="Picture Placeholder 6">
            <a:extLst>
              <a:ext uri="{FF2B5EF4-FFF2-40B4-BE49-F238E27FC236}">
                <a16:creationId xmlns:a16="http://schemas.microsoft.com/office/drawing/2014/main" id="{5E1059FE-0257-AF40-9EF0-43B514B348BB}"/>
              </a:ext>
            </a:extLst>
          </p:cNvPr>
          <p:cNvSpPr>
            <a:spLocks noGrp="1"/>
          </p:cNvSpPr>
          <p:nvPr>
            <p:ph type="pic" sz="quarter" idx="27"/>
          </p:nvPr>
        </p:nvSpPr>
        <p:spPr>
          <a:xfrm>
            <a:off x="758698" y="2022565"/>
            <a:ext cx="1445006" cy="1753907"/>
          </a:xfrm>
          <a:prstGeom prst="rect">
            <a:avLst/>
          </a:prstGeom>
          <a:noFill/>
          <a:ln w="6350">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383547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4D592F0-E595-9D46-AD10-9A2AC85F6F9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6474"/>
            <a:ext cx="9144000" cy="4831124"/>
          </a:xfrm>
          <a:prstGeom prst="rect">
            <a:avLst/>
          </a:prstGeom>
        </p:spPr>
      </p:pic>
      <p:sp>
        <p:nvSpPr>
          <p:cNvPr id="7"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301824"/>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006702"/>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Rectangle 10">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368911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1CD189-933A-8847-8D05-5D0DA196B66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1">
            <a:extLst>
              <a:ext uri="{FF2B5EF4-FFF2-40B4-BE49-F238E27FC236}">
                <a16:creationId xmlns:a16="http://schemas.microsoft.com/office/drawing/2014/main" id="{ACD5DFDA-4BA2-5249-BA5F-29DE047647D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2" name="Subtitle 2">
            <a:extLst>
              <a:ext uri="{FF2B5EF4-FFF2-40B4-BE49-F238E27FC236}">
                <a16:creationId xmlns:a16="http://schemas.microsoft.com/office/drawing/2014/main" id="{B162A3A5-8533-8945-9FD6-543C97298BC5}"/>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a:extLst>
              <a:ext uri="{FF2B5EF4-FFF2-40B4-BE49-F238E27FC236}">
                <a16:creationId xmlns:a16="http://schemas.microsoft.com/office/drawing/2014/main" id="{73D45509-1222-C843-B1EE-BF31E3F1DA9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Tree>
    <p:extLst>
      <p:ext uri="{BB962C8B-B14F-4D97-AF65-F5344CB8AC3E}">
        <p14:creationId xmlns:p14="http://schemas.microsoft.com/office/powerpoint/2010/main" val="205681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0BFC65-DC03-7D46-AE26-4FF415B34B50}"/>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14" name="Picture 13">
            <a:extLst>
              <a:ext uri="{FF2B5EF4-FFF2-40B4-BE49-F238E27FC236}">
                <a16:creationId xmlns:a16="http://schemas.microsoft.com/office/drawing/2014/main" id="{0CD2DA2D-1204-474E-92B3-159847244D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
        <p:nvSpPr>
          <p:cNvPr id="16" name="Title 1">
            <a:extLst>
              <a:ext uri="{FF2B5EF4-FFF2-40B4-BE49-F238E27FC236}">
                <a16:creationId xmlns:a16="http://schemas.microsoft.com/office/drawing/2014/main" id="{E627165D-581A-4744-95C6-2EE2E28C6F6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7" name="Subtitle 2">
            <a:extLst>
              <a:ext uri="{FF2B5EF4-FFF2-40B4-BE49-F238E27FC236}">
                <a16:creationId xmlns:a16="http://schemas.microsoft.com/office/drawing/2014/main" id="{790AB829-1444-6749-87F7-2D45499B06B0}"/>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4346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97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069521-5C1A-9449-A4B2-B54C1676D5D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0" name="Title 1">
            <a:extLst>
              <a:ext uri="{FF2B5EF4-FFF2-40B4-BE49-F238E27FC236}">
                <a16:creationId xmlns:a16="http://schemas.microsoft.com/office/drawing/2014/main" id="{B630235D-75EC-2B48-AD54-1C7E0E9C2B9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12F0CB52-4535-8B4B-A39E-8981289669DF}"/>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C0167A"/>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a:extLst>
              <a:ext uri="{FF2B5EF4-FFF2-40B4-BE49-F238E27FC236}">
                <a16:creationId xmlns:a16="http://schemas.microsoft.com/office/drawing/2014/main" id="{B8CD362C-3313-084E-AB6B-2064B6DC74F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6" y="-16677"/>
            <a:ext cx="2715805" cy="842836"/>
          </a:xfrm>
          <a:prstGeom prst="rect">
            <a:avLst/>
          </a:prstGeom>
        </p:spPr>
      </p:pic>
    </p:spTree>
    <p:extLst>
      <p:ext uri="{BB962C8B-B14F-4D97-AF65-F5344CB8AC3E}">
        <p14:creationId xmlns:p14="http://schemas.microsoft.com/office/powerpoint/2010/main" val="1335914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64C2173C-F50B-3845-94E1-8D11157D7434}"/>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8" name="AutoShape 1">
            <a:extLst>
              <a:ext uri="{FF2B5EF4-FFF2-40B4-BE49-F238E27FC236}">
                <a16:creationId xmlns:a16="http://schemas.microsoft.com/office/drawing/2014/main" id="{E0607523-3561-664C-9247-D9696099A5AB}"/>
              </a:ext>
            </a:extLst>
          </p:cNvPr>
          <p:cNvSpPr>
            <a:spLocks/>
          </p:cNvSpPr>
          <p:nvPr userDrawn="1"/>
        </p:nvSpPr>
        <p:spPr bwMode="auto">
          <a:xfrm>
            <a:off x="-1" y="1040288"/>
            <a:ext cx="4507991" cy="1980182"/>
          </a:xfrm>
          <a:custGeom>
            <a:avLst/>
            <a:gdLst>
              <a:gd name="T0" fmla="*/ 1712119 w 21600"/>
              <a:gd name="T1" fmla="*/ 1022350 h 21600"/>
              <a:gd name="T2" fmla="*/ 1712119 w 21600"/>
              <a:gd name="T3" fmla="*/ 1022350 h 21600"/>
              <a:gd name="T4" fmla="*/ 1712119 w 21600"/>
              <a:gd name="T5" fmla="*/ 1022350 h 21600"/>
              <a:gd name="T6" fmla="*/ 1712119 w 21600"/>
              <a:gd name="T7" fmla="*/ 1022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C0167A"/>
          </a:solidFill>
          <a:ln w="25400" cap="flat" cmpd="sng">
            <a:solidFill>
              <a:srgbClr val="000000">
                <a:alpha val="0"/>
              </a:srgbClr>
            </a:solidFill>
            <a:prstDash val="solid"/>
            <a:miter lim="0"/>
            <a:headEnd/>
            <a:tailEnd/>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sz="1800"/>
          </a:p>
        </p:txBody>
      </p:sp>
      <p:sp>
        <p:nvSpPr>
          <p:cNvPr id="9" name="AutoShape 2">
            <a:extLst>
              <a:ext uri="{FF2B5EF4-FFF2-40B4-BE49-F238E27FC236}">
                <a16:creationId xmlns:a16="http://schemas.microsoft.com/office/drawing/2014/main" id="{61EE562A-A36F-3148-9CBF-774CB14FDE4C}"/>
              </a:ext>
            </a:extLst>
          </p:cNvPr>
          <p:cNvSpPr>
            <a:spLocks/>
          </p:cNvSpPr>
          <p:nvPr userDrawn="1"/>
        </p:nvSpPr>
        <p:spPr bwMode="auto">
          <a:xfrm>
            <a:off x="4507990" y="1040288"/>
            <a:ext cx="4636009" cy="1980182"/>
          </a:xfrm>
          <a:custGeom>
            <a:avLst/>
            <a:gdLst>
              <a:gd name="T0" fmla="*/ 1671638 w 21600"/>
              <a:gd name="T1" fmla="*/ 1021557 h 21600"/>
              <a:gd name="T2" fmla="*/ 1671638 w 21600"/>
              <a:gd name="T3" fmla="*/ 1021557 h 21600"/>
              <a:gd name="T4" fmla="*/ 1671638 w 21600"/>
              <a:gd name="T5" fmla="*/ 1021557 h 21600"/>
              <a:gd name="T6" fmla="*/ 1671638 w 21600"/>
              <a:gd name="T7" fmla="*/ 10215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4B285F"/>
          </a:solidFill>
          <a:ln w="25400" cap="flat" cmpd="sng">
            <a:solidFill>
              <a:srgbClr val="000000">
                <a:alpha val="0"/>
              </a:srgbClr>
            </a:solidFill>
            <a:prstDash val="solid"/>
            <a:miter lim="0"/>
            <a:headEnd/>
            <a:tailEnd/>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sz="1800"/>
          </a:p>
        </p:txBody>
      </p:sp>
      <p:pic>
        <p:nvPicPr>
          <p:cNvPr id="11" name="Picture 10">
            <a:extLst>
              <a:ext uri="{FF2B5EF4-FFF2-40B4-BE49-F238E27FC236}">
                <a16:creationId xmlns:a16="http://schemas.microsoft.com/office/drawing/2014/main" id="{2A2510AD-E53D-CA4F-AC25-310A0E297EF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3274" t="5192" r="26400" b="7088"/>
          <a:stretch/>
        </p:blipFill>
        <p:spPr>
          <a:xfrm>
            <a:off x="3540317" y="1181891"/>
            <a:ext cx="2029403" cy="3537354"/>
          </a:xfrm>
          <a:prstGeom prst="rect">
            <a:avLst/>
          </a:prstGeom>
        </p:spPr>
      </p:pic>
      <p:sp>
        <p:nvSpPr>
          <p:cNvPr id="5" name="Picture Placeholder 4">
            <a:extLst>
              <a:ext uri="{FF2B5EF4-FFF2-40B4-BE49-F238E27FC236}">
                <a16:creationId xmlns:a16="http://schemas.microsoft.com/office/drawing/2014/main" id="{5F43A390-CF7E-BB4E-A004-2C66267FEF2F}"/>
              </a:ext>
            </a:extLst>
          </p:cNvPr>
          <p:cNvSpPr>
            <a:spLocks noGrp="1"/>
          </p:cNvSpPr>
          <p:nvPr>
            <p:ph type="pic" sz="quarter" idx="10"/>
          </p:nvPr>
        </p:nvSpPr>
        <p:spPr>
          <a:xfrm>
            <a:off x="3867150" y="1700213"/>
            <a:ext cx="1390650" cy="2460625"/>
          </a:xfrm>
        </p:spPr>
        <p:txBody>
          <a:bodyPr>
            <a:normAutofit/>
          </a:bodyPr>
          <a:lstStyle>
            <a:lvl1pPr>
              <a:defRPr sz="1200"/>
            </a:lvl1pPr>
          </a:lstStyle>
          <a:p>
            <a:endParaRPr lang="en-US" dirty="0"/>
          </a:p>
        </p:txBody>
      </p:sp>
    </p:spTree>
    <p:extLst>
      <p:ext uri="{BB962C8B-B14F-4D97-AF65-F5344CB8AC3E}">
        <p14:creationId xmlns:p14="http://schemas.microsoft.com/office/powerpoint/2010/main" val="62003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2284242" y="1113409"/>
            <a:ext cx="2014532" cy="2435948"/>
          </a:xfrm>
        </p:spPr>
        <p:txBody>
          <a:bodyPr anchor="ctr"/>
          <a:lstStyle>
            <a:lvl1pPr marL="0" indent="0" algn="ctr">
              <a:buFontTx/>
              <a:buNone/>
              <a:defRPr/>
            </a:lvl1pPr>
          </a:lstStyle>
          <a:p>
            <a:r>
              <a:rPr lang="en-US" dirty="0"/>
              <a:t>Photo</a:t>
            </a:r>
          </a:p>
        </p:txBody>
      </p:sp>
      <p:sp>
        <p:nvSpPr>
          <p:cNvPr id="12" name="Picture Placeholder 4"/>
          <p:cNvSpPr>
            <a:spLocks noGrp="1"/>
          </p:cNvSpPr>
          <p:nvPr>
            <p:ph type="pic" sz="quarter" idx="11" hasCustomPrompt="1"/>
          </p:nvPr>
        </p:nvSpPr>
        <p:spPr>
          <a:xfrm>
            <a:off x="4855992" y="1113409"/>
            <a:ext cx="2014532" cy="2435948"/>
          </a:xfrm>
        </p:spPr>
        <p:txBody>
          <a:bodyPr anchor="ctr"/>
          <a:lstStyle>
            <a:lvl1pPr marL="0" indent="0" algn="ctr">
              <a:buFontTx/>
              <a:buNone/>
              <a:defRPr/>
            </a:lvl1pPr>
          </a:lstStyle>
          <a:p>
            <a:r>
              <a:rPr lang="en-US" dirty="0"/>
              <a:t>Photo</a:t>
            </a:r>
          </a:p>
        </p:txBody>
      </p:sp>
      <p:sp>
        <p:nvSpPr>
          <p:cNvPr id="2" name="Rectangle 1"/>
          <p:cNvSpPr/>
          <p:nvPr userDrawn="1"/>
        </p:nvSpPr>
        <p:spPr>
          <a:xfrm>
            <a:off x="2287094" y="989584"/>
            <a:ext cx="2011680"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855992" y="989584"/>
            <a:ext cx="2011680"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2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847871" y="1237405"/>
            <a:ext cx="1909425" cy="2308854"/>
          </a:xfrm>
        </p:spPr>
        <p:txBody>
          <a:bodyPr anchor="ctr"/>
          <a:lstStyle>
            <a:lvl1pPr marL="0" indent="0" algn="ctr">
              <a:buFontTx/>
              <a:buNone/>
              <a:defRPr/>
            </a:lvl1pPr>
          </a:lstStyle>
          <a:p>
            <a:r>
              <a:rPr lang="en-US" dirty="0"/>
              <a:t>Photo</a:t>
            </a:r>
          </a:p>
        </p:txBody>
      </p:sp>
      <p:sp>
        <p:nvSpPr>
          <p:cNvPr id="9" name="Picture Placeholder 4"/>
          <p:cNvSpPr>
            <a:spLocks noGrp="1"/>
          </p:cNvSpPr>
          <p:nvPr>
            <p:ph type="pic" sz="quarter" idx="11" hasCustomPrompt="1"/>
          </p:nvPr>
        </p:nvSpPr>
        <p:spPr>
          <a:xfrm>
            <a:off x="3514871" y="1237405"/>
            <a:ext cx="1909425" cy="2308854"/>
          </a:xfrm>
        </p:spPr>
        <p:txBody>
          <a:bodyPr anchor="ctr"/>
          <a:lstStyle>
            <a:lvl1pPr marL="0" indent="0" algn="ctr">
              <a:buFontTx/>
              <a:buNone/>
              <a:defRPr/>
            </a:lvl1pPr>
          </a:lstStyle>
          <a:p>
            <a:r>
              <a:rPr lang="en-US" dirty="0"/>
              <a:t>Photo</a:t>
            </a:r>
          </a:p>
        </p:txBody>
      </p:sp>
      <p:sp>
        <p:nvSpPr>
          <p:cNvPr id="10" name="Picture Placeholder 4"/>
          <p:cNvSpPr>
            <a:spLocks noGrp="1"/>
          </p:cNvSpPr>
          <p:nvPr>
            <p:ph type="pic" sz="quarter" idx="12" hasCustomPrompt="1"/>
          </p:nvPr>
        </p:nvSpPr>
        <p:spPr>
          <a:xfrm>
            <a:off x="6181871" y="1237405"/>
            <a:ext cx="1909425" cy="2308854"/>
          </a:xfrm>
        </p:spPr>
        <p:txBody>
          <a:bodyPr anchor="ctr"/>
          <a:lstStyle>
            <a:lvl1pPr marL="0" indent="0" algn="ctr">
              <a:buFontTx/>
              <a:buNone/>
              <a:defRPr/>
            </a:lvl1pPr>
          </a:lstStyle>
          <a:p>
            <a:r>
              <a:rPr lang="en-US" dirty="0"/>
              <a:t>Photo</a:t>
            </a:r>
          </a:p>
        </p:txBody>
      </p:sp>
      <p:sp>
        <p:nvSpPr>
          <p:cNvPr id="6" name="Rectangle 5"/>
          <p:cNvSpPr/>
          <p:nvPr userDrawn="1"/>
        </p:nvSpPr>
        <p:spPr>
          <a:xfrm>
            <a:off x="847871" y="1123105"/>
            <a:ext cx="1911096"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3514871" y="1123105"/>
            <a:ext cx="1911096"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6181035" y="1123105"/>
            <a:ext cx="1911096"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9545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2" name="Picture 21" descr="Insight-logo-W.png"/>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7828134" y="148009"/>
            <a:ext cx="1082482" cy="444387"/>
          </a:xfrm>
          <a:prstGeom prst="rect">
            <a:avLst/>
          </a:prstGeom>
        </p:spPr>
      </p:pic>
      <p:sp>
        <p:nvSpPr>
          <p:cNvPr id="5" name="Title Placeholder 1">
            <a:extLst>
              <a:ext uri="{FF2B5EF4-FFF2-40B4-BE49-F238E27FC236}">
                <a16:creationId xmlns:a16="http://schemas.microsoft.com/office/drawing/2014/main" id="{B7739BEC-8628-624D-948B-53207FFF15B9}"/>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C9944498-D1C7-2C49-9262-2C9E497050A0}"/>
              </a:ext>
            </a:extLst>
          </p:cNvPr>
          <p:cNvSpPr>
            <a:spLocks noGrp="1"/>
          </p:cNvSpPr>
          <p:nvPr>
            <p:ph type="body" idx="1"/>
          </p:nvPr>
        </p:nvSpPr>
        <p:spPr>
          <a:xfrm>
            <a:off x="230067" y="994469"/>
            <a:ext cx="8714944" cy="29354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4753232"/>
            <a:ext cx="9144000" cy="390268"/>
          </a:xfrm>
          <a:prstGeom prst="rect">
            <a:avLst/>
          </a:prstGeom>
          <a:gradFill flip="none" rotWithShape="1">
            <a:gsLst>
              <a:gs pos="0">
                <a:srgbClr val="B01C87"/>
              </a:gs>
              <a:gs pos="100000">
                <a:srgbClr val="58287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4BBAEA6-B3A0-2547-80CE-DB8A65FBE042}"/>
              </a:ext>
            </a:extLst>
          </p:cNvPr>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7555593" y="4693240"/>
            <a:ext cx="1591056" cy="493776"/>
          </a:xfrm>
          <a:prstGeom prst="rect">
            <a:avLst/>
          </a:prstGeom>
        </p:spPr>
      </p:pic>
      <p:grpSp>
        <p:nvGrpSpPr>
          <p:cNvPr id="10" name="Group 9"/>
          <p:cNvGrpSpPr/>
          <p:nvPr userDrawn="1"/>
        </p:nvGrpSpPr>
        <p:grpSpPr>
          <a:xfrm>
            <a:off x="1364406" y="-500472"/>
            <a:ext cx="5591570" cy="357052"/>
            <a:chOff x="1364406" y="-500472"/>
            <a:chExt cx="5591570" cy="357052"/>
          </a:xfrm>
        </p:grpSpPr>
        <p:sp>
          <p:nvSpPr>
            <p:cNvPr id="11" name="Rectangle 10"/>
            <p:cNvSpPr/>
            <p:nvPr userDrawn="1"/>
          </p:nvSpPr>
          <p:spPr>
            <a:xfrm>
              <a:off x="1364406" y="-500472"/>
              <a:ext cx="357052" cy="357052"/>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887858" y="-500472"/>
              <a:ext cx="357052" cy="357052"/>
            </a:xfrm>
            <a:prstGeom prst="rect">
              <a:avLst/>
            </a:prstGeom>
            <a:solidFill>
              <a:srgbClr val="ED1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411310" y="-500472"/>
              <a:ext cx="357052" cy="357052"/>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2934762" y="-500472"/>
              <a:ext cx="357052" cy="357052"/>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3458214" y="-500472"/>
              <a:ext cx="357052" cy="357052"/>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3981666" y="-500472"/>
              <a:ext cx="357052" cy="357052"/>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505118" y="-500472"/>
              <a:ext cx="357052" cy="357052"/>
            </a:xfrm>
            <a:prstGeom prst="rect">
              <a:avLst/>
            </a:prstGeom>
            <a:solidFill>
              <a:srgbClr val="7D7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5028570" y="-500472"/>
              <a:ext cx="357052" cy="357052"/>
            </a:xfrm>
            <a:prstGeom prst="rect">
              <a:avLst/>
            </a:prstGeom>
            <a:solidFill>
              <a:srgbClr val="A3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5552022" y="-500472"/>
              <a:ext cx="357052" cy="357052"/>
            </a:xfrm>
            <a:prstGeom prst="rect">
              <a:avLst/>
            </a:prstGeom>
            <a:solidFill>
              <a:srgbClr val="D4D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6075474" y="-500472"/>
              <a:ext cx="357052" cy="357052"/>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6598924" y="-500472"/>
              <a:ext cx="357052" cy="357052"/>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Connector 22"/>
          <p:cNvCxnSpPr/>
          <p:nvPr userDrawn="1"/>
        </p:nvCxnSpPr>
        <p:spPr>
          <a:xfrm>
            <a:off x="242236" y="994469"/>
            <a:ext cx="8686800" cy="0"/>
          </a:xfrm>
          <a:prstGeom prst="line">
            <a:avLst/>
          </a:prstGeom>
          <a:ln w="12700">
            <a:solidFill>
              <a:srgbClr val="58287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1669281"/>
      </p:ext>
    </p:extLst>
  </p:cSld>
  <p:clrMap bg1="lt1" tx1="dk1" bg2="lt2" tx2="dk2" accent1="accent1" accent2="accent2" accent3="accent3" accent4="accent4" accent5="accent5" accent6="accent6" hlink="hlink" folHlink="folHlink"/>
  <p:sldLayoutIdLst>
    <p:sldLayoutId id="2147483686" r:id="rId1"/>
    <p:sldLayoutId id="2147483701" r:id="rId2"/>
    <p:sldLayoutId id="2147483687" r:id="rId3"/>
    <p:sldLayoutId id="2147483696" r:id="rId4"/>
    <p:sldLayoutId id="2147483699" r:id="rId5"/>
    <p:sldLayoutId id="2147483700" r:id="rId6"/>
    <p:sldLayoutId id="2147483702" r:id="rId7"/>
    <p:sldLayoutId id="2147483706" r:id="rId8"/>
    <p:sldLayoutId id="2147483707" r:id="rId9"/>
    <p:sldLayoutId id="2147483705" r:id="rId10"/>
    <p:sldLayoutId id="2147483698" r:id="rId11"/>
    <p:sldLayoutId id="2147483692" r:id="rId12"/>
    <p:sldLayoutId id="2147483697" r:id="rId13"/>
    <p:sldLayoutId id="2147483703" r:id="rId14"/>
    <p:sldLayoutId id="2147483704" r:id="rId15"/>
  </p:sldLayoutIdLst>
  <p:txStyles>
    <p:titleStyle>
      <a:lvl1pPr algn="l" defTabSz="685800" rtl="0" eaLnBrk="1" latinLnBrk="0" hangingPunct="1">
        <a:lnSpc>
          <a:spcPct val="90000"/>
        </a:lnSpc>
        <a:spcBef>
          <a:spcPct val="0"/>
        </a:spcBef>
        <a:buNone/>
        <a:defRPr sz="2600" kern="1200">
          <a:solidFill>
            <a:srgbClr val="706259"/>
          </a:solidFill>
          <a:latin typeface="Verdana" charset="0"/>
          <a:ea typeface="Verdana" charset="0"/>
          <a:cs typeface="Verdana"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6.png"/><Relationship Id="rId7" Type="http://schemas.openxmlformats.org/officeDocument/2006/relationships/hyperlink" Target="http://www.mssqltips.com/" TargetMode="External"/><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hyperlink" Target="http://www.craftydba.com/" TargetMode="External"/><Relationship Id="rId5" Type="http://schemas.openxmlformats.org/officeDocument/2006/relationships/image" Target="../media/image17.jpg"/><Relationship Id="rId4" Type="http://schemas.openxmlformats.org/officeDocument/2006/relationships/hyperlink" Target="mailto:john.miner@bluemeta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www.mssqltips.com/sqlservertip/4573/using-azure-to-store-and-process-large-amounts-of-sql-data/" TargetMode="External"/><Relationship Id="rId2" Type="http://schemas.openxmlformats.org/officeDocument/2006/relationships/hyperlink" Target="https://docs.microsoft.com/en-us/azure/storage/blobs/storage-blob-storage-tiers" TargetMode="External"/><Relationship Id="rId1" Type="http://schemas.openxmlformats.org/officeDocument/2006/relationships/slideLayout" Target="../slideLayouts/slideLayout12.xml"/><Relationship Id="rId5" Type="http://schemas.openxmlformats.org/officeDocument/2006/relationships/hyperlink" Target="https://www.mssqltips.com/sqlservertip/4590/deploying-azure-sql-data-warehouse-using-resource-manager/" TargetMode="External"/><Relationship Id="rId4" Type="http://schemas.openxmlformats.org/officeDocument/2006/relationships/hyperlink" Target="https://www.mssqltips.com/sqlservertip/4378/deploying-azure-sql-database-using-resource-manager-powershell-cmdlet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sql-data-warehouse/sql-data-warehouse-get-started-load-with-polybase" TargetMode="External"/><Relationship Id="rId2" Type="http://schemas.openxmlformats.org/officeDocument/2006/relationships/hyperlink" Target="https://www.mssqltips.com/sqlservertip/5064/bulk-insert-data-into-a-azure-sql-database-with-powershell/" TargetMode="External"/><Relationship Id="rId1" Type="http://schemas.openxmlformats.org/officeDocument/2006/relationships/slideLayout" Target="../slideLayouts/slideLayout12.xml"/><Relationship Id="rId4" Type="http://schemas.openxmlformats.org/officeDocument/2006/relationships/hyperlink" Target="https://docs.microsoft.com/en-us/azure/automation/automation-starting-a-runbook"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D6E2-9F16-4D4B-A9D7-6716B4BB8B61}"/>
              </a:ext>
            </a:extLst>
          </p:cNvPr>
          <p:cNvSpPr>
            <a:spLocks noGrp="1"/>
          </p:cNvSpPr>
          <p:nvPr>
            <p:ph type="ctrTitle"/>
          </p:nvPr>
        </p:nvSpPr>
        <p:spPr>
          <a:xfrm>
            <a:off x="363854" y="3125973"/>
            <a:ext cx="7496990" cy="666306"/>
          </a:xfrm>
        </p:spPr>
        <p:txBody>
          <a:bodyPr/>
          <a:lstStyle/>
          <a:p>
            <a:r>
              <a:rPr lang="en-US" dirty="0" smtClean="0"/>
              <a:t>Staging Data for Azure SQL Services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885" y="2676355"/>
            <a:ext cx="1268426" cy="12684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7129" y="3561285"/>
            <a:ext cx="953137" cy="305004"/>
          </a:xfrm>
          <a:prstGeom prst="rect">
            <a:avLst/>
          </a:prstGeom>
        </p:spPr>
      </p:pic>
      <p:sp>
        <p:nvSpPr>
          <p:cNvPr id="6" name="Subtitle 2"/>
          <p:cNvSpPr>
            <a:spLocks noGrp="1"/>
          </p:cNvSpPr>
          <p:nvPr>
            <p:ph type="subTitle" idx="1"/>
          </p:nvPr>
        </p:nvSpPr>
        <p:spPr>
          <a:xfrm>
            <a:off x="363854" y="4202688"/>
            <a:ext cx="2286000" cy="775129"/>
          </a:xfrm>
        </p:spPr>
        <p:txBody>
          <a:bodyPr/>
          <a:lstStyle/>
          <a:p>
            <a:r>
              <a:rPr lang="en-US" sz="1400" dirty="0" smtClean="0">
                <a:latin typeface="+mn-lt"/>
              </a:rPr>
              <a:t>John Miner</a:t>
            </a:r>
            <a:br>
              <a:rPr lang="en-US" sz="1400" dirty="0" smtClean="0">
                <a:latin typeface="+mn-lt"/>
              </a:rPr>
            </a:br>
            <a:r>
              <a:rPr lang="en-US" sz="1400" dirty="0" smtClean="0">
                <a:latin typeface="+mn-lt"/>
              </a:rPr>
              <a:t>Data Architect</a:t>
            </a:r>
          </a:p>
          <a:p>
            <a:r>
              <a:rPr lang="en-US" sz="1400" dirty="0" smtClean="0">
                <a:latin typeface="+mn-lt"/>
                <a:hlinkClick r:id="rId4"/>
              </a:rPr>
              <a:t>john.miner@insight.com</a:t>
            </a:r>
            <a:endParaRPr lang="en-US" sz="1400" dirty="0" smtClean="0">
              <a:latin typeface="+mn-lt"/>
            </a:endParaRPr>
          </a:p>
          <a:p>
            <a:endParaRPr lang="en-US" dirty="0">
              <a:latin typeface="+mn-l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9201" y="4586579"/>
            <a:ext cx="1086110" cy="488750"/>
          </a:xfrm>
          <a:prstGeom prst="rect">
            <a:avLst/>
          </a:prstGeom>
        </p:spPr>
      </p:pic>
      <p:sp>
        <p:nvSpPr>
          <p:cNvPr id="8" name="Rectangle 7"/>
          <p:cNvSpPr/>
          <p:nvPr/>
        </p:nvSpPr>
        <p:spPr>
          <a:xfrm>
            <a:off x="3486057" y="4218934"/>
            <a:ext cx="2536371" cy="715581"/>
          </a:xfrm>
          <a:prstGeom prst="rect">
            <a:avLst/>
          </a:prstGeom>
        </p:spPr>
        <p:txBody>
          <a:bodyPr wrap="square">
            <a:spAutoFit/>
          </a:bodyPr>
          <a:lstStyle/>
          <a:p>
            <a:pPr>
              <a:defRPr/>
            </a:pPr>
            <a:r>
              <a:rPr lang="en-US" dirty="0" smtClean="0">
                <a:solidFill>
                  <a:schemeClr val="bg1"/>
                </a:solidFill>
                <a:latin typeface="Calibri" pitchFamily="34" charset="0"/>
                <a:cs typeface="Calibri" pitchFamily="34" charset="0"/>
              </a:rPr>
              <a:t>Blogs: </a:t>
            </a:r>
            <a:r>
              <a:rPr lang="en-US" dirty="0">
                <a:solidFill>
                  <a:srgbClr val="002060"/>
                </a:solidFill>
                <a:latin typeface="Calibri" pitchFamily="34" charset="0"/>
                <a:cs typeface="Calibri" pitchFamily="34" charset="0"/>
              </a:rPr>
              <a:t>	</a:t>
            </a:r>
            <a:r>
              <a:rPr lang="en-US" dirty="0">
                <a:solidFill>
                  <a:srgbClr val="002060"/>
                </a:solidFill>
                <a:latin typeface="Calibri" pitchFamily="34" charset="0"/>
                <a:cs typeface="Calibri" pitchFamily="34" charset="0"/>
                <a:hlinkClick r:id="rId6"/>
              </a:rPr>
              <a:t>www.craftydba.com</a:t>
            </a:r>
            <a:r>
              <a:rPr lang="en-US" dirty="0">
                <a:solidFill>
                  <a:srgbClr val="002060"/>
                </a:solidFill>
                <a:latin typeface="Calibri" pitchFamily="34" charset="0"/>
                <a:cs typeface="Calibri" pitchFamily="34" charset="0"/>
              </a:rPr>
              <a:t/>
            </a:r>
            <a:br>
              <a:rPr lang="en-US" dirty="0">
                <a:solidFill>
                  <a:srgbClr val="002060"/>
                </a:solidFill>
                <a:latin typeface="Calibri" pitchFamily="34" charset="0"/>
                <a:cs typeface="Calibri" pitchFamily="34" charset="0"/>
              </a:rPr>
            </a:br>
            <a:r>
              <a:rPr lang="en-US" dirty="0">
                <a:solidFill>
                  <a:srgbClr val="002060"/>
                </a:solidFill>
                <a:latin typeface="Calibri" pitchFamily="34" charset="0"/>
                <a:cs typeface="Calibri" pitchFamily="34" charset="0"/>
              </a:rPr>
              <a:t>	</a:t>
            </a:r>
            <a:r>
              <a:rPr lang="en-US" dirty="0">
                <a:solidFill>
                  <a:srgbClr val="002060"/>
                </a:solidFill>
                <a:latin typeface="Calibri" pitchFamily="34" charset="0"/>
                <a:cs typeface="Calibri" pitchFamily="34" charset="0"/>
                <a:hlinkClick r:id="rId7"/>
              </a:rPr>
              <a:t>www.mssqltips.com</a:t>
            </a:r>
            <a:endParaRPr lang="en-US" dirty="0"/>
          </a:p>
          <a:p>
            <a:pPr>
              <a:defRPr/>
            </a:pPr>
            <a:r>
              <a:rPr lang="en-US" dirty="0">
                <a:solidFill>
                  <a:schemeClr val="bg1"/>
                </a:solidFill>
                <a:latin typeface="Calibri" pitchFamily="34" charset="0"/>
                <a:cs typeface="Calibri" pitchFamily="34" charset="0"/>
              </a:rPr>
              <a:t>Tweet: </a:t>
            </a:r>
            <a:r>
              <a:rPr lang="en-US" dirty="0" smtClean="0">
                <a:solidFill>
                  <a:srgbClr val="002060"/>
                </a:solidFill>
                <a:latin typeface="Calibri" pitchFamily="34" charset="0"/>
                <a:cs typeface="Calibri" pitchFamily="34" charset="0"/>
              </a:rPr>
              <a:t>	</a:t>
            </a:r>
            <a:r>
              <a:rPr lang="en-US" dirty="0" smtClean="0">
                <a:solidFill>
                  <a:schemeClr val="bg1">
                    <a:lumMod val="95000"/>
                  </a:schemeClr>
                </a:solidFill>
                <a:latin typeface="Calibri" pitchFamily="34" charset="0"/>
                <a:cs typeface="Calibri" pitchFamily="34" charset="0"/>
              </a:rPr>
              <a:t>JohnMiner3</a:t>
            </a:r>
            <a:endParaRPr lang="en-US" dirty="0">
              <a:solidFill>
                <a:schemeClr val="bg1">
                  <a:lumMod val="95000"/>
                </a:schemeClr>
              </a:solidFill>
              <a:latin typeface="Calibri" pitchFamily="34" charset="0"/>
              <a:cs typeface="Calibri" pitchFamily="34" charset="0"/>
            </a:endParaRPr>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52881" y="4011032"/>
            <a:ext cx="1102430" cy="444981"/>
          </a:xfrm>
          <a:prstGeom prst="rect">
            <a:avLst/>
          </a:prstGeom>
        </p:spPr>
      </p:pic>
    </p:spTree>
    <p:extLst>
      <p:ext uri="{BB962C8B-B14F-4D97-AF65-F5344CB8AC3E}">
        <p14:creationId xmlns:p14="http://schemas.microsoft.com/office/powerpoint/2010/main" val="37893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Access to Storage</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a:t>There are two ways to access an Azure storage.</a:t>
            </a:r>
          </a:p>
          <a:p>
            <a:endParaRPr lang="en-US" sz="1800" dirty="0"/>
          </a:p>
          <a:p>
            <a:r>
              <a:rPr lang="en-US" sz="1800" dirty="0">
                <a:solidFill>
                  <a:srgbClr val="D40E8C"/>
                </a:solidFill>
              </a:rPr>
              <a:t>Storage Account Keys </a:t>
            </a:r>
            <a:r>
              <a:rPr lang="en-US" sz="1800" dirty="0"/>
              <a:t>are an all access pass to the resources.  There are two keys per account so that rotation can occur.</a:t>
            </a:r>
          </a:p>
          <a:p>
            <a:endParaRPr lang="en-US" sz="1800" dirty="0"/>
          </a:p>
          <a:p>
            <a:r>
              <a:rPr lang="en-US" sz="1800" dirty="0">
                <a:solidFill>
                  <a:srgbClr val="D40E8C"/>
                </a:solidFill>
              </a:rPr>
              <a:t>Share Access Signature </a:t>
            </a:r>
            <a:r>
              <a:rPr lang="en-US" sz="1800" dirty="0"/>
              <a:t>is a finer way to give out access.  For instance, read access for the next 30 days can be give out this way.</a:t>
            </a:r>
          </a:p>
          <a:p>
            <a:endParaRPr lang="en-US" dirty="0"/>
          </a:p>
        </p:txBody>
      </p:sp>
    </p:spTree>
    <p:extLst>
      <p:ext uri="{BB962C8B-B14F-4D97-AF65-F5344CB8AC3E}">
        <p14:creationId xmlns:p14="http://schemas.microsoft.com/office/powerpoint/2010/main" val="283070630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Copying Data 2 Azure Storage</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a:t>There are many ways to perform this task.  I am going to list two methods that can be automated with windows scheduler.</a:t>
            </a:r>
          </a:p>
          <a:p>
            <a:pPr marL="0" indent="0">
              <a:buNone/>
            </a:pPr>
            <a:endParaRPr lang="en-US" sz="1800" dirty="0"/>
          </a:p>
          <a:p>
            <a:pPr marL="0" indent="0">
              <a:buNone/>
            </a:pPr>
            <a:r>
              <a:rPr lang="en-US" sz="1800" dirty="0" err="1">
                <a:solidFill>
                  <a:srgbClr val="D40E8C"/>
                </a:solidFill>
              </a:rPr>
              <a:t>AzCopy</a:t>
            </a:r>
            <a:r>
              <a:rPr lang="en-US" sz="1800" dirty="0"/>
              <a:t> is a utility from the Azure Resource Kit.  Calling this utility from the command line with a shared access signature is one way to automate uploads.</a:t>
            </a:r>
          </a:p>
          <a:p>
            <a:pPr marL="0" indent="0">
              <a:buNone/>
            </a:pPr>
            <a:endParaRPr lang="en-US" sz="1800" dirty="0"/>
          </a:p>
          <a:p>
            <a:pPr marL="0" indent="0">
              <a:buNone/>
            </a:pPr>
            <a:r>
              <a:rPr lang="en-US" sz="1800" dirty="0">
                <a:solidFill>
                  <a:srgbClr val="D40E8C"/>
                </a:solidFill>
              </a:rPr>
              <a:t>PowerShell</a:t>
            </a:r>
            <a:r>
              <a:rPr lang="en-US" sz="1800" dirty="0"/>
              <a:t> is the </a:t>
            </a:r>
            <a:r>
              <a:rPr lang="en-US" sz="1800" dirty="0" err="1"/>
              <a:t>defacto</a:t>
            </a:r>
            <a:r>
              <a:rPr lang="en-US" sz="1800" dirty="0"/>
              <a:t> language to use with Azure.  There are many cmdlets that deal with Azure Storage.</a:t>
            </a:r>
          </a:p>
          <a:p>
            <a:endParaRPr lang="en-US" dirty="0"/>
          </a:p>
        </p:txBody>
      </p:sp>
      <p:sp>
        <p:nvSpPr>
          <p:cNvPr id="6" name="Rectangle 5"/>
          <p:cNvSpPr/>
          <p:nvPr/>
        </p:nvSpPr>
        <p:spPr>
          <a:xfrm>
            <a:off x="242236" y="4288220"/>
            <a:ext cx="3171497" cy="461665"/>
          </a:xfrm>
          <a:prstGeom prst="rect">
            <a:avLst/>
          </a:prstGeom>
        </p:spPr>
        <p:txBody>
          <a:bodyPr wrap="square">
            <a:spAutoFit/>
          </a:bodyPr>
          <a:lstStyle/>
          <a:p>
            <a:r>
              <a:rPr lang="en-US" sz="1200" b="1" dirty="0" smtClean="0">
                <a:solidFill>
                  <a:srgbClr val="D40E8C"/>
                </a:solidFill>
                <a:latin typeface="+mj-lt"/>
              </a:rPr>
              <a:t>Example 2 </a:t>
            </a:r>
            <a:r>
              <a:rPr lang="en-US" sz="1200" b="1" dirty="0">
                <a:solidFill>
                  <a:srgbClr val="D40E8C"/>
                </a:solidFill>
                <a:latin typeface="+mj-lt"/>
              </a:rPr>
              <a:t>– Azure Storage &amp; Upload Files</a:t>
            </a:r>
          </a:p>
          <a:p>
            <a:endParaRPr lang="en-US" sz="1200" b="1" dirty="0">
              <a:solidFill>
                <a:srgbClr val="D40E8C"/>
              </a:solidFill>
              <a:latin typeface="+mj-lt"/>
            </a:endParaRPr>
          </a:p>
        </p:txBody>
      </p:sp>
    </p:spTree>
    <p:extLst>
      <p:ext uri="{BB962C8B-B14F-4D97-AF65-F5344CB8AC3E}">
        <p14:creationId xmlns:p14="http://schemas.microsoft.com/office/powerpoint/2010/main" val="350113962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SQL Database</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a:t>Azure Portal or PowerShell can be used to create a server and database.  By default, a firewall is in place to protect your data.</a:t>
            </a:r>
          </a:p>
        </p:txBody>
      </p:sp>
      <p:pic>
        <p:nvPicPr>
          <p:cNvPr id="6" name="Picture 5"/>
          <p:cNvPicPr>
            <a:picLocks noChangeAspect="1"/>
          </p:cNvPicPr>
          <p:nvPr/>
        </p:nvPicPr>
        <p:blipFill>
          <a:blip r:embed="rId2"/>
          <a:stretch>
            <a:fillRect/>
          </a:stretch>
        </p:blipFill>
        <p:spPr>
          <a:xfrm>
            <a:off x="3066636" y="1947154"/>
            <a:ext cx="3420152" cy="2341067"/>
          </a:xfrm>
          <a:prstGeom prst="rect">
            <a:avLst/>
          </a:prstGeom>
        </p:spPr>
      </p:pic>
      <p:sp>
        <p:nvSpPr>
          <p:cNvPr id="8" name="Rectangle 7"/>
          <p:cNvSpPr/>
          <p:nvPr/>
        </p:nvSpPr>
        <p:spPr>
          <a:xfrm>
            <a:off x="320565" y="4424244"/>
            <a:ext cx="3103418" cy="276999"/>
          </a:xfrm>
          <a:prstGeom prst="rect">
            <a:avLst/>
          </a:prstGeom>
        </p:spPr>
        <p:txBody>
          <a:bodyPr wrap="square">
            <a:spAutoFit/>
          </a:bodyPr>
          <a:lstStyle/>
          <a:p>
            <a:r>
              <a:rPr lang="en-US" sz="1200" b="1" dirty="0">
                <a:solidFill>
                  <a:srgbClr val="D40E8C"/>
                </a:solidFill>
                <a:latin typeface="+mj-lt"/>
              </a:rPr>
              <a:t>Example </a:t>
            </a:r>
            <a:r>
              <a:rPr lang="en-US" sz="1200" b="1" dirty="0" smtClean="0">
                <a:solidFill>
                  <a:srgbClr val="D40E8C"/>
                </a:solidFill>
                <a:latin typeface="+mj-lt"/>
              </a:rPr>
              <a:t>3 </a:t>
            </a:r>
            <a:r>
              <a:rPr lang="en-US" sz="1200" b="1" dirty="0">
                <a:solidFill>
                  <a:srgbClr val="D40E8C"/>
                </a:solidFill>
                <a:latin typeface="+mj-lt"/>
              </a:rPr>
              <a:t>– </a:t>
            </a:r>
            <a:r>
              <a:rPr lang="en-US" sz="1200" b="1" dirty="0" smtClean="0">
                <a:solidFill>
                  <a:srgbClr val="D40E8C"/>
                </a:solidFill>
                <a:latin typeface="+mj-lt"/>
              </a:rPr>
              <a:t>Create Azure SQL DB</a:t>
            </a:r>
            <a:endParaRPr lang="en-US" sz="1200" b="1" dirty="0">
              <a:solidFill>
                <a:srgbClr val="D40E8C"/>
              </a:solidFill>
              <a:latin typeface="+mj-lt"/>
            </a:endParaRPr>
          </a:p>
        </p:txBody>
      </p:sp>
    </p:spTree>
    <p:extLst>
      <p:ext uri="{BB962C8B-B14F-4D97-AF65-F5344CB8AC3E}">
        <p14:creationId xmlns:p14="http://schemas.microsoft.com/office/powerpoint/2010/main" val="40543858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Stocks Database (SQL DB)</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a:t>The audit table is used to track each step of the load process.  Additional data can be added before transferring from the </a:t>
            </a:r>
            <a:r>
              <a:rPr lang="en-US" sz="1800" dirty="0">
                <a:solidFill>
                  <a:srgbClr val="D40E8C"/>
                </a:solidFill>
              </a:rPr>
              <a:t>STAGE</a:t>
            </a:r>
            <a:r>
              <a:rPr lang="en-US" sz="1800" dirty="0"/>
              <a:t> to </a:t>
            </a:r>
            <a:r>
              <a:rPr lang="en-US" sz="1800" dirty="0">
                <a:solidFill>
                  <a:srgbClr val="D40E8C"/>
                </a:solidFill>
              </a:rPr>
              <a:t>ACTIVE</a:t>
            </a:r>
            <a:r>
              <a:rPr lang="en-US" sz="1800" dirty="0"/>
              <a:t> schemas.</a:t>
            </a:r>
          </a:p>
        </p:txBody>
      </p:sp>
      <p:sp>
        <p:nvSpPr>
          <p:cNvPr id="8" name="Rectangle 7"/>
          <p:cNvSpPr/>
          <p:nvPr/>
        </p:nvSpPr>
        <p:spPr>
          <a:xfrm>
            <a:off x="320565" y="4424244"/>
            <a:ext cx="3103418" cy="276999"/>
          </a:xfrm>
          <a:prstGeom prst="rect">
            <a:avLst/>
          </a:prstGeom>
        </p:spPr>
        <p:txBody>
          <a:bodyPr wrap="square">
            <a:spAutoFit/>
          </a:bodyPr>
          <a:lstStyle/>
          <a:p>
            <a:r>
              <a:rPr lang="en-US" sz="1200" b="1" dirty="0">
                <a:solidFill>
                  <a:srgbClr val="D40E8C"/>
                </a:solidFill>
                <a:latin typeface="+mj-lt"/>
              </a:rPr>
              <a:t>Example 4 – Azure SQL DB Schema</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18" y="2182217"/>
            <a:ext cx="5766139" cy="2174016"/>
          </a:xfrm>
          <a:prstGeom prst="rect">
            <a:avLst/>
          </a:prstGeom>
        </p:spPr>
      </p:pic>
    </p:spTree>
    <p:extLst>
      <p:ext uri="{BB962C8B-B14F-4D97-AF65-F5344CB8AC3E}">
        <p14:creationId xmlns:p14="http://schemas.microsoft.com/office/powerpoint/2010/main" val="16900472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SQL Database Plumbing</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dirty="0"/>
              <a:t>The following objects are required </a:t>
            </a:r>
            <a:r>
              <a:rPr lang="en-US" sz="1600" dirty="0" smtClean="0"/>
              <a:t>for </a:t>
            </a:r>
            <a:r>
              <a:rPr lang="en-US" sz="1600" dirty="0" smtClean="0">
                <a:solidFill>
                  <a:srgbClr val="D40E8C"/>
                </a:solidFill>
              </a:rPr>
              <a:t>BULK </a:t>
            </a:r>
            <a:r>
              <a:rPr lang="en-US" sz="1600" dirty="0">
                <a:solidFill>
                  <a:srgbClr val="D40E8C"/>
                </a:solidFill>
              </a:rPr>
              <a:t>INSERT </a:t>
            </a:r>
            <a:r>
              <a:rPr lang="en-US" sz="1600" dirty="0"/>
              <a:t>or </a:t>
            </a:r>
            <a:r>
              <a:rPr lang="en-US" sz="1600" dirty="0">
                <a:solidFill>
                  <a:srgbClr val="D40E8C"/>
                </a:solidFill>
              </a:rPr>
              <a:t>OPENROWSET</a:t>
            </a:r>
            <a:r>
              <a:rPr lang="en-US" sz="1600" dirty="0"/>
              <a:t> to work.</a:t>
            </a:r>
          </a:p>
          <a:p>
            <a:pPr marL="0" indent="0">
              <a:buNone/>
            </a:pPr>
            <a:endParaRPr lang="en-US" sz="800" dirty="0"/>
          </a:p>
          <a:p>
            <a:pPr marL="457200" indent="-457200">
              <a:buFont typeface="+mj-lt"/>
              <a:buAutoNum type="arabicPeriod"/>
            </a:pPr>
            <a:r>
              <a:rPr lang="en-US" sz="1600" dirty="0"/>
              <a:t>master key</a:t>
            </a:r>
          </a:p>
          <a:p>
            <a:pPr marL="457200" indent="-457200">
              <a:buFont typeface="+mj-lt"/>
              <a:buAutoNum type="arabicPeriod"/>
            </a:pPr>
            <a:r>
              <a:rPr lang="en-US" sz="1600" dirty="0"/>
              <a:t>database credential</a:t>
            </a:r>
          </a:p>
          <a:p>
            <a:pPr marL="457200" indent="-457200">
              <a:buFont typeface="+mj-lt"/>
              <a:buAutoNum type="arabicPeriod"/>
            </a:pPr>
            <a:r>
              <a:rPr lang="en-US" sz="1600" dirty="0"/>
              <a:t>external data source</a:t>
            </a:r>
          </a:p>
          <a:p>
            <a:pPr marL="0" indent="0">
              <a:buNone/>
            </a:pPr>
            <a:endParaRPr lang="en-US" sz="800" dirty="0"/>
          </a:p>
          <a:p>
            <a:pPr marL="0" indent="0">
              <a:buNone/>
            </a:pPr>
            <a:r>
              <a:rPr lang="en-US" sz="1600" dirty="0"/>
              <a:t>Ultimate goal is to call a stored procedure </a:t>
            </a:r>
            <a:r>
              <a:rPr lang="en-US" sz="1600" dirty="0" smtClean="0"/>
              <a:t>which </a:t>
            </a:r>
            <a:r>
              <a:rPr lang="en-US" sz="1600" dirty="0"/>
              <a:t>loads all files from blob storage into the staging table.  A packing list will be used to determine what is loaded.  Auditing of the process will be required for production debugging.</a:t>
            </a:r>
          </a:p>
        </p:txBody>
      </p:sp>
      <p:sp>
        <p:nvSpPr>
          <p:cNvPr id="8" name="Rectangle 7"/>
          <p:cNvSpPr/>
          <p:nvPr/>
        </p:nvSpPr>
        <p:spPr>
          <a:xfrm>
            <a:off x="214527" y="4432127"/>
            <a:ext cx="3103418" cy="276999"/>
          </a:xfrm>
          <a:prstGeom prst="rect">
            <a:avLst/>
          </a:prstGeom>
        </p:spPr>
        <p:txBody>
          <a:bodyPr wrap="square">
            <a:spAutoFit/>
          </a:bodyPr>
          <a:lstStyle/>
          <a:p>
            <a:r>
              <a:rPr lang="en-US" sz="1200" b="1" dirty="0">
                <a:solidFill>
                  <a:srgbClr val="D40E8C"/>
                </a:solidFill>
                <a:latin typeface="+mj-lt"/>
              </a:rPr>
              <a:t>Example 5 – Bulk Insert Data From Files</a:t>
            </a:r>
          </a:p>
        </p:txBody>
      </p:sp>
    </p:spTree>
    <p:extLst>
      <p:ext uri="{BB962C8B-B14F-4D97-AF65-F5344CB8AC3E}">
        <p14:creationId xmlns:p14="http://schemas.microsoft.com/office/powerpoint/2010/main" val="190606324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SQL Data Warehouse</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198" y="1198770"/>
            <a:ext cx="5272496" cy="3306142"/>
          </a:xfrm>
          <a:prstGeom prst="rect">
            <a:avLst/>
          </a:prstGeom>
        </p:spPr>
      </p:pic>
    </p:spTree>
    <p:extLst>
      <p:ext uri="{BB962C8B-B14F-4D97-AF65-F5344CB8AC3E}">
        <p14:creationId xmlns:p14="http://schemas.microsoft.com/office/powerpoint/2010/main" val="110696706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SQL DW (data/compute)</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800" dirty="0" smtClean="0"/>
          </a:p>
          <a:p>
            <a:r>
              <a:rPr lang="en-US" sz="1800" dirty="0" smtClean="0"/>
              <a:t>Data </a:t>
            </a:r>
            <a:r>
              <a:rPr lang="en-US" sz="1800" dirty="0"/>
              <a:t>hashed across 60 files.</a:t>
            </a:r>
          </a:p>
          <a:p>
            <a:r>
              <a:rPr lang="en-US" sz="1800" dirty="0"/>
              <a:t>One to sixty compute nodes.</a:t>
            </a:r>
          </a:p>
          <a:p>
            <a:r>
              <a:rPr lang="en-US" sz="1800" dirty="0"/>
              <a:t>Ability to pause/resume compute.</a:t>
            </a:r>
          </a:p>
          <a:p>
            <a:r>
              <a:rPr lang="en-US" sz="1800" dirty="0"/>
              <a:t>Ability to scale at will.</a:t>
            </a:r>
            <a:endParaRPr lang="en-US" sz="1800" dirty="0" smtClean="0"/>
          </a:p>
        </p:txBody>
      </p:sp>
      <p:sp>
        <p:nvSpPr>
          <p:cNvPr id="8" name="Rectangle 7"/>
          <p:cNvSpPr/>
          <p:nvPr/>
        </p:nvSpPr>
        <p:spPr>
          <a:xfrm>
            <a:off x="320565" y="4424244"/>
            <a:ext cx="3103418" cy="276999"/>
          </a:xfrm>
          <a:prstGeom prst="rect">
            <a:avLst/>
          </a:prstGeom>
        </p:spPr>
        <p:txBody>
          <a:bodyPr wrap="square">
            <a:spAutoFit/>
          </a:bodyPr>
          <a:lstStyle/>
          <a:p>
            <a:r>
              <a:rPr lang="en-US" sz="1200" b="1" dirty="0">
                <a:solidFill>
                  <a:srgbClr val="D40E8C"/>
                </a:solidFill>
                <a:latin typeface="+mj-lt"/>
              </a:rPr>
              <a:t>Example 6 – Create Azure SQL DW</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4127" y="1191795"/>
            <a:ext cx="3252102" cy="2791388"/>
          </a:xfrm>
          <a:prstGeom prst="rect">
            <a:avLst/>
          </a:prstGeom>
        </p:spPr>
      </p:pic>
    </p:spTree>
    <p:extLst>
      <p:ext uri="{BB962C8B-B14F-4D97-AF65-F5344CB8AC3E}">
        <p14:creationId xmlns:p14="http://schemas.microsoft.com/office/powerpoint/2010/main" val="5889755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Stocks Database (SQL DW)</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800" dirty="0" smtClean="0"/>
          </a:p>
          <a:p>
            <a:r>
              <a:rPr lang="en-US" sz="1800" dirty="0"/>
              <a:t>Not fully T-SQL compliant.</a:t>
            </a:r>
          </a:p>
          <a:p>
            <a:r>
              <a:rPr lang="en-US" sz="1800" dirty="0"/>
              <a:t>No primary keys</a:t>
            </a:r>
          </a:p>
          <a:p>
            <a:r>
              <a:rPr lang="en-US" sz="1800" dirty="0"/>
              <a:t>No constraints</a:t>
            </a:r>
          </a:p>
          <a:p>
            <a:r>
              <a:rPr lang="en-US" sz="1800" dirty="0"/>
              <a:t>Must hash data</a:t>
            </a:r>
          </a:p>
          <a:p>
            <a:r>
              <a:rPr lang="en-US" sz="1800" dirty="0"/>
              <a:t>No cursors</a:t>
            </a:r>
          </a:p>
        </p:txBody>
      </p:sp>
      <p:sp>
        <p:nvSpPr>
          <p:cNvPr id="8" name="Rectangle 7"/>
          <p:cNvSpPr/>
          <p:nvPr/>
        </p:nvSpPr>
        <p:spPr>
          <a:xfrm>
            <a:off x="320565" y="4424244"/>
            <a:ext cx="3103418" cy="276999"/>
          </a:xfrm>
          <a:prstGeom prst="rect">
            <a:avLst/>
          </a:prstGeom>
        </p:spPr>
        <p:txBody>
          <a:bodyPr wrap="square">
            <a:spAutoFit/>
          </a:bodyPr>
          <a:lstStyle/>
          <a:p>
            <a:r>
              <a:rPr lang="en-US" sz="1200" b="1" dirty="0">
                <a:solidFill>
                  <a:srgbClr val="D40E8C"/>
                </a:solidFill>
                <a:latin typeface="+mj-lt"/>
              </a:rPr>
              <a:t>Example 7 – Azure SQL DW Schema</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305" y="1485935"/>
            <a:ext cx="4502604" cy="1913532"/>
          </a:xfrm>
          <a:prstGeom prst="rect">
            <a:avLst/>
          </a:prstGeom>
        </p:spPr>
      </p:pic>
    </p:spTree>
    <p:extLst>
      <p:ext uri="{BB962C8B-B14F-4D97-AF65-F5344CB8AC3E}">
        <p14:creationId xmlns:p14="http://schemas.microsoft.com/office/powerpoint/2010/main" val="166355004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Data Warehouse Plumbing</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024759"/>
            <a:ext cx="8742652" cy="326346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dirty="0"/>
              <a:t>The following objects are required in order for PolyBase to work.</a:t>
            </a:r>
          </a:p>
          <a:p>
            <a:pPr marL="0" indent="0">
              <a:buNone/>
            </a:pPr>
            <a:endParaRPr lang="en-US" sz="800" dirty="0"/>
          </a:p>
          <a:p>
            <a:pPr marL="342900" indent="-342900">
              <a:buFont typeface="+mj-lt"/>
              <a:buAutoNum type="arabicPeriod"/>
            </a:pPr>
            <a:r>
              <a:rPr lang="en-US" sz="1600" dirty="0"/>
              <a:t>master key</a:t>
            </a:r>
          </a:p>
          <a:p>
            <a:pPr marL="342900" indent="-342900">
              <a:buFont typeface="+mj-lt"/>
              <a:buAutoNum type="arabicPeriod"/>
            </a:pPr>
            <a:r>
              <a:rPr lang="en-US" sz="1600" dirty="0"/>
              <a:t>database credential</a:t>
            </a:r>
          </a:p>
          <a:p>
            <a:pPr marL="342900" indent="-342900">
              <a:buFont typeface="+mj-lt"/>
              <a:buAutoNum type="arabicPeriod"/>
            </a:pPr>
            <a:r>
              <a:rPr lang="en-US" sz="1600" dirty="0"/>
              <a:t>external data source</a:t>
            </a:r>
          </a:p>
          <a:p>
            <a:pPr marL="342900" indent="-342900">
              <a:buFont typeface="+mj-lt"/>
              <a:buAutoNum type="arabicPeriod"/>
            </a:pPr>
            <a:r>
              <a:rPr lang="en-US" sz="1600" dirty="0"/>
              <a:t>external file format</a:t>
            </a:r>
          </a:p>
          <a:p>
            <a:pPr marL="342900" indent="-342900">
              <a:buFont typeface="+mj-lt"/>
              <a:buAutoNum type="arabicPeriod"/>
            </a:pPr>
            <a:r>
              <a:rPr lang="en-US" sz="1600" dirty="0"/>
              <a:t>external table (PolyBase)</a:t>
            </a:r>
          </a:p>
          <a:p>
            <a:pPr marL="0" indent="0">
              <a:buNone/>
            </a:pPr>
            <a:endParaRPr lang="en-US" sz="800" dirty="0"/>
          </a:p>
          <a:p>
            <a:pPr marL="0" indent="0">
              <a:buNone/>
            </a:pPr>
            <a:r>
              <a:rPr lang="en-US" sz="1600" dirty="0"/>
              <a:t>Ultimate goal is to call a stored procedure that loads all files from blob storage into the staging table.  Because this service does not support cursors, a view with dynamic T-SQL is used in a WHILE loop to duplicate the original logic.</a:t>
            </a:r>
          </a:p>
        </p:txBody>
      </p:sp>
      <p:sp>
        <p:nvSpPr>
          <p:cNvPr id="8" name="Rectangle 7"/>
          <p:cNvSpPr/>
          <p:nvPr/>
        </p:nvSpPr>
        <p:spPr>
          <a:xfrm>
            <a:off x="242236" y="4402436"/>
            <a:ext cx="3103418" cy="276999"/>
          </a:xfrm>
          <a:prstGeom prst="rect">
            <a:avLst/>
          </a:prstGeom>
        </p:spPr>
        <p:txBody>
          <a:bodyPr wrap="square">
            <a:spAutoFit/>
          </a:bodyPr>
          <a:lstStyle/>
          <a:p>
            <a:r>
              <a:rPr lang="en-US" sz="1200" b="1" dirty="0">
                <a:solidFill>
                  <a:srgbClr val="D40E8C"/>
                </a:solidFill>
                <a:latin typeface="+mj-lt"/>
              </a:rPr>
              <a:t>Example 8 – Import data from external tables</a:t>
            </a:r>
          </a:p>
        </p:txBody>
      </p:sp>
    </p:spTree>
    <p:extLst>
      <p:ext uri="{BB962C8B-B14F-4D97-AF65-F5344CB8AC3E}">
        <p14:creationId xmlns:p14="http://schemas.microsoft.com/office/powerpoint/2010/main" val="290978710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Automation Overview</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4"/>
            <a:ext cx="8742652" cy="331864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294" y="1316421"/>
            <a:ext cx="3040843" cy="2916168"/>
          </a:xfrm>
          <a:prstGeom prst="rect">
            <a:avLst/>
          </a:prstGeom>
        </p:spPr>
      </p:pic>
      <p:sp>
        <p:nvSpPr>
          <p:cNvPr id="2" name="TextBox 1"/>
          <p:cNvSpPr txBox="1"/>
          <p:nvPr/>
        </p:nvSpPr>
        <p:spPr>
          <a:xfrm>
            <a:off x="3838904" y="1377697"/>
            <a:ext cx="3618187" cy="2793615"/>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PowerShell work flows are at the heart of this service.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Connections and credentials allow you to customize by environment.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Support for Python run books was added in the summer of 2018.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 lack of modules and limitation of version 2.7 make it unusable at this point for complex problems.</a:t>
            </a:r>
          </a:p>
          <a:p>
            <a:endParaRPr lang="en-US" dirty="0"/>
          </a:p>
        </p:txBody>
      </p:sp>
    </p:spTree>
    <p:extLst>
      <p:ext uri="{BB962C8B-B14F-4D97-AF65-F5344CB8AC3E}">
        <p14:creationId xmlns:p14="http://schemas.microsoft.com/office/powerpoint/2010/main" val="94930617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Target Audience</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1999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SQL Server Developers</a:t>
            </a:r>
          </a:p>
          <a:p>
            <a:pPr marL="342900" lvl="1" indent="0">
              <a:buNone/>
            </a:pPr>
            <a:r>
              <a:rPr lang="en-US" dirty="0"/>
              <a:t>How to code objects in Transaction SQL (TSQL) for both Azure SQL database and Azure SQL data warehouse.</a:t>
            </a:r>
          </a:p>
          <a:p>
            <a:endParaRPr lang="en-US" dirty="0"/>
          </a:p>
          <a:p>
            <a:r>
              <a:rPr lang="en-US" dirty="0"/>
              <a:t>SQL Server Administrators</a:t>
            </a:r>
          </a:p>
          <a:p>
            <a:pPr marL="342900" lvl="1" indent="0">
              <a:buNone/>
            </a:pPr>
            <a:r>
              <a:rPr lang="en-US" dirty="0"/>
              <a:t>How to use PowerShell to create and manage various Azure objects.</a:t>
            </a:r>
          </a:p>
          <a:p>
            <a:endParaRPr lang="en-US" dirty="0"/>
          </a:p>
        </p:txBody>
      </p:sp>
    </p:spTree>
    <p:extLst>
      <p:ext uri="{BB962C8B-B14F-4D97-AF65-F5344CB8AC3E}">
        <p14:creationId xmlns:p14="http://schemas.microsoft.com/office/powerpoint/2010/main" val="154617126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Automation Solution</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dirty="0"/>
              <a:t>The following algorithm is used to automate the load process from the Azure side.</a:t>
            </a:r>
          </a:p>
          <a:p>
            <a:pPr marL="0" indent="0">
              <a:buNone/>
            </a:pPr>
            <a:endParaRPr lang="en-US" sz="1600" dirty="0"/>
          </a:p>
          <a:p>
            <a:pPr marL="342900" indent="-342900">
              <a:buFont typeface="+mj-lt"/>
              <a:buAutoNum type="arabicPeriod"/>
            </a:pPr>
            <a:r>
              <a:rPr lang="en-US" sz="1600" dirty="0"/>
              <a:t>Grab database credential</a:t>
            </a:r>
          </a:p>
          <a:p>
            <a:pPr marL="342900" indent="-342900">
              <a:buFont typeface="+mj-lt"/>
              <a:buAutoNum type="arabicPeriod"/>
            </a:pPr>
            <a:r>
              <a:rPr lang="en-US" sz="1600" dirty="0"/>
              <a:t>Show packing list</a:t>
            </a:r>
          </a:p>
          <a:p>
            <a:pPr marL="342900" indent="-342900">
              <a:buFont typeface="+mj-lt"/>
              <a:buAutoNum type="arabicPeriod"/>
            </a:pPr>
            <a:r>
              <a:rPr lang="en-US" sz="1600" dirty="0"/>
              <a:t>Call stored procedure to load data.</a:t>
            </a:r>
          </a:p>
          <a:p>
            <a:pPr marL="342900" indent="-342900">
              <a:buFont typeface="+mj-lt"/>
              <a:buAutoNum type="arabicPeriod"/>
            </a:pPr>
            <a:r>
              <a:rPr lang="en-US" sz="1600" dirty="0"/>
              <a:t>Insert data from stage to active tables.</a:t>
            </a:r>
          </a:p>
          <a:p>
            <a:pPr marL="342900" indent="-342900">
              <a:buFont typeface="+mj-lt"/>
              <a:buAutoNum type="arabicPeriod"/>
            </a:pPr>
            <a:r>
              <a:rPr lang="en-US" sz="1600" dirty="0"/>
              <a:t>Copy files to archive container.</a:t>
            </a:r>
          </a:p>
          <a:p>
            <a:pPr marL="342900" indent="-342900">
              <a:buFont typeface="+mj-lt"/>
              <a:buAutoNum type="arabicPeriod"/>
            </a:pPr>
            <a:r>
              <a:rPr lang="en-US" sz="1600" dirty="0"/>
              <a:t>Remove files from inbox container</a:t>
            </a:r>
          </a:p>
        </p:txBody>
      </p:sp>
      <p:sp>
        <p:nvSpPr>
          <p:cNvPr id="8" name="Rectangle 7"/>
          <p:cNvSpPr/>
          <p:nvPr/>
        </p:nvSpPr>
        <p:spPr>
          <a:xfrm>
            <a:off x="214527" y="4432127"/>
            <a:ext cx="3103418" cy="276999"/>
          </a:xfrm>
          <a:prstGeom prst="rect">
            <a:avLst/>
          </a:prstGeom>
        </p:spPr>
        <p:txBody>
          <a:bodyPr wrap="square">
            <a:spAutoFit/>
          </a:bodyPr>
          <a:lstStyle/>
          <a:p>
            <a:r>
              <a:rPr lang="en-US" sz="1200" b="1" dirty="0">
                <a:solidFill>
                  <a:srgbClr val="D40E8C"/>
                </a:solidFill>
                <a:latin typeface="+mj-lt"/>
              </a:rPr>
              <a:t>Example 9 – Azure Run Book</a:t>
            </a:r>
          </a:p>
        </p:txBody>
      </p:sp>
    </p:spTree>
    <p:extLst>
      <p:ext uri="{BB962C8B-B14F-4D97-AF65-F5344CB8AC3E}">
        <p14:creationId xmlns:p14="http://schemas.microsoft.com/office/powerpoint/2010/main" val="117783240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  Warning Label  !!</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4"/>
            <a:ext cx="8742652" cy="331864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p:txBody>
      </p:sp>
      <p:sp>
        <p:nvSpPr>
          <p:cNvPr id="2" name="TextBox 1"/>
          <p:cNvSpPr txBox="1"/>
          <p:nvPr/>
        </p:nvSpPr>
        <p:spPr>
          <a:xfrm>
            <a:off x="3610303" y="1282296"/>
            <a:ext cx="3815257" cy="300851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This is not a complete coverage of all the techniques involved.</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I suggest you get familiar with how I solved this one simple problem.</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Researching these topics will increase your knowledge and will allow you to solve more complex problems.</a:t>
            </a:r>
          </a:p>
          <a:p>
            <a:endParaRPr lang="en-US" dirty="0"/>
          </a:p>
        </p:txBody>
      </p:sp>
      <p:pic>
        <p:nvPicPr>
          <p:cNvPr id="6" name="Picture 2" descr="C:\Users\a1017012\Desktop\dangerwillrobinson.jpg"/>
          <p:cNvPicPr>
            <a:picLocks noChangeAspect="1" noChangeArrowheads="1"/>
          </p:cNvPicPr>
          <p:nvPr/>
        </p:nvPicPr>
        <p:blipFill>
          <a:blip r:embed="rId2"/>
          <a:srcRect/>
          <a:stretch>
            <a:fillRect/>
          </a:stretch>
        </p:blipFill>
        <p:spPr bwMode="auto">
          <a:xfrm>
            <a:off x="559198" y="1312467"/>
            <a:ext cx="2479963" cy="3138975"/>
          </a:xfrm>
          <a:prstGeom prst="rect">
            <a:avLst/>
          </a:prstGeom>
          <a:noFill/>
        </p:spPr>
      </p:pic>
    </p:spTree>
    <p:extLst>
      <p:ext uri="{BB962C8B-B14F-4D97-AF65-F5344CB8AC3E}">
        <p14:creationId xmlns:p14="http://schemas.microsoft.com/office/powerpoint/2010/main" val="396785642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Summary</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dirty="0"/>
              <a:t>The </a:t>
            </a:r>
            <a:r>
              <a:rPr lang="en-US" sz="1600" dirty="0">
                <a:solidFill>
                  <a:srgbClr val="D40E8C"/>
                </a:solidFill>
              </a:rPr>
              <a:t>same old techniques </a:t>
            </a:r>
            <a:r>
              <a:rPr lang="en-US" sz="1600" dirty="0"/>
              <a:t>are being used to solve larger and complex problems.</a:t>
            </a:r>
          </a:p>
          <a:p>
            <a:pPr marL="0" indent="0">
              <a:buNone/>
            </a:pPr>
            <a:endParaRPr lang="en-US" sz="1600" dirty="0"/>
          </a:p>
          <a:p>
            <a:pPr marL="0" indent="0">
              <a:buNone/>
            </a:pPr>
            <a:r>
              <a:rPr lang="en-US" sz="1600" dirty="0"/>
              <a:t>During the 1960’s to 1980’s, </a:t>
            </a:r>
            <a:r>
              <a:rPr lang="en-US" sz="1600" dirty="0">
                <a:solidFill>
                  <a:srgbClr val="D40E8C"/>
                </a:solidFill>
              </a:rPr>
              <a:t>file directories structures </a:t>
            </a:r>
            <a:r>
              <a:rPr lang="en-US" sz="1600" dirty="0"/>
              <a:t>on the mainframe were used to transfer data between different batch steps.</a:t>
            </a:r>
          </a:p>
          <a:p>
            <a:pPr marL="0" indent="0">
              <a:buNone/>
            </a:pPr>
            <a:endParaRPr lang="en-US" sz="1600" dirty="0"/>
          </a:p>
          <a:p>
            <a:pPr marL="0" indent="0">
              <a:buNone/>
            </a:pPr>
            <a:r>
              <a:rPr lang="en-US" sz="1600" dirty="0"/>
              <a:t>During the 1990’s to 2000’s, </a:t>
            </a:r>
            <a:r>
              <a:rPr lang="en-US" sz="1600" dirty="0">
                <a:solidFill>
                  <a:srgbClr val="D40E8C"/>
                </a:solidFill>
              </a:rPr>
              <a:t>file transfer protocol </a:t>
            </a:r>
            <a:r>
              <a:rPr lang="en-US" sz="1600" dirty="0"/>
              <a:t>(sites) were used to transfer data between different business.</a:t>
            </a:r>
          </a:p>
          <a:p>
            <a:pPr marL="0" indent="0">
              <a:buNone/>
            </a:pPr>
            <a:endParaRPr lang="en-US" sz="1600" dirty="0"/>
          </a:p>
          <a:p>
            <a:pPr marL="0" indent="0">
              <a:buNone/>
            </a:pPr>
            <a:r>
              <a:rPr lang="en-US" sz="1600" dirty="0"/>
              <a:t>Today, </a:t>
            </a:r>
            <a:r>
              <a:rPr lang="en-US" sz="1600" dirty="0">
                <a:solidFill>
                  <a:srgbClr val="D40E8C"/>
                </a:solidFill>
              </a:rPr>
              <a:t>azure blob storage </a:t>
            </a:r>
            <a:r>
              <a:rPr lang="en-US" sz="1600" dirty="0"/>
              <a:t>can be used as an staging area when dealing with large amounts of data and Azure SQL services.</a:t>
            </a:r>
          </a:p>
        </p:txBody>
      </p:sp>
    </p:spTree>
    <p:extLst>
      <p:ext uri="{BB962C8B-B14F-4D97-AF65-F5344CB8AC3E}">
        <p14:creationId xmlns:p14="http://schemas.microsoft.com/office/powerpoint/2010/main" val="80528795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References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t>Azure Blob Storage </a:t>
            </a:r>
          </a:p>
          <a:p>
            <a:pPr marL="0" indent="0">
              <a:buNone/>
            </a:pPr>
            <a:r>
              <a:rPr lang="en-US" sz="1200" dirty="0">
                <a:hlinkClick r:id="rId2"/>
              </a:rPr>
              <a:t>https://</a:t>
            </a:r>
            <a:r>
              <a:rPr lang="en-US" sz="1200" dirty="0" smtClean="0">
                <a:hlinkClick r:id="rId2"/>
              </a:rPr>
              <a:t>docs.microsoft.com/en-us/azure/storage/blobs/storage-blob-storage-tiers</a:t>
            </a:r>
            <a:endParaRPr lang="en-US" sz="1200" dirty="0" smtClean="0"/>
          </a:p>
          <a:p>
            <a:pPr marL="0" indent="0">
              <a:buNone/>
            </a:pPr>
            <a:endParaRPr lang="en-US" sz="1200" dirty="0"/>
          </a:p>
          <a:p>
            <a:pPr marL="0" indent="0">
              <a:buNone/>
            </a:pPr>
            <a:r>
              <a:rPr lang="en-US" sz="1200" dirty="0"/>
              <a:t>Staging SQL Data</a:t>
            </a:r>
          </a:p>
          <a:p>
            <a:pPr marL="0" indent="0">
              <a:buNone/>
            </a:pPr>
            <a:r>
              <a:rPr lang="en-US" sz="1200" dirty="0">
                <a:hlinkClick r:id="rId3"/>
              </a:rPr>
              <a:t>https://www.mssqltips.com/sqlservertip/4573/using-azure-to-store-and-process-large-amounts-of-sql-data</a:t>
            </a:r>
            <a:r>
              <a:rPr lang="en-US" sz="1200" dirty="0" smtClean="0">
                <a:hlinkClick r:id="rId3"/>
              </a:rPr>
              <a:t>/</a:t>
            </a:r>
            <a:endParaRPr lang="en-US" sz="1200" dirty="0" smtClean="0"/>
          </a:p>
          <a:p>
            <a:pPr marL="0" indent="0">
              <a:buNone/>
            </a:pPr>
            <a:endParaRPr lang="en-US" sz="1200" dirty="0"/>
          </a:p>
          <a:p>
            <a:pPr marL="0" indent="0">
              <a:buNone/>
            </a:pPr>
            <a:r>
              <a:rPr lang="en-US" sz="1200" dirty="0"/>
              <a:t>Azure SQL Database</a:t>
            </a:r>
          </a:p>
          <a:p>
            <a:pPr marL="0" indent="0">
              <a:buNone/>
            </a:pPr>
            <a:r>
              <a:rPr lang="en-US" sz="1200" dirty="0">
                <a:hlinkClick r:id="rId4"/>
              </a:rPr>
              <a:t>https://www.mssqltips.com/sqlservertip/4378/deploying-azure-sql-database-using-resource-manager-powershell-cmdlets</a:t>
            </a:r>
            <a:r>
              <a:rPr lang="en-US" sz="1200" dirty="0" smtClean="0">
                <a:hlinkClick r:id="rId4"/>
              </a:rPr>
              <a:t>/</a:t>
            </a:r>
            <a:endParaRPr lang="en-US" sz="1200" dirty="0" smtClean="0"/>
          </a:p>
          <a:p>
            <a:pPr marL="0" indent="0">
              <a:buNone/>
            </a:pPr>
            <a:endParaRPr lang="en-US" sz="1200" dirty="0"/>
          </a:p>
          <a:p>
            <a:pPr marL="0" indent="0">
              <a:buNone/>
            </a:pPr>
            <a:r>
              <a:rPr lang="en-US" sz="1200" dirty="0"/>
              <a:t>Azure SQL Data Warehouse</a:t>
            </a:r>
          </a:p>
          <a:p>
            <a:pPr marL="0" indent="0">
              <a:buNone/>
            </a:pPr>
            <a:r>
              <a:rPr lang="en-US" sz="1200" dirty="0">
                <a:hlinkClick r:id="rId5"/>
              </a:rPr>
              <a:t>https://www.mssqltips.com/sqlservertip/4590/deploying-azure-sql-data-warehouse-using-resource-manager</a:t>
            </a:r>
            <a:r>
              <a:rPr lang="en-US" sz="1200" dirty="0" smtClean="0">
                <a:hlinkClick r:id="rId5"/>
              </a:rPr>
              <a:t>/</a:t>
            </a:r>
            <a:endParaRPr lang="en-US" sz="1200" dirty="0" smtClean="0"/>
          </a:p>
          <a:p>
            <a:pPr marL="0" indent="0">
              <a:buNone/>
            </a:pPr>
            <a:endParaRPr lang="en-US" sz="1200" dirty="0"/>
          </a:p>
        </p:txBody>
      </p:sp>
    </p:spTree>
    <p:extLst>
      <p:ext uri="{BB962C8B-B14F-4D97-AF65-F5344CB8AC3E}">
        <p14:creationId xmlns:p14="http://schemas.microsoft.com/office/powerpoint/2010/main" val="324700483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References (cont.)</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t>Azure SQL Database – Bulk Insert</a:t>
            </a:r>
          </a:p>
          <a:p>
            <a:pPr marL="0" indent="0">
              <a:buNone/>
            </a:pPr>
            <a:r>
              <a:rPr lang="en-US" sz="1200" dirty="0">
                <a:hlinkClick r:id="rId2"/>
              </a:rPr>
              <a:t>https://www.mssqltips.com/sqlservertip/5064/bulk-insert-data-into-a-azure-sql-database-with-powershell</a:t>
            </a:r>
            <a:r>
              <a:rPr lang="en-US" sz="1200" dirty="0" smtClean="0">
                <a:hlinkClick r:id="rId2"/>
              </a:rPr>
              <a:t>/</a:t>
            </a:r>
            <a:endParaRPr lang="en-US" sz="1200" dirty="0" smtClean="0"/>
          </a:p>
          <a:p>
            <a:pPr marL="0" indent="0">
              <a:buNone/>
            </a:pPr>
            <a:endParaRPr lang="en-US" sz="1200" dirty="0"/>
          </a:p>
          <a:p>
            <a:pPr marL="0" indent="0">
              <a:buNone/>
            </a:pPr>
            <a:r>
              <a:rPr lang="en-US" sz="1200" dirty="0"/>
              <a:t>Azure SQL Data Warehouse – PolyBase</a:t>
            </a:r>
          </a:p>
          <a:p>
            <a:pPr marL="0" indent="0">
              <a:buNone/>
            </a:pPr>
            <a:r>
              <a:rPr lang="en-US" sz="1200" dirty="0">
                <a:hlinkClick r:id="rId3"/>
              </a:rPr>
              <a:t>https://</a:t>
            </a:r>
            <a:r>
              <a:rPr lang="en-US" sz="1200" dirty="0" smtClean="0">
                <a:hlinkClick r:id="rId3"/>
              </a:rPr>
              <a:t>docs.microsoft.com/en-us/azure/sql-data-warehouse/sql-data-warehouse-get-started-load-with-polybase</a:t>
            </a:r>
            <a:endParaRPr lang="en-US" sz="1200" dirty="0" smtClean="0"/>
          </a:p>
          <a:p>
            <a:pPr marL="0" indent="0">
              <a:buNone/>
            </a:pPr>
            <a:endParaRPr lang="en-US" sz="1200" dirty="0"/>
          </a:p>
          <a:p>
            <a:pPr marL="0" indent="0">
              <a:buNone/>
            </a:pPr>
            <a:r>
              <a:rPr lang="en-US" sz="1200" dirty="0"/>
              <a:t>Azure Automation – Run Books</a:t>
            </a:r>
          </a:p>
          <a:p>
            <a:pPr marL="0" indent="0">
              <a:buNone/>
            </a:pPr>
            <a:r>
              <a:rPr lang="en-US" sz="1200" dirty="0">
                <a:hlinkClick r:id="rId4"/>
              </a:rPr>
              <a:t>https://</a:t>
            </a:r>
            <a:r>
              <a:rPr lang="en-US" sz="1200" dirty="0" smtClean="0">
                <a:hlinkClick r:id="rId4"/>
              </a:rPr>
              <a:t>docs.microsoft.com/en-us/azure/automation/automation-starting-a-runbook</a:t>
            </a:r>
            <a:endParaRPr lang="en-US" sz="1200" dirty="0" smtClean="0"/>
          </a:p>
          <a:p>
            <a:pPr marL="0" indent="0">
              <a:buNone/>
            </a:pPr>
            <a:endParaRPr lang="en-US" sz="1200" dirty="0"/>
          </a:p>
        </p:txBody>
      </p:sp>
    </p:spTree>
    <p:extLst>
      <p:ext uri="{BB962C8B-B14F-4D97-AF65-F5344CB8AC3E}">
        <p14:creationId xmlns:p14="http://schemas.microsoft.com/office/powerpoint/2010/main" val="156768306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Biography</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200" dirty="0" smtClean="0"/>
          </a:p>
          <a:p>
            <a:pPr marL="0" indent="0">
              <a:buNone/>
            </a:pPr>
            <a:r>
              <a:rPr lang="en-US" sz="1200" dirty="0" smtClean="0"/>
              <a:t>John </a:t>
            </a:r>
            <a:r>
              <a:rPr lang="en-US" sz="1200" dirty="0"/>
              <a:t>Miner is a Data Architect </a:t>
            </a:r>
            <a:r>
              <a:rPr lang="en-US" sz="1200" dirty="0" smtClean="0"/>
              <a:t>for Insight Digital Innovations and helps </a:t>
            </a:r>
            <a:r>
              <a:rPr lang="en-US" sz="1200" dirty="0"/>
              <a:t>corporations solve their business needs with various data platform solutions. </a:t>
            </a:r>
            <a:br>
              <a:rPr lang="en-US" sz="1200" dirty="0"/>
            </a:br>
            <a:r>
              <a:rPr lang="en-US" sz="1200" dirty="0"/>
              <a:t/>
            </a:r>
            <a:br>
              <a:rPr lang="en-US" sz="1200" dirty="0"/>
            </a:br>
            <a:r>
              <a:rPr lang="en-US" sz="1200" dirty="0"/>
              <a:t>He has </a:t>
            </a:r>
            <a:r>
              <a:rPr lang="en-US" sz="1200" dirty="0" smtClean="0"/>
              <a:t>thirty </a:t>
            </a:r>
            <a:r>
              <a:rPr lang="en-US" sz="1200" dirty="0"/>
              <a:t>years of data processing experience, and his architecture expertise encompasses all phases of the software project life cycle, including design, development, implementation, and maintenance of systems. </a:t>
            </a:r>
            <a:br>
              <a:rPr lang="en-US" sz="1200" dirty="0"/>
            </a:br>
            <a:r>
              <a:rPr lang="en-US" sz="1200" dirty="0"/>
              <a:t/>
            </a:r>
            <a:br>
              <a:rPr lang="en-US" sz="1200" dirty="0"/>
            </a:br>
            <a:r>
              <a:rPr lang="en-US" sz="1200" dirty="0"/>
              <a:t>His credentials include undergraduate and graduate degrees in Computer Science from the University of Rhode Island. He has also earned certificates from Microsoft for Database Administration (MCDBA), System Administration (MCSA) and Data Management &amp; Analytics (MCSE). </a:t>
            </a:r>
            <a:br>
              <a:rPr lang="en-US" sz="1200" dirty="0"/>
            </a:br>
            <a:r>
              <a:rPr lang="en-US" sz="1200" dirty="0"/>
              <a:t/>
            </a:r>
            <a:br>
              <a:rPr lang="en-US" sz="1200" dirty="0"/>
            </a:br>
            <a:r>
              <a:rPr lang="en-US" sz="1200" dirty="0"/>
              <a:t>Before joining </a:t>
            </a:r>
            <a:r>
              <a:rPr lang="en-US" sz="1200" dirty="0" smtClean="0"/>
              <a:t>Insight, </a:t>
            </a:r>
            <a:r>
              <a:rPr lang="en-US" sz="1200" dirty="0"/>
              <a:t>John won the Data Platform MVP award in </a:t>
            </a:r>
            <a:r>
              <a:rPr lang="en-US" sz="1200" dirty="0" smtClean="0"/>
              <a:t>2014, 2015 and 2018 </a:t>
            </a:r>
            <a:r>
              <a:rPr lang="en-US" sz="1200" dirty="0"/>
              <a:t>for his outstanding contributions to the SQL Server community. </a:t>
            </a:r>
            <a:br>
              <a:rPr lang="en-US" sz="1200" dirty="0"/>
            </a:br>
            <a:r>
              <a:rPr lang="en-US" sz="1200" dirty="0"/>
              <a:t/>
            </a:r>
            <a:br>
              <a:rPr lang="en-US" sz="1200" dirty="0"/>
            </a:br>
            <a:r>
              <a:rPr lang="en-US" sz="1200" dirty="0"/>
              <a:t>When he is not busy talking to local user groups or writing blog entries on new technology, he spends time with his wife and daughter enjoying outdoor activities. Some of John’s hobbies include wood working projects, crafting a good beer and playing a game of chess.</a:t>
            </a:r>
          </a:p>
        </p:txBody>
      </p:sp>
    </p:spTree>
    <p:extLst>
      <p:ext uri="{BB962C8B-B14F-4D97-AF65-F5344CB8AC3E}">
        <p14:creationId xmlns:p14="http://schemas.microsoft.com/office/powerpoint/2010/main" val="153864870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BABFDC-DF64-5B4A-BEFF-B42A91708CEA}"/>
              </a:ext>
            </a:extLst>
          </p:cNvPr>
          <p:cNvSpPr>
            <a:spLocks noGrp="1"/>
          </p:cNvSpPr>
          <p:nvPr>
            <p:ph type="ctrTitle"/>
          </p:nvPr>
        </p:nvSpPr>
        <p:spPr>
          <a:xfrm>
            <a:off x="327862" y="3530424"/>
            <a:ext cx="6143277" cy="701450"/>
          </a:xfrm>
        </p:spPr>
        <p:txBody>
          <a:bodyPr/>
          <a:lstStyle/>
          <a:p>
            <a:r>
              <a:rPr lang="en-US" dirty="0" smtClean="0"/>
              <a:t>Questions / Thank You</a:t>
            </a:r>
            <a:endParaRPr lang="en-US" dirty="0"/>
          </a:p>
        </p:txBody>
      </p:sp>
    </p:spTree>
    <p:extLst>
      <p:ext uri="{BB962C8B-B14F-4D97-AF65-F5344CB8AC3E}">
        <p14:creationId xmlns:p14="http://schemas.microsoft.com/office/powerpoint/2010/main" val="302038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Big Data Problem</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t>Most companies are faced with the ever-growing big data problem.  It is estimated that there will be 40 zettabytes of new data generated between 2012 to 2020.  See the computer world article for details.  </a:t>
            </a:r>
          </a:p>
          <a:p>
            <a:endParaRPr lang="en-US" sz="1800" dirty="0"/>
          </a:p>
          <a:p>
            <a:r>
              <a:rPr lang="en-US" sz="1800" dirty="0"/>
              <a:t>Most of this data will be generated by sensors and machines.   However, only a small portion of the data is available for users.  How can IT professionals help business lines gather and process data from various sources?</a:t>
            </a:r>
          </a:p>
        </p:txBody>
      </p:sp>
    </p:spTree>
    <p:extLst>
      <p:ext uri="{BB962C8B-B14F-4D97-AF65-F5344CB8AC3E}">
        <p14:creationId xmlns:p14="http://schemas.microsoft.com/office/powerpoint/2010/main" val="52037710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Big Data Solution</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t>Schema </a:t>
            </a:r>
            <a:r>
              <a:rPr lang="en-US" sz="1800" dirty="0">
                <a:solidFill>
                  <a:srgbClr val="D40E8C"/>
                </a:solidFill>
              </a:rPr>
              <a:t>on write </a:t>
            </a:r>
            <a:r>
              <a:rPr lang="en-US" sz="1800" dirty="0"/>
              <a:t>is represented by the traditional relational database. Raw data is ingested by an extract, transform and load (ETL) process. The data is stored in tables that enforce integrity and allow for quick retrieval. Only a </a:t>
            </a:r>
            <a:r>
              <a:rPr lang="en-US" sz="1800" dirty="0">
                <a:solidFill>
                  <a:srgbClr val="D40E8C"/>
                </a:solidFill>
              </a:rPr>
              <a:t>small portion </a:t>
            </a:r>
            <a:r>
              <a:rPr lang="en-US" sz="1800" dirty="0"/>
              <a:t>of the total data owned by the company resides in the database. </a:t>
            </a:r>
          </a:p>
          <a:p>
            <a:endParaRPr lang="en-US" sz="1800" dirty="0"/>
          </a:p>
          <a:p>
            <a:r>
              <a:rPr lang="en-US" sz="1800" dirty="0"/>
              <a:t>Schema </a:t>
            </a:r>
            <a:r>
              <a:rPr lang="en-US" sz="1800" dirty="0">
                <a:solidFill>
                  <a:srgbClr val="D40E8C"/>
                </a:solidFill>
              </a:rPr>
              <a:t>on read </a:t>
            </a:r>
            <a:r>
              <a:rPr lang="en-US" sz="1800" dirty="0"/>
              <a:t>is represented by technologies such as Hadoop or PolyBase. These technologies assumed that data integrity was applied during the generation of the text files. The actual definition of the table is applied during the read operation. </a:t>
            </a:r>
            <a:r>
              <a:rPr lang="en-US" sz="1800" dirty="0">
                <a:solidFill>
                  <a:srgbClr val="D40E8C"/>
                </a:solidFill>
              </a:rPr>
              <a:t>All data </a:t>
            </a:r>
            <a:r>
              <a:rPr lang="en-US" sz="1800" dirty="0"/>
              <a:t>owned by the company can reside in simple storage.</a:t>
            </a:r>
          </a:p>
        </p:txBody>
      </p:sp>
    </p:spTree>
    <p:extLst>
      <p:ext uri="{BB962C8B-B14F-4D97-AF65-F5344CB8AC3E}">
        <p14:creationId xmlns:p14="http://schemas.microsoft.com/office/powerpoint/2010/main" val="242167099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a:xfrm>
            <a:off x="368360" y="243909"/>
            <a:ext cx="8714943" cy="682400"/>
          </a:xfrm>
        </p:spPr>
        <p:txBody>
          <a:bodyPr/>
          <a:lstStyle/>
          <a:p>
            <a:r>
              <a:rPr lang="en-US" dirty="0">
                <a:solidFill>
                  <a:schemeClr val="tx1">
                    <a:lumMod val="65000"/>
                    <a:lumOff val="35000"/>
                  </a:schemeClr>
                </a:solidFill>
              </a:rPr>
              <a:t>Presentation Overview</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mj-lt"/>
              <a:buAutoNum type="arabicPeriod"/>
            </a:pPr>
            <a:r>
              <a:rPr lang="en-US" sz="1800" dirty="0"/>
              <a:t>Grab some big data.</a:t>
            </a:r>
          </a:p>
          <a:p>
            <a:pPr marL="457200" indent="-457200">
              <a:buFont typeface="+mj-lt"/>
              <a:buAutoNum type="arabicPeriod"/>
            </a:pPr>
            <a:r>
              <a:rPr lang="en-US" sz="1800" dirty="0"/>
              <a:t>Create blob storage account.</a:t>
            </a:r>
          </a:p>
          <a:p>
            <a:pPr marL="457200" indent="-457200">
              <a:buFont typeface="+mj-lt"/>
              <a:buAutoNum type="arabicPeriod"/>
            </a:pPr>
            <a:r>
              <a:rPr lang="en-US" sz="1800" dirty="0"/>
              <a:t>Copy data to container.</a:t>
            </a:r>
          </a:p>
          <a:p>
            <a:pPr marL="457200" indent="-457200">
              <a:buFont typeface="+mj-lt"/>
              <a:buAutoNum type="arabicPeriod"/>
            </a:pPr>
            <a:r>
              <a:rPr lang="en-US" sz="1800" dirty="0"/>
              <a:t>Azure SQL database plumbing.</a:t>
            </a:r>
          </a:p>
          <a:p>
            <a:pPr marL="457200" indent="-457200">
              <a:buFont typeface="+mj-lt"/>
              <a:buAutoNum type="arabicPeriod"/>
            </a:pPr>
            <a:r>
              <a:rPr lang="en-US" sz="1800" dirty="0"/>
              <a:t>Loading data with BULK INSERT.</a:t>
            </a:r>
          </a:p>
          <a:p>
            <a:pPr marL="457200" indent="-457200">
              <a:buFont typeface="+mj-lt"/>
              <a:buAutoNum type="arabicPeriod"/>
            </a:pPr>
            <a:r>
              <a:rPr lang="en-US" sz="1800" dirty="0"/>
              <a:t>Azure SQL data warehouse plumbing.</a:t>
            </a:r>
          </a:p>
          <a:p>
            <a:pPr marL="457200" indent="-457200">
              <a:buFont typeface="+mj-lt"/>
              <a:buAutoNum type="arabicPeriod"/>
            </a:pPr>
            <a:r>
              <a:rPr lang="en-US" sz="1800" dirty="0"/>
              <a:t>Loading data with POLYBASE.</a:t>
            </a:r>
          </a:p>
          <a:p>
            <a:pPr marL="457200" indent="-457200">
              <a:buFont typeface="+mj-lt"/>
              <a:buAutoNum type="arabicPeriod"/>
            </a:pPr>
            <a:r>
              <a:rPr lang="en-US" sz="1800" dirty="0"/>
              <a:t>Azure automation with RUNBOOKS.</a:t>
            </a:r>
          </a:p>
          <a:p>
            <a:endParaRPr lang="en-US" dirty="0"/>
          </a:p>
        </p:txBody>
      </p:sp>
    </p:spTree>
    <p:extLst>
      <p:ext uri="{BB962C8B-B14F-4D97-AF65-F5344CB8AC3E}">
        <p14:creationId xmlns:p14="http://schemas.microsoft.com/office/powerpoint/2010/main" val="114114453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Big Data = Stock Data?</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900" dirty="0"/>
              <a:t>When dealing with big data, most computer scientist talk about </a:t>
            </a:r>
            <a:r>
              <a:rPr lang="en-US" sz="1900" dirty="0">
                <a:solidFill>
                  <a:srgbClr val="D40E8C"/>
                </a:solidFill>
              </a:rPr>
              <a:t>Volume</a:t>
            </a:r>
            <a:r>
              <a:rPr lang="en-US" sz="1900" dirty="0"/>
              <a:t>, </a:t>
            </a:r>
            <a:r>
              <a:rPr lang="en-US" sz="1900" dirty="0">
                <a:solidFill>
                  <a:srgbClr val="D40E8C"/>
                </a:solidFill>
              </a:rPr>
              <a:t>Velocity</a:t>
            </a:r>
            <a:r>
              <a:rPr lang="en-US" sz="1900" dirty="0"/>
              <a:t> and </a:t>
            </a:r>
            <a:r>
              <a:rPr lang="en-US" sz="1900" dirty="0">
                <a:solidFill>
                  <a:srgbClr val="D40E8C"/>
                </a:solidFill>
              </a:rPr>
              <a:t>Variety</a:t>
            </a:r>
            <a:r>
              <a:rPr lang="en-US" sz="1900" dirty="0"/>
              <a:t>.</a:t>
            </a:r>
          </a:p>
          <a:p>
            <a:endParaRPr lang="en-US" sz="1900" dirty="0"/>
          </a:p>
          <a:p>
            <a:r>
              <a:rPr lang="en-US" sz="1900" dirty="0"/>
              <a:t>If we are talking about real time trading, the volume tickets to buy or sell at NASDAQ can be high. </a:t>
            </a:r>
          </a:p>
          <a:p>
            <a:endParaRPr lang="en-US" sz="1900" dirty="0"/>
          </a:p>
          <a:p>
            <a:r>
              <a:rPr lang="en-US" sz="1900" dirty="0"/>
              <a:t>The velocity is at the second or less time frame.  This means many records over the period of 7 hours.</a:t>
            </a:r>
          </a:p>
          <a:p>
            <a:endParaRPr lang="en-US" sz="1900" dirty="0"/>
          </a:p>
          <a:p>
            <a:r>
              <a:rPr lang="en-US" sz="1900" dirty="0"/>
              <a:t>However, the variety is static.  All trading data conforms to a particular format.</a:t>
            </a:r>
          </a:p>
          <a:p>
            <a:endParaRPr lang="en-US" dirty="0"/>
          </a:p>
        </p:txBody>
      </p:sp>
    </p:spTree>
    <p:extLst>
      <p:ext uri="{BB962C8B-B14F-4D97-AF65-F5344CB8AC3E}">
        <p14:creationId xmlns:p14="http://schemas.microsoft.com/office/powerpoint/2010/main" val="249537867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S&amp;P 500 Stock Data</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t>The S&amp;P 500 stock data from yahoo financials is a subset of a big data problem.</a:t>
            </a:r>
          </a:p>
          <a:p>
            <a:endParaRPr lang="en-US" sz="1800" dirty="0"/>
          </a:p>
          <a:p>
            <a:r>
              <a:rPr lang="en-US" sz="1800" dirty="0"/>
              <a:t>We have roughly 500 companies defined on Wikipedia as being part of the prestigious group.</a:t>
            </a:r>
          </a:p>
          <a:p>
            <a:endParaRPr lang="en-US" sz="1800" dirty="0"/>
          </a:p>
          <a:p>
            <a:r>
              <a:rPr lang="en-US" sz="1800" dirty="0"/>
              <a:t>Each day, we have one record that states the open, low, high and close stock values.  Also, the total traded volume is recorded.</a:t>
            </a:r>
          </a:p>
          <a:p>
            <a:endParaRPr lang="en-US" dirty="0"/>
          </a:p>
        </p:txBody>
      </p:sp>
      <p:sp>
        <p:nvSpPr>
          <p:cNvPr id="6" name="Rectangle 5"/>
          <p:cNvSpPr/>
          <p:nvPr/>
        </p:nvSpPr>
        <p:spPr>
          <a:xfrm>
            <a:off x="367862" y="4326614"/>
            <a:ext cx="2355272" cy="276999"/>
          </a:xfrm>
          <a:prstGeom prst="rect">
            <a:avLst/>
          </a:prstGeom>
        </p:spPr>
        <p:txBody>
          <a:bodyPr wrap="square">
            <a:spAutoFit/>
          </a:bodyPr>
          <a:lstStyle/>
          <a:p>
            <a:r>
              <a:rPr lang="en-US" sz="1200" b="1" dirty="0">
                <a:solidFill>
                  <a:srgbClr val="D40E8C"/>
                </a:solidFill>
                <a:latin typeface="+mj-lt"/>
              </a:rPr>
              <a:t>Example 1 – Grab stock data</a:t>
            </a:r>
          </a:p>
        </p:txBody>
      </p:sp>
    </p:spTree>
    <p:extLst>
      <p:ext uri="{BB962C8B-B14F-4D97-AF65-F5344CB8AC3E}">
        <p14:creationId xmlns:p14="http://schemas.microsoft.com/office/powerpoint/2010/main" val="121298021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Storage Concepts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a:t>Azure supplies the developer with many different storage concepts.  Today, we are going to focus on blob storage.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49" y="2017319"/>
            <a:ext cx="4388716" cy="2649356"/>
          </a:xfrm>
          <a:prstGeom prst="rect">
            <a:avLst/>
          </a:prstGeom>
        </p:spPr>
      </p:pic>
    </p:spTree>
    <p:extLst>
      <p:ext uri="{BB962C8B-B14F-4D97-AF65-F5344CB8AC3E}">
        <p14:creationId xmlns:p14="http://schemas.microsoft.com/office/powerpoint/2010/main" val="290761382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a:t>
            </a:r>
            <a:r>
              <a:rPr lang="en-US" dirty="0" smtClean="0">
                <a:solidFill>
                  <a:schemeClr val="tx1">
                    <a:lumMod val="65000"/>
                    <a:lumOff val="35000"/>
                  </a:schemeClr>
                </a:solidFill>
              </a:rPr>
              <a:t>Blob Storage</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a:t>There is an hierarchy of objects when dealing with storage.  A blob (file) resides in a container and a container resides in an storage account.  </a:t>
            </a:r>
            <a:r>
              <a:rPr lang="en-US" sz="1800" dirty="0">
                <a:solidFill>
                  <a:srgbClr val="D40E8C"/>
                </a:solidFill>
              </a:rPr>
              <a:t>Hot</a:t>
            </a:r>
            <a:r>
              <a:rPr lang="en-US" sz="1800" dirty="0"/>
              <a:t>, </a:t>
            </a:r>
            <a:r>
              <a:rPr lang="en-US" sz="1800" dirty="0">
                <a:solidFill>
                  <a:srgbClr val="D40E8C"/>
                </a:solidFill>
              </a:rPr>
              <a:t>cool</a:t>
            </a:r>
            <a:r>
              <a:rPr lang="en-US" sz="1800" dirty="0"/>
              <a:t> and </a:t>
            </a:r>
            <a:r>
              <a:rPr lang="en-US" sz="1800" dirty="0">
                <a:solidFill>
                  <a:srgbClr val="D40E8C"/>
                </a:solidFill>
              </a:rPr>
              <a:t>archive</a:t>
            </a:r>
            <a:r>
              <a:rPr lang="en-US" sz="1800" dirty="0"/>
              <a:t> storage tiers are now available.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102" y="2306307"/>
            <a:ext cx="4670910" cy="2318470"/>
          </a:xfrm>
          <a:prstGeom prst="rect">
            <a:avLst/>
          </a:prstGeom>
        </p:spPr>
      </p:pic>
    </p:spTree>
    <p:extLst>
      <p:ext uri="{BB962C8B-B14F-4D97-AF65-F5344CB8AC3E}">
        <p14:creationId xmlns:p14="http://schemas.microsoft.com/office/powerpoint/2010/main" val="2861346117"/>
      </p:ext>
    </p:extLst>
  </p:cSld>
  <p:clrMapOvr>
    <a:masterClrMapping/>
  </p:clrMapOvr>
  <p:transition spd="slow">
    <p:push dir="u"/>
  </p:transition>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C7F4B86-C44D-1C4E-86B8-BC5F011065A2}" vid="{A907E963-A896-8744-9875-CAAEA24585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E3BFC987ED9DD439BE33B036A2FFF55" ma:contentTypeVersion="9" ma:contentTypeDescription="Create a new document." ma:contentTypeScope="" ma:versionID="ccc5ad4ca152208d453192be90424cec">
  <xsd:schema xmlns:xsd="http://www.w3.org/2001/XMLSchema" xmlns:xs="http://www.w3.org/2001/XMLSchema" xmlns:p="http://schemas.microsoft.com/office/2006/metadata/properties" xmlns:ns2="68201248-332f-4b19-a564-5b53df1aa731" xmlns:ns3="2c4b7055-2425-4510-9a7f-db214c51849b" targetNamespace="http://schemas.microsoft.com/office/2006/metadata/properties" ma:root="true" ma:fieldsID="6a30ff04eee07dcd8c073745cae5653c" ns2:_="" ns3:_="">
    <xsd:import namespace="68201248-332f-4b19-a564-5b53df1aa731"/>
    <xsd:import namespace="2c4b7055-2425-4510-9a7f-db214c51849b"/>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201248-332f-4b19-a564-5b53df1aa731" elementFormDefault="qualified">
    <xsd:import namespace="http://schemas.microsoft.com/office/2006/documentManagement/types"/>
    <xsd:import namespace="http://schemas.microsoft.com/office/infopath/2007/PartnerControls"/>
    <xsd:element name="SharedWithUsers" ma:index="8" nillable="true" ma:displayName="Shared With" ma:description=""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format="DateTim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c4b7055-2425-4510-9a7f-db214c51849b"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734002-4F6D-49CF-AA2C-43521C1FC708}">
  <ds:schemaRefs>
    <ds:schemaRef ds:uri="http://schemas.microsoft.com/sharepoint/v3/contenttype/forms"/>
  </ds:schemaRefs>
</ds:datastoreItem>
</file>

<file path=customXml/itemProps2.xml><?xml version="1.0" encoding="utf-8"?>
<ds:datastoreItem xmlns:ds="http://schemas.openxmlformats.org/officeDocument/2006/customXml" ds:itemID="{E714266F-2521-4BD1-B40E-70FEF353EEC2}">
  <ds:schemaRefs>
    <ds:schemaRef ds:uri="http://www.w3.org/XML/1998/namespace"/>
    <ds:schemaRef ds:uri="http://purl.org/dc/elements/1.1/"/>
    <ds:schemaRef ds:uri="http://purl.org/dc/dcmitype/"/>
    <ds:schemaRef ds:uri="http://purl.org/dc/terms/"/>
    <ds:schemaRef ds:uri="68201248-332f-4b19-a564-5b53df1aa731"/>
    <ds:schemaRef ds:uri="http://schemas.microsoft.com/office/infopath/2007/PartnerControls"/>
    <ds:schemaRef ds:uri="http://schemas.microsoft.com/office/2006/documentManagement/types"/>
    <ds:schemaRef ds:uri="http://schemas.openxmlformats.org/package/2006/metadata/core-properties"/>
    <ds:schemaRef ds:uri="2c4b7055-2425-4510-9a7f-db214c51849b"/>
    <ds:schemaRef ds:uri="http://schemas.microsoft.com/office/2006/metadata/properties"/>
  </ds:schemaRefs>
</ds:datastoreItem>
</file>

<file path=customXml/itemProps3.xml><?xml version="1.0" encoding="utf-8"?>
<ds:datastoreItem xmlns:ds="http://schemas.openxmlformats.org/officeDocument/2006/customXml" ds:itemID="{AB3DB80C-1E7C-48F0-9EFD-703222EF80D6}">
  <ds:schemaRefs>
    <ds:schemaRef ds:uri="2c4b7055-2425-4510-9a7f-db214c51849b"/>
    <ds:schemaRef ds:uri="68201248-332f-4b19-a564-5b53df1aa73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1231</Words>
  <Application>Microsoft Office PowerPoint</Application>
  <PresentationFormat>On-screen Show (16:9)</PresentationFormat>
  <Paragraphs>159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MS PGothic</vt:lpstr>
      <vt:lpstr>Arial</vt:lpstr>
      <vt:lpstr>Calibri</vt:lpstr>
      <vt:lpstr>Calibri Light</vt:lpstr>
      <vt:lpstr>Verdana</vt:lpstr>
      <vt:lpstr>1_Office Theme</vt:lpstr>
      <vt:lpstr>Staging Data for Azure SQL Services</vt:lpstr>
      <vt:lpstr>Target Audience</vt:lpstr>
      <vt:lpstr>Big Data Problem</vt:lpstr>
      <vt:lpstr>Big Data Solution</vt:lpstr>
      <vt:lpstr>Presentation Overview</vt:lpstr>
      <vt:lpstr>Big Data = Stock Data?</vt:lpstr>
      <vt:lpstr>S&amp;P 500 Stock Data</vt:lpstr>
      <vt:lpstr>Azure Storage Concepts</vt:lpstr>
      <vt:lpstr>Azure Blob Storage</vt:lpstr>
      <vt:lpstr>Access to Storage</vt:lpstr>
      <vt:lpstr>Copying Data 2 Azure Storage</vt:lpstr>
      <vt:lpstr>Azure SQL Database</vt:lpstr>
      <vt:lpstr>Stocks Database (SQL DB)</vt:lpstr>
      <vt:lpstr>SQL Database Plumbing</vt:lpstr>
      <vt:lpstr>Azure SQL Data Warehouse</vt:lpstr>
      <vt:lpstr>Azure SQL DW (data/compute)</vt:lpstr>
      <vt:lpstr>Stocks Database (SQL DW)</vt:lpstr>
      <vt:lpstr>Data Warehouse Plumbing</vt:lpstr>
      <vt:lpstr>Azure Automation Overview</vt:lpstr>
      <vt:lpstr>Azure Automation Solution</vt:lpstr>
      <vt:lpstr>!!  Warning Label  !!</vt:lpstr>
      <vt:lpstr>Summary</vt:lpstr>
      <vt:lpstr>References</vt:lpstr>
      <vt:lpstr>References (cont.)</vt:lpstr>
      <vt:lpstr>Biography</vt:lpstr>
      <vt:lpstr>Questions /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Microsoft Office User</dc:creator>
  <cp:lastModifiedBy>Miner, John</cp:lastModifiedBy>
  <cp:revision>214</cp:revision>
  <dcterms:modified xsi:type="dcterms:W3CDTF">2019-01-07T17:59:45Z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0x010100AE3BFC987ED9DD439BE33B036A2FFF55</vt:lpwstr>
  </property>
</Properties>
</file>