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80" r:id="rId5"/>
    <p:sldId id="261" r:id="rId6"/>
    <p:sldId id="309" r:id="rId7"/>
    <p:sldId id="310" r:id="rId8"/>
    <p:sldId id="311" r:id="rId9"/>
    <p:sldId id="312" r:id="rId10"/>
    <p:sldId id="313" r:id="rId11"/>
    <p:sldId id="316" r:id="rId12"/>
    <p:sldId id="315" r:id="rId13"/>
    <p:sldId id="314" r:id="rId14"/>
    <p:sldId id="317" r:id="rId15"/>
    <p:sldId id="318" r:id="rId16"/>
    <p:sldId id="319" r:id="rId17"/>
    <p:sldId id="278" r:id="rId18"/>
    <p:sldId id="30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547"/>
            <a:ext cx="9143999" cy="6758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0" name="Picture 9" descr="sqlsat1_web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291" y="5860655"/>
            <a:ext cx="2107033" cy="1026732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6727372" y="6633054"/>
            <a:ext cx="2449285" cy="384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2B21B-2ADA-A040-A652-A7305E1B99FE}" type="datetimeFigureOut">
              <a:rPr lang="en-US" smtClean="0"/>
              <a:pPr/>
              <a:t>3/26/2015</a:t>
            </a:fld>
            <a:endParaRPr lang="en-US"/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42B21B-2ADA-A040-A652-A7305E1B99FE}" type="datetimeFigureOut">
              <a:rPr lang="en-US" smtClean="0"/>
              <a:pPr/>
              <a:t>3/26/2015</a:t>
            </a:fld>
            <a:r>
              <a:rPr lang="en-US" smtClean="0"/>
              <a:t>  |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73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  </a:t>
            </a:r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14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98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3/26/2015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22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3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3/26/2015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98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3/26/2015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4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728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8513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fld id="{5942B21B-2ADA-A040-A652-A7305E1B99FE}" type="datetimeFigureOut">
              <a:rPr lang="en-US" smtClean="0"/>
              <a:pPr/>
              <a:t>3/26/2015</a:t>
            </a:fld>
            <a:r>
              <a:rPr lang="en-US" dirty="0" smtClean="0"/>
              <a:t>  |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0114" y="6286903"/>
            <a:ext cx="3153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FFFFF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‹#›</a:t>
            </a:fld>
            <a:r>
              <a:rPr lang="en-US" dirty="0" smtClean="0"/>
              <a:t>  | 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 descr="SQLSaturday_Final_Web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337" y="5911456"/>
            <a:ext cx="1912930" cy="9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raftydba.com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azure/ee336281.as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zure/jj650016.aspx" TargetMode="External"/><Relationship Id="rId2" Type="http://schemas.openxmlformats.org/officeDocument/2006/relationships/hyperlink" Target="http://azure.microsoft.com/en-us/documentation/articles/sql-database-dynamic-data-masking-get-starte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zure.microsoft.com/en-us/documentation/articles/sql-database-elastic-scale-documentation-map/" TargetMode="External"/><Relationship Id="rId4" Type="http://schemas.openxmlformats.org/officeDocument/2006/relationships/hyperlink" Target="https://msdn.microsoft.com/en-us/library/azure/dn741339.aspx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azure/ee730904.aspx" TargetMode="External"/><Relationship Id="rId2" Type="http://schemas.openxmlformats.org/officeDocument/2006/relationships/hyperlink" Target="http://sqlazuremw.codeplex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zure.microsoft.com/blog/author/craig-kitterma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8" y="413658"/>
            <a:ext cx="8203153" cy="1653868"/>
          </a:xfrm>
        </p:spPr>
        <p:txBody>
          <a:bodyPr/>
          <a:lstStyle/>
          <a:p>
            <a:r>
              <a:rPr lang="en-US" dirty="0" smtClean="0">
                <a:latin typeface="Calibri" pitchFamily="34" charset="0"/>
              </a:rPr>
              <a:t>Azure SQL Database = </a:t>
            </a:r>
            <a:r>
              <a:rPr lang="en-US" dirty="0">
                <a:latin typeface="Calibri" pitchFamily="34" charset="0"/>
              </a:rPr>
              <a:t>SAAS</a:t>
            </a:r>
            <a:r>
              <a:rPr lang="en-US" dirty="0" smtClean="0">
                <a:latin typeface="Calibri" pitchFamily="34" charset="0"/>
              </a:rPr>
              <a:t/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(Software </a:t>
            </a:r>
            <a:r>
              <a:rPr lang="en-US" dirty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</a:rPr>
              <a:t>s </a:t>
            </a:r>
            <a:r>
              <a:rPr lang="en-US" dirty="0">
                <a:latin typeface="Calibri" pitchFamily="34" charset="0"/>
              </a:rPr>
              <a:t>a</a:t>
            </a:r>
            <a:r>
              <a:rPr lang="en-US" dirty="0" smtClean="0">
                <a:latin typeface="Calibri" pitchFamily="34" charset="0"/>
              </a:rPr>
              <a:t> Service)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2067524"/>
            <a:ext cx="7925349" cy="2493589"/>
          </a:xfrm>
        </p:spPr>
        <p:txBody>
          <a:bodyPr>
            <a:normAutofit/>
          </a:bodyPr>
          <a:lstStyle/>
          <a:p>
            <a:pPr>
              <a:defRPr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sz="3600" dirty="0" smtClean="0">
                <a:latin typeface="Calibri" pitchFamily="34" charset="0"/>
                <a:cs typeface="Calibri" pitchFamily="34" charset="0"/>
              </a:rPr>
              <a:t>Boston Code Camp #23</a:t>
            </a:r>
            <a:endParaRPr lang="en-US" sz="1100" dirty="0" smtClean="0"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sz="32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By John Miner ~ john@craftydba.com</a:t>
            </a:r>
          </a:p>
        </p:txBody>
      </p:sp>
      <p:pic>
        <p:nvPicPr>
          <p:cNvPr id="1026" name="Picture 2" descr="C:\Users\a1017012\Desktop\3kxh36c58su86dcrogwm_reasonably_small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685" y="5498044"/>
            <a:ext cx="1219200" cy="1219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534885" y="6036127"/>
            <a:ext cx="2394857" cy="620487"/>
          </a:xfrm>
          <a:prstGeom prst="rect">
            <a:avLst/>
          </a:prstGeom>
          <a:noFill/>
        </p:spPr>
        <p:txBody>
          <a:bodyPr wrap="square" rtlCol="0" anchor="b" anchorCtr="0">
            <a:normAutofit fontScale="77500" lnSpcReduction="20000"/>
          </a:bodyPr>
          <a:lstStyle/>
          <a:p>
            <a:pPr>
              <a:defRPr/>
            </a:pPr>
            <a:endParaRPr lang="en-US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Blog: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hlinkClick r:id="rId3"/>
              </a:rPr>
              <a:t>www.craftydba.com</a:t>
            </a:r>
            <a:endParaRPr lang="en-US" dirty="0"/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Tweet: JohnMiner3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80" y="5752615"/>
            <a:ext cx="1456719" cy="924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66" y="5940778"/>
            <a:ext cx="1496076" cy="67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67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SQL Database 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 smtClean="0"/>
              <a:t>Microsoft is trying to get the cloud and on premise versions to be similar in nature.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Most core TSQL objects are supported.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 smtClean="0"/>
              <a:t>Today, we are going to create a fictitious bank with customer, accounts and transactions.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 smtClean="0"/>
              <a:t>A typical database that supports INSERT, SELECT, UPDATE and DELETE.</a:t>
            </a:r>
          </a:p>
          <a:p>
            <a:pPr marL="0" indent="0" fontAlgn="base">
              <a:buNone/>
            </a:pPr>
            <a:endParaRPr lang="en-US" sz="16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10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94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Database – [JD Bank]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24" y="1417638"/>
            <a:ext cx="4551924" cy="4525963"/>
          </a:xfrm>
        </p:spPr>
      </p:pic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11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Objects in [JD Bank]</a:t>
            </a:r>
            <a:endParaRPr lang="en-US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080086"/>
              </p:ext>
            </p:extLst>
          </p:nvPr>
        </p:nvGraphicFramePr>
        <p:xfrm>
          <a:off x="809809" y="1621970"/>
          <a:ext cx="7528090" cy="4081914"/>
        </p:xfrm>
        <a:graphic>
          <a:graphicData uri="http://schemas.openxmlformats.org/drawingml/2006/table">
            <a:tbl>
              <a:tblPr/>
              <a:tblGrid>
                <a:gridCol w="2902220"/>
                <a:gridCol w="1284514"/>
                <a:gridCol w="3341356"/>
              </a:tblGrid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 NAME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 TYPE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OBJECT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CK_ACC_TYPE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CHECK_CONSTRAINT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DF_ACC_TYPE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DEFAULT_CONSTRAINT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DF_TRAN_ID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DEFAULT_CONSTRAINT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FK_CUSTOMER_ID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FOREIGN_KEY_CONSTRAINT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FK_ACCT_ID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FOREIGN_KEY_CONSTRAINT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GET_LUHN_ACCOUNT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SQL_SCALAR_FUNCTION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ADD_RAND_TRANSACTIONS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SQL_STORED_PROCEDURE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PK_ACC_ID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PRIMARY_KEY_CONSTRAINT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PK_CUS_ID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PRIMARY_KEY_CONSTRAINT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SEQ_TRANS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SEQUENCE_OBJECT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TRG_PATRIOT_ACT_VIOLATION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SQL_TRIGGER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USER_TABLE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TRANSACTIONS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USER_TABLE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ACCOUNTS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USER_TABLE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UQ_ACC_ID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UNIQUE_CONSTRAINT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TRANS_BY_CUSTOMER_MONTH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67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CUSTOMER_BALANCE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12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Good, Bad and Ugly?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Good Things?</a:t>
            </a:r>
            <a:endParaRPr lang="en-US" sz="1000" dirty="0" smtClean="0">
              <a:solidFill>
                <a:srgbClr val="00B050"/>
              </a:solidFill>
            </a:endParaRPr>
          </a:p>
          <a:p>
            <a:pPr fontAlgn="base"/>
            <a:r>
              <a:rPr lang="en-US" sz="2000" dirty="0" smtClean="0"/>
              <a:t>Microsoft is responsible for the up-time of the database.  </a:t>
            </a:r>
          </a:p>
          <a:p>
            <a:pPr fontAlgn="base"/>
            <a:r>
              <a:rPr lang="en-US" sz="2000" dirty="0" smtClean="0"/>
              <a:t>File management is handled by Microsoft.</a:t>
            </a:r>
          </a:p>
          <a:p>
            <a:pPr fontAlgn="base"/>
            <a:r>
              <a:rPr lang="en-US" sz="2000" dirty="0" smtClean="0"/>
              <a:t>Read Committed Snapshot Isolation is the concurrency level.</a:t>
            </a:r>
          </a:p>
          <a:p>
            <a:pPr fontAlgn="base"/>
            <a:r>
              <a:rPr lang="en-US" sz="2000" dirty="0" smtClean="0"/>
              <a:t>You do not have to maintain patching levels on your DBMS.</a:t>
            </a:r>
          </a:p>
          <a:p>
            <a:pPr marL="0" indent="0" fontAlgn="base">
              <a:buNone/>
            </a:pPr>
            <a:r>
              <a:rPr lang="en-US" sz="2000" dirty="0" smtClean="0"/>
              <a:t>  </a:t>
            </a:r>
          </a:p>
          <a:p>
            <a:pPr marL="0" indent="0" fontAlgn="base"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Bad Things:</a:t>
            </a:r>
            <a:endParaRPr lang="en-US" sz="2000" dirty="0">
              <a:solidFill>
                <a:srgbClr val="FF0000"/>
              </a:solidFill>
            </a:endParaRPr>
          </a:p>
          <a:p>
            <a:pPr fontAlgn="base"/>
            <a:r>
              <a:rPr lang="en-US" sz="2000" dirty="0" smtClean="0"/>
              <a:t>Advance features such as file stream and file table are not supported.</a:t>
            </a:r>
          </a:p>
          <a:p>
            <a:pPr fontAlgn="base"/>
            <a:r>
              <a:rPr lang="en-US" sz="2000" dirty="0" smtClean="0"/>
              <a:t>Other features such as custom CLR code are partially supported.</a:t>
            </a:r>
          </a:p>
          <a:p>
            <a:pPr fontAlgn="base"/>
            <a:r>
              <a:rPr lang="en-US" sz="2000" dirty="0" smtClean="0"/>
              <a:t>Check the full list here. </a:t>
            </a:r>
          </a:p>
          <a:p>
            <a:pPr marL="400050" lvl="1" indent="0" fontAlgn="base">
              <a:buNone/>
            </a:pPr>
            <a:r>
              <a:rPr lang="en-US" sz="1600" dirty="0" smtClean="0">
                <a:hlinkClick r:id="rId2"/>
              </a:rPr>
              <a:t>https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msdn.microsoft.com/en-us/library/azure/ee336281.aspx</a:t>
            </a:r>
            <a:endParaRPr lang="en-US" sz="1600" dirty="0" smtClean="0"/>
          </a:p>
          <a:p>
            <a:pPr fontAlgn="base"/>
            <a:endParaRPr lang="en-US" sz="2000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13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4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Features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Data masking </a:t>
            </a:r>
            <a:r>
              <a:rPr lang="en-US" sz="1600" dirty="0" smtClean="0">
                <a:latin typeface="+mj-lt"/>
              </a:rPr>
              <a:t>is a new feature in SQL Azure database.</a:t>
            </a:r>
          </a:p>
          <a:p>
            <a:pPr marL="0" indent="0" fontAlgn="base">
              <a:buNone/>
            </a:pPr>
            <a:r>
              <a:rPr lang="en-US" sz="1600" dirty="0" smtClean="0">
                <a:latin typeface="+mj-lt"/>
                <a:hlinkClick r:id="rId2"/>
              </a:rPr>
              <a:t>http</a:t>
            </a:r>
            <a:r>
              <a:rPr lang="en-US" sz="1600" dirty="0">
                <a:latin typeface="+mj-lt"/>
                <a:hlinkClick r:id="rId2"/>
              </a:rPr>
              <a:t>://azure.microsoft.com/en-us/documentation/articles/sql-database-dynamic-data-masking-get-started</a:t>
            </a:r>
            <a:r>
              <a:rPr lang="en-US" sz="1600" dirty="0" smtClean="0">
                <a:latin typeface="+mj-lt"/>
                <a:hlinkClick r:id="rId2"/>
              </a:rPr>
              <a:t>/</a:t>
            </a:r>
            <a:endParaRPr lang="en-US" sz="1600" dirty="0" smtClean="0">
              <a:latin typeface="+mj-lt"/>
            </a:endParaRPr>
          </a:p>
          <a:p>
            <a:pPr fontAlgn="base"/>
            <a:endParaRPr lang="en-US" sz="1600" dirty="0" smtClean="0">
              <a:latin typeface="+mj-lt"/>
            </a:endParaRPr>
          </a:p>
          <a:p>
            <a:pPr marL="0" indent="0" fontAlgn="base">
              <a:buNone/>
            </a:pP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Automatic backups </a:t>
            </a:r>
            <a:r>
              <a:rPr lang="en-US" sz="1600" dirty="0" smtClean="0">
                <a:latin typeface="+mj-lt"/>
              </a:rPr>
              <a:t>are taken by Microsoft.  Users can restore via the Azure Portal.  Backup frequency correlates to the edition and service level.</a:t>
            </a:r>
          </a:p>
          <a:p>
            <a:pPr marL="0" indent="0" fontAlgn="base">
              <a:buNone/>
            </a:pPr>
            <a:r>
              <a:rPr lang="en-US" sz="1600" dirty="0" smtClean="0">
                <a:latin typeface="+mj-lt"/>
                <a:hlinkClick r:id="rId3"/>
              </a:rPr>
              <a:t>https</a:t>
            </a:r>
            <a:r>
              <a:rPr lang="en-US" sz="1600" dirty="0">
                <a:latin typeface="+mj-lt"/>
                <a:hlinkClick r:id="rId3"/>
              </a:rPr>
              <a:t>://</a:t>
            </a:r>
            <a:r>
              <a:rPr lang="en-US" sz="1600" dirty="0" smtClean="0">
                <a:latin typeface="+mj-lt"/>
                <a:hlinkClick r:id="rId3"/>
              </a:rPr>
              <a:t>msdn.microsoft.com/en-us/library/azure/jj650016.aspx</a:t>
            </a:r>
            <a:endParaRPr lang="en-US" sz="1600" dirty="0" smtClean="0">
              <a:latin typeface="+mj-lt"/>
            </a:endParaRPr>
          </a:p>
          <a:p>
            <a:pPr marL="0" indent="0" fontAlgn="base">
              <a:buNone/>
            </a:pPr>
            <a:endParaRPr lang="en-US" sz="1600" dirty="0" smtClean="0"/>
          </a:p>
          <a:p>
            <a:pPr marL="0" indent="0" fontAlgn="base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Geo replication </a:t>
            </a:r>
            <a:r>
              <a:rPr lang="en-US" sz="1600" dirty="0" smtClean="0"/>
              <a:t>allows the customer to replicate the data to the same or another region.  The secondary databases are readable and can be used for off loading of work.</a:t>
            </a:r>
          </a:p>
          <a:p>
            <a:pPr marL="0" indent="0" fontAlgn="base">
              <a:buNone/>
            </a:pPr>
            <a:r>
              <a:rPr lang="en-US" sz="1600" dirty="0" smtClean="0">
                <a:hlinkClick r:id="rId4"/>
              </a:rPr>
              <a:t>https</a:t>
            </a:r>
            <a:r>
              <a:rPr lang="en-US" sz="1600" dirty="0">
                <a:hlinkClick r:id="rId4"/>
              </a:rPr>
              <a:t>://</a:t>
            </a:r>
            <a:r>
              <a:rPr lang="en-US" sz="1600" dirty="0" smtClean="0">
                <a:hlinkClick r:id="rId4"/>
              </a:rPr>
              <a:t>msdn.microsoft.com/en-us/library/azure/dn741339.aspx</a:t>
            </a:r>
            <a:endParaRPr lang="en-US" sz="1600" dirty="0" smtClean="0"/>
          </a:p>
          <a:p>
            <a:pPr marL="0" indent="0" fontAlgn="base">
              <a:buNone/>
            </a:pPr>
            <a:endParaRPr lang="en-US" sz="1600" dirty="0" smtClean="0"/>
          </a:p>
          <a:p>
            <a:pPr marL="0" indent="0" fontAlgn="base">
              <a:buNone/>
            </a:pPr>
            <a:r>
              <a:rPr lang="en-US" sz="1600" b="1" dirty="0" smtClean="0">
                <a:solidFill>
                  <a:schemeClr val="tx1"/>
                </a:solidFill>
              </a:rPr>
              <a:t>Elastic scale </a:t>
            </a:r>
            <a:r>
              <a:rPr lang="en-US" sz="1600" dirty="0" smtClean="0"/>
              <a:t>is a C# library that can be used to partition data into shards in Azure SQL database.  Queries can be shard specific or execute against all shards.</a:t>
            </a:r>
            <a:endParaRPr lang="en-US" sz="1600" dirty="0"/>
          </a:p>
          <a:p>
            <a:pPr marL="0" indent="0" fontAlgn="base">
              <a:buNone/>
            </a:pPr>
            <a:r>
              <a:rPr lang="en-US" sz="1600" dirty="0" smtClean="0">
                <a:hlinkClick r:id="rId5"/>
              </a:rPr>
              <a:t>http</a:t>
            </a:r>
            <a:r>
              <a:rPr lang="en-US" sz="1600" dirty="0">
                <a:hlinkClick r:id="rId5"/>
              </a:rPr>
              <a:t>://azure.microsoft.com/en-us/documentation/articles/sql-database-elastic-scale-documentation-map</a:t>
            </a:r>
            <a:r>
              <a:rPr lang="en-US" sz="1600" dirty="0" smtClean="0">
                <a:hlinkClick r:id="rId5"/>
              </a:rPr>
              <a:t>/</a:t>
            </a:r>
            <a:endParaRPr lang="en-US" sz="1600" dirty="0" smtClean="0"/>
          </a:p>
          <a:p>
            <a:pPr marL="0" indent="0" fontAlgn="base">
              <a:buNone/>
            </a:pPr>
            <a:endParaRPr lang="en-US" sz="18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14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32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Patterns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1700" dirty="0" smtClean="0"/>
              <a:t>A community project has created the SQL Database Migration Wizard to help migrate on premise databases to the cloud.</a:t>
            </a:r>
          </a:p>
          <a:p>
            <a:pPr marL="0" indent="0" fontAlgn="base">
              <a:buNone/>
            </a:pPr>
            <a:r>
              <a:rPr lang="en-US" sz="1700" dirty="0">
                <a:hlinkClick r:id="rId2"/>
              </a:rPr>
              <a:t>http://sqlazuremw.codeplex.com</a:t>
            </a:r>
            <a:r>
              <a:rPr lang="en-US" sz="1700" dirty="0" smtClean="0">
                <a:hlinkClick r:id="rId2"/>
              </a:rPr>
              <a:t>/</a:t>
            </a:r>
            <a:endParaRPr lang="en-US" sz="1700" dirty="0" smtClean="0"/>
          </a:p>
          <a:p>
            <a:pPr marL="0" indent="0" fontAlgn="base">
              <a:buNone/>
            </a:pPr>
            <a:endParaRPr lang="en-US" sz="1700" dirty="0" smtClean="0"/>
          </a:p>
          <a:p>
            <a:pPr marL="0" indent="0" fontAlgn="base">
              <a:buNone/>
            </a:pPr>
            <a:r>
              <a:rPr lang="en-US" sz="1700" dirty="0" smtClean="0"/>
              <a:t>The following are some of the solutions are outlined by Microsoft. </a:t>
            </a:r>
          </a:p>
          <a:p>
            <a:pPr marL="0" indent="0" fontAlgn="base">
              <a:buNone/>
            </a:pPr>
            <a:endParaRPr lang="en-US" sz="1700" dirty="0"/>
          </a:p>
          <a:p>
            <a:pPr marL="0" indent="0" fontAlgn="base">
              <a:buNone/>
            </a:pPr>
            <a:r>
              <a:rPr lang="en-US" sz="1700" dirty="0" smtClean="0"/>
              <a:t>To migrate the database Schema, either script the database from TSQL or create a DAC using the SSMS wizard.  </a:t>
            </a:r>
          </a:p>
          <a:p>
            <a:pPr marL="0" indent="0" fontAlgn="base">
              <a:buNone/>
            </a:pPr>
            <a:endParaRPr lang="en-US" sz="1700" dirty="0"/>
          </a:p>
          <a:p>
            <a:pPr marL="0" indent="0" fontAlgn="base">
              <a:buNone/>
            </a:pPr>
            <a:r>
              <a:rPr lang="en-US" sz="1700" dirty="0" smtClean="0"/>
              <a:t>To migrate the d</a:t>
            </a:r>
            <a:r>
              <a:rPr lang="en-US" sz="1700" dirty="0" smtClean="0"/>
              <a:t>ata from on premise to the cloud using BCP, Import/Export Wizard or SSIS.</a:t>
            </a:r>
          </a:p>
          <a:p>
            <a:pPr marL="0" indent="0" fontAlgn="base">
              <a:buNone/>
            </a:pPr>
            <a:endParaRPr lang="en-US" sz="1700" dirty="0" smtClean="0"/>
          </a:p>
          <a:p>
            <a:pPr marL="0" indent="0" fontAlgn="base">
              <a:buNone/>
            </a:pPr>
            <a:r>
              <a:rPr lang="en-US" sz="1700" dirty="0" smtClean="0"/>
              <a:t>To migrate both schema and data, try create a DAC BACPAC using SSMS Wizard.  This DAC files have to be stored in a azure blob for access by the Azure SQL database.</a:t>
            </a:r>
            <a:endParaRPr lang="en-US" sz="1700" dirty="0" smtClean="0"/>
          </a:p>
          <a:p>
            <a:pPr marL="0" indent="0" fontAlgn="base">
              <a:buNone/>
            </a:pPr>
            <a:r>
              <a:rPr lang="en-US" sz="1700" dirty="0">
                <a:hlinkClick r:id="rId3"/>
              </a:rPr>
              <a:t>https://</a:t>
            </a:r>
            <a:r>
              <a:rPr lang="en-US" sz="1700" dirty="0" smtClean="0">
                <a:hlinkClick r:id="rId3"/>
              </a:rPr>
              <a:t>msdn.microsoft.com/en-us/library/azure/ee730904.aspx</a:t>
            </a:r>
            <a:endParaRPr lang="en-US" sz="1700" dirty="0" smtClean="0"/>
          </a:p>
          <a:p>
            <a:pPr marL="0" indent="0" fontAlgn="base">
              <a:buNone/>
            </a:pPr>
            <a:endParaRPr lang="en-US" sz="2000" dirty="0" smtClean="0"/>
          </a:p>
          <a:p>
            <a:pPr marL="0" indent="0" fontAlgn="base">
              <a:buNone/>
            </a:pPr>
            <a:endParaRPr lang="en-US" sz="16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15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2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1800" dirty="0" smtClean="0"/>
              <a:t>The total cost of ownership for IT infrastructure has increase in price.  This includes vendor licensing and keeping the hardware/software up-to-date with upgrades and patching.</a:t>
            </a:r>
            <a:endParaRPr lang="en-US" sz="1800" dirty="0" smtClean="0"/>
          </a:p>
          <a:p>
            <a:pPr fontAlgn="base"/>
            <a:endParaRPr lang="en-US" sz="1800" dirty="0" smtClean="0"/>
          </a:p>
          <a:p>
            <a:pPr fontAlgn="base"/>
            <a:r>
              <a:rPr lang="en-US" sz="1800" dirty="0" smtClean="0"/>
              <a:t>The Azure SQL database, which is a software as a service (SAS), allows the consumer to worry about structure and content of the information without the headaches of installing, configuring and patching the database engine.</a:t>
            </a:r>
          </a:p>
          <a:p>
            <a:pPr fontAlgn="base"/>
            <a:endParaRPr lang="en-US" sz="1800" dirty="0"/>
          </a:p>
          <a:p>
            <a:pPr fontAlgn="base"/>
            <a:r>
              <a:rPr lang="en-US" sz="1800" dirty="0" smtClean="0"/>
              <a:t>The current release of Azure SQL database V12 reduces the compatibility differences between on premise</a:t>
            </a:r>
            <a:r>
              <a:rPr lang="en-US" sz="1800" dirty="0" smtClean="0"/>
              <a:t> and in-cloud databases.</a:t>
            </a:r>
          </a:p>
          <a:p>
            <a:pPr fontAlgn="base"/>
            <a:endParaRPr lang="en-US" sz="1800" dirty="0" smtClean="0"/>
          </a:p>
          <a:p>
            <a:pPr fontAlgn="base"/>
            <a:r>
              <a:rPr lang="en-US" sz="1800" dirty="0" smtClean="0"/>
              <a:t>Given the current price point of the service, it might be worth while to see if this SAS fits in your companies current IT roadmap.</a:t>
            </a:r>
          </a:p>
          <a:p>
            <a:pPr fontAlgn="base"/>
            <a:endParaRPr lang="en-US" sz="2000" dirty="0"/>
          </a:p>
          <a:p>
            <a:pPr fontAlgn="base"/>
            <a:endParaRPr lang="en-US" sz="2000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16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4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Biography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 smtClean="0"/>
              <a:t>Has twenty years of data processing and proven project management experience, specializing in the banking, health care, and government areas. 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His credentials include a Masters degree in Computer Science from the University of Rhode Island; and Microsoft Certificates (MCDBA &amp; MCSA).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John is currently senior consultant at </a:t>
            </a:r>
            <a:r>
              <a:rPr lang="en-US" sz="2400" dirty="0" err="1" smtClean="0"/>
              <a:t>Atrion</a:t>
            </a:r>
            <a:r>
              <a:rPr lang="en-US" sz="2400" dirty="0" smtClean="0"/>
              <a:t>.  He was award the MVP honor for his contributions to the community.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When he is not busy working, he spends time with his wife, daughter and dog enjoying outdoor activities 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Please visit SQL Server Books Online for more info.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Please ask about the presentation or visit my blog (</a:t>
            </a:r>
            <a:r>
              <a:rPr lang="en-US" sz="2400" dirty="0" smtClean="0">
                <a:solidFill>
                  <a:srgbClr val="0070C0"/>
                </a:solidFill>
              </a:rPr>
              <a:t>www.craftydba.com</a:t>
            </a:r>
            <a:r>
              <a:rPr lang="en-US" sz="2400" dirty="0" smtClean="0"/>
              <a:t>) for articles on this subject.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If you have any questions, you can contact me at </a:t>
            </a:r>
            <a:r>
              <a:rPr lang="en-US" sz="2400" dirty="0" smtClean="0">
                <a:solidFill>
                  <a:srgbClr val="0070C0"/>
                </a:solidFill>
              </a:rPr>
              <a:t>jminer@craftydba.com</a:t>
            </a:r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18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Business Problems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endParaRPr lang="en-US" sz="1800" dirty="0" smtClean="0"/>
          </a:p>
          <a:p>
            <a:pPr fontAlgn="base"/>
            <a:r>
              <a:rPr lang="en-US" sz="2600" dirty="0" smtClean="0"/>
              <a:t>Your company is under staffed to keep up with the demand of installing, configuring and patching Microsoft SQL Server.</a:t>
            </a:r>
          </a:p>
          <a:p>
            <a:pPr fontAlgn="base"/>
            <a:endParaRPr lang="en-US" sz="1100" dirty="0"/>
          </a:p>
          <a:p>
            <a:pPr fontAlgn="base"/>
            <a:r>
              <a:rPr lang="en-US" sz="2600" dirty="0" smtClean="0"/>
              <a:t>Your companies current virtual machine infrastructure is maxed out.  Any new initiatives</a:t>
            </a:r>
            <a:r>
              <a:rPr lang="en-US" sz="2600" b="1" dirty="0" smtClean="0"/>
              <a:t> </a:t>
            </a:r>
            <a:r>
              <a:rPr lang="en-US" sz="2600" dirty="0" smtClean="0"/>
              <a:t>are on hold.  </a:t>
            </a:r>
          </a:p>
          <a:p>
            <a:pPr fontAlgn="base"/>
            <a:endParaRPr lang="en-US" sz="1000" dirty="0" smtClean="0"/>
          </a:p>
          <a:p>
            <a:pPr fontAlgn="base"/>
            <a:r>
              <a:rPr lang="en-US" sz="2600" dirty="0" smtClean="0"/>
              <a:t>You need to support a new acquisition in a different country.  Team members both locally and abroad need a development copy of the database.</a:t>
            </a:r>
          </a:p>
          <a:p>
            <a:pPr fontAlgn="base"/>
            <a:endParaRPr lang="en-US" sz="2600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2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sz="2400" dirty="0" smtClean="0"/>
              <a:t>Review the following subjects.</a:t>
            </a:r>
          </a:p>
          <a:p>
            <a:pPr lvl="1">
              <a:buNone/>
            </a:pPr>
            <a:endParaRPr lang="en-US" sz="1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Create Azure Account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Create Database </a:t>
            </a:r>
            <a:r>
              <a:rPr lang="en-US" sz="2000" dirty="0"/>
              <a:t>S</a:t>
            </a:r>
            <a:r>
              <a:rPr lang="en-US" sz="2000" dirty="0" smtClean="0"/>
              <a:t>erver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Adding </a:t>
            </a:r>
            <a:r>
              <a:rPr lang="en-US" sz="2000" dirty="0"/>
              <a:t>IP Rules for </a:t>
            </a:r>
            <a:r>
              <a:rPr lang="en-US" sz="2000" dirty="0" smtClean="0"/>
              <a:t>client access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Capturing the </a:t>
            </a:r>
            <a:r>
              <a:rPr lang="en-US" sz="2000" dirty="0"/>
              <a:t>connection </a:t>
            </a:r>
            <a:r>
              <a:rPr lang="en-US" sz="2000" dirty="0" smtClean="0"/>
              <a:t>string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Using </a:t>
            </a:r>
            <a:r>
              <a:rPr lang="en-US" sz="2000" dirty="0"/>
              <a:t>SSMS, SSDT </a:t>
            </a:r>
            <a:r>
              <a:rPr lang="en-US" sz="2000" dirty="0" smtClean="0"/>
              <a:t>or </a:t>
            </a:r>
            <a:r>
              <a:rPr lang="en-US" sz="2000" dirty="0" smtClean="0"/>
              <a:t>SQLCMD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Creating </a:t>
            </a:r>
            <a:r>
              <a:rPr lang="en-US" sz="2000" dirty="0" smtClean="0"/>
              <a:t>a database </a:t>
            </a:r>
            <a:r>
              <a:rPr lang="en-US" sz="2000" dirty="0"/>
              <a:t>from </a:t>
            </a:r>
            <a:r>
              <a:rPr lang="en-US" sz="2000" dirty="0" smtClean="0"/>
              <a:t>TSQL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Sample database with common objects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G</a:t>
            </a:r>
            <a:r>
              <a:rPr lang="en-US" sz="2000" dirty="0" smtClean="0"/>
              <a:t>ood, bad and ugly truths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000" dirty="0" smtClean="0"/>
              <a:t>Exciting new features in Azure SQL DB</a:t>
            </a:r>
            <a:endParaRPr lang="en-US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000" dirty="0"/>
              <a:t>Various Migration </a:t>
            </a:r>
            <a:r>
              <a:rPr lang="en-US" sz="2000" dirty="0" smtClean="0"/>
              <a:t>patterns</a:t>
            </a:r>
          </a:p>
          <a:p>
            <a:pPr marL="971550" lvl="1" indent="-514350">
              <a:buFont typeface="+mj-lt"/>
              <a:buAutoNum type="arabicPeriod"/>
            </a:pPr>
            <a:endParaRPr lang="en-US" sz="2000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3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WARNING – TSQL Skills Required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All of the demonstrations are code based to give a real life example of how to apply a technique.</a:t>
            </a:r>
          </a:p>
          <a:p>
            <a:pPr lvl="1"/>
            <a:endParaRPr lang="en-US" sz="1000" dirty="0" smtClean="0"/>
          </a:p>
          <a:p>
            <a:pPr lvl="1"/>
            <a:r>
              <a:rPr lang="en-US" dirty="0" smtClean="0"/>
              <a:t>I will be not offended if you decide to leave now.</a:t>
            </a:r>
          </a:p>
          <a:p>
            <a:pPr lvl="2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4</a:t>
            </a:fld>
            <a:r>
              <a:rPr lang="en-US" dirty="0" smtClean="0"/>
              <a:t>  |  </a:t>
            </a:r>
            <a:endParaRPr lang="en-US" dirty="0"/>
          </a:p>
        </p:txBody>
      </p:sp>
      <p:pic>
        <p:nvPicPr>
          <p:cNvPr id="6" name="Picture 5" descr="dilbert-sql-server-datab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402466"/>
            <a:ext cx="60769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Azure Account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600" dirty="0" smtClean="0"/>
              <a:t>Get a subscription to Azure.  This comes free as part of the Visual Studio Ultimate edition ($150/month).</a:t>
            </a:r>
          </a:p>
          <a:p>
            <a:pPr fontAlgn="base"/>
            <a:endParaRPr lang="en-US" sz="2600" dirty="0"/>
          </a:p>
          <a:p>
            <a:pPr fontAlgn="base"/>
            <a:r>
              <a:rPr lang="en-US" sz="2600" dirty="0" smtClean="0"/>
              <a:t>Start a thirty data trial of Azure.  This is free for the first month.  Need to supply a credit card number.</a:t>
            </a:r>
          </a:p>
          <a:p>
            <a:pPr fontAlgn="base"/>
            <a:endParaRPr lang="en-US" sz="2600" dirty="0" smtClean="0"/>
          </a:p>
          <a:p>
            <a:pPr fontAlgn="base"/>
            <a:r>
              <a:rPr lang="en-US" sz="2600" dirty="0" smtClean="0"/>
              <a:t>Keep an eye on your daily usage.  Leaving on virtual machines (IAAS) will eat up money.</a:t>
            </a:r>
            <a:endParaRPr lang="en-US" sz="2600" dirty="0"/>
          </a:p>
          <a:p>
            <a:pPr lvl="1"/>
            <a:endParaRPr lang="en-US" dirty="0" smtClean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5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1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Database Server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Use the azure portal wizard to create the database server.  It will prompt you for admin name, admin password and first database name.</a:t>
            </a:r>
          </a:p>
          <a:p>
            <a:pPr fontAlgn="base"/>
            <a:endParaRPr lang="en-US" sz="1200" dirty="0" smtClean="0"/>
          </a:p>
          <a:p>
            <a:pPr fontAlgn="base"/>
            <a:r>
              <a:rPr lang="en-US" sz="2400" dirty="0" smtClean="0"/>
              <a:t>For finer control over azure, learn the power shell commands.  See blog post below.</a:t>
            </a:r>
          </a:p>
          <a:p>
            <a:pPr fontAlgn="base"/>
            <a:endParaRPr lang="en-US" sz="2000" dirty="0">
              <a:hlinkClick r:id="rId2" tooltip="Posts by Craig Kitterman"/>
            </a:endParaRPr>
          </a:p>
          <a:p>
            <a:pPr marL="400050" lvl="1" indent="0" fontAlgn="base">
              <a:buNone/>
            </a:pPr>
            <a:r>
              <a:rPr lang="en-US" sz="2000" dirty="0" smtClean="0">
                <a:hlinkClick r:id="rId2" tooltip="Posts by Craig Kitterman"/>
              </a:rPr>
              <a:t>Craig </a:t>
            </a:r>
            <a:r>
              <a:rPr lang="en-US" sz="2000" dirty="0" err="1" smtClean="0">
                <a:hlinkClick r:id="rId2" tooltip="Posts by Craig Kitterman"/>
              </a:rPr>
              <a:t>Kitterman</a:t>
            </a:r>
            <a:endParaRPr lang="en-US" sz="2000" dirty="0" smtClean="0"/>
          </a:p>
          <a:p>
            <a:pPr marL="400050" lvl="1" indent="0" fontAlgn="base">
              <a:buNone/>
            </a:pPr>
            <a:r>
              <a:rPr lang="en-US" sz="2000" dirty="0" smtClean="0"/>
              <a:t>http://azure.microsoft.com/blog/2013/02/07/windows-azure-sql-database-management-with-powershell/</a:t>
            </a:r>
            <a:endParaRPr lang="en-US" sz="20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6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5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Limitations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DTUs provide a way to describe the relative capacity of a performance level based on a blended measure of CPU, memory, reads, and writes. </a:t>
            </a:r>
            <a:endParaRPr lang="en-US" sz="2400" dirty="0" smtClean="0"/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Each </a:t>
            </a:r>
            <a:r>
              <a:rPr lang="en-US" sz="2400" dirty="0"/>
              <a:t>server has a maximum of 2000 DTUs for Basic, Standard, and Premium </a:t>
            </a:r>
            <a:r>
              <a:rPr lang="en-US" sz="2400" dirty="0" smtClean="0"/>
              <a:t>databases.  DTUs </a:t>
            </a:r>
            <a:r>
              <a:rPr lang="en-US" sz="2400" dirty="0"/>
              <a:t>are consumed based on the DTU rating for that performance level. </a:t>
            </a:r>
            <a:endParaRPr lang="en-US" sz="2400" dirty="0" smtClean="0"/>
          </a:p>
          <a:p>
            <a:pPr fontAlgn="base"/>
            <a:endParaRPr lang="en-US" sz="1200" dirty="0" smtClean="0"/>
          </a:p>
          <a:p>
            <a:pPr fontAlgn="base"/>
            <a:r>
              <a:rPr lang="en-US" sz="2400" dirty="0" smtClean="0"/>
              <a:t>There is a maximum of a 150 databases per server less the master database.</a:t>
            </a:r>
          </a:p>
          <a:p>
            <a:pPr fontAlgn="base"/>
            <a:endParaRPr lang="en-US" sz="1600" dirty="0" smtClean="0">
              <a:solidFill>
                <a:srgbClr val="0070C0"/>
              </a:solidFill>
            </a:endParaRPr>
          </a:p>
          <a:p>
            <a:pPr marL="400050" lvl="1" indent="0" fontAlgn="base">
              <a:buNone/>
            </a:pPr>
            <a:endParaRPr lang="en-US" sz="16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7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Service Tiers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b="1" dirty="0"/>
              <a:t>Basic:</a:t>
            </a:r>
            <a:r>
              <a:rPr lang="en-US" sz="2200" dirty="0"/>
              <a:t> Best suited for a small size database, supporting typically one single active operation at a given time. Examples include databases used for development or testing, or small scale infrequently used applications</a:t>
            </a:r>
            <a:r>
              <a:rPr lang="en-US" sz="2200" dirty="0" smtClean="0"/>
              <a:t>.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r>
              <a:rPr lang="en-US" sz="2200" b="1" dirty="0"/>
              <a:t>Standard:</a:t>
            </a:r>
            <a:r>
              <a:rPr lang="en-US" sz="2200" dirty="0"/>
              <a:t> The go-to option for most cloud applications, supporting multiple concurrent queries. Examples include workgroup or web applications</a:t>
            </a:r>
            <a:r>
              <a:rPr lang="en-US" sz="2200" dirty="0" smtClean="0"/>
              <a:t>.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r>
              <a:rPr lang="en-US" sz="2200" b="1" dirty="0"/>
              <a:t>Premium:</a:t>
            </a:r>
            <a:r>
              <a:rPr lang="en-US" sz="2200" dirty="0"/>
              <a:t> Designed for high transactional volume, supporting a large number of concurrent users and requiring the highest level of business continuity capabilities. Examples are databases supporting mission critical applications.</a:t>
            </a:r>
          </a:p>
          <a:p>
            <a:pPr fontAlgn="base"/>
            <a:endParaRPr lang="en-US" sz="1600" dirty="0" smtClean="0">
              <a:solidFill>
                <a:srgbClr val="0070C0"/>
              </a:solidFill>
            </a:endParaRPr>
          </a:p>
          <a:p>
            <a:pPr marL="400050" lvl="1" indent="0" fontAlgn="base">
              <a:buNone/>
            </a:pPr>
            <a:endParaRPr lang="en-US" sz="16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8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1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Connectivity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 smtClean="0"/>
              <a:t>Add the IP to the firewall rule to connect to the database server.</a:t>
            </a:r>
          </a:p>
          <a:p>
            <a:pPr fontAlgn="base"/>
            <a:endParaRPr lang="en-US" sz="2000" dirty="0" smtClean="0"/>
          </a:p>
          <a:p>
            <a:pPr fontAlgn="base"/>
            <a:r>
              <a:rPr lang="en-US" sz="2000" dirty="0" smtClean="0"/>
              <a:t>The default port (1433) is enabled for the server.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 smtClean="0"/>
              <a:t>Determine what tool you are going to use.  Some tools like SSMS want to get a listing of all the databases.  With that tool you need to create a traditional login and user.  The account need to be a user on the [</a:t>
            </a:r>
            <a:r>
              <a:rPr lang="en-US" sz="2000" dirty="0" err="1" smtClean="0"/>
              <a:t>msdb</a:t>
            </a:r>
            <a:r>
              <a:rPr lang="en-US" sz="2000" dirty="0" smtClean="0"/>
              <a:t>] database.</a:t>
            </a:r>
          </a:p>
          <a:p>
            <a:pPr fontAlgn="base"/>
            <a:endParaRPr lang="en-US" sz="2000" dirty="0"/>
          </a:p>
          <a:p>
            <a:pPr fontAlgn="base"/>
            <a:r>
              <a:rPr lang="en-US" sz="2000" dirty="0" smtClean="0"/>
              <a:t>Other tools like BCP allow the user to select the wanted database in the connection string.  You can use a partially contained database user account.</a:t>
            </a:r>
            <a:endParaRPr lang="en-US" sz="1600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755939" y="6286903"/>
            <a:ext cx="38179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Azure SQL Database (SAAS)</a:t>
            </a:r>
            <a:endParaRPr lang="en-US" dirty="0"/>
          </a:p>
        </p:txBody>
      </p:sp>
      <p:sp>
        <p:nvSpPr>
          <p:cNvPr id="22" name="Slide Number Placeholder 5"/>
          <p:cNvSpPr txBox="1">
            <a:spLocks/>
          </p:cNvSpPr>
          <p:nvPr/>
        </p:nvSpPr>
        <p:spPr>
          <a:xfrm>
            <a:off x="228193" y="6286903"/>
            <a:ext cx="5277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1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7FD5303-69AD-2E4D-B18B-E5EED0F0A60B}" type="slidenum">
              <a:rPr lang="en-US" smtClean="0"/>
              <a:pPr/>
              <a:t>9</a:t>
            </a:fld>
            <a:r>
              <a:rPr lang="en-US" dirty="0" smtClean="0"/>
              <a:t>  |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1343</Words>
  <Application>Microsoft Office PowerPoint</Application>
  <PresentationFormat>On-screen Show (4:3)</PresentationFormat>
  <Paragraphs>217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Azure SQL Database = SAAS (Software as a Service)</vt:lpstr>
      <vt:lpstr>Typical Business Problems</vt:lpstr>
      <vt:lpstr>Presentation Overview</vt:lpstr>
      <vt:lpstr>WARNING – TSQL Skills Required</vt:lpstr>
      <vt:lpstr>Create Azure Account</vt:lpstr>
      <vt:lpstr>Create Database Server</vt:lpstr>
      <vt:lpstr>Server Limitations</vt:lpstr>
      <vt:lpstr>Database Service Tiers</vt:lpstr>
      <vt:lpstr>Database Connectivity</vt:lpstr>
      <vt:lpstr>Azure SQL Database </vt:lpstr>
      <vt:lpstr>Sample Database – [JD Bank]</vt:lpstr>
      <vt:lpstr>Various Objects in [JD Bank]</vt:lpstr>
      <vt:lpstr>Good, Bad and Ugly?</vt:lpstr>
      <vt:lpstr>New Features</vt:lpstr>
      <vt:lpstr>Migration Patterns</vt:lpstr>
      <vt:lpstr>In Summary</vt:lpstr>
      <vt:lpstr>Biography</vt:lpstr>
      <vt:lpstr>Questions &amp; Answers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Microsoft account</cp:lastModifiedBy>
  <cp:revision>270</cp:revision>
  <dcterms:created xsi:type="dcterms:W3CDTF">2011-08-19T20:30:49Z</dcterms:created>
  <dcterms:modified xsi:type="dcterms:W3CDTF">2015-03-27T01:10:11Z</dcterms:modified>
</cp:coreProperties>
</file>