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89" r:id="rId4"/>
    <p:sldId id="257" r:id="rId5"/>
    <p:sldId id="262" r:id="rId6"/>
    <p:sldId id="280" r:id="rId7"/>
    <p:sldId id="261" r:id="rId8"/>
    <p:sldId id="260" r:id="rId9"/>
    <p:sldId id="281" r:id="rId10"/>
    <p:sldId id="285" r:id="rId11"/>
    <p:sldId id="284" r:id="rId12"/>
    <p:sldId id="287" r:id="rId13"/>
    <p:sldId id="290" r:id="rId14"/>
    <p:sldId id="291" r:id="rId15"/>
    <p:sldId id="286" r:id="rId16"/>
    <p:sldId id="292" r:id="rId17"/>
    <p:sldId id="273" r:id="rId18"/>
    <p:sldId id="294" r:id="rId19"/>
    <p:sldId id="293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266" r:id="rId28"/>
    <p:sldId id="278" r:id="rId29"/>
    <p:sldId id="282" r:id="rId30"/>
    <p:sldId id="283" r:id="rId31"/>
    <p:sldId id="288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3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BA473-E705-4881-89C0-F8708045138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FA86-DB8C-4BA9-AB3C-A94BCF0A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1386A-2074-4C49-814B-CE4B9583996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01689-0F7E-45D2-812F-0F347353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67"/>
            <a:ext cx="9143999" cy="6754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727372" y="6633054"/>
            <a:ext cx="2449285" cy="384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43" y="6176185"/>
            <a:ext cx="953137" cy="3050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72" y="5689051"/>
            <a:ext cx="1282981" cy="12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11/17/2017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11/17/2017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11/17/2017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11/17/2017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35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11/17/2017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585" y="6308039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22" y="6347024"/>
            <a:ext cx="953137" cy="30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sqltips.com/" TargetMode="External"/><Relationship Id="rId7" Type="http://schemas.openxmlformats.org/officeDocument/2006/relationships/image" Target="../media/image7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mailto:john@craftydba.com" TargetMode="External"/><Relationship Id="rId4" Type="http://schemas.openxmlformats.org/officeDocument/2006/relationships/hyperlink" Target="http://www.craftydba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data/tools.aspx" TargetMode="External"/><Relationship Id="rId2" Type="http://schemas.openxmlformats.org/officeDocument/2006/relationships/hyperlink" Target="http://msdn.microsoft.com/en-us/library/ms174173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ms187752.aspx" TargetMode="External"/><Relationship Id="rId4" Type="http://schemas.openxmlformats.org/officeDocument/2006/relationships/hyperlink" Target="http://www.quest.com/toa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74290(v=sql.110).aspx" TargetMode="External"/><Relationship Id="rId2" Type="http://schemas.openxmlformats.org/officeDocument/2006/relationships/hyperlink" Target="http://msdn.microsoft.com/en-us/library/ms188927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ms175976.aspx" TargetMode="External"/><Relationship Id="rId4" Type="http://schemas.openxmlformats.org/officeDocument/2006/relationships/hyperlink" Target="http://msdn.microsoft.com/en-us/library/ms188790.aspx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74173.aspx" TargetMode="External"/><Relationship Id="rId7" Type="http://schemas.openxmlformats.org/officeDocument/2006/relationships/hyperlink" Target="http://msdn.microsoft.com/en-us/library/ms190174.aspx" TargetMode="External"/><Relationship Id="rId2" Type="http://schemas.openxmlformats.org/officeDocument/2006/relationships/hyperlink" Target="http://msdn.microsoft.com/en-us/library/ms17594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ms190782.aspx" TargetMode="External"/><Relationship Id="rId5" Type="http://schemas.openxmlformats.org/officeDocument/2006/relationships/hyperlink" Target="http://msdn.microsoft.com/en-us/library/ms191007.aspx" TargetMode="External"/><Relationship Id="rId4" Type="http://schemas.openxmlformats.org/officeDocument/2006/relationships/hyperlink" Target="http://msdn.microsoft.com/en-us/library/ms178110.aspx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Basic Database Programming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Boston Code Camp #28</a:t>
            </a:r>
          </a:p>
          <a:p>
            <a:pPr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Presented by John Miner</a:t>
            </a:r>
          </a:p>
        </p:txBody>
      </p:sp>
      <p:pic>
        <p:nvPicPr>
          <p:cNvPr id="1026" name="Picture 2" descr="C:\Users\a1017012\Desktop\3kxh36c58su86dcrogwm_reasonably_small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685" y="5789112"/>
            <a:ext cx="838860" cy="92813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54545" y="5569527"/>
            <a:ext cx="2761673" cy="1087088"/>
          </a:xfrm>
          <a:prstGeom prst="rect">
            <a:avLst/>
          </a:prstGeom>
          <a:noFill/>
        </p:spPr>
        <p:txBody>
          <a:bodyPr wrap="square" rtlCol="0" anchor="b" anchorCtr="0"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Blogs:  	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hlinkClick r:id="rId3"/>
              </a:rPr>
              <a:t>www.mssqltips.com</a:t>
            </a:r>
            <a:endParaRPr lang="en-US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hlinkClick r:id="rId4"/>
              </a:rPr>
              <a:t>www.craftydba.com</a:t>
            </a:r>
            <a:endParaRPr lang="en-US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US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Tweet:   	JohnMiner3</a:t>
            </a: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Email:    	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hlinkClick r:id="rId5"/>
              </a:rPr>
              <a:t>john@craftydba.com</a:t>
            </a:r>
            <a:endParaRPr lang="en-US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38" y="5789112"/>
            <a:ext cx="108585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485" y="5993667"/>
            <a:ext cx="1257186" cy="51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(continued)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lvl="2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Unicode character strings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nchar</a:t>
            </a:r>
            <a:r>
              <a:rPr lang="en-US" dirty="0"/>
              <a:t>, </a:t>
            </a:r>
            <a:r>
              <a:rPr lang="en-US" dirty="0" err="1" smtClean="0"/>
              <a:t>nvarchar</a:t>
            </a:r>
            <a:r>
              <a:rPr lang="en-US" dirty="0"/>
              <a:t>, </a:t>
            </a:r>
            <a:r>
              <a:rPr lang="en-US" dirty="0" err="1" smtClean="0"/>
              <a:t>ntext</a:t>
            </a:r>
            <a:endParaRPr lang="en-US" dirty="0"/>
          </a:p>
          <a:p>
            <a:pPr marL="914400" lvl="2" indent="0">
              <a:buNone/>
            </a:pPr>
            <a:endParaRPr lang="en-US" sz="1400" dirty="0" smtClean="0"/>
          </a:p>
          <a:p>
            <a:pPr marL="914400" lvl="2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Binary strings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binary, </a:t>
            </a:r>
            <a:r>
              <a:rPr lang="en-US" dirty="0" err="1"/>
              <a:t>varbinary</a:t>
            </a:r>
            <a:r>
              <a:rPr lang="en-US" dirty="0"/>
              <a:t>, </a:t>
            </a:r>
            <a:r>
              <a:rPr lang="en-US" dirty="0" smtClean="0"/>
              <a:t>image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Other data types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cursor, timestamp, </a:t>
            </a:r>
            <a:r>
              <a:rPr lang="en-US" dirty="0" err="1"/>
              <a:t>hierarchyid</a:t>
            </a:r>
            <a:r>
              <a:rPr lang="en-US" dirty="0"/>
              <a:t>, </a:t>
            </a:r>
            <a:r>
              <a:rPr lang="en-US" dirty="0" err="1"/>
              <a:t>uniqueidentifier</a:t>
            </a:r>
            <a:r>
              <a:rPr lang="en-US" dirty="0"/>
              <a:t>, </a:t>
            </a:r>
            <a:r>
              <a:rPr lang="en-US" dirty="0" err="1"/>
              <a:t>sql_variant</a:t>
            </a:r>
            <a:r>
              <a:rPr lang="en-US" dirty="0"/>
              <a:t>, xml, table, </a:t>
            </a:r>
            <a:r>
              <a:rPr lang="en-US" dirty="0" smtClean="0"/>
              <a:t>spatial types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[Fox Trot Comic]</a:t>
            </a:r>
            <a:endParaRPr lang="en-US" sz="2200" dirty="0">
              <a:solidFill>
                <a:srgbClr val="C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10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DECLARE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Is used to create a variable of a chosen data type.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SET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Can be used to set a variable to a value.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SELECT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used to set a variable to </a:t>
            </a:r>
            <a:r>
              <a:rPr lang="en-US" dirty="0" smtClean="0"/>
              <a:t>a result of a SQL select statement.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PRINT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Display the current value of the variable.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11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Statements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BEGIN / END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Marks the start and end of a series of statements to be treated as one block.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WHILE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Usually procedures a block of code.  Allows for looping in the TSQL language.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IF / ELSE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This statement is used for condition branching.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BREAK / CONTINUE / RETURN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Break and continue are used in looping.  The return statement exits the current code.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143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dirty="0" smtClean="0">
                <a:solidFill>
                  <a:srgbClr val="C00000"/>
                </a:solidFill>
              </a:rPr>
              <a:t>variables-n-data-</a:t>
            </a:r>
            <a:r>
              <a:rPr lang="en-US" sz="2400" dirty="0" err="1" smtClean="0">
                <a:solidFill>
                  <a:srgbClr val="C00000"/>
                </a:solidFill>
              </a:rPr>
              <a:t>types.sql</a:t>
            </a:r>
            <a:r>
              <a:rPr lang="en-US" sz="2400" dirty="0" smtClean="0">
                <a:solidFill>
                  <a:srgbClr val="C00000"/>
                </a:solidFill>
              </a:rPr>
              <a:t>]</a:t>
            </a:r>
            <a:endParaRPr lang="en-US" sz="2400" dirty="0">
              <a:solidFill>
                <a:srgbClr val="C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12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transactions?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i="1" dirty="0" smtClean="0"/>
              <a:t>“</a:t>
            </a:r>
            <a:r>
              <a:rPr lang="en-US" sz="2400" i="1" dirty="0"/>
              <a:t>A transaction is a logical unit of work. Either all the work completes as a whole unit, or none of it does.” </a:t>
            </a:r>
            <a:r>
              <a:rPr lang="en-US" sz="2400" i="1" dirty="0" smtClean="0"/>
              <a:t> -  </a:t>
            </a:r>
            <a:r>
              <a:rPr lang="en-US" sz="2000" dirty="0" smtClean="0">
                <a:solidFill>
                  <a:srgbClr val="002060"/>
                </a:solidFill>
              </a:rPr>
              <a:t>Querying Microsoft </a:t>
            </a:r>
            <a:r>
              <a:rPr lang="en-US" sz="2000" dirty="0">
                <a:solidFill>
                  <a:srgbClr val="002060"/>
                </a:solidFill>
              </a:rPr>
              <a:t>SQL Server </a:t>
            </a:r>
            <a:r>
              <a:rPr lang="en-US" sz="2000" dirty="0" smtClean="0">
                <a:solidFill>
                  <a:srgbClr val="002060"/>
                </a:solidFill>
              </a:rPr>
              <a:t>2012 (70-461 </a:t>
            </a:r>
            <a:r>
              <a:rPr lang="en-US" sz="2000" dirty="0">
                <a:solidFill>
                  <a:srgbClr val="002060"/>
                </a:solidFill>
              </a:rPr>
              <a:t>Training Kit</a:t>
            </a:r>
            <a:r>
              <a:rPr lang="en-US" sz="2000" dirty="0" smtClean="0">
                <a:solidFill>
                  <a:srgbClr val="002060"/>
                </a:solidFill>
              </a:rPr>
              <a:t>) - </a:t>
            </a:r>
            <a:r>
              <a:rPr lang="en-US" sz="2000" dirty="0" err="1" smtClean="0">
                <a:solidFill>
                  <a:srgbClr val="002060"/>
                </a:solidFill>
              </a:rPr>
              <a:t>Itzik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Ben-</a:t>
            </a:r>
            <a:r>
              <a:rPr lang="en-US" sz="2000" dirty="0" err="1">
                <a:solidFill>
                  <a:srgbClr val="002060"/>
                </a:solidFill>
              </a:rPr>
              <a:t>Gan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et. al.</a:t>
            </a:r>
            <a:endParaRPr lang="en-US" sz="2000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None/>
            </a:pPr>
            <a:r>
              <a:rPr lang="en-US" sz="2400" dirty="0"/>
              <a:t>What if a wire transfer did not rollback after a step fails?  </a:t>
            </a:r>
          </a:p>
          <a:p>
            <a:pPr>
              <a:buNone/>
            </a:pPr>
            <a:r>
              <a:rPr lang="en-US" sz="2400" dirty="0" smtClean="0"/>
              <a:t>Statement order determines </a:t>
            </a:r>
            <a:r>
              <a:rPr lang="en-US" sz="2400" dirty="0"/>
              <a:t>who is in the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200" u="sng" dirty="0">
                <a:solidFill>
                  <a:srgbClr val="FF0000"/>
                </a:solidFill>
              </a:rPr>
              <a:t>Customer (Red)</a:t>
            </a:r>
          </a:p>
          <a:p>
            <a:pPr>
              <a:buNone/>
            </a:pPr>
            <a:r>
              <a:rPr lang="en-US" sz="2200" dirty="0">
                <a:solidFill>
                  <a:schemeClr val="tx1"/>
                </a:solidFill>
              </a:rPr>
              <a:t>Debit Customer Account (Pass)</a:t>
            </a:r>
          </a:p>
          <a:p>
            <a:pPr>
              <a:buNone/>
            </a:pPr>
            <a:r>
              <a:rPr lang="en-US" sz="2200" dirty="0">
                <a:solidFill>
                  <a:schemeClr val="tx1"/>
                </a:solidFill>
              </a:rPr>
              <a:t>Credit Vendor Account (Fail)</a:t>
            </a:r>
          </a:p>
          <a:p>
            <a:pPr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200" u="sng" dirty="0">
                <a:solidFill>
                  <a:srgbClr val="FF0000"/>
                </a:solidFill>
              </a:rPr>
              <a:t>Bank (Red)</a:t>
            </a:r>
          </a:p>
          <a:p>
            <a:pPr>
              <a:buNone/>
            </a:pPr>
            <a:r>
              <a:rPr lang="en-US" sz="2200" dirty="0">
                <a:solidFill>
                  <a:schemeClr val="tx1"/>
                </a:solidFill>
              </a:rPr>
              <a:t>Credit Vendor Account (Pass)</a:t>
            </a:r>
          </a:p>
          <a:p>
            <a:pPr>
              <a:buNone/>
            </a:pPr>
            <a:r>
              <a:rPr lang="en-US" sz="2200" dirty="0">
                <a:solidFill>
                  <a:schemeClr val="tx1"/>
                </a:solidFill>
              </a:rPr>
              <a:t>Debit Customer Account (Fail)</a:t>
            </a:r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13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Statements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BEGIN TRANSACTION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Marks the start of a transaction. 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ROLLBACK TRANSACTION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Undo all changes since the mark.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COMMIT TRANSACTION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Save the transaction to the data file.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514350" lvl="1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5143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dirty="0" smtClean="0">
                <a:solidFill>
                  <a:srgbClr val="C00000"/>
                </a:solidFill>
              </a:rPr>
              <a:t>simple-</a:t>
            </a:r>
            <a:r>
              <a:rPr lang="en-US" sz="2400" dirty="0" err="1" smtClean="0">
                <a:solidFill>
                  <a:srgbClr val="C00000"/>
                </a:solidFill>
              </a:rPr>
              <a:t>transactions.sql</a:t>
            </a:r>
            <a:r>
              <a:rPr lang="en-US" sz="2400" dirty="0" smtClean="0">
                <a:solidFill>
                  <a:srgbClr val="C00000"/>
                </a:solidFill>
              </a:rPr>
              <a:t>]</a:t>
            </a:r>
            <a:endParaRPr lang="en-US" sz="2400" dirty="0">
              <a:solidFill>
                <a:srgbClr val="C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14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(old vs new)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@@ERROR</a:t>
            </a:r>
          </a:p>
          <a:p>
            <a:pPr marL="857250" lvl="2" indent="0">
              <a:buNone/>
            </a:pPr>
            <a:r>
              <a:rPr lang="en-US" dirty="0" smtClean="0"/>
              <a:t>After executing a statement, test this system variable for error detection.</a:t>
            </a:r>
          </a:p>
          <a:p>
            <a:pPr marL="85725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RAISERROR</a:t>
            </a:r>
            <a:endParaRPr lang="en-US" dirty="0">
              <a:solidFill>
                <a:srgbClr val="00B050"/>
              </a:solidFill>
            </a:endParaRPr>
          </a:p>
          <a:p>
            <a:pPr marL="857250" lvl="2" indent="0">
              <a:buNone/>
            </a:pPr>
            <a:r>
              <a:rPr lang="en-US" dirty="0"/>
              <a:t>Raise a user defined (custom) error.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BEGIN/END TRY</a:t>
            </a:r>
            <a:endParaRPr lang="en-US" dirty="0">
              <a:solidFill>
                <a:srgbClr val="00B050"/>
              </a:solidFill>
            </a:endParaRPr>
          </a:p>
          <a:p>
            <a:pPr marL="857250" lvl="2" indent="0">
              <a:buNone/>
            </a:pPr>
            <a:r>
              <a:rPr lang="en-US" dirty="0" smtClean="0"/>
              <a:t>Wrap the code block that you want to error handle.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BEGIN/END </a:t>
            </a:r>
            <a:r>
              <a:rPr lang="en-US" dirty="0" smtClean="0">
                <a:solidFill>
                  <a:srgbClr val="00B050"/>
                </a:solidFill>
              </a:rPr>
              <a:t>CATCH</a:t>
            </a:r>
            <a:endParaRPr lang="en-US" dirty="0">
              <a:solidFill>
                <a:srgbClr val="00B050"/>
              </a:solidFill>
            </a:endParaRPr>
          </a:p>
          <a:p>
            <a:pPr marL="857250" lvl="2" indent="0">
              <a:buNone/>
            </a:pPr>
            <a:r>
              <a:rPr lang="en-US" dirty="0" smtClean="0"/>
              <a:t>Code to handle any type of error.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THROW</a:t>
            </a:r>
            <a:endParaRPr lang="en-US" dirty="0">
              <a:solidFill>
                <a:srgbClr val="00B050"/>
              </a:solidFill>
            </a:endParaRPr>
          </a:p>
          <a:p>
            <a:pPr marL="857250" lvl="2" indent="0">
              <a:buNone/>
            </a:pPr>
            <a:r>
              <a:rPr lang="en-US" dirty="0" smtClean="0"/>
              <a:t>Raise a user defined (custom) error.</a:t>
            </a:r>
          </a:p>
          <a:p>
            <a:pPr marL="857250" lvl="2" indent="0">
              <a:buNone/>
            </a:pPr>
            <a:endParaRPr lang="en-US" dirty="0"/>
          </a:p>
          <a:p>
            <a:pPr marL="5143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dirty="0" err="1" smtClean="0">
                <a:solidFill>
                  <a:srgbClr val="C00000"/>
                </a:solidFill>
              </a:rPr>
              <a:t>fibonnacci-numbers.sql</a:t>
            </a:r>
            <a:r>
              <a:rPr lang="en-US" sz="2400" dirty="0" smtClean="0">
                <a:solidFill>
                  <a:srgbClr val="C00000"/>
                </a:solidFill>
              </a:rPr>
              <a:t>]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lvl="2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15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DML, DDL</a:t>
            </a:r>
            <a:r>
              <a:rPr lang="en-US" smtClean="0"/>
              <a:t>, DCL and TCL?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Data Manipulation Language (DML)</a:t>
            </a:r>
          </a:p>
          <a:p>
            <a:pPr marL="1200150" lvl="2" indent="-342900"/>
            <a:r>
              <a:rPr lang="en-US" dirty="0" smtClean="0"/>
              <a:t>The syntax of the language allows you to manipulate data.</a:t>
            </a:r>
          </a:p>
          <a:p>
            <a:pPr marL="1200150" lvl="2" indent="-342900"/>
            <a:r>
              <a:rPr lang="en-US" dirty="0" smtClean="0">
                <a:solidFill>
                  <a:srgbClr val="00B050"/>
                </a:solidFill>
              </a:rPr>
              <a:t>insert, select, update, delete</a:t>
            </a:r>
          </a:p>
          <a:p>
            <a:pPr marL="857250" lvl="2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Data </a:t>
            </a:r>
            <a:r>
              <a:rPr lang="en-US" dirty="0" smtClean="0"/>
              <a:t>Definition Language </a:t>
            </a:r>
            <a:r>
              <a:rPr lang="en-US" dirty="0"/>
              <a:t>(</a:t>
            </a:r>
            <a:r>
              <a:rPr lang="en-US" dirty="0" smtClean="0"/>
              <a:t>DDL</a:t>
            </a:r>
            <a:r>
              <a:rPr lang="en-US" dirty="0"/>
              <a:t>)</a:t>
            </a:r>
          </a:p>
          <a:p>
            <a:pPr marL="1200150" lvl="2" indent="-342900"/>
            <a:r>
              <a:rPr lang="en-US" dirty="0"/>
              <a:t>The syntax of the language allows you </a:t>
            </a:r>
            <a:r>
              <a:rPr lang="en-US" dirty="0" smtClean="0"/>
              <a:t>manipulate objects.</a:t>
            </a:r>
            <a:endParaRPr lang="en-US" dirty="0"/>
          </a:p>
          <a:p>
            <a:pPr marL="1200150" lvl="2" indent="-342900"/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reate, alter, drop</a:t>
            </a:r>
          </a:p>
          <a:p>
            <a:pPr marL="857250" lvl="2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Data </a:t>
            </a:r>
            <a:r>
              <a:rPr lang="en-US" dirty="0" smtClean="0"/>
              <a:t>Control Language </a:t>
            </a:r>
            <a:r>
              <a:rPr lang="en-US" dirty="0"/>
              <a:t>(</a:t>
            </a:r>
            <a:r>
              <a:rPr lang="en-US" dirty="0" smtClean="0"/>
              <a:t>DCL</a:t>
            </a:r>
            <a:r>
              <a:rPr lang="en-US" dirty="0"/>
              <a:t>)</a:t>
            </a:r>
          </a:p>
          <a:p>
            <a:pPr marL="1200150" lvl="2" indent="-342900"/>
            <a:r>
              <a:rPr lang="en-US" dirty="0"/>
              <a:t>The syntax of the language allows you </a:t>
            </a:r>
            <a:r>
              <a:rPr lang="en-US" dirty="0" smtClean="0"/>
              <a:t>manipulate access rights.</a:t>
            </a:r>
            <a:endParaRPr lang="en-US" dirty="0"/>
          </a:p>
          <a:p>
            <a:pPr marL="1200150" lvl="2" indent="-342900"/>
            <a:r>
              <a:rPr lang="en-US" dirty="0" smtClean="0">
                <a:solidFill>
                  <a:srgbClr val="00B050"/>
                </a:solidFill>
              </a:rPr>
              <a:t>grant, deny, revoke</a:t>
            </a:r>
          </a:p>
          <a:p>
            <a:pPr marL="1200150" lvl="2" indent="-342900"/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Transaction Control </a:t>
            </a:r>
            <a:r>
              <a:rPr lang="en-US" dirty="0"/>
              <a:t>Language </a:t>
            </a:r>
            <a:r>
              <a:rPr lang="en-US" dirty="0" smtClean="0"/>
              <a:t>(TCL</a:t>
            </a:r>
            <a:r>
              <a:rPr lang="en-US" dirty="0"/>
              <a:t>)</a:t>
            </a:r>
          </a:p>
          <a:p>
            <a:pPr marL="1200150" lvl="2" indent="-342900"/>
            <a:r>
              <a:rPr lang="en-US" dirty="0"/>
              <a:t>The syntax of the language allows you </a:t>
            </a:r>
            <a:r>
              <a:rPr lang="en-US" dirty="0" smtClean="0"/>
              <a:t>control transactions.</a:t>
            </a:r>
            <a:endParaRPr lang="en-US" dirty="0"/>
          </a:p>
          <a:p>
            <a:pPr marL="1200150" lvl="2" indent="-342900"/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egin transaction, commit transaction, rollback transaction, save transaction</a:t>
            </a:r>
          </a:p>
          <a:p>
            <a:pPr marL="514350" lvl="1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51435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[prime-</a:t>
            </a:r>
            <a:r>
              <a:rPr lang="en-US" sz="2400" dirty="0" err="1" smtClean="0">
                <a:solidFill>
                  <a:srgbClr val="C00000"/>
                </a:solidFill>
              </a:rPr>
              <a:t>numbers.sql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342900"/>
            <a:endParaRPr lang="en-US" dirty="0">
              <a:solidFill>
                <a:srgbClr val="00B050"/>
              </a:solidFill>
            </a:endParaRPr>
          </a:p>
          <a:p>
            <a:pPr marL="857250" lvl="2" indent="0">
              <a:buNone/>
            </a:pPr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16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versus TSQL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View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sz="2000" dirty="0" smtClean="0"/>
              <a:t>Can abstract underlying tables so that users only see certain columns.</a:t>
            </a:r>
          </a:p>
          <a:p>
            <a:endParaRPr lang="en-US" sz="2000" dirty="0" smtClean="0"/>
          </a:p>
          <a:p>
            <a:r>
              <a:rPr lang="en-US" sz="2000" dirty="0" smtClean="0"/>
              <a:t>Security can be placed on view to restrict users.</a:t>
            </a:r>
          </a:p>
          <a:p>
            <a:endParaRPr lang="en-US" sz="2000" dirty="0" smtClean="0"/>
          </a:p>
          <a:p>
            <a:r>
              <a:rPr lang="en-US" sz="2000" dirty="0" smtClean="0"/>
              <a:t>Indexing the view makes it materialized (physical).</a:t>
            </a:r>
          </a:p>
          <a:p>
            <a:endParaRPr lang="en-US" sz="2000" dirty="0" smtClean="0"/>
          </a:p>
          <a:p>
            <a:r>
              <a:rPr lang="en-US" sz="2000" dirty="0" smtClean="0"/>
              <a:t>Pre-compiled code that skips the parsing phase.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TSQL (ad-hoc)</a:t>
            </a:r>
          </a:p>
          <a:p>
            <a:pPr>
              <a:buNone/>
            </a:pP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Users must have access to underlying tables to query them.</a:t>
            </a:r>
          </a:p>
          <a:p>
            <a:endParaRPr lang="en-US" sz="2000" dirty="0" smtClean="0"/>
          </a:p>
          <a:p>
            <a:r>
              <a:rPr lang="en-US" sz="2000" dirty="0" smtClean="0"/>
              <a:t>Parse has to compile the query and create a plan before execution.</a:t>
            </a:r>
          </a:p>
          <a:p>
            <a:endParaRPr lang="en-US" sz="2000" dirty="0" smtClean="0"/>
          </a:p>
          <a:p>
            <a:r>
              <a:rPr lang="en-US" sz="2000" dirty="0" smtClean="0"/>
              <a:t>Must duplicate data to have a physical copy.</a:t>
            </a:r>
          </a:p>
          <a:p>
            <a:endParaRPr lang="en-US" dirty="0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6329" y="6391564"/>
            <a:ext cx="3505453" cy="26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Basic Database Programming</a:t>
            </a:r>
          </a:p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197601"/>
            <a:ext cx="527746" cy="454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17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- Views &amp; Functions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808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View</a:t>
            </a:r>
          </a:p>
          <a:p>
            <a:pPr marL="1200150" lvl="2" indent="-342900"/>
            <a:r>
              <a:rPr lang="en-US" dirty="0" smtClean="0"/>
              <a:t>User-defined view </a:t>
            </a:r>
            <a:r>
              <a:rPr lang="en-US" dirty="0"/>
              <a:t>is a virtual table whose contents are defined by a </a:t>
            </a:r>
            <a:r>
              <a:rPr lang="en-US" dirty="0" smtClean="0"/>
              <a:t>query.  Unless </a:t>
            </a:r>
            <a:r>
              <a:rPr lang="en-US" dirty="0"/>
              <a:t>indexed, a view does not exist as a stored set of data values in a database</a:t>
            </a:r>
            <a:r>
              <a:rPr lang="en-US" dirty="0" smtClean="0"/>
              <a:t>.</a:t>
            </a:r>
          </a:p>
          <a:p>
            <a:pPr marL="1200150" lvl="2" indent="-342900"/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Functions</a:t>
            </a:r>
          </a:p>
          <a:p>
            <a:pPr marL="1200150" lvl="2" indent="-342900"/>
            <a:r>
              <a:rPr lang="en-US" dirty="0" smtClean="0"/>
              <a:t>User-defined functions </a:t>
            </a:r>
            <a:r>
              <a:rPr lang="en-US" dirty="0"/>
              <a:t>are routines that accept parameters, perform an </a:t>
            </a:r>
            <a:r>
              <a:rPr lang="en-US" dirty="0" smtClean="0"/>
              <a:t>action </a:t>
            </a:r>
            <a:r>
              <a:rPr lang="en-US" dirty="0"/>
              <a:t>and return the result of that action as a value. The return value can either be a single scalar value or a result set</a:t>
            </a:r>
            <a:r>
              <a:rPr lang="en-US" dirty="0" smtClean="0"/>
              <a:t>.</a:t>
            </a:r>
          </a:p>
          <a:p>
            <a:pPr marL="1200150" lvl="2" indent="-342900"/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18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- Stored Procedures &amp; Triggers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8086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Stored Procedures</a:t>
            </a:r>
          </a:p>
          <a:p>
            <a:pPr marL="1200150" lvl="2" indent="-342900"/>
            <a:r>
              <a:rPr lang="en-US" dirty="0" smtClean="0"/>
              <a:t>A stored procedure in SQL Server is a group of one or more Transact-SQL statements or CLR.</a:t>
            </a:r>
          </a:p>
          <a:p>
            <a:pPr marL="1200150" lvl="2" indent="-342900"/>
            <a:endParaRPr lang="en-US" dirty="0" smtClean="0"/>
          </a:p>
          <a:p>
            <a:pPr marL="1200150" lvl="2" indent="-342900"/>
            <a:r>
              <a:rPr lang="en-US" dirty="0" smtClean="0"/>
              <a:t>Procedures can accept input parameters, return multiple output parameters, contain programming statements that perform database operations and return a status value to a calling program to indicate success or failure .</a:t>
            </a:r>
          </a:p>
          <a:p>
            <a:pPr marL="1200150" lvl="2" indent="-342900"/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Triggers</a:t>
            </a:r>
          </a:p>
          <a:p>
            <a:pPr marL="1200150" lvl="2" indent="-342900"/>
            <a:r>
              <a:rPr lang="en-US" dirty="0" smtClean="0"/>
              <a:t>DML triggers are a special type of stored procedure that automatically fires when a data manipulation language (DML) event takes place that affects the table or view defined in the trigger. </a:t>
            </a:r>
          </a:p>
          <a:p>
            <a:pPr marL="1200150" lvl="2" indent="-342900"/>
            <a:endParaRPr lang="en-US" dirty="0"/>
          </a:p>
          <a:p>
            <a:pPr marL="1200150" lvl="2" indent="-342900"/>
            <a:r>
              <a:rPr lang="en-US" dirty="0" smtClean="0"/>
              <a:t>DML events include INSERT, UPDATE, or DELETE statements. DML triggers can be used to enforce business rules and data integrity.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19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SQL Server Developers</a:t>
            </a:r>
          </a:p>
          <a:p>
            <a:pPr lvl="2">
              <a:buNone/>
            </a:pPr>
            <a:r>
              <a:rPr lang="en-US" dirty="0" smtClean="0"/>
              <a:t>How to code objects in Transaction SQL (TSQL).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SQL Server Administrators</a:t>
            </a:r>
          </a:p>
          <a:p>
            <a:pPr lvl="2">
              <a:buNone/>
            </a:pPr>
            <a:r>
              <a:rPr lang="en-US" dirty="0" smtClean="0"/>
              <a:t>Making sure developers follow the normal software development life cycle (SDLC).</a:t>
            </a:r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 of Views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80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</a:t>
            </a:r>
            <a:r>
              <a:rPr lang="en-US" sz="2400" dirty="0"/>
              <a:t>simplify or customize the perception each user has of the database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Security </a:t>
            </a:r>
            <a:r>
              <a:rPr lang="en-US" sz="2400" dirty="0"/>
              <a:t>mechanism to grant users access to the view, not the underlying base tables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</a:t>
            </a:r>
            <a:r>
              <a:rPr lang="en-US" sz="2400" dirty="0"/>
              <a:t>provide a backward compatible interface to emulate a table whose schema has changed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[sample-</a:t>
            </a:r>
            <a:r>
              <a:rPr lang="en-US" sz="2400" dirty="0" err="1" smtClean="0">
                <a:solidFill>
                  <a:srgbClr val="C00000"/>
                </a:solidFill>
              </a:rPr>
              <a:t>view.sql</a:t>
            </a:r>
            <a:r>
              <a:rPr lang="en-US" sz="2400" dirty="0" smtClean="0">
                <a:solidFill>
                  <a:srgbClr val="C00000"/>
                </a:solidFill>
              </a:rPr>
              <a:t>]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20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functions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80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Scalar Functions 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eturns a value in the form of one of the SQL Server data types.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Table Value Functions (TVF)</a:t>
            </a:r>
          </a:p>
          <a:p>
            <a:pPr marL="857250" lvl="2" indent="-457200"/>
            <a:r>
              <a:rPr lang="en-US" sz="2000" dirty="0" smtClean="0"/>
              <a:t>In-line TVF can be treated by the compiler as straight TSQL.  Thus, they are the fastest of all types.</a:t>
            </a:r>
          </a:p>
          <a:p>
            <a:pPr marL="857250" lvl="2" indent="-457200"/>
            <a:endParaRPr lang="en-US" sz="2000" dirty="0" smtClean="0"/>
          </a:p>
          <a:p>
            <a:pPr marL="857250" lvl="2" indent="-457200"/>
            <a:r>
              <a:rPr lang="en-US" dirty="0" smtClean="0"/>
              <a:t>Multi-line </a:t>
            </a:r>
            <a:r>
              <a:rPr lang="en-US" dirty="0"/>
              <a:t>TVF </a:t>
            </a:r>
            <a:r>
              <a:rPr lang="en-US" dirty="0" smtClean="0"/>
              <a:t>has is composed of more than one TSQL statement. 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[sample-</a:t>
            </a:r>
            <a:r>
              <a:rPr lang="en-US" sz="2400" dirty="0" err="1" smtClean="0">
                <a:solidFill>
                  <a:srgbClr val="C00000"/>
                </a:solidFill>
              </a:rPr>
              <a:t>functions.sql</a:t>
            </a:r>
            <a:r>
              <a:rPr lang="en-US" sz="2400" dirty="0" smtClean="0">
                <a:solidFill>
                  <a:srgbClr val="C00000"/>
                </a:solidFill>
              </a:rPr>
              <a:t>]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21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triggers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80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Server Triggers (DDL)</a:t>
            </a:r>
          </a:p>
          <a:p>
            <a:pPr marL="400050" lvl="1" indent="0">
              <a:buNone/>
            </a:pPr>
            <a:r>
              <a:rPr lang="en-US" sz="2000" dirty="0" smtClean="0"/>
              <a:t>DDL trigger that fire during a create, alter or drop action at the server level.</a:t>
            </a: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Logon Triggers (DDL)</a:t>
            </a:r>
            <a:endParaRPr lang="en-US" sz="2400" dirty="0"/>
          </a:p>
          <a:p>
            <a:pPr marL="400050" lvl="1" indent="0">
              <a:buNone/>
            </a:pPr>
            <a:r>
              <a:rPr lang="en-US" sz="2000" dirty="0" smtClean="0"/>
              <a:t>A trigger that is fired every time a login event occurs.</a:t>
            </a: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Database Triggers (DDL)</a:t>
            </a:r>
            <a:endParaRPr lang="en-US" sz="2400" dirty="0"/>
          </a:p>
          <a:p>
            <a:pPr marL="400050" lvl="1" indent="0">
              <a:buNone/>
            </a:pPr>
            <a:r>
              <a:rPr lang="en-US" sz="2000" dirty="0" smtClean="0"/>
              <a:t>DDL </a:t>
            </a:r>
            <a:r>
              <a:rPr lang="en-US" sz="2000" dirty="0"/>
              <a:t>trigger that fire during a create, alter or drop </a:t>
            </a:r>
            <a:r>
              <a:rPr lang="en-US" sz="2000" dirty="0" smtClean="0"/>
              <a:t>action at the database leve</a:t>
            </a:r>
            <a:r>
              <a:rPr lang="en-US" sz="2000" dirty="0"/>
              <a:t>l</a:t>
            </a:r>
            <a:r>
              <a:rPr lang="en-US" sz="2000" dirty="0" smtClean="0"/>
              <a:t>.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Table / View Triggers </a:t>
            </a:r>
            <a:r>
              <a:rPr lang="en-US" sz="2400" dirty="0"/>
              <a:t>(</a:t>
            </a:r>
            <a:r>
              <a:rPr lang="en-US" sz="2400" dirty="0" smtClean="0"/>
              <a:t>DML</a:t>
            </a:r>
            <a:r>
              <a:rPr lang="en-US" sz="2400" dirty="0"/>
              <a:t>)</a:t>
            </a:r>
          </a:p>
          <a:p>
            <a:pPr marL="400050" lvl="1" indent="0">
              <a:buNone/>
            </a:pPr>
            <a:r>
              <a:rPr lang="en-US" sz="2000" dirty="0"/>
              <a:t>DDL trigger that fire during a </a:t>
            </a:r>
            <a:r>
              <a:rPr lang="en-US" sz="2000" dirty="0" smtClean="0"/>
              <a:t>insert, update or delete action on a table.  They come in two flavors.  AFTER and INSTEAD OF.</a:t>
            </a:r>
            <a:endParaRPr lang="en-US" sz="2000" dirty="0"/>
          </a:p>
          <a:p>
            <a:pPr marL="400050" lvl="1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22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 of triggers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80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prevent Data Definition Language (DDL) actions at the server and database level.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prevent </a:t>
            </a:r>
            <a:r>
              <a:rPr lang="en-US" sz="2400" dirty="0" smtClean="0"/>
              <a:t>data modifications on static tables or views.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replicate data for auditing purposes.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enforce business rules.</a:t>
            </a:r>
            <a:endParaRPr lang="en-US" sz="2400" dirty="0"/>
          </a:p>
          <a:p>
            <a:pPr marL="400050" lvl="1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23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 stored procedures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80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Encapsulate all the business logic into a application / data access layer.  Do not have to hunt around a program for all the places a table is modified.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Compiled stored procedure runs faster than ad-hoc TSQL.  Multiple actions can occur with just one call.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Can enforce access by creating stored procedures for CRUD.  Grant control via Active Directory groups.</a:t>
            </a:r>
            <a:endParaRPr lang="en-US" sz="2400" dirty="0"/>
          </a:p>
          <a:p>
            <a:pPr marL="400050" lvl="1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24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 batch job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80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Make sure that database mail is installed and configured.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Make sure an operator is defined to send alerts to.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a job with a step to call your user defined stored procedure.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Schedule when to run the job.</a:t>
            </a:r>
            <a:endParaRPr lang="en-US" sz="2400" dirty="0"/>
          </a:p>
          <a:p>
            <a:pPr marL="400050" lvl="1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25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80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How would you write a TSQL snippet for a job to look for prime numbers every night.  The batch size is 250K.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/>
              </a:rPr>
              <a:t>-- Two local variables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@VAR_ALPHA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BIGINT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@VAR_OMEGA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BIGINT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/>
              </a:rPr>
              <a:t>-- Grab next min number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@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VAR_ALPHA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MAX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MY_VALUE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MATH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dbo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[TBL_PRIMES]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/>
              </a:rPr>
              <a:t>-- Grab next max number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@VAR_OMEGA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@VAR_ALPHA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250000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/>
              </a:rPr>
              <a:t>-- Check for primes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MATH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dbo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[STORE_PRIMES]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@VAR_ALPHA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@VAR_OMEGA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26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5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!!  Warning Label  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592285" y="1600200"/>
            <a:ext cx="5399315" cy="4525963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Always develop and test in a lower environment!  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2000" dirty="0" smtClean="0"/>
              <a:t>Document and comment your code.  You will be glad you did after 10 projects and 6 months later.</a:t>
            </a:r>
            <a:endParaRPr lang="en-US" sz="2000" dirty="0"/>
          </a:p>
          <a:p>
            <a:pPr lvl="1"/>
            <a:endParaRPr lang="en-US" sz="1200" dirty="0" smtClean="0"/>
          </a:p>
          <a:p>
            <a:pPr lvl="1"/>
            <a:r>
              <a:rPr lang="en-US" sz="2000" dirty="0" smtClean="0"/>
              <a:t>Your DBA has a rotation scheme for backups.  Do not rely upon that tape or file.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2000" dirty="0" smtClean="0"/>
              <a:t>Instead, use a version control systems such as SVN or TFS. 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27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1026" name="Picture 2" descr="C:\Users\a1017012\Desktop\dangerwillrobins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257"/>
            <a:ext cx="3001509" cy="3799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 smtClean="0"/>
              <a:t>Has twenty years of data processing and proven project management experience, specializing in the banking, health care, and government areas. 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2000" dirty="0" smtClean="0"/>
              <a:t>His credentials include a Masters degree in Computer Science from the University of Rhode Island; and Microsoft Certificates (MCDBA &amp; </a:t>
            </a:r>
            <a:r>
              <a:rPr lang="en-US" sz="2000" dirty="0" smtClean="0"/>
              <a:t>MCSA, MCSE).</a:t>
            </a:r>
            <a:endParaRPr lang="en-US" sz="2000" dirty="0" smtClean="0"/>
          </a:p>
          <a:p>
            <a:pPr lvl="1"/>
            <a:endParaRPr lang="en-US" sz="1200" dirty="0" smtClean="0"/>
          </a:p>
          <a:p>
            <a:pPr lvl="1"/>
            <a:r>
              <a:rPr lang="en-US" sz="2000" dirty="0" smtClean="0"/>
              <a:t>John is currently a </a:t>
            </a:r>
            <a:r>
              <a:rPr lang="en-US" sz="2000" dirty="0" smtClean="0"/>
              <a:t>Data Architect at Blue Metal providing data platform </a:t>
            </a:r>
            <a:r>
              <a:rPr lang="en-US" sz="2000" dirty="0"/>
              <a:t>solutions to local companies.</a:t>
            </a:r>
            <a:endParaRPr lang="en-US" sz="2000" dirty="0" smtClean="0"/>
          </a:p>
          <a:p>
            <a:pPr lvl="1"/>
            <a:endParaRPr lang="en-US" sz="1200" dirty="0" smtClean="0"/>
          </a:p>
          <a:p>
            <a:pPr lvl="1"/>
            <a:r>
              <a:rPr lang="en-US" sz="2000" dirty="0" smtClean="0"/>
              <a:t>When he is not busy working, he spends time with his wife, daughter and dog enjoying outdoor activities 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28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(1)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1200" dirty="0" smtClean="0">
              <a:hlinkClick r:id="rId2"/>
            </a:endParaRPr>
          </a:p>
          <a:p>
            <a:pPr lvl="1"/>
            <a:r>
              <a:rPr lang="en-US" sz="2000" dirty="0" smtClean="0"/>
              <a:t>SQL Server Management Studio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http://msdn.microsoft.com/en-us/library/ms174173.aspx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SQL </a:t>
            </a:r>
            <a:r>
              <a:rPr lang="en-US" sz="2000" dirty="0"/>
              <a:t>Server </a:t>
            </a:r>
            <a:r>
              <a:rPr lang="en-US" sz="2000" dirty="0" smtClean="0"/>
              <a:t>Data Tools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msdn.microsoft.com/en-us/data/tools.aspx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 smtClean="0"/>
              <a:t>Dell (Quest) Toad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http://www.quest.com/toad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Data Types</a:t>
            </a:r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msdn.microsoft.com/en-us/library/ms187752.aspx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29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– TSQL Skills Required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All of the demonstrations are code based to give a real life example of how to apply a technique.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 will be not offended if you decide to leave now.</a:t>
            </a:r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Basic Database Programming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6" name="Picture 5" descr="dilbert-sql-server-datab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402466"/>
            <a:ext cx="60769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(2)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 smtClean="0"/>
              <a:t>Declare statements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msdn.microsoft.com/en-us/library/ms188927.aspx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Control </a:t>
            </a:r>
            <a:r>
              <a:rPr lang="en-US" sz="2000" dirty="0"/>
              <a:t>Flow statements</a:t>
            </a:r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http://msdn.microsoft.com/en-us/library/ms174290(v=sql.110).aspx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Error handling (old/new)</a:t>
            </a:r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msdn.microsoft.com/en-us/library/ms188790.aspx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msdn.microsoft.com/en-us/library/ms175976.aspx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30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(3)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 smtClean="0"/>
              <a:t>DDL Triggers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msdn.microsoft.com/en-us/library/ms175941.aspx</a:t>
            </a:r>
            <a:endParaRPr lang="en-US" sz="2000" dirty="0" smtClean="0"/>
          </a:p>
          <a:p>
            <a:pPr marL="457200" lvl="1" indent="0">
              <a:buNone/>
            </a:pPr>
            <a:endParaRPr lang="en-US" sz="800" dirty="0">
              <a:hlinkClick r:id="rId3"/>
            </a:endParaRPr>
          </a:p>
          <a:p>
            <a:pPr lvl="1"/>
            <a:r>
              <a:rPr lang="en-US" sz="2000" dirty="0" smtClean="0"/>
              <a:t>DML Triggers</a:t>
            </a:r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msdn.microsoft.com/en-us/library/ms178110.aspx</a:t>
            </a:r>
            <a:endParaRPr lang="en-US" sz="2000" dirty="0" smtClean="0"/>
          </a:p>
          <a:p>
            <a:pPr marL="457200" lvl="1" indent="0">
              <a:buNone/>
            </a:pPr>
            <a:endParaRPr lang="en-US" sz="800" dirty="0">
              <a:hlinkClick r:id="rId3"/>
            </a:endParaRPr>
          </a:p>
          <a:p>
            <a:pPr lvl="1"/>
            <a:r>
              <a:rPr lang="en-US" sz="2000" dirty="0" smtClean="0"/>
              <a:t>Functions</a:t>
            </a:r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msdn.microsoft.com/en-us/library/ms191007.aspx</a:t>
            </a:r>
            <a:endParaRPr lang="en-US" sz="2000" dirty="0" smtClean="0"/>
          </a:p>
          <a:p>
            <a:pPr marL="457200" lvl="1" indent="0">
              <a:buNone/>
            </a:pPr>
            <a:endParaRPr lang="en-US" sz="800" dirty="0" smtClean="0"/>
          </a:p>
          <a:p>
            <a:pPr lvl="1"/>
            <a:r>
              <a:rPr lang="en-US" sz="2000" dirty="0" smtClean="0"/>
              <a:t>Stored </a:t>
            </a:r>
            <a:r>
              <a:rPr lang="en-US" sz="2000" dirty="0"/>
              <a:t>procedures</a:t>
            </a:r>
          </a:p>
          <a:p>
            <a:pPr marL="457200" lvl="1" indent="0">
              <a:buNone/>
            </a:pPr>
            <a:r>
              <a:rPr lang="en-US" sz="2000" dirty="0">
                <a:hlinkClick r:id="rId6"/>
              </a:rPr>
              <a:t>http://</a:t>
            </a:r>
            <a:r>
              <a:rPr lang="en-US" sz="2000" dirty="0" smtClean="0">
                <a:hlinkClick r:id="rId6"/>
              </a:rPr>
              <a:t>msdn.microsoft.com/en-us/library/ms190782.aspx</a:t>
            </a:r>
            <a:endParaRPr lang="en-US" sz="2000" dirty="0" smtClean="0"/>
          </a:p>
          <a:p>
            <a:pPr marL="457200" lvl="1" indent="0">
              <a:buNone/>
            </a:pPr>
            <a:endParaRPr lang="en-US" sz="800" dirty="0"/>
          </a:p>
          <a:p>
            <a:pPr lvl="1"/>
            <a:r>
              <a:rPr lang="en-US" sz="2000" dirty="0" smtClean="0"/>
              <a:t>Views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7"/>
              </a:rPr>
              <a:t>http://msdn.microsoft.com/en-us/library/ms190174.aspx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31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Please ask about the presentation or visit my blog (</a:t>
            </a:r>
            <a:r>
              <a:rPr lang="en-US" sz="2400" dirty="0" smtClean="0">
                <a:solidFill>
                  <a:srgbClr val="0070C0"/>
                </a:solidFill>
              </a:rPr>
              <a:t>www.craftydba.com</a:t>
            </a:r>
            <a:r>
              <a:rPr lang="en-US" sz="2400" dirty="0" smtClean="0"/>
              <a:t>) for articles on these subjects.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If you have any questions, you can contact me </a:t>
            </a:r>
            <a:r>
              <a:rPr lang="en-US" sz="2400" smtClean="0"/>
              <a:t>at </a:t>
            </a:r>
            <a:r>
              <a:rPr lang="en-US" sz="2400" smtClean="0">
                <a:solidFill>
                  <a:srgbClr val="0070C0"/>
                </a:solidFill>
              </a:rPr>
              <a:t>john.miner@bluemetal.com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32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 – Computer Programming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 smtClean="0"/>
              <a:t>Computer </a:t>
            </a:r>
            <a:r>
              <a:rPr lang="en-US" dirty="0"/>
              <a:t>programming is a process that leads from an original formulation of a computing problem to the creation of an executable program. </a:t>
            </a:r>
          </a:p>
          <a:p>
            <a:pPr lvl="1"/>
            <a:endParaRPr lang="en-US" sz="1900" dirty="0"/>
          </a:p>
          <a:p>
            <a:pPr lvl="1"/>
            <a:r>
              <a:rPr lang="en-US" dirty="0"/>
              <a:t>It involves activities such as analysis -- understanding the problem and coding -- solving the problem with an algorithm in a given </a:t>
            </a:r>
            <a:r>
              <a:rPr lang="en-US" dirty="0" smtClean="0"/>
              <a:t>language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Testing, debugging, and maintaining the source code are all part of the software design process.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4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 - (Baby Steps)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Various editors to code TSQL.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Parsing and executing a program.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Quick listing of data types.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Using variables to store results.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Basic control flow constructs.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Quick overview of transactions.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Gracefully handling errors.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DDL, DML, DCL, and TCL.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5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 – (Walking)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 startAt="9"/>
            </a:pPr>
            <a:r>
              <a:rPr lang="en-US" sz="2400" dirty="0" smtClean="0"/>
              <a:t>How </a:t>
            </a:r>
            <a:r>
              <a:rPr lang="en-US" sz="2400" dirty="0"/>
              <a:t>is a view better than ad-hoc SQL? </a:t>
            </a:r>
          </a:p>
          <a:p>
            <a:pPr marL="971550" lvl="1" indent="-514350">
              <a:buFont typeface="+mj-lt"/>
              <a:buAutoNum type="arabicPeriod" startAt="9"/>
            </a:pPr>
            <a:r>
              <a:rPr lang="en-US" sz="2400" dirty="0"/>
              <a:t>Abstracting underlying tables via a view. </a:t>
            </a:r>
          </a:p>
          <a:p>
            <a:pPr marL="971550" lvl="1" indent="-514350">
              <a:buFont typeface="+mj-lt"/>
              <a:buAutoNum type="arabicPeriod" startAt="9"/>
            </a:pPr>
            <a:r>
              <a:rPr lang="en-US" sz="2400" dirty="0"/>
              <a:t>Avoiding DML updates to views</a:t>
            </a:r>
            <a:r>
              <a:rPr lang="en-US" sz="2400" dirty="0" smtClean="0"/>
              <a:t>.</a:t>
            </a:r>
          </a:p>
          <a:p>
            <a:pPr marL="971550" lvl="1" indent="-514350">
              <a:buFont typeface="+mj-lt"/>
              <a:buAutoNum type="arabicPeriod" startAt="9"/>
            </a:pPr>
            <a:r>
              <a:rPr lang="en-US" sz="2400" dirty="0"/>
              <a:t>What are the different types of functions? </a:t>
            </a:r>
          </a:p>
          <a:p>
            <a:pPr marL="971550" lvl="1" indent="-514350">
              <a:buFont typeface="+mj-lt"/>
              <a:buAutoNum type="arabicPeriod" startAt="9"/>
            </a:pPr>
            <a:r>
              <a:rPr lang="en-US" sz="2400" dirty="0"/>
              <a:t>Simple use of each type. </a:t>
            </a:r>
            <a:r>
              <a:rPr lang="en-US" sz="2400" dirty="0" smtClean="0"/>
              <a:t> </a:t>
            </a:r>
            <a:endParaRPr lang="en-US" sz="2400" dirty="0"/>
          </a:p>
          <a:p>
            <a:pPr marL="971550" lvl="1" indent="-514350">
              <a:buFont typeface="+mj-lt"/>
              <a:buAutoNum type="arabicPeriod" startAt="9"/>
            </a:pPr>
            <a:r>
              <a:rPr lang="en-US" sz="2400" dirty="0"/>
              <a:t>Using triggers to enforce business rules. </a:t>
            </a:r>
          </a:p>
          <a:p>
            <a:pPr marL="971550" lvl="1" indent="-514350">
              <a:buFont typeface="+mj-lt"/>
              <a:buAutoNum type="arabicPeriod" startAt="9"/>
            </a:pPr>
            <a:r>
              <a:rPr lang="en-US" sz="2400" dirty="0"/>
              <a:t>Using triggers to prevent data modifications. </a:t>
            </a:r>
          </a:p>
          <a:p>
            <a:pPr marL="971550" lvl="1" indent="-514350">
              <a:buFont typeface="+mj-lt"/>
              <a:buAutoNum type="arabicPeriod" startAt="9"/>
            </a:pPr>
            <a:r>
              <a:rPr lang="en-US" sz="2400" dirty="0" smtClean="0"/>
              <a:t>Using </a:t>
            </a:r>
            <a:r>
              <a:rPr lang="en-US" sz="2400" dirty="0"/>
              <a:t>stored procedures as an application interface. </a:t>
            </a:r>
          </a:p>
          <a:p>
            <a:pPr marL="971550" lvl="1" indent="-514350">
              <a:buFont typeface="+mj-lt"/>
              <a:buAutoNum type="arabicPeriod" startAt="9"/>
            </a:pPr>
            <a:r>
              <a:rPr lang="en-US" sz="2400" dirty="0"/>
              <a:t>Batch programming using stored procedures. </a:t>
            </a:r>
          </a:p>
          <a:p>
            <a:pPr marL="971550" lvl="1" indent="-514350">
              <a:buFont typeface="+mj-lt"/>
              <a:buAutoNum type="arabicPeriod" startAt="9"/>
            </a:pPr>
            <a:r>
              <a:rPr lang="en-US" sz="2400" dirty="0"/>
              <a:t>How to schedule batch jobs.</a:t>
            </a:r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6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editors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SQL Server Management Studio.  The main stay environment for DBA.</a:t>
            </a:r>
          </a:p>
          <a:p>
            <a:pPr lvl="1"/>
            <a:endParaRPr lang="en-US" sz="1900" dirty="0" smtClean="0"/>
          </a:p>
          <a:p>
            <a:pPr lvl="1"/>
            <a:r>
              <a:rPr lang="en-US" dirty="0" smtClean="0"/>
              <a:t>SQL Server Data Tools.  Formally known as Business Intelligence Development Studio.  Is part of the Visual Studio suite.</a:t>
            </a:r>
          </a:p>
          <a:p>
            <a:pPr lvl="1"/>
            <a:endParaRPr lang="en-US" sz="1900" dirty="0" smtClean="0"/>
          </a:p>
          <a:p>
            <a:pPr lvl="1"/>
            <a:r>
              <a:rPr lang="en-US" dirty="0" smtClean="0"/>
              <a:t>Third party integrated tools such as Toad from Dell (formally Quest).</a:t>
            </a:r>
          </a:p>
          <a:p>
            <a:pPr lvl="1"/>
            <a:endParaRPr lang="en-US" sz="1900" dirty="0"/>
          </a:p>
          <a:p>
            <a:pPr lvl="1"/>
            <a:r>
              <a:rPr lang="en-US" dirty="0" smtClean="0"/>
              <a:t>Plain old text editor without context sensitive help or code completion.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7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/ Executing TSQL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Parsing is the process that check the syntax of the program.  There still might be run time bugs in the code.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Executing is the process of running the code inside of the SQL Server database engine.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[SQL Server Engine Diagram]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8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Exact </a:t>
            </a:r>
            <a:r>
              <a:rPr lang="en-US" dirty="0" smtClean="0">
                <a:solidFill>
                  <a:srgbClr val="00B050"/>
                </a:solidFill>
              </a:rPr>
              <a:t>Numerics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bigint</a:t>
            </a:r>
            <a:r>
              <a:rPr lang="en-US" dirty="0"/>
              <a:t>, numeric, </a:t>
            </a:r>
            <a:r>
              <a:rPr lang="en-US" dirty="0" smtClean="0"/>
              <a:t>bit, </a:t>
            </a:r>
            <a:r>
              <a:rPr lang="en-US" dirty="0" err="1" smtClean="0"/>
              <a:t>smallint</a:t>
            </a:r>
            <a:r>
              <a:rPr lang="en-US" dirty="0"/>
              <a:t>, decimal, </a:t>
            </a:r>
            <a:r>
              <a:rPr lang="en-US" dirty="0" err="1" smtClean="0"/>
              <a:t>smallmoney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/>
              <a:t>, </a:t>
            </a:r>
            <a:r>
              <a:rPr lang="en-US" dirty="0" err="1"/>
              <a:t>tinyint</a:t>
            </a:r>
            <a:r>
              <a:rPr lang="en-US" dirty="0" smtClean="0"/>
              <a:t>, money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Approximate Numerics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float, real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Date and Time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date, </a:t>
            </a:r>
            <a:r>
              <a:rPr lang="en-US" dirty="0" err="1"/>
              <a:t>datetimeoffset</a:t>
            </a:r>
            <a:r>
              <a:rPr lang="en-US" dirty="0"/>
              <a:t>, datetime2, </a:t>
            </a:r>
            <a:r>
              <a:rPr lang="en-US" dirty="0" err="1"/>
              <a:t>smalldatetime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smtClean="0"/>
              <a:t>time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Character strings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char, </a:t>
            </a:r>
            <a:r>
              <a:rPr lang="en-US" dirty="0" err="1"/>
              <a:t>varchar</a:t>
            </a:r>
            <a:r>
              <a:rPr lang="en-US" dirty="0"/>
              <a:t>, text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Basic Database Programming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9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2083</Words>
  <Application>Microsoft Office PowerPoint</Application>
  <PresentationFormat>On-screen Show (4:3)</PresentationFormat>
  <Paragraphs>420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Office Theme</vt:lpstr>
      <vt:lpstr>Basic Database Programming</vt:lpstr>
      <vt:lpstr>Target Audience</vt:lpstr>
      <vt:lpstr>WARNING – TSQL Skills Required</vt:lpstr>
      <vt:lpstr>Wikipedia – Computer Programming</vt:lpstr>
      <vt:lpstr>Presentation Overview - (Baby Steps)</vt:lpstr>
      <vt:lpstr>Presentation Overview – (Walking)</vt:lpstr>
      <vt:lpstr>Code editors</vt:lpstr>
      <vt:lpstr>Parsing / Executing TSQL</vt:lpstr>
      <vt:lpstr>Data Types</vt:lpstr>
      <vt:lpstr>Data Types (continued)</vt:lpstr>
      <vt:lpstr>Using variables</vt:lpstr>
      <vt:lpstr>Control Flow Statements</vt:lpstr>
      <vt:lpstr>Why use transactions?</vt:lpstr>
      <vt:lpstr>Transaction Statements</vt:lpstr>
      <vt:lpstr>Error handling (old vs new)</vt:lpstr>
      <vt:lpstr>What is DML, DDL, DCL and TCL?</vt:lpstr>
      <vt:lpstr>VIEW versus TSQL </vt:lpstr>
      <vt:lpstr>Objects - Views &amp; Functions</vt:lpstr>
      <vt:lpstr>Objects - Stored Procedures &amp; Triggers</vt:lpstr>
      <vt:lpstr>Common uses of Views</vt:lpstr>
      <vt:lpstr>Types of functions</vt:lpstr>
      <vt:lpstr>Types of triggers</vt:lpstr>
      <vt:lpstr>Common uses of triggers</vt:lpstr>
      <vt:lpstr>Common uses stored procedures</vt:lpstr>
      <vt:lpstr>Scheduling a batch job</vt:lpstr>
      <vt:lpstr>Final Exam</vt:lpstr>
      <vt:lpstr>!!  Warning Label  !!</vt:lpstr>
      <vt:lpstr>Biography</vt:lpstr>
      <vt:lpstr>References (1)</vt:lpstr>
      <vt:lpstr>References (2)</vt:lpstr>
      <vt:lpstr>References (3)</vt:lpstr>
      <vt:lpstr>Questions &amp; Answers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John Miner</cp:lastModifiedBy>
  <cp:revision>187</cp:revision>
  <dcterms:created xsi:type="dcterms:W3CDTF">2011-08-19T20:30:49Z</dcterms:created>
  <dcterms:modified xsi:type="dcterms:W3CDTF">2017-11-17T21:53:44Z</dcterms:modified>
</cp:coreProperties>
</file>