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media/image18.jpg" ContentType="image/png"/>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5" r:id="rId4"/>
  </p:sldMasterIdLst>
  <p:notesMasterIdLst>
    <p:notesMasterId r:id="rId28"/>
  </p:notesMasterIdLst>
  <p:sldIdLst>
    <p:sldId id="282" r:id="rId5"/>
    <p:sldId id="350" r:id="rId6"/>
    <p:sldId id="352" r:id="rId7"/>
    <p:sldId id="358" r:id="rId8"/>
    <p:sldId id="376" r:id="rId9"/>
    <p:sldId id="395" r:id="rId10"/>
    <p:sldId id="374" r:id="rId11"/>
    <p:sldId id="378" r:id="rId12"/>
    <p:sldId id="356" r:id="rId13"/>
    <p:sldId id="391" r:id="rId14"/>
    <p:sldId id="392" r:id="rId15"/>
    <p:sldId id="393" r:id="rId16"/>
    <p:sldId id="394" r:id="rId17"/>
    <p:sldId id="401" r:id="rId18"/>
    <p:sldId id="397" r:id="rId19"/>
    <p:sldId id="398" r:id="rId20"/>
    <p:sldId id="399" r:id="rId21"/>
    <p:sldId id="402" r:id="rId22"/>
    <p:sldId id="368" r:id="rId23"/>
    <p:sldId id="369" r:id="rId24"/>
    <p:sldId id="370" r:id="rId25"/>
    <p:sldId id="372" r:id="rId26"/>
    <p:sldId id="349" r:id="rId27"/>
  </p:sldIdLst>
  <p:sldSz cx="9144000" cy="5143500" type="screen16x9"/>
  <p:notesSz cx="6858000" cy="9144000"/>
  <p:defaultTex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01C87"/>
    <a:srgbClr val="D40E8C"/>
    <a:srgbClr val="582873"/>
    <a:srgbClr val="7D726D"/>
    <a:srgbClr val="714888"/>
    <a:srgbClr val="863887"/>
    <a:srgbClr val="A12587"/>
    <a:srgbClr val="B71988"/>
    <a:srgbClr val="CE108B"/>
    <a:srgbClr val="CF10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842"/>
    <p:restoredTop sz="92708"/>
  </p:normalViewPr>
  <p:slideViewPr>
    <p:cSldViewPr snapToGrid="0">
      <p:cViewPr varScale="1">
        <p:scale>
          <a:sx n="108" d="100"/>
          <a:sy n="108" d="100"/>
        </p:scale>
        <p:origin x="446" y="48"/>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2C5C26-E110-0243-8E14-F778A7F15B4B}" type="datetimeFigureOut">
              <a:rPr lang="en-US" smtClean="0"/>
              <a:t>2/20/2019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8CD4C-E5E2-FD4B-A013-4032F684959D}" type="slidenum">
              <a:rPr lang="en-US" smtClean="0"/>
              <a:t>‹#›</a:t>
            </a:fld>
            <a:endParaRPr lang="en-US"/>
          </a:p>
        </p:txBody>
      </p:sp>
    </p:spTree>
    <p:extLst>
      <p:ext uri="{BB962C8B-B14F-4D97-AF65-F5344CB8AC3E}">
        <p14:creationId xmlns:p14="http://schemas.microsoft.com/office/powerpoint/2010/main" val="2123582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48CD4C-E5E2-FD4B-A013-4032F684959D}" type="slidenum">
              <a:rPr lang="en-US" smtClean="0"/>
              <a:t>7</a:t>
            </a:fld>
            <a:endParaRPr lang="en-US"/>
          </a:p>
        </p:txBody>
      </p:sp>
    </p:spTree>
    <p:extLst>
      <p:ext uri="{BB962C8B-B14F-4D97-AF65-F5344CB8AC3E}">
        <p14:creationId xmlns:p14="http://schemas.microsoft.com/office/powerpoint/2010/main" val="12748386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FEECE89-C049-244D-A046-FBC63F193AC1}"/>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3460" y="0"/>
            <a:ext cx="9142070" cy="4831124"/>
          </a:xfrm>
          <a:prstGeom prst="rect">
            <a:avLst/>
          </a:prstGeom>
        </p:spPr>
      </p:pic>
      <p:sp>
        <p:nvSpPr>
          <p:cNvPr id="10" name="Title 1">
            <a:extLst>
              <a:ext uri="{FF2B5EF4-FFF2-40B4-BE49-F238E27FC236}">
                <a16:creationId xmlns:a16="http://schemas.microsoft.com/office/drawing/2014/main" id="{C709CABC-4663-A040-9AEA-EBD74040EB8C}"/>
              </a:ext>
            </a:extLst>
          </p:cNvPr>
          <p:cNvSpPr>
            <a:spLocks noGrp="1"/>
          </p:cNvSpPr>
          <p:nvPr>
            <p:ph type="ctrTitle"/>
          </p:nvPr>
        </p:nvSpPr>
        <p:spPr>
          <a:xfrm>
            <a:off x="327862" y="3420696"/>
            <a:ext cx="6143277" cy="701450"/>
          </a:xfrm>
          <a:prstGeom prst="rect">
            <a:avLst/>
          </a:prstGeom>
        </p:spPr>
        <p:txBody>
          <a:bodyPr anchor="b" anchorCtr="0">
            <a:noAutofit/>
          </a:bodyPr>
          <a:lstStyle>
            <a:lvl1pPr algn="l">
              <a:defRPr sz="28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4" name="Subtitle 2">
            <a:extLst>
              <a:ext uri="{FF2B5EF4-FFF2-40B4-BE49-F238E27FC236}">
                <a16:creationId xmlns:a16="http://schemas.microsoft.com/office/drawing/2014/main" id="{8526BA26-AB87-0146-AA15-93002C241FB1}"/>
              </a:ext>
            </a:extLst>
          </p:cNvPr>
          <p:cNvSpPr>
            <a:spLocks noGrp="1"/>
          </p:cNvSpPr>
          <p:nvPr>
            <p:ph type="subTitle" idx="1"/>
          </p:nvPr>
        </p:nvSpPr>
        <p:spPr>
          <a:xfrm>
            <a:off x="325667" y="4125574"/>
            <a:ext cx="6143277" cy="536622"/>
          </a:xfrm>
          <a:prstGeom prst="rect">
            <a:avLst/>
          </a:prstGeom>
        </p:spPr>
        <p:txBody>
          <a:bodyPr>
            <a:normAutofit/>
          </a:bodyPr>
          <a:lstStyle>
            <a:lvl1pPr marL="0" indent="0" algn="l">
              <a:buNone/>
              <a:defRPr sz="1600" b="0">
                <a:solidFill>
                  <a:srgbClr val="FFFFFF"/>
                </a:solidFill>
                <a:latin typeface="Verdana"/>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5" name="Rectangle 14">
            <a:extLst>
              <a:ext uri="{FF2B5EF4-FFF2-40B4-BE49-F238E27FC236}">
                <a16:creationId xmlns:a16="http://schemas.microsoft.com/office/drawing/2014/main" id="{67A1C377-FD44-8245-8B83-09037BDE8719}"/>
              </a:ext>
            </a:extLst>
          </p:cNvPr>
          <p:cNvSpPr/>
          <p:nvPr userDrawn="1"/>
        </p:nvSpPr>
        <p:spPr>
          <a:xfrm>
            <a:off x="0" y="4721225"/>
            <a:ext cx="9144000" cy="428033"/>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7" name="Picture 16">
            <a:extLst>
              <a:ext uri="{FF2B5EF4-FFF2-40B4-BE49-F238E27FC236}">
                <a16:creationId xmlns:a16="http://schemas.microsoft.com/office/drawing/2014/main" id="{64BF5757-B239-AA44-8693-43207D39CC9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937" y="-16474"/>
            <a:ext cx="2715805" cy="842836"/>
          </a:xfrm>
          <a:prstGeom prst="rect">
            <a:avLst/>
          </a:prstGeom>
        </p:spPr>
      </p:pic>
    </p:spTree>
    <p:extLst>
      <p:ext uri="{BB962C8B-B14F-4D97-AF65-F5344CB8AC3E}">
        <p14:creationId xmlns:p14="http://schemas.microsoft.com/office/powerpoint/2010/main" val="24316666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422806" y="1190084"/>
            <a:ext cx="1835826" cy="2219859"/>
          </a:xfrm>
        </p:spPr>
        <p:txBody>
          <a:bodyPr anchor="ctr"/>
          <a:lstStyle>
            <a:lvl1pPr marL="0" indent="0" algn="ctr">
              <a:buFontTx/>
              <a:buNone/>
              <a:defRPr/>
            </a:lvl1pPr>
          </a:lstStyle>
          <a:p>
            <a:r>
              <a:rPr lang="en-US" dirty="0"/>
              <a:t>Photo</a:t>
            </a:r>
          </a:p>
        </p:txBody>
      </p:sp>
      <p:sp>
        <p:nvSpPr>
          <p:cNvPr id="20" name="Picture Placeholder 4"/>
          <p:cNvSpPr>
            <a:spLocks noGrp="1"/>
          </p:cNvSpPr>
          <p:nvPr>
            <p:ph type="pic" sz="quarter" idx="11" hasCustomPrompt="1"/>
          </p:nvPr>
        </p:nvSpPr>
        <p:spPr>
          <a:xfrm>
            <a:off x="2578969" y="1170493"/>
            <a:ext cx="1835826" cy="2219859"/>
          </a:xfrm>
        </p:spPr>
        <p:txBody>
          <a:bodyPr anchor="ctr"/>
          <a:lstStyle>
            <a:lvl1pPr marL="0" indent="0" algn="ctr">
              <a:buFontTx/>
              <a:buNone/>
              <a:defRPr/>
            </a:lvl1pPr>
          </a:lstStyle>
          <a:p>
            <a:r>
              <a:rPr lang="en-US" dirty="0"/>
              <a:t>Photo</a:t>
            </a:r>
          </a:p>
        </p:txBody>
      </p:sp>
      <p:sp>
        <p:nvSpPr>
          <p:cNvPr id="21" name="Picture Placeholder 4"/>
          <p:cNvSpPr>
            <a:spLocks noGrp="1"/>
          </p:cNvSpPr>
          <p:nvPr>
            <p:ph type="pic" sz="quarter" idx="12" hasCustomPrompt="1"/>
          </p:nvPr>
        </p:nvSpPr>
        <p:spPr>
          <a:xfrm>
            <a:off x="4735132" y="1190084"/>
            <a:ext cx="1835826" cy="2219859"/>
          </a:xfrm>
        </p:spPr>
        <p:txBody>
          <a:bodyPr anchor="ctr"/>
          <a:lstStyle>
            <a:lvl1pPr marL="0" indent="0" algn="ctr">
              <a:buFontTx/>
              <a:buNone/>
              <a:defRPr/>
            </a:lvl1pPr>
          </a:lstStyle>
          <a:p>
            <a:r>
              <a:rPr lang="en-US" dirty="0"/>
              <a:t>Photo</a:t>
            </a:r>
          </a:p>
        </p:txBody>
      </p:sp>
      <p:sp>
        <p:nvSpPr>
          <p:cNvPr id="22" name="Picture Placeholder 4"/>
          <p:cNvSpPr>
            <a:spLocks noGrp="1"/>
          </p:cNvSpPr>
          <p:nvPr>
            <p:ph type="pic" sz="quarter" idx="13" hasCustomPrompt="1"/>
          </p:nvPr>
        </p:nvSpPr>
        <p:spPr>
          <a:xfrm>
            <a:off x="6891295" y="1170493"/>
            <a:ext cx="1835826" cy="2219859"/>
          </a:xfrm>
        </p:spPr>
        <p:txBody>
          <a:bodyPr anchor="ctr"/>
          <a:lstStyle>
            <a:lvl1pPr marL="0" indent="0" algn="ctr">
              <a:buFontTx/>
              <a:buNone/>
              <a:defRPr/>
            </a:lvl1pPr>
          </a:lstStyle>
          <a:p>
            <a:r>
              <a:rPr lang="en-US" dirty="0"/>
              <a:t>Photo</a:t>
            </a:r>
          </a:p>
        </p:txBody>
      </p:sp>
      <p:sp>
        <p:nvSpPr>
          <p:cNvPr id="23" name="Rectangle 22"/>
          <p:cNvSpPr/>
          <p:nvPr userDrawn="1"/>
        </p:nvSpPr>
        <p:spPr>
          <a:xfrm>
            <a:off x="422806" y="1046127"/>
            <a:ext cx="1837944" cy="95250"/>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userDrawn="1"/>
        </p:nvSpPr>
        <p:spPr>
          <a:xfrm>
            <a:off x="2576851" y="1046127"/>
            <a:ext cx="1837944" cy="95250"/>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p:cNvSpPr/>
          <p:nvPr userDrawn="1"/>
        </p:nvSpPr>
        <p:spPr>
          <a:xfrm>
            <a:off x="4737250" y="1046127"/>
            <a:ext cx="1837944" cy="95250"/>
          </a:xfrm>
          <a:prstGeom prst="rect">
            <a:avLst/>
          </a:prstGeom>
          <a:solidFill>
            <a:srgbClr val="D40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6889177" y="1037143"/>
            <a:ext cx="1837944" cy="95250"/>
          </a:xfrm>
          <a:prstGeom prst="rect">
            <a:avLst/>
          </a:prstGeom>
          <a:solidFill>
            <a:srgbClr val="D30C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5931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1184528" y="952518"/>
            <a:ext cx="1443079" cy="1409304"/>
          </a:xfrm>
        </p:spPr>
        <p:txBody>
          <a:bodyPr anchor="ctr"/>
          <a:lstStyle>
            <a:lvl1pPr marL="0" indent="0" algn="ctr">
              <a:buNone/>
              <a:defRPr/>
            </a:lvl1pPr>
          </a:lstStyle>
          <a:p>
            <a:r>
              <a:rPr lang="en-US" dirty="0"/>
              <a:t>Photo</a:t>
            </a:r>
          </a:p>
        </p:txBody>
      </p:sp>
      <p:sp>
        <p:nvSpPr>
          <p:cNvPr id="25" name="Picture Placeholder 4"/>
          <p:cNvSpPr>
            <a:spLocks noGrp="1"/>
          </p:cNvSpPr>
          <p:nvPr>
            <p:ph type="pic" sz="quarter" idx="11" hasCustomPrompt="1"/>
          </p:nvPr>
        </p:nvSpPr>
        <p:spPr>
          <a:xfrm>
            <a:off x="3870579" y="952517"/>
            <a:ext cx="1443079" cy="1409305"/>
          </a:xfrm>
        </p:spPr>
        <p:txBody>
          <a:bodyPr anchor="ctr"/>
          <a:lstStyle>
            <a:lvl1pPr marL="0" indent="0" algn="ctr">
              <a:buNone/>
              <a:defRPr/>
            </a:lvl1pPr>
          </a:lstStyle>
          <a:p>
            <a:r>
              <a:rPr lang="en-US" dirty="0"/>
              <a:t>Photo</a:t>
            </a:r>
          </a:p>
        </p:txBody>
      </p:sp>
      <p:sp>
        <p:nvSpPr>
          <p:cNvPr id="26" name="Picture Placeholder 4"/>
          <p:cNvSpPr>
            <a:spLocks noGrp="1"/>
          </p:cNvSpPr>
          <p:nvPr>
            <p:ph type="pic" sz="quarter" idx="12" hasCustomPrompt="1"/>
          </p:nvPr>
        </p:nvSpPr>
        <p:spPr>
          <a:xfrm>
            <a:off x="6556630" y="952518"/>
            <a:ext cx="1443079" cy="1409304"/>
          </a:xfrm>
        </p:spPr>
        <p:txBody>
          <a:bodyPr anchor="ctr"/>
          <a:lstStyle>
            <a:lvl1pPr marL="0" indent="0" algn="ctr">
              <a:buNone/>
              <a:defRPr/>
            </a:lvl1pPr>
          </a:lstStyle>
          <a:p>
            <a:r>
              <a:rPr lang="en-US" dirty="0"/>
              <a:t>Photo</a:t>
            </a:r>
          </a:p>
        </p:txBody>
      </p:sp>
      <p:sp>
        <p:nvSpPr>
          <p:cNvPr id="27" name="Picture Placeholder 4"/>
          <p:cNvSpPr>
            <a:spLocks noGrp="1"/>
          </p:cNvSpPr>
          <p:nvPr>
            <p:ph type="pic" sz="quarter" idx="13" hasCustomPrompt="1"/>
          </p:nvPr>
        </p:nvSpPr>
        <p:spPr>
          <a:xfrm>
            <a:off x="1184528" y="2952768"/>
            <a:ext cx="1443079" cy="1409304"/>
          </a:xfrm>
        </p:spPr>
        <p:txBody>
          <a:bodyPr anchor="ctr"/>
          <a:lstStyle>
            <a:lvl1pPr marL="0" indent="0" algn="ctr">
              <a:buNone/>
              <a:defRPr/>
            </a:lvl1pPr>
          </a:lstStyle>
          <a:p>
            <a:r>
              <a:rPr lang="en-US" dirty="0"/>
              <a:t>Photo</a:t>
            </a:r>
          </a:p>
        </p:txBody>
      </p:sp>
      <p:sp>
        <p:nvSpPr>
          <p:cNvPr id="28" name="Picture Placeholder 4"/>
          <p:cNvSpPr>
            <a:spLocks noGrp="1"/>
          </p:cNvSpPr>
          <p:nvPr>
            <p:ph type="pic" sz="quarter" idx="14" hasCustomPrompt="1"/>
          </p:nvPr>
        </p:nvSpPr>
        <p:spPr>
          <a:xfrm>
            <a:off x="3870579" y="2952768"/>
            <a:ext cx="1443079" cy="1409304"/>
          </a:xfrm>
        </p:spPr>
        <p:txBody>
          <a:bodyPr anchor="ctr"/>
          <a:lstStyle>
            <a:lvl1pPr marL="0" indent="0" algn="ctr">
              <a:buNone/>
              <a:defRPr/>
            </a:lvl1pPr>
          </a:lstStyle>
          <a:p>
            <a:r>
              <a:rPr lang="en-US" dirty="0"/>
              <a:t>Photo</a:t>
            </a:r>
          </a:p>
        </p:txBody>
      </p:sp>
      <p:sp>
        <p:nvSpPr>
          <p:cNvPr id="29" name="Picture Placeholder 4"/>
          <p:cNvSpPr>
            <a:spLocks noGrp="1"/>
          </p:cNvSpPr>
          <p:nvPr>
            <p:ph type="pic" sz="quarter" idx="15" hasCustomPrompt="1"/>
          </p:nvPr>
        </p:nvSpPr>
        <p:spPr>
          <a:xfrm>
            <a:off x="6556630" y="2952768"/>
            <a:ext cx="1443079" cy="1409304"/>
          </a:xfrm>
        </p:spPr>
        <p:txBody>
          <a:bodyPr anchor="ctr"/>
          <a:lstStyle>
            <a:lvl1pPr marL="0" indent="0" algn="ctr">
              <a:buNone/>
              <a:defRPr/>
            </a:lvl1pPr>
          </a:lstStyle>
          <a:p>
            <a:r>
              <a:rPr lang="en-US" dirty="0"/>
              <a:t>Photo</a:t>
            </a:r>
          </a:p>
        </p:txBody>
      </p:sp>
      <p:sp>
        <p:nvSpPr>
          <p:cNvPr id="30" name="Rectangle 29"/>
          <p:cNvSpPr/>
          <p:nvPr userDrawn="1"/>
        </p:nvSpPr>
        <p:spPr>
          <a:xfrm>
            <a:off x="1184528" y="847725"/>
            <a:ext cx="1444752" cy="95250"/>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userDrawn="1"/>
        </p:nvSpPr>
        <p:spPr>
          <a:xfrm>
            <a:off x="3868906" y="847725"/>
            <a:ext cx="1444752" cy="95250"/>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userDrawn="1"/>
        </p:nvSpPr>
        <p:spPr>
          <a:xfrm>
            <a:off x="6553284" y="847725"/>
            <a:ext cx="1444752" cy="95250"/>
          </a:xfrm>
          <a:prstGeom prst="rect">
            <a:avLst/>
          </a:prstGeom>
          <a:solidFill>
            <a:srgbClr val="D40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userDrawn="1"/>
        </p:nvSpPr>
        <p:spPr>
          <a:xfrm>
            <a:off x="1184528" y="2838450"/>
            <a:ext cx="1444752" cy="95250"/>
          </a:xfrm>
          <a:prstGeom prst="rect">
            <a:avLst/>
          </a:prstGeom>
          <a:solidFill>
            <a:srgbClr val="5547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userDrawn="1"/>
        </p:nvSpPr>
        <p:spPr>
          <a:xfrm>
            <a:off x="3868906" y="2838450"/>
            <a:ext cx="1444752" cy="95250"/>
          </a:xfrm>
          <a:prstGeom prst="rect">
            <a:avLst/>
          </a:prstGeom>
          <a:solidFill>
            <a:srgbClr val="009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userDrawn="1"/>
        </p:nvSpPr>
        <p:spPr>
          <a:xfrm>
            <a:off x="6553284" y="2838450"/>
            <a:ext cx="1444752" cy="95250"/>
          </a:xfrm>
          <a:prstGeom prst="rect">
            <a:avLst/>
          </a:prstGeom>
          <a:solidFill>
            <a:srgbClr val="57B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94087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242236" y="228144"/>
            <a:ext cx="8714943" cy="682400"/>
          </a:xfrm>
          <a:prstGeom prst="rect">
            <a:avLst/>
          </a:prstGeom>
        </p:spPr>
        <p:txBody>
          <a:bodyPr>
            <a:normAutofit/>
          </a:bodyPr>
          <a:lstStyle>
            <a:lvl1pPr>
              <a:defRPr sz="2600" b="0">
                <a:solidFill>
                  <a:srgbClr val="726963"/>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Tree>
    <p:extLst>
      <p:ext uri="{BB962C8B-B14F-4D97-AF65-F5344CB8AC3E}">
        <p14:creationId xmlns:p14="http://schemas.microsoft.com/office/powerpoint/2010/main" val="3864711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8ED03731-7FC0-244B-B390-4A70867736DB}"/>
              </a:ext>
            </a:extLst>
          </p:cNvPr>
          <p:cNvSpPr>
            <a:spLocks noGrp="1"/>
          </p:cNvSpPr>
          <p:nvPr>
            <p:ph type="title"/>
          </p:nvPr>
        </p:nvSpPr>
        <p:spPr>
          <a:xfrm>
            <a:off x="242236" y="228144"/>
            <a:ext cx="8714943" cy="682400"/>
          </a:xfrm>
          <a:prstGeom prst="rect">
            <a:avLst/>
          </a:prstGeom>
        </p:spPr>
        <p:txBody>
          <a:bodyPr>
            <a:normAutofit/>
          </a:bodyPr>
          <a:lstStyle>
            <a:lvl1pPr>
              <a:defRPr sz="2600" b="0">
                <a:solidFill>
                  <a:srgbClr val="726963"/>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pic>
        <p:nvPicPr>
          <p:cNvPr id="4" name="Picture 3">
            <a:extLst>
              <a:ext uri="{FF2B5EF4-FFF2-40B4-BE49-F238E27FC236}">
                <a16:creationId xmlns:a16="http://schemas.microsoft.com/office/drawing/2014/main" id="{4BE21862-74AB-404A-ABED-EFDA8A79B475}"/>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413963" y="1114770"/>
            <a:ext cx="6371487" cy="3392142"/>
          </a:xfrm>
          <a:prstGeom prst="rect">
            <a:avLst/>
          </a:prstGeom>
        </p:spPr>
      </p:pic>
      <p:sp>
        <p:nvSpPr>
          <p:cNvPr id="5" name="Picture Placeholder 4">
            <a:extLst>
              <a:ext uri="{FF2B5EF4-FFF2-40B4-BE49-F238E27FC236}">
                <a16:creationId xmlns:a16="http://schemas.microsoft.com/office/drawing/2014/main" id="{32F82DE1-B424-844E-9F6D-62BE472755AA}"/>
              </a:ext>
            </a:extLst>
          </p:cNvPr>
          <p:cNvSpPr>
            <a:spLocks noGrp="1"/>
          </p:cNvSpPr>
          <p:nvPr>
            <p:ph type="pic" sz="quarter" idx="10"/>
          </p:nvPr>
        </p:nvSpPr>
        <p:spPr>
          <a:xfrm>
            <a:off x="2643188" y="1289050"/>
            <a:ext cx="3967162" cy="2368550"/>
          </a:xfrm>
        </p:spPr>
        <p:txBody>
          <a:bodyPr>
            <a:normAutofit/>
          </a:bodyPr>
          <a:lstStyle>
            <a:lvl1pPr>
              <a:defRPr sz="1400"/>
            </a:lvl1pPr>
          </a:lstStyle>
          <a:p>
            <a:endParaRPr lang="en-US" dirty="0"/>
          </a:p>
        </p:txBody>
      </p:sp>
    </p:spTree>
    <p:extLst>
      <p:ext uri="{BB962C8B-B14F-4D97-AF65-F5344CB8AC3E}">
        <p14:creationId xmlns:p14="http://schemas.microsoft.com/office/powerpoint/2010/main" val="330987848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FABB5-9142-0F4E-90CA-438F3E935BF4}"/>
              </a:ext>
            </a:extLst>
          </p:cNvPr>
          <p:cNvSpPr>
            <a:spLocks noGrp="1"/>
          </p:cNvSpPr>
          <p:nvPr>
            <p:ph type="title"/>
          </p:nvPr>
        </p:nvSpPr>
        <p:spPr/>
        <p:txBody>
          <a:bodyPr/>
          <a:lstStyle/>
          <a:p>
            <a:r>
              <a:rPr lang="en-US"/>
              <a:t>Click to edit Master title style</a:t>
            </a:r>
          </a:p>
        </p:txBody>
      </p:sp>
      <p:sp>
        <p:nvSpPr>
          <p:cNvPr id="3" name="Rectangle 2">
            <a:extLst>
              <a:ext uri="{FF2B5EF4-FFF2-40B4-BE49-F238E27FC236}">
                <a16:creationId xmlns:a16="http://schemas.microsoft.com/office/drawing/2014/main" id="{67CFBECB-0096-6842-B50F-0F40838240BD}"/>
              </a:ext>
            </a:extLst>
          </p:cNvPr>
          <p:cNvSpPr/>
          <p:nvPr userDrawn="1"/>
        </p:nvSpPr>
        <p:spPr>
          <a:xfrm>
            <a:off x="0" y="1106167"/>
            <a:ext cx="9144000" cy="2405129"/>
          </a:xfrm>
          <a:prstGeom prst="rect">
            <a:avLst/>
          </a:prstGeom>
          <a:solidFill>
            <a:srgbClr val="4B285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6C1E4C25-32E5-B446-8CEC-56203A3233B2}"/>
              </a:ext>
            </a:extLst>
          </p:cNvPr>
          <p:cNvPicPr>
            <a:picLocks noChangeAspect="1"/>
          </p:cNvPicPr>
          <p:nvPr userDrawn="1"/>
        </p:nvPicPr>
        <p:blipFill>
          <a:blip r:embed="rId2"/>
          <a:stretch>
            <a:fillRect/>
          </a:stretch>
        </p:blipFill>
        <p:spPr>
          <a:xfrm rot="16200000">
            <a:off x="56724" y="290624"/>
            <a:ext cx="3922765" cy="4036213"/>
          </a:xfrm>
          <a:prstGeom prst="rect">
            <a:avLst/>
          </a:prstGeom>
        </p:spPr>
      </p:pic>
      <p:sp>
        <p:nvSpPr>
          <p:cNvPr id="5" name="Picture Placeholder 40">
            <a:extLst>
              <a:ext uri="{FF2B5EF4-FFF2-40B4-BE49-F238E27FC236}">
                <a16:creationId xmlns:a16="http://schemas.microsoft.com/office/drawing/2014/main" id="{B2A4D53D-6E65-6449-B245-F1A5C4128542}"/>
              </a:ext>
            </a:extLst>
          </p:cNvPr>
          <p:cNvSpPr>
            <a:spLocks noGrp="1"/>
          </p:cNvSpPr>
          <p:nvPr>
            <p:ph type="pic" sz="quarter" idx="10"/>
          </p:nvPr>
        </p:nvSpPr>
        <p:spPr>
          <a:xfrm>
            <a:off x="744218" y="1391545"/>
            <a:ext cx="2529334" cy="1845431"/>
          </a:xfrm>
        </p:spPr>
        <p:txBody>
          <a:bodyPr>
            <a:normAutofit/>
          </a:bodyPr>
          <a:lstStyle>
            <a:lvl1pPr>
              <a:defRPr sz="1400"/>
            </a:lvl1pPr>
          </a:lstStyle>
          <a:p>
            <a:endParaRPr lang="en-US" dirty="0"/>
          </a:p>
        </p:txBody>
      </p:sp>
    </p:spTree>
    <p:extLst>
      <p:ext uri="{BB962C8B-B14F-4D97-AF65-F5344CB8AC3E}">
        <p14:creationId xmlns:p14="http://schemas.microsoft.com/office/powerpoint/2010/main" val="36891112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14BAB37-7BEB-1045-8282-0D5833C9499A}"/>
              </a:ext>
            </a:extLst>
          </p:cNvPr>
          <p:cNvSpPr/>
          <p:nvPr userDrawn="1"/>
        </p:nvSpPr>
        <p:spPr>
          <a:xfrm>
            <a:off x="0" y="3359021"/>
            <a:ext cx="9144000" cy="1386716"/>
          </a:xfrm>
          <a:prstGeom prst="rect">
            <a:avLst/>
          </a:prstGeom>
          <a:solidFill>
            <a:srgbClr val="4B285F"/>
          </a:soli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8CFABB5-9142-0F4E-90CA-438F3E935BF4}"/>
              </a:ext>
            </a:extLst>
          </p:cNvPr>
          <p:cNvSpPr>
            <a:spLocks noGrp="1"/>
          </p:cNvSpPr>
          <p:nvPr>
            <p:ph type="title"/>
          </p:nvPr>
        </p:nvSpPr>
        <p:spPr/>
        <p:txBody>
          <a:bodyPr/>
          <a:lstStyle/>
          <a:p>
            <a:r>
              <a:rPr lang="en-US"/>
              <a:t>Click to edit Master title style</a:t>
            </a:r>
          </a:p>
        </p:txBody>
      </p:sp>
      <p:pic>
        <p:nvPicPr>
          <p:cNvPr id="6" name="Picture 5">
            <a:extLst>
              <a:ext uri="{FF2B5EF4-FFF2-40B4-BE49-F238E27FC236}">
                <a16:creationId xmlns:a16="http://schemas.microsoft.com/office/drawing/2014/main" id="{E90F98EE-9584-0A47-8B4D-166755F86A06}"/>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425930" y="1051561"/>
            <a:ext cx="2208134" cy="3694176"/>
          </a:xfrm>
          <a:prstGeom prst="rect">
            <a:avLst/>
          </a:prstGeom>
        </p:spPr>
      </p:pic>
      <p:sp>
        <p:nvSpPr>
          <p:cNvPr id="7" name="Picture Placeholder 6">
            <a:extLst>
              <a:ext uri="{FF2B5EF4-FFF2-40B4-BE49-F238E27FC236}">
                <a16:creationId xmlns:a16="http://schemas.microsoft.com/office/drawing/2014/main" id="{5E1059FE-0257-AF40-9EF0-43B514B348BB}"/>
              </a:ext>
            </a:extLst>
          </p:cNvPr>
          <p:cNvSpPr>
            <a:spLocks noGrp="1"/>
          </p:cNvSpPr>
          <p:nvPr>
            <p:ph type="pic" sz="quarter" idx="27"/>
          </p:nvPr>
        </p:nvSpPr>
        <p:spPr>
          <a:xfrm>
            <a:off x="758698" y="2022565"/>
            <a:ext cx="1445006" cy="1753907"/>
          </a:xfrm>
          <a:prstGeom prst="rect">
            <a:avLst/>
          </a:prstGeom>
          <a:noFill/>
          <a:ln w="6350">
            <a:noFill/>
          </a:ln>
        </p:spPr>
        <p:txBody>
          <a:bodyPr>
            <a:normAutofit/>
          </a:bodyPr>
          <a:lstStyle>
            <a:lvl1pPr>
              <a:defRPr sz="1400"/>
            </a:lvl1pPr>
          </a:lstStyle>
          <a:p>
            <a:endParaRPr lang="en-GB" dirty="0"/>
          </a:p>
        </p:txBody>
      </p:sp>
    </p:spTree>
    <p:extLst>
      <p:ext uri="{BB962C8B-B14F-4D97-AF65-F5344CB8AC3E}">
        <p14:creationId xmlns:p14="http://schemas.microsoft.com/office/powerpoint/2010/main" val="383547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74D592F0-E595-9D46-AD10-9A2AC85F6F9B}"/>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6474"/>
            <a:ext cx="9144000" cy="4831124"/>
          </a:xfrm>
          <a:prstGeom prst="rect">
            <a:avLst/>
          </a:prstGeom>
        </p:spPr>
      </p:pic>
      <p:sp>
        <p:nvSpPr>
          <p:cNvPr id="7" name="Title 1">
            <a:extLst>
              <a:ext uri="{FF2B5EF4-FFF2-40B4-BE49-F238E27FC236}">
                <a16:creationId xmlns:a16="http://schemas.microsoft.com/office/drawing/2014/main" id="{C709CABC-4663-A040-9AEA-EBD74040EB8C}"/>
              </a:ext>
            </a:extLst>
          </p:cNvPr>
          <p:cNvSpPr>
            <a:spLocks noGrp="1"/>
          </p:cNvSpPr>
          <p:nvPr>
            <p:ph type="ctrTitle"/>
          </p:nvPr>
        </p:nvSpPr>
        <p:spPr>
          <a:xfrm>
            <a:off x="327862" y="3301824"/>
            <a:ext cx="6143277" cy="701450"/>
          </a:xfrm>
          <a:prstGeom prst="rect">
            <a:avLst/>
          </a:prstGeom>
        </p:spPr>
        <p:txBody>
          <a:bodyPr anchor="b" anchorCtr="0">
            <a:noAutofit/>
          </a:bodyPr>
          <a:lstStyle>
            <a:lvl1pPr algn="l">
              <a:defRPr sz="280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8" name="Subtitle 2">
            <a:extLst>
              <a:ext uri="{FF2B5EF4-FFF2-40B4-BE49-F238E27FC236}">
                <a16:creationId xmlns:a16="http://schemas.microsoft.com/office/drawing/2014/main" id="{8526BA26-AB87-0146-AA15-93002C241FB1}"/>
              </a:ext>
            </a:extLst>
          </p:cNvPr>
          <p:cNvSpPr>
            <a:spLocks noGrp="1"/>
          </p:cNvSpPr>
          <p:nvPr>
            <p:ph type="subTitle" idx="1"/>
          </p:nvPr>
        </p:nvSpPr>
        <p:spPr>
          <a:xfrm>
            <a:off x="325667" y="4006702"/>
            <a:ext cx="6143277" cy="536622"/>
          </a:xfrm>
          <a:prstGeom prst="rect">
            <a:avLst/>
          </a:prstGeom>
        </p:spPr>
        <p:txBody>
          <a:bodyPr>
            <a:normAutofit/>
          </a:bodyPr>
          <a:lstStyle>
            <a:lvl1pPr marL="0" indent="0" algn="l">
              <a:buNone/>
              <a:defRPr sz="1600" b="0">
                <a:solidFill>
                  <a:srgbClr val="FFFFFF"/>
                </a:solidFill>
                <a:latin typeface="Verdana"/>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1" name="Rectangle 10">
            <a:extLst>
              <a:ext uri="{FF2B5EF4-FFF2-40B4-BE49-F238E27FC236}">
                <a16:creationId xmlns:a16="http://schemas.microsoft.com/office/drawing/2014/main" id="{67A1C377-FD44-8245-8B83-09037BDE8719}"/>
              </a:ext>
            </a:extLst>
          </p:cNvPr>
          <p:cNvSpPr/>
          <p:nvPr userDrawn="1"/>
        </p:nvSpPr>
        <p:spPr>
          <a:xfrm>
            <a:off x="0" y="4721225"/>
            <a:ext cx="9144000" cy="428033"/>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a:extLst>
              <a:ext uri="{FF2B5EF4-FFF2-40B4-BE49-F238E27FC236}">
                <a16:creationId xmlns:a16="http://schemas.microsoft.com/office/drawing/2014/main" id="{64BF5757-B239-AA44-8693-43207D39CC9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937" y="-16474"/>
            <a:ext cx="2715805" cy="842836"/>
          </a:xfrm>
          <a:prstGeom prst="rect">
            <a:avLst/>
          </a:prstGeom>
        </p:spPr>
      </p:pic>
    </p:spTree>
    <p:extLst>
      <p:ext uri="{BB962C8B-B14F-4D97-AF65-F5344CB8AC3E}">
        <p14:creationId xmlns:p14="http://schemas.microsoft.com/office/powerpoint/2010/main" val="3689112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31CD189-933A-8847-8D05-5D0DA196B666}"/>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7" name="Title 1">
            <a:extLst>
              <a:ext uri="{FF2B5EF4-FFF2-40B4-BE49-F238E27FC236}">
                <a16:creationId xmlns:a16="http://schemas.microsoft.com/office/drawing/2014/main" id="{ACD5DFDA-4BA2-5249-BA5F-29DE047647D0}"/>
              </a:ext>
            </a:extLst>
          </p:cNvPr>
          <p:cNvSpPr>
            <a:spLocks noGrp="1"/>
          </p:cNvSpPr>
          <p:nvPr>
            <p:ph type="ctrTitle"/>
          </p:nvPr>
        </p:nvSpPr>
        <p:spPr>
          <a:xfrm>
            <a:off x="463252" y="3395279"/>
            <a:ext cx="7758397" cy="701450"/>
          </a:xfrm>
          <a:prstGeom prst="rect">
            <a:avLst/>
          </a:prstGeom>
        </p:spPr>
        <p:txBody>
          <a:bodyPr anchor="b" anchorCtr="0">
            <a:noAutofit/>
          </a:bodyPr>
          <a:lstStyle>
            <a:lvl1pPr algn="l">
              <a:defRPr sz="28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2" name="Subtitle 2">
            <a:extLst>
              <a:ext uri="{FF2B5EF4-FFF2-40B4-BE49-F238E27FC236}">
                <a16:creationId xmlns:a16="http://schemas.microsoft.com/office/drawing/2014/main" id="{B162A3A5-8533-8945-9FD6-543C97298BC5}"/>
              </a:ext>
            </a:extLst>
          </p:cNvPr>
          <p:cNvSpPr>
            <a:spLocks noGrp="1"/>
          </p:cNvSpPr>
          <p:nvPr>
            <p:ph type="subTitle" idx="1"/>
          </p:nvPr>
        </p:nvSpPr>
        <p:spPr>
          <a:xfrm>
            <a:off x="461057" y="4100157"/>
            <a:ext cx="6143277" cy="536622"/>
          </a:xfrm>
          <a:prstGeom prst="rect">
            <a:avLst/>
          </a:prstGeom>
        </p:spPr>
        <p:txBody>
          <a:bodyPr>
            <a:normAutofit/>
          </a:bodyPr>
          <a:lstStyle>
            <a:lvl1pPr marL="0" indent="0" algn="l">
              <a:buNone/>
              <a:defRPr sz="1800" b="0">
                <a:solidFill>
                  <a:srgbClr val="C0167A"/>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13" name="Picture 12">
            <a:extLst>
              <a:ext uri="{FF2B5EF4-FFF2-40B4-BE49-F238E27FC236}">
                <a16:creationId xmlns:a16="http://schemas.microsoft.com/office/drawing/2014/main" id="{73D45509-1222-C843-B1EE-BF31E3F1DA9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63252" y="268514"/>
            <a:ext cx="2352220" cy="547859"/>
          </a:xfrm>
          <a:prstGeom prst="rect">
            <a:avLst/>
          </a:prstGeom>
        </p:spPr>
      </p:pic>
    </p:spTree>
    <p:extLst>
      <p:ext uri="{BB962C8B-B14F-4D97-AF65-F5344CB8AC3E}">
        <p14:creationId xmlns:p14="http://schemas.microsoft.com/office/powerpoint/2010/main" val="2056813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40BFC65-DC03-7D46-AE26-4FF415B34B50}"/>
              </a:ext>
            </a:extLst>
          </p:cNvPr>
          <p:cNvPicPr>
            <a:picLocks noChangeAspect="1"/>
          </p:cNvPicPr>
          <p:nvPr userDrawn="1"/>
        </p:nvPicPr>
        <p:blipFill>
          <a:blip r:embed="rId2"/>
          <a:stretch>
            <a:fillRect/>
          </a:stretch>
        </p:blipFill>
        <p:spPr>
          <a:xfrm>
            <a:off x="0" y="0"/>
            <a:ext cx="9144000" cy="5143500"/>
          </a:xfrm>
          <a:prstGeom prst="rect">
            <a:avLst/>
          </a:prstGeom>
        </p:spPr>
      </p:pic>
      <p:pic>
        <p:nvPicPr>
          <p:cNvPr id="14" name="Picture 13">
            <a:extLst>
              <a:ext uri="{FF2B5EF4-FFF2-40B4-BE49-F238E27FC236}">
                <a16:creationId xmlns:a16="http://schemas.microsoft.com/office/drawing/2014/main" id="{0CD2DA2D-1204-474E-92B3-159847244D3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63252" y="268514"/>
            <a:ext cx="2352220" cy="547859"/>
          </a:xfrm>
          <a:prstGeom prst="rect">
            <a:avLst/>
          </a:prstGeom>
        </p:spPr>
      </p:pic>
      <p:sp>
        <p:nvSpPr>
          <p:cNvPr id="16" name="Title 1">
            <a:extLst>
              <a:ext uri="{FF2B5EF4-FFF2-40B4-BE49-F238E27FC236}">
                <a16:creationId xmlns:a16="http://schemas.microsoft.com/office/drawing/2014/main" id="{E627165D-581A-4744-95C6-2EE2E28C6F60}"/>
              </a:ext>
            </a:extLst>
          </p:cNvPr>
          <p:cNvSpPr>
            <a:spLocks noGrp="1"/>
          </p:cNvSpPr>
          <p:nvPr>
            <p:ph type="ctrTitle"/>
          </p:nvPr>
        </p:nvSpPr>
        <p:spPr>
          <a:xfrm>
            <a:off x="463252" y="3395279"/>
            <a:ext cx="7758397" cy="701450"/>
          </a:xfrm>
          <a:prstGeom prst="rect">
            <a:avLst/>
          </a:prstGeom>
        </p:spPr>
        <p:txBody>
          <a:bodyPr anchor="b" anchorCtr="0">
            <a:noAutofit/>
          </a:bodyPr>
          <a:lstStyle>
            <a:lvl1pPr algn="l">
              <a:defRPr sz="28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7" name="Subtitle 2">
            <a:extLst>
              <a:ext uri="{FF2B5EF4-FFF2-40B4-BE49-F238E27FC236}">
                <a16:creationId xmlns:a16="http://schemas.microsoft.com/office/drawing/2014/main" id="{790AB829-1444-6749-87F7-2D45499B06B0}"/>
              </a:ext>
            </a:extLst>
          </p:cNvPr>
          <p:cNvSpPr>
            <a:spLocks noGrp="1"/>
          </p:cNvSpPr>
          <p:nvPr>
            <p:ph type="subTitle" idx="1"/>
          </p:nvPr>
        </p:nvSpPr>
        <p:spPr>
          <a:xfrm>
            <a:off x="461057" y="4100157"/>
            <a:ext cx="6143277" cy="536622"/>
          </a:xfrm>
          <a:prstGeom prst="rect">
            <a:avLst/>
          </a:prstGeom>
        </p:spPr>
        <p:txBody>
          <a:bodyPr>
            <a:normAutofit/>
          </a:bodyPr>
          <a:lstStyle>
            <a:lvl1pPr marL="0" indent="0" algn="l">
              <a:buNone/>
              <a:defRPr sz="1800" b="0">
                <a:solidFill>
                  <a:srgbClr val="C0167A"/>
                </a:solidFill>
                <a:latin typeface="Verdana" panose="020B0604030504040204" pitchFamily="34" charset="0"/>
                <a:ea typeface="Verdana" panose="020B0604030504040204" pitchFamily="34" charset="0"/>
                <a:cs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043467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9297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0069521-5C1A-9449-A4B2-B54C1676D5DA}"/>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10" name="Title 1">
            <a:extLst>
              <a:ext uri="{FF2B5EF4-FFF2-40B4-BE49-F238E27FC236}">
                <a16:creationId xmlns:a16="http://schemas.microsoft.com/office/drawing/2014/main" id="{B630235D-75EC-2B48-AD54-1C7E0E9C2B9C}"/>
              </a:ext>
            </a:extLst>
          </p:cNvPr>
          <p:cNvSpPr>
            <a:spLocks noGrp="1"/>
          </p:cNvSpPr>
          <p:nvPr>
            <p:ph type="ctrTitle"/>
          </p:nvPr>
        </p:nvSpPr>
        <p:spPr>
          <a:xfrm>
            <a:off x="327862" y="3420696"/>
            <a:ext cx="6143277" cy="701450"/>
          </a:xfrm>
          <a:prstGeom prst="rect">
            <a:avLst/>
          </a:prstGeom>
        </p:spPr>
        <p:txBody>
          <a:bodyPr anchor="b" anchorCtr="0">
            <a:noAutofit/>
          </a:bodyPr>
          <a:lstStyle>
            <a:lvl1pPr algn="l">
              <a:defRPr sz="2800">
                <a:solidFill>
                  <a:srgbClr val="C0167A"/>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14" name="Subtitle 2">
            <a:extLst>
              <a:ext uri="{FF2B5EF4-FFF2-40B4-BE49-F238E27FC236}">
                <a16:creationId xmlns:a16="http://schemas.microsoft.com/office/drawing/2014/main" id="{12F0CB52-4535-8B4B-A39E-8981289669DF}"/>
              </a:ext>
            </a:extLst>
          </p:cNvPr>
          <p:cNvSpPr>
            <a:spLocks noGrp="1"/>
          </p:cNvSpPr>
          <p:nvPr>
            <p:ph type="subTitle" idx="1"/>
          </p:nvPr>
        </p:nvSpPr>
        <p:spPr>
          <a:xfrm>
            <a:off x="325667" y="4125574"/>
            <a:ext cx="6143277" cy="536622"/>
          </a:xfrm>
          <a:prstGeom prst="rect">
            <a:avLst/>
          </a:prstGeom>
        </p:spPr>
        <p:txBody>
          <a:bodyPr>
            <a:normAutofit/>
          </a:bodyPr>
          <a:lstStyle>
            <a:lvl1pPr marL="0" indent="0" algn="l">
              <a:buNone/>
              <a:defRPr sz="1600" b="0">
                <a:solidFill>
                  <a:srgbClr val="C0167A"/>
                </a:solidFill>
                <a:latin typeface="Verdana"/>
                <a:cs typeface="Verdana"/>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3">
            <a:extLst>
              <a:ext uri="{FF2B5EF4-FFF2-40B4-BE49-F238E27FC236}">
                <a16:creationId xmlns:a16="http://schemas.microsoft.com/office/drawing/2014/main" id="{B8CD362C-3313-084E-AB6B-2064B6DC74F0}"/>
              </a:ext>
            </a:extLst>
          </p:cNvPr>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78936" y="-16677"/>
            <a:ext cx="2715805" cy="842836"/>
          </a:xfrm>
          <a:prstGeom prst="rect">
            <a:avLst/>
          </a:prstGeom>
        </p:spPr>
      </p:pic>
    </p:spTree>
    <p:extLst>
      <p:ext uri="{BB962C8B-B14F-4D97-AF65-F5344CB8AC3E}">
        <p14:creationId xmlns:p14="http://schemas.microsoft.com/office/powerpoint/2010/main" val="13359149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64C2173C-F50B-3845-94E1-8D11157D7434}"/>
              </a:ext>
            </a:extLst>
          </p:cNvPr>
          <p:cNvSpPr>
            <a:spLocks noGrp="1"/>
          </p:cNvSpPr>
          <p:nvPr>
            <p:ph type="title"/>
          </p:nvPr>
        </p:nvSpPr>
        <p:spPr>
          <a:xfrm>
            <a:off x="242236" y="228144"/>
            <a:ext cx="8714943" cy="682400"/>
          </a:xfrm>
          <a:prstGeom prst="rect">
            <a:avLst/>
          </a:prstGeom>
        </p:spPr>
        <p:txBody>
          <a:bodyPr vert="horz" lIns="91440" tIns="45720" rIns="91440" bIns="45720" rtlCol="0" anchor="ctr">
            <a:normAutofit/>
          </a:bodyPr>
          <a:lstStyle/>
          <a:p>
            <a:r>
              <a:rPr lang="en-US" dirty="0"/>
              <a:t>Click to edit Master title style</a:t>
            </a:r>
          </a:p>
        </p:txBody>
      </p:sp>
      <p:sp>
        <p:nvSpPr>
          <p:cNvPr id="8" name="AutoShape 1">
            <a:extLst>
              <a:ext uri="{FF2B5EF4-FFF2-40B4-BE49-F238E27FC236}">
                <a16:creationId xmlns:a16="http://schemas.microsoft.com/office/drawing/2014/main" id="{E0607523-3561-664C-9247-D9696099A5AB}"/>
              </a:ext>
            </a:extLst>
          </p:cNvPr>
          <p:cNvSpPr>
            <a:spLocks/>
          </p:cNvSpPr>
          <p:nvPr userDrawn="1"/>
        </p:nvSpPr>
        <p:spPr bwMode="auto">
          <a:xfrm>
            <a:off x="-1" y="1040288"/>
            <a:ext cx="4507991" cy="1980182"/>
          </a:xfrm>
          <a:custGeom>
            <a:avLst/>
            <a:gdLst>
              <a:gd name="T0" fmla="*/ 1712119 w 21600"/>
              <a:gd name="T1" fmla="*/ 1022350 h 21600"/>
              <a:gd name="T2" fmla="*/ 1712119 w 21600"/>
              <a:gd name="T3" fmla="*/ 1022350 h 21600"/>
              <a:gd name="T4" fmla="*/ 1712119 w 21600"/>
              <a:gd name="T5" fmla="*/ 1022350 h 21600"/>
              <a:gd name="T6" fmla="*/ 1712119 w 21600"/>
              <a:gd name="T7" fmla="*/ 1022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C0167A"/>
          </a:solidFill>
          <a:ln w="25400" cap="flat" cmpd="sng">
            <a:solidFill>
              <a:srgbClr val="000000">
                <a:alpha val="0"/>
              </a:srgbClr>
            </a:solidFill>
            <a:prstDash val="solid"/>
            <a:miter lim="0"/>
            <a:headEnd/>
            <a:tailEnd/>
          </a:ln>
          <a:effectLst/>
          <a:extLst/>
        </p:spPr>
        <p:txBody>
          <a:bodyPr lIns="0" tIns="0" rIns="0" bIns="0"/>
          <a:lstStyle>
            <a:defPPr>
              <a:defRPr lang="es-ES"/>
            </a:defPPr>
            <a:lvl1pPr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1pPr>
            <a:lvl2pPr marL="4572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2pPr>
            <a:lvl3pPr marL="9144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3pPr>
            <a:lvl4pPr marL="13716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4pPr>
            <a:lvl5pPr marL="18288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9pPr>
          </a:lstStyle>
          <a:p>
            <a:endParaRPr lang="en-US" sz="1800"/>
          </a:p>
        </p:txBody>
      </p:sp>
      <p:sp>
        <p:nvSpPr>
          <p:cNvPr id="9" name="AutoShape 2">
            <a:extLst>
              <a:ext uri="{FF2B5EF4-FFF2-40B4-BE49-F238E27FC236}">
                <a16:creationId xmlns:a16="http://schemas.microsoft.com/office/drawing/2014/main" id="{61EE562A-A36F-3148-9CBF-774CB14FDE4C}"/>
              </a:ext>
            </a:extLst>
          </p:cNvPr>
          <p:cNvSpPr>
            <a:spLocks/>
          </p:cNvSpPr>
          <p:nvPr userDrawn="1"/>
        </p:nvSpPr>
        <p:spPr bwMode="auto">
          <a:xfrm>
            <a:off x="4507990" y="1040288"/>
            <a:ext cx="4636009" cy="1980182"/>
          </a:xfrm>
          <a:custGeom>
            <a:avLst/>
            <a:gdLst>
              <a:gd name="T0" fmla="*/ 1671638 w 21600"/>
              <a:gd name="T1" fmla="*/ 1021557 h 21600"/>
              <a:gd name="T2" fmla="*/ 1671638 w 21600"/>
              <a:gd name="T3" fmla="*/ 1021557 h 21600"/>
              <a:gd name="T4" fmla="*/ 1671638 w 21600"/>
              <a:gd name="T5" fmla="*/ 1021557 h 21600"/>
              <a:gd name="T6" fmla="*/ 1671638 w 21600"/>
              <a:gd name="T7" fmla="*/ 102155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rgbClr val="4B285F"/>
          </a:solidFill>
          <a:ln w="25400" cap="flat" cmpd="sng">
            <a:solidFill>
              <a:srgbClr val="000000">
                <a:alpha val="0"/>
              </a:srgbClr>
            </a:solidFill>
            <a:prstDash val="solid"/>
            <a:miter lim="0"/>
            <a:headEnd/>
            <a:tailEnd/>
          </a:ln>
          <a:effectLst/>
          <a:extLst/>
        </p:spPr>
        <p:txBody>
          <a:bodyPr lIns="0" tIns="0" rIns="0" bIns="0"/>
          <a:lstStyle>
            <a:defPPr>
              <a:defRPr lang="es-ES"/>
            </a:defPPr>
            <a:lvl1pPr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1pPr>
            <a:lvl2pPr marL="4572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2pPr>
            <a:lvl3pPr marL="9144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3pPr>
            <a:lvl4pPr marL="13716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4pPr>
            <a:lvl5pPr marL="1828800" algn="l" rtl="0" fontAlgn="base" hangingPunct="0">
              <a:spcBef>
                <a:spcPct val="0"/>
              </a:spcBef>
              <a:spcAft>
                <a:spcPct val="0"/>
              </a:spcAft>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5pPr>
            <a:lvl6pPr marL="22860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6pPr>
            <a:lvl7pPr marL="27432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7pPr>
            <a:lvl8pPr marL="32004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8pPr>
            <a:lvl9pPr marL="3657600" algn="l" defTabSz="914400" rtl="0" eaLnBrk="1" latinLnBrk="0" hangingPunct="1">
              <a:defRPr kern="1200">
                <a:solidFill>
                  <a:srgbClr val="000000"/>
                </a:solidFill>
                <a:latin typeface="Calibri" panose="020F0502020204030204" pitchFamily="34" charset="0"/>
                <a:ea typeface="MS PGothic" panose="020B0600070205080204" pitchFamily="34" charset="-128"/>
                <a:cs typeface="+mn-cs"/>
                <a:sym typeface="Calibri" panose="020F0502020204030204" pitchFamily="34" charset="0"/>
              </a:defRPr>
            </a:lvl9pPr>
          </a:lstStyle>
          <a:p>
            <a:endParaRPr lang="en-US" sz="1800"/>
          </a:p>
        </p:txBody>
      </p:sp>
      <p:pic>
        <p:nvPicPr>
          <p:cNvPr id="11" name="Picture 10">
            <a:extLst>
              <a:ext uri="{FF2B5EF4-FFF2-40B4-BE49-F238E27FC236}">
                <a16:creationId xmlns:a16="http://schemas.microsoft.com/office/drawing/2014/main" id="{2A2510AD-E53D-CA4F-AC25-310A0E297EFC}"/>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3274" t="5192" r="26400" b="7088"/>
          <a:stretch/>
        </p:blipFill>
        <p:spPr>
          <a:xfrm>
            <a:off x="3540317" y="1181891"/>
            <a:ext cx="2029403" cy="3537354"/>
          </a:xfrm>
          <a:prstGeom prst="rect">
            <a:avLst/>
          </a:prstGeom>
        </p:spPr>
      </p:pic>
      <p:sp>
        <p:nvSpPr>
          <p:cNvPr id="5" name="Picture Placeholder 4">
            <a:extLst>
              <a:ext uri="{FF2B5EF4-FFF2-40B4-BE49-F238E27FC236}">
                <a16:creationId xmlns:a16="http://schemas.microsoft.com/office/drawing/2014/main" id="{5F43A390-CF7E-BB4E-A004-2C66267FEF2F}"/>
              </a:ext>
            </a:extLst>
          </p:cNvPr>
          <p:cNvSpPr>
            <a:spLocks noGrp="1"/>
          </p:cNvSpPr>
          <p:nvPr>
            <p:ph type="pic" sz="quarter" idx="10"/>
          </p:nvPr>
        </p:nvSpPr>
        <p:spPr>
          <a:xfrm>
            <a:off x="3867150" y="1700213"/>
            <a:ext cx="1390650" cy="2460625"/>
          </a:xfrm>
        </p:spPr>
        <p:txBody>
          <a:bodyPr>
            <a:normAutofit/>
          </a:bodyPr>
          <a:lstStyle>
            <a:lvl1pPr>
              <a:defRPr sz="1200"/>
            </a:lvl1pPr>
          </a:lstStyle>
          <a:p>
            <a:endParaRPr lang="en-US" dirty="0"/>
          </a:p>
        </p:txBody>
      </p:sp>
    </p:spTree>
    <p:extLst>
      <p:ext uri="{BB962C8B-B14F-4D97-AF65-F5344CB8AC3E}">
        <p14:creationId xmlns:p14="http://schemas.microsoft.com/office/powerpoint/2010/main" val="6200363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2284242" y="1113409"/>
            <a:ext cx="2014532" cy="2435948"/>
          </a:xfrm>
        </p:spPr>
        <p:txBody>
          <a:bodyPr anchor="ctr"/>
          <a:lstStyle>
            <a:lvl1pPr marL="0" indent="0" algn="ctr">
              <a:buFontTx/>
              <a:buNone/>
              <a:defRPr/>
            </a:lvl1pPr>
          </a:lstStyle>
          <a:p>
            <a:r>
              <a:rPr lang="en-US" dirty="0"/>
              <a:t>Photo</a:t>
            </a:r>
          </a:p>
        </p:txBody>
      </p:sp>
      <p:sp>
        <p:nvSpPr>
          <p:cNvPr id="12" name="Picture Placeholder 4"/>
          <p:cNvSpPr>
            <a:spLocks noGrp="1"/>
          </p:cNvSpPr>
          <p:nvPr>
            <p:ph type="pic" sz="quarter" idx="11" hasCustomPrompt="1"/>
          </p:nvPr>
        </p:nvSpPr>
        <p:spPr>
          <a:xfrm>
            <a:off x="4855992" y="1113409"/>
            <a:ext cx="2014532" cy="2435948"/>
          </a:xfrm>
        </p:spPr>
        <p:txBody>
          <a:bodyPr anchor="ctr"/>
          <a:lstStyle>
            <a:lvl1pPr marL="0" indent="0" algn="ctr">
              <a:buFontTx/>
              <a:buNone/>
              <a:defRPr/>
            </a:lvl1pPr>
          </a:lstStyle>
          <a:p>
            <a:r>
              <a:rPr lang="en-US" dirty="0"/>
              <a:t>Photo</a:t>
            </a:r>
          </a:p>
        </p:txBody>
      </p:sp>
      <p:sp>
        <p:nvSpPr>
          <p:cNvPr id="2" name="Rectangle 1"/>
          <p:cNvSpPr/>
          <p:nvPr userDrawn="1"/>
        </p:nvSpPr>
        <p:spPr>
          <a:xfrm>
            <a:off x="2287094" y="989584"/>
            <a:ext cx="2011680" cy="95250"/>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4855992" y="989584"/>
            <a:ext cx="2011680" cy="95250"/>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723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a:xfrm>
            <a:off x="847871" y="1237405"/>
            <a:ext cx="1909425" cy="2308854"/>
          </a:xfrm>
        </p:spPr>
        <p:txBody>
          <a:bodyPr anchor="ctr"/>
          <a:lstStyle>
            <a:lvl1pPr marL="0" indent="0" algn="ctr">
              <a:buFontTx/>
              <a:buNone/>
              <a:defRPr/>
            </a:lvl1pPr>
          </a:lstStyle>
          <a:p>
            <a:r>
              <a:rPr lang="en-US" dirty="0"/>
              <a:t>Photo</a:t>
            </a:r>
          </a:p>
        </p:txBody>
      </p:sp>
      <p:sp>
        <p:nvSpPr>
          <p:cNvPr id="9" name="Picture Placeholder 4"/>
          <p:cNvSpPr>
            <a:spLocks noGrp="1"/>
          </p:cNvSpPr>
          <p:nvPr>
            <p:ph type="pic" sz="quarter" idx="11" hasCustomPrompt="1"/>
          </p:nvPr>
        </p:nvSpPr>
        <p:spPr>
          <a:xfrm>
            <a:off x="3514871" y="1237405"/>
            <a:ext cx="1909425" cy="2308854"/>
          </a:xfrm>
        </p:spPr>
        <p:txBody>
          <a:bodyPr anchor="ctr"/>
          <a:lstStyle>
            <a:lvl1pPr marL="0" indent="0" algn="ctr">
              <a:buFontTx/>
              <a:buNone/>
              <a:defRPr/>
            </a:lvl1pPr>
          </a:lstStyle>
          <a:p>
            <a:r>
              <a:rPr lang="en-US" dirty="0"/>
              <a:t>Photo</a:t>
            </a:r>
          </a:p>
        </p:txBody>
      </p:sp>
      <p:sp>
        <p:nvSpPr>
          <p:cNvPr id="10" name="Picture Placeholder 4"/>
          <p:cNvSpPr>
            <a:spLocks noGrp="1"/>
          </p:cNvSpPr>
          <p:nvPr>
            <p:ph type="pic" sz="quarter" idx="12" hasCustomPrompt="1"/>
          </p:nvPr>
        </p:nvSpPr>
        <p:spPr>
          <a:xfrm>
            <a:off x="6181871" y="1237405"/>
            <a:ext cx="1909425" cy="2308854"/>
          </a:xfrm>
        </p:spPr>
        <p:txBody>
          <a:bodyPr anchor="ctr"/>
          <a:lstStyle>
            <a:lvl1pPr marL="0" indent="0" algn="ctr">
              <a:buFontTx/>
              <a:buNone/>
              <a:defRPr/>
            </a:lvl1pPr>
          </a:lstStyle>
          <a:p>
            <a:r>
              <a:rPr lang="en-US" dirty="0"/>
              <a:t>Photo</a:t>
            </a:r>
          </a:p>
        </p:txBody>
      </p:sp>
      <p:sp>
        <p:nvSpPr>
          <p:cNvPr id="6" name="Rectangle 5"/>
          <p:cNvSpPr/>
          <p:nvPr userDrawn="1"/>
        </p:nvSpPr>
        <p:spPr>
          <a:xfrm>
            <a:off x="847871" y="1123105"/>
            <a:ext cx="1911096" cy="95250"/>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a:xfrm>
            <a:off x="3514871" y="1123105"/>
            <a:ext cx="1911096" cy="95250"/>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6181035" y="1123105"/>
            <a:ext cx="1911096" cy="95250"/>
          </a:xfrm>
          <a:prstGeom prst="rect">
            <a:avLst/>
          </a:prstGeom>
          <a:solidFill>
            <a:srgbClr val="D40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595453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2" name="Picture 21" descr="Insight-logo-W.png"/>
          <p:cNvPicPr>
            <a:picLocks noChangeAspect="1"/>
          </p:cNvPicPr>
          <p:nvPr userDrawn="1"/>
        </p:nvPicPr>
        <p:blipFill>
          <a:blip r:embed="rId17" cstate="screen">
            <a:extLst>
              <a:ext uri="{28A0092B-C50C-407E-A947-70E740481C1C}">
                <a14:useLocalDpi xmlns:a14="http://schemas.microsoft.com/office/drawing/2010/main"/>
              </a:ext>
            </a:extLst>
          </a:blip>
          <a:stretch>
            <a:fillRect/>
          </a:stretch>
        </p:blipFill>
        <p:spPr>
          <a:xfrm>
            <a:off x="7828134" y="148009"/>
            <a:ext cx="1082482" cy="444387"/>
          </a:xfrm>
          <a:prstGeom prst="rect">
            <a:avLst/>
          </a:prstGeom>
        </p:spPr>
      </p:pic>
      <p:sp>
        <p:nvSpPr>
          <p:cNvPr id="5" name="Title Placeholder 1">
            <a:extLst>
              <a:ext uri="{FF2B5EF4-FFF2-40B4-BE49-F238E27FC236}">
                <a16:creationId xmlns:a16="http://schemas.microsoft.com/office/drawing/2014/main" id="{B7739BEC-8628-624D-948B-53207FFF15B9}"/>
              </a:ext>
            </a:extLst>
          </p:cNvPr>
          <p:cNvSpPr>
            <a:spLocks noGrp="1"/>
          </p:cNvSpPr>
          <p:nvPr>
            <p:ph type="title"/>
          </p:nvPr>
        </p:nvSpPr>
        <p:spPr>
          <a:xfrm>
            <a:off x="242236" y="228144"/>
            <a:ext cx="8714943" cy="682400"/>
          </a:xfrm>
          <a:prstGeom prst="rect">
            <a:avLst/>
          </a:prstGeom>
        </p:spPr>
        <p:txBody>
          <a:bodyPr vert="horz" lIns="91440" tIns="45720" rIns="91440" bIns="45720" rtlCol="0" anchor="ctr">
            <a:normAutofit/>
          </a:bodyPr>
          <a:lstStyle/>
          <a:p>
            <a:r>
              <a:rPr lang="en-US" dirty="0"/>
              <a:t>Click to edit Master title style</a:t>
            </a:r>
          </a:p>
        </p:txBody>
      </p:sp>
      <p:sp>
        <p:nvSpPr>
          <p:cNvPr id="6" name="Text Placeholder 2">
            <a:extLst>
              <a:ext uri="{FF2B5EF4-FFF2-40B4-BE49-F238E27FC236}">
                <a16:creationId xmlns:a16="http://schemas.microsoft.com/office/drawing/2014/main" id="{C9944498-D1C7-2C49-9262-2C9E497050A0}"/>
              </a:ext>
            </a:extLst>
          </p:cNvPr>
          <p:cNvSpPr>
            <a:spLocks noGrp="1"/>
          </p:cNvSpPr>
          <p:nvPr>
            <p:ph type="body" idx="1"/>
          </p:nvPr>
        </p:nvSpPr>
        <p:spPr>
          <a:xfrm>
            <a:off x="230067" y="994469"/>
            <a:ext cx="8714944" cy="293541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4753232"/>
            <a:ext cx="9144000" cy="390268"/>
          </a:xfrm>
          <a:prstGeom prst="rect">
            <a:avLst/>
          </a:prstGeom>
          <a:gradFill flip="none" rotWithShape="1">
            <a:gsLst>
              <a:gs pos="0">
                <a:srgbClr val="B01C87"/>
              </a:gs>
              <a:gs pos="100000">
                <a:srgbClr val="58287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54BBAEA6-B3A0-2547-80CE-DB8A65FBE042}"/>
              </a:ext>
            </a:extLst>
          </p:cNvPr>
          <p:cNvPicPr>
            <a:picLocks noChangeAspect="1"/>
          </p:cNvPicPr>
          <p:nvPr userDrawn="1"/>
        </p:nvPicPr>
        <p:blipFill>
          <a:blip r:embed="rId18" cstate="print">
            <a:extLst>
              <a:ext uri="{28A0092B-C50C-407E-A947-70E740481C1C}">
                <a14:useLocalDpi xmlns:a14="http://schemas.microsoft.com/office/drawing/2010/main"/>
              </a:ext>
            </a:extLst>
          </a:blip>
          <a:stretch>
            <a:fillRect/>
          </a:stretch>
        </p:blipFill>
        <p:spPr>
          <a:xfrm>
            <a:off x="7555593" y="4693240"/>
            <a:ext cx="1591056" cy="493776"/>
          </a:xfrm>
          <a:prstGeom prst="rect">
            <a:avLst/>
          </a:prstGeom>
        </p:spPr>
      </p:pic>
      <p:grpSp>
        <p:nvGrpSpPr>
          <p:cNvPr id="10" name="Group 9"/>
          <p:cNvGrpSpPr/>
          <p:nvPr userDrawn="1"/>
        </p:nvGrpSpPr>
        <p:grpSpPr>
          <a:xfrm>
            <a:off x="1364406" y="-500472"/>
            <a:ext cx="5591570" cy="357052"/>
            <a:chOff x="1364406" y="-500472"/>
            <a:chExt cx="5591570" cy="357052"/>
          </a:xfrm>
        </p:grpSpPr>
        <p:sp>
          <p:nvSpPr>
            <p:cNvPr id="11" name="Rectangle 10"/>
            <p:cNvSpPr/>
            <p:nvPr userDrawn="1"/>
          </p:nvSpPr>
          <p:spPr>
            <a:xfrm>
              <a:off x="1364406" y="-500472"/>
              <a:ext cx="357052" cy="357052"/>
            </a:xfrm>
            <a:prstGeom prst="rect">
              <a:avLst/>
            </a:prstGeom>
            <a:solidFill>
              <a:srgbClr val="D30C5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userDrawn="1"/>
          </p:nvSpPr>
          <p:spPr>
            <a:xfrm>
              <a:off x="1887858" y="-500472"/>
              <a:ext cx="357052" cy="357052"/>
            </a:xfrm>
            <a:prstGeom prst="rect">
              <a:avLst/>
            </a:prstGeom>
            <a:solidFill>
              <a:srgbClr val="ED19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userDrawn="1"/>
          </p:nvSpPr>
          <p:spPr>
            <a:xfrm>
              <a:off x="2411310" y="-500472"/>
              <a:ext cx="357052" cy="357052"/>
            </a:xfrm>
            <a:prstGeom prst="rect">
              <a:avLst/>
            </a:prstGeom>
            <a:solidFill>
              <a:srgbClr val="D40E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userDrawn="1"/>
          </p:nvSpPr>
          <p:spPr>
            <a:xfrm>
              <a:off x="2934762" y="-500472"/>
              <a:ext cx="357052" cy="357052"/>
            </a:xfrm>
            <a:prstGeom prst="rect">
              <a:avLst/>
            </a:prstGeom>
            <a:solidFill>
              <a:srgbClr val="B01C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userDrawn="1"/>
          </p:nvSpPr>
          <p:spPr>
            <a:xfrm>
              <a:off x="3458214" y="-500472"/>
              <a:ext cx="357052" cy="357052"/>
            </a:xfrm>
            <a:prstGeom prst="rect">
              <a:avLst/>
            </a:prstGeom>
            <a:solidFill>
              <a:srgbClr val="58287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userDrawn="1"/>
          </p:nvSpPr>
          <p:spPr>
            <a:xfrm>
              <a:off x="3981666" y="-500472"/>
              <a:ext cx="357052" cy="357052"/>
            </a:xfrm>
            <a:prstGeom prst="rect">
              <a:avLst/>
            </a:prstGeom>
            <a:solidFill>
              <a:srgbClr val="5547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userDrawn="1"/>
          </p:nvSpPr>
          <p:spPr>
            <a:xfrm>
              <a:off x="4505118" y="-500472"/>
              <a:ext cx="357052" cy="357052"/>
            </a:xfrm>
            <a:prstGeom prst="rect">
              <a:avLst/>
            </a:prstGeom>
            <a:solidFill>
              <a:srgbClr val="7D72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a:xfrm>
              <a:off x="5028570" y="-500472"/>
              <a:ext cx="357052" cy="357052"/>
            </a:xfrm>
            <a:prstGeom prst="rect">
              <a:avLst/>
            </a:prstGeom>
            <a:solidFill>
              <a:srgbClr val="A39D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userDrawn="1"/>
          </p:nvSpPr>
          <p:spPr>
            <a:xfrm>
              <a:off x="5552022" y="-500472"/>
              <a:ext cx="357052" cy="357052"/>
            </a:xfrm>
            <a:prstGeom prst="rect">
              <a:avLst/>
            </a:prstGeom>
            <a:solidFill>
              <a:srgbClr val="D4D0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userDrawn="1"/>
          </p:nvSpPr>
          <p:spPr>
            <a:xfrm>
              <a:off x="6075474" y="-500472"/>
              <a:ext cx="357052" cy="357052"/>
            </a:xfrm>
            <a:prstGeom prst="rect">
              <a:avLst/>
            </a:prstGeom>
            <a:solidFill>
              <a:srgbClr val="0098B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userDrawn="1"/>
          </p:nvSpPr>
          <p:spPr>
            <a:xfrm>
              <a:off x="6598924" y="-500472"/>
              <a:ext cx="357052" cy="357052"/>
            </a:xfrm>
            <a:prstGeom prst="rect">
              <a:avLst/>
            </a:prstGeom>
            <a:solidFill>
              <a:srgbClr val="57B5E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3" name="Straight Connector 22"/>
          <p:cNvCxnSpPr/>
          <p:nvPr userDrawn="1"/>
        </p:nvCxnSpPr>
        <p:spPr>
          <a:xfrm>
            <a:off x="242236" y="994469"/>
            <a:ext cx="8686800" cy="0"/>
          </a:xfrm>
          <a:prstGeom prst="line">
            <a:avLst/>
          </a:prstGeom>
          <a:ln w="12700">
            <a:solidFill>
              <a:srgbClr val="582873"/>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41669281"/>
      </p:ext>
    </p:extLst>
  </p:cSld>
  <p:clrMap bg1="lt1" tx1="dk1" bg2="lt2" tx2="dk2" accent1="accent1" accent2="accent2" accent3="accent3" accent4="accent4" accent5="accent5" accent6="accent6" hlink="hlink" folHlink="folHlink"/>
  <p:sldLayoutIdLst>
    <p:sldLayoutId id="2147483686" r:id="rId1"/>
    <p:sldLayoutId id="2147483701" r:id="rId2"/>
    <p:sldLayoutId id="2147483687" r:id="rId3"/>
    <p:sldLayoutId id="2147483696" r:id="rId4"/>
    <p:sldLayoutId id="2147483699" r:id="rId5"/>
    <p:sldLayoutId id="2147483700" r:id="rId6"/>
    <p:sldLayoutId id="2147483702" r:id="rId7"/>
    <p:sldLayoutId id="2147483706" r:id="rId8"/>
    <p:sldLayoutId id="2147483707" r:id="rId9"/>
    <p:sldLayoutId id="2147483705" r:id="rId10"/>
    <p:sldLayoutId id="2147483698" r:id="rId11"/>
    <p:sldLayoutId id="2147483692" r:id="rId12"/>
    <p:sldLayoutId id="2147483697" r:id="rId13"/>
    <p:sldLayoutId id="2147483703" r:id="rId14"/>
    <p:sldLayoutId id="2147483704" r:id="rId15"/>
  </p:sldLayoutIdLst>
  <p:txStyles>
    <p:titleStyle>
      <a:lvl1pPr algn="l" defTabSz="685800" rtl="0" eaLnBrk="1" latinLnBrk="0" hangingPunct="1">
        <a:lnSpc>
          <a:spcPct val="90000"/>
        </a:lnSpc>
        <a:spcBef>
          <a:spcPct val="0"/>
        </a:spcBef>
        <a:buNone/>
        <a:defRPr sz="2600" kern="1200">
          <a:solidFill>
            <a:srgbClr val="706259"/>
          </a:solidFill>
          <a:latin typeface="Verdana" charset="0"/>
          <a:ea typeface="Verdana" charset="0"/>
          <a:cs typeface="Verdana"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8.jpg"/><Relationship Id="rId3" Type="http://schemas.openxmlformats.org/officeDocument/2006/relationships/image" Target="../media/image16.png"/><Relationship Id="rId7" Type="http://schemas.openxmlformats.org/officeDocument/2006/relationships/hyperlink" Target="http://www.mssqltips.com/" TargetMode="External"/><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hyperlink" Target="http://www.craftydba.com/" TargetMode="External"/><Relationship Id="rId5" Type="http://schemas.openxmlformats.org/officeDocument/2006/relationships/image" Target="../media/image17.jpg"/><Relationship Id="rId4" Type="http://schemas.openxmlformats.org/officeDocument/2006/relationships/hyperlink" Target="mailto:john.miner@bluemetal.com"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s://www.sqlbi.com/articles/filter-arguments-in-calculate/" TargetMode="External"/><Relationship Id="rId2" Type="http://schemas.openxmlformats.org/officeDocument/2006/relationships/hyperlink" Target="https://www.sqlbi.com/articles/calculated-columns-and-measures-in-dax/" TargetMode="External"/><Relationship Id="rId1" Type="http://schemas.openxmlformats.org/officeDocument/2006/relationships/slideLayout" Target="../slideLayouts/slideLayout12.xml"/><Relationship Id="rId5" Type="http://schemas.openxmlformats.org/officeDocument/2006/relationships/hyperlink" Target="https://docs.microsoft.com/en-us/powerquery-m/power-query-m-reference" TargetMode="External"/><Relationship Id="rId4" Type="http://schemas.openxmlformats.org/officeDocument/2006/relationships/hyperlink" Target="https://docs.microsoft.com/en-us/dax/data-analysis-expressions-dax-reference"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FD6E2-9F16-4D4B-A9D7-6716B4BB8B61}"/>
              </a:ext>
            </a:extLst>
          </p:cNvPr>
          <p:cNvSpPr>
            <a:spLocks noGrp="1"/>
          </p:cNvSpPr>
          <p:nvPr>
            <p:ph type="ctrTitle"/>
          </p:nvPr>
        </p:nvSpPr>
        <p:spPr>
          <a:xfrm>
            <a:off x="363854" y="3125972"/>
            <a:ext cx="7496990" cy="885059"/>
          </a:xfrm>
        </p:spPr>
        <p:txBody>
          <a:bodyPr/>
          <a:lstStyle/>
          <a:p>
            <a:r>
              <a:rPr lang="en-US" dirty="0" smtClean="0"/>
              <a:t>Introduction to Data Analysis Expressions (DAX)</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86885" y="2676355"/>
            <a:ext cx="1268426" cy="126842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57129" y="3561285"/>
            <a:ext cx="953137" cy="305004"/>
          </a:xfrm>
          <a:prstGeom prst="rect">
            <a:avLst/>
          </a:prstGeom>
        </p:spPr>
      </p:pic>
      <p:sp>
        <p:nvSpPr>
          <p:cNvPr id="6" name="Subtitle 2"/>
          <p:cNvSpPr>
            <a:spLocks noGrp="1"/>
          </p:cNvSpPr>
          <p:nvPr>
            <p:ph type="subTitle" idx="1"/>
          </p:nvPr>
        </p:nvSpPr>
        <p:spPr>
          <a:xfrm>
            <a:off x="363854" y="4202688"/>
            <a:ext cx="2286000" cy="775129"/>
          </a:xfrm>
        </p:spPr>
        <p:txBody>
          <a:bodyPr/>
          <a:lstStyle/>
          <a:p>
            <a:r>
              <a:rPr lang="en-US" sz="1400" dirty="0" smtClean="0">
                <a:latin typeface="+mn-lt"/>
              </a:rPr>
              <a:t>John Miner</a:t>
            </a:r>
            <a:br>
              <a:rPr lang="en-US" sz="1400" dirty="0" smtClean="0">
                <a:latin typeface="+mn-lt"/>
              </a:rPr>
            </a:br>
            <a:r>
              <a:rPr lang="en-US" sz="1400" dirty="0" smtClean="0">
                <a:latin typeface="+mn-lt"/>
              </a:rPr>
              <a:t>Data Architect</a:t>
            </a:r>
          </a:p>
          <a:p>
            <a:r>
              <a:rPr lang="en-US" sz="1400" dirty="0" smtClean="0">
                <a:latin typeface="+mn-lt"/>
                <a:hlinkClick r:id="rId4"/>
              </a:rPr>
              <a:t>john.miner@insight.com</a:t>
            </a:r>
            <a:endParaRPr lang="en-US" sz="1400" dirty="0" smtClean="0">
              <a:latin typeface="+mn-lt"/>
            </a:endParaRPr>
          </a:p>
          <a:p>
            <a:endParaRPr lang="en-US" dirty="0">
              <a:latin typeface="+mn-lt"/>
            </a:endParaRPr>
          </a:p>
        </p:txBody>
      </p:sp>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69201" y="4586579"/>
            <a:ext cx="1086110" cy="488750"/>
          </a:xfrm>
          <a:prstGeom prst="rect">
            <a:avLst/>
          </a:prstGeom>
        </p:spPr>
      </p:pic>
      <p:sp>
        <p:nvSpPr>
          <p:cNvPr id="8" name="Rectangle 7"/>
          <p:cNvSpPr/>
          <p:nvPr/>
        </p:nvSpPr>
        <p:spPr>
          <a:xfrm>
            <a:off x="3486057" y="4218934"/>
            <a:ext cx="2536371" cy="715581"/>
          </a:xfrm>
          <a:prstGeom prst="rect">
            <a:avLst/>
          </a:prstGeom>
        </p:spPr>
        <p:txBody>
          <a:bodyPr wrap="square">
            <a:spAutoFit/>
          </a:bodyPr>
          <a:lstStyle/>
          <a:p>
            <a:pPr>
              <a:defRPr/>
            </a:pPr>
            <a:r>
              <a:rPr lang="en-US" dirty="0" smtClean="0">
                <a:solidFill>
                  <a:schemeClr val="bg1"/>
                </a:solidFill>
                <a:latin typeface="Calibri" pitchFamily="34" charset="0"/>
                <a:cs typeface="Calibri" pitchFamily="34" charset="0"/>
              </a:rPr>
              <a:t>Blogs: </a:t>
            </a:r>
            <a:r>
              <a:rPr lang="en-US" dirty="0">
                <a:solidFill>
                  <a:srgbClr val="002060"/>
                </a:solidFill>
                <a:latin typeface="Calibri" pitchFamily="34" charset="0"/>
                <a:cs typeface="Calibri" pitchFamily="34" charset="0"/>
              </a:rPr>
              <a:t>	</a:t>
            </a:r>
            <a:r>
              <a:rPr lang="en-US" dirty="0">
                <a:solidFill>
                  <a:srgbClr val="002060"/>
                </a:solidFill>
                <a:latin typeface="Calibri" pitchFamily="34" charset="0"/>
                <a:cs typeface="Calibri" pitchFamily="34" charset="0"/>
                <a:hlinkClick r:id="rId6"/>
              </a:rPr>
              <a:t>www.craftydba.com</a:t>
            </a:r>
            <a:r>
              <a:rPr lang="en-US" dirty="0">
                <a:solidFill>
                  <a:srgbClr val="002060"/>
                </a:solidFill>
                <a:latin typeface="Calibri" pitchFamily="34" charset="0"/>
                <a:cs typeface="Calibri" pitchFamily="34" charset="0"/>
              </a:rPr>
              <a:t/>
            </a:r>
            <a:br>
              <a:rPr lang="en-US" dirty="0">
                <a:solidFill>
                  <a:srgbClr val="002060"/>
                </a:solidFill>
                <a:latin typeface="Calibri" pitchFamily="34" charset="0"/>
                <a:cs typeface="Calibri" pitchFamily="34" charset="0"/>
              </a:rPr>
            </a:br>
            <a:r>
              <a:rPr lang="en-US" dirty="0">
                <a:solidFill>
                  <a:srgbClr val="002060"/>
                </a:solidFill>
                <a:latin typeface="Calibri" pitchFamily="34" charset="0"/>
                <a:cs typeface="Calibri" pitchFamily="34" charset="0"/>
              </a:rPr>
              <a:t>	</a:t>
            </a:r>
            <a:r>
              <a:rPr lang="en-US" dirty="0">
                <a:solidFill>
                  <a:srgbClr val="002060"/>
                </a:solidFill>
                <a:latin typeface="Calibri" pitchFamily="34" charset="0"/>
                <a:cs typeface="Calibri" pitchFamily="34" charset="0"/>
                <a:hlinkClick r:id="rId7"/>
              </a:rPr>
              <a:t>www.mssqltips.com</a:t>
            </a:r>
            <a:endParaRPr lang="en-US" dirty="0"/>
          </a:p>
          <a:p>
            <a:pPr>
              <a:defRPr/>
            </a:pPr>
            <a:r>
              <a:rPr lang="en-US" dirty="0">
                <a:solidFill>
                  <a:schemeClr val="bg1"/>
                </a:solidFill>
                <a:latin typeface="Calibri" pitchFamily="34" charset="0"/>
                <a:cs typeface="Calibri" pitchFamily="34" charset="0"/>
              </a:rPr>
              <a:t>Tweet: </a:t>
            </a:r>
            <a:r>
              <a:rPr lang="en-US" dirty="0" smtClean="0">
                <a:solidFill>
                  <a:srgbClr val="002060"/>
                </a:solidFill>
                <a:latin typeface="Calibri" pitchFamily="34" charset="0"/>
                <a:cs typeface="Calibri" pitchFamily="34" charset="0"/>
              </a:rPr>
              <a:t>	</a:t>
            </a:r>
            <a:r>
              <a:rPr lang="en-US" dirty="0" smtClean="0">
                <a:solidFill>
                  <a:schemeClr val="bg1">
                    <a:lumMod val="95000"/>
                  </a:schemeClr>
                </a:solidFill>
                <a:latin typeface="Calibri" pitchFamily="34" charset="0"/>
                <a:cs typeface="Calibri" pitchFamily="34" charset="0"/>
              </a:rPr>
              <a:t>JohnMiner3</a:t>
            </a:r>
            <a:endParaRPr lang="en-US" dirty="0">
              <a:solidFill>
                <a:schemeClr val="bg1">
                  <a:lumMod val="95000"/>
                </a:schemeClr>
              </a:solidFill>
              <a:latin typeface="Calibri" pitchFamily="34" charset="0"/>
              <a:cs typeface="Calibri" pitchFamily="34" charset="0"/>
            </a:endParaRPr>
          </a:p>
        </p:txBody>
      </p:sp>
      <p:pic>
        <p:nvPicPr>
          <p:cNvPr id="10" name="Picture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552881" y="4011032"/>
            <a:ext cx="1102430" cy="444981"/>
          </a:xfrm>
          <a:prstGeom prst="rect">
            <a:avLst/>
          </a:prstGeom>
        </p:spPr>
      </p:pic>
    </p:spTree>
    <p:extLst>
      <p:ext uri="{BB962C8B-B14F-4D97-AF65-F5344CB8AC3E}">
        <p14:creationId xmlns:p14="http://schemas.microsoft.com/office/powerpoint/2010/main" val="378932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Date Data Type</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800" dirty="0" smtClean="0"/>
              <a:t>The DAX language stores </a:t>
            </a:r>
            <a:r>
              <a:rPr lang="en-US" sz="1800" dirty="0" smtClean="0">
                <a:solidFill>
                  <a:srgbClr val="B01C87"/>
                </a:solidFill>
              </a:rPr>
              <a:t>date </a:t>
            </a:r>
            <a:r>
              <a:rPr lang="en-US" sz="1800" dirty="0" smtClean="0">
                <a:solidFill>
                  <a:srgbClr val="B01C87"/>
                </a:solidFill>
              </a:rPr>
              <a:t>values </a:t>
            </a:r>
            <a:r>
              <a:rPr lang="en-US" sz="1800" dirty="0" smtClean="0"/>
              <a:t>in </a:t>
            </a:r>
            <a:r>
              <a:rPr lang="en-US" sz="1800" dirty="0" smtClean="0"/>
              <a:t>a </a:t>
            </a:r>
            <a:r>
              <a:rPr lang="en-US" sz="1800" dirty="0" err="1" smtClean="0"/>
              <a:t>D</a:t>
            </a:r>
            <a:r>
              <a:rPr lang="en-US" sz="1800" dirty="0" err="1" smtClean="0"/>
              <a:t>ateTime</a:t>
            </a:r>
            <a:r>
              <a:rPr lang="en-US" sz="1800" dirty="0" smtClean="0"/>
              <a:t> </a:t>
            </a:r>
            <a:r>
              <a:rPr lang="en-US" sz="1800" dirty="0" smtClean="0"/>
              <a:t>format which is represented by a floating point number.</a:t>
            </a:r>
          </a:p>
          <a:p>
            <a:pPr marL="0" indent="0">
              <a:buNone/>
            </a:pPr>
            <a:endParaRPr lang="en-US" sz="1800" dirty="0"/>
          </a:p>
          <a:p>
            <a:pPr marL="0" indent="0">
              <a:buNone/>
            </a:pPr>
            <a:r>
              <a:rPr lang="en-US" sz="1800" dirty="0" smtClean="0"/>
              <a:t>The integer part of the number is the number of day since Dec 30, 1899.  The fractional part represents hours, minutes, and seconds on a given day.</a:t>
            </a:r>
          </a:p>
          <a:p>
            <a:pPr marL="0" indent="0">
              <a:buNone/>
            </a:pPr>
            <a:endParaRPr lang="en-US" sz="1800" dirty="0"/>
          </a:p>
          <a:p>
            <a:pPr marL="0" indent="0">
              <a:buNone/>
            </a:pPr>
            <a:r>
              <a:rPr lang="en-US" sz="1800" dirty="0" smtClean="0"/>
              <a:t>For backward compatibility, the year 1900 is considered a leap year.  For accurate date and times, only store value greater than Mar 01, 1900.</a:t>
            </a:r>
          </a:p>
        </p:txBody>
      </p:sp>
    </p:spTree>
    <p:extLst>
      <p:ext uri="{BB962C8B-B14F-4D97-AF65-F5344CB8AC3E}">
        <p14:creationId xmlns:p14="http://schemas.microsoft.com/office/powerpoint/2010/main" val="47729535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Comparison Operators</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608710"/>
            <a:ext cx="8742652" cy="233242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sz="1800" dirty="0" smtClean="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292" y="1608710"/>
            <a:ext cx="7703820" cy="2583180"/>
          </a:xfrm>
          <a:prstGeom prst="rect">
            <a:avLst/>
          </a:prstGeom>
        </p:spPr>
      </p:pic>
      <p:sp>
        <p:nvSpPr>
          <p:cNvPr id="3" name="Rectangle 2"/>
          <p:cNvSpPr/>
          <p:nvPr/>
        </p:nvSpPr>
        <p:spPr>
          <a:xfrm>
            <a:off x="351492" y="1120008"/>
            <a:ext cx="7781792" cy="369332"/>
          </a:xfrm>
          <a:prstGeom prst="rect">
            <a:avLst/>
          </a:prstGeom>
        </p:spPr>
        <p:txBody>
          <a:bodyPr wrap="square">
            <a:spAutoFit/>
          </a:bodyPr>
          <a:lstStyle/>
          <a:p>
            <a:r>
              <a:rPr lang="en-US" sz="1800" dirty="0" smtClean="0"/>
              <a:t>The comparison operators can be used with numeric, date and string data types.</a:t>
            </a:r>
            <a:endParaRPr lang="en-US" sz="1800" dirty="0"/>
          </a:p>
        </p:txBody>
      </p:sp>
      <p:sp>
        <p:nvSpPr>
          <p:cNvPr id="6" name="Rectangle 5"/>
          <p:cNvSpPr/>
          <p:nvPr/>
        </p:nvSpPr>
        <p:spPr>
          <a:xfrm>
            <a:off x="267663" y="4360010"/>
            <a:ext cx="3436629" cy="276999"/>
          </a:xfrm>
          <a:prstGeom prst="rect">
            <a:avLst/>
          </a:prstGeom>
        </p:spPr>
        <p:txBody>
          <a:bodyPr wrap="square">
            <a:spAutoFit/>
          </a:bodyPr>
          <a:lstStyle/>
          <a:p>
            <a:r>
              <a:rPr lang="en-US" sz="1200" b="1" dirty="0">
                <a:solidFill>
                  <a:srgbClr val="D40E8C"/>
                </a:solidFill>
                <a:latin typeface="+mj-lt"/>
              </a:rPr>
              <a:t>Example </a:t>
            </a:r>
            <a:r>
              <a:rPr lang="en-US" sz="1200" b="1" dirty="0" smtClean="0">
                <a:solidFill>
                  <a:srgbClr val="D40E8C"/>
                </a:solidFill>
                <a:latin typeface="+mj-lt"/>
              </a:rPr>
              <a:t>4 </a:t>
            </a:r>
            <a:r>
              <a:rPr lang="en-US" sz="1200" b="1" dirty="0">
                <a:solidFill>
                  <a:srgbClr val="D40E8C"/>
                </a:solidFill>
                <a:latin typeface="+mj-lt"/>
              </a:rPr>
              <a:t>– </a:t>
            </a:r>
            <a:r>
              <a:rPr lang="en-US" sz="1200" b="1" dirty="0" smtClean="0">
                <a:solidFill>
                  <a:srgbClr val="D40E8C"/>
                </a:solidFill>
                <a:latin typeface="+mj-lt"/>
              </a:rPr>
              <a:t>Calculated Columns – Date Data</a:t>
            </a:r>
            <a:endParaRPr lang="en-US" sz="1200" b="1" dirty="0">
              <a:solidFill>
                <a:srgbClr val="D40E8C"/>
              </a:solidFill>
              <a:latin typeface="+mj-lt"/>
            </a:endParaRPr>
          </a:p>
        </p:txBody>
      </p:sp>
    </p:spTree>
    <p:extLst>
      <p:ext uri="{BB962C8B-B14F-4D97-AF65-F5344CB8AC3E}">
        <p14:creationId xmlns:p14="http://schemas.microsoft.com/office/powerpoint/2010/main" val="1460997865"/>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Boolean Data Type</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098699"/>
            <a:ext cx="8742652" cy="318952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800" dirty="0" smtClean="0">
                <a:solidFill>
                  <a:srgbClr val="B01C87"/>
                </a:solidFill>
              </a:rPr>
              <a:t>Boolean values </a:t>
            </a:r>
            <a:r>
              <a:rPr lang="en-US" sz="1800" dirty="0" smtClean="0"/>
              <a:t>are used </a:t>
            </a:r>
            <a:r>
              <a:rPr lang="en-US" sz="1800" dirty="0" smtClean="0"/>
              <a:t>to express the logical conditions of TRUE and FALSE.  The following operators return a Boolean value.</a:t>
            </a:r>
          </a:p>
          <a:p>
            <a:pPr marL="0" indent="0">
              <a:buNone/>
            </a:pPr>
            <a:endParaRPr lang="en-US" sz="1800" dirty="0" smtClean="0"/>
          </a:p>
          <a:p>
            <a:pPr marL="0" indent="0">
              <a:buNone/>
            </a:pPr>
            <a:endParaRPr lang="en-US" sz="1800" dirty="0"/>
          </a:p>
        </p:txBody>
      </p:sp>
      <p:sp>
        <p:nvSpPr>
          <p:cNvPr id="6" name="Rectangle 5"/>
          <p:cNvSpPr/>
          <p:nvPr/>
        </p:nvSpPr>
        <p:spPr>
          <a:xfrm>
            <a:off x="242235" y="4387457"/>
            <a:ext cx="3436629" cy="276999"/>
          </a:xfrm>
          <a:prstGeom prst="rect">
            <a:avLst/>
          </a:prstGeom>
        </p:spPr>
        <p:txBody>
          <a:bodyPr wrap="square">
            <a:spAutoFit/>
          </a:bodyPr>
          <a:lstStyle/>
          <a:p>
            <a:r>
              <a:rPr lang="en-US" sz="1200" b="1" dirty="0">
                <a:solidFill>
                  <a:srgbClr val="D40E8C"/>
                </a:solidFill>
                <a:latin typeface="+mj-lt"/>
              </a:rPr>
              <a:t>Example </a:t>
            </a:r>
            <a:r>
              <a:rPr lang="en-US" sz="1200" b="1" dirty="0" smtClean="0">
                <a:solidFill>
                  <a:srgbClr val="D40E8C"/>
                </a:solidFill>
                <a:latin typeface="+mj-lt"/>
              </a:rPr>
              <a:t>5 </a:t>
            </a:r>
            <a:r>
              <a:rPr lang="en-US" sz="1200" b="1" dirty="0">
                <a:solidFill>
                  <a:srgbClr val="D40E8C"/>
                </a:solidFill>
                <a:latin typeface="+mj-lt"/>
              </a:rPr>
              <a:t>– </a:t>
            </a:r>
            <a:r>
              <a:rPr lang="en-US" sz="1200" b="1" dirty="0" smtClean="0">
                <a:solidFill>
                  <a:srgbClr val="D40E8C"/>
                </a:solidFill>
                <a:latin typeface="+mj-lt"/>
              </a:rPr>
              <a:t>Calculated Columns – Boolean Data</a:t>
            </a:r>
            <a:endParaRPr lang="en-US" sz="1200" b="1" dirty="0">
              <a:solidFill>
                <a:srgbClr val="D40E8C"/>
              </a:solidFill>
              <a:latin typeface="+mj-lt"/>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9227" y="1800446"/>
            <a:ext cx="7680960" cy="2587011"/>
          </a:xfrm>
          <a:prstGeom prst="rect">
            <a:avLst/>
          </a:prstGeom>
        </p:spPr>
      </p:pic>
    </p:spTree>
    <p:extLst>
      <p:ext uri="{BB962C8B-B14F-4D97-AF65-F5344CB8AC3E}">
        <p14:creationId xmlns:p14="http://schemas.microsoft.com/office/powerpoint/2010/main" val="327669003"/>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Image Data Type</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098699"/>
            <a:ext cx="8742652" cy="318952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800" dirty="0" smtClean="0">
                <a:solidFill>
                  <a:srgbClr val="B01C87"/>
                </a:solidFill>
              </a:rPr>
              <a:t>Image data </a:t>
            </a:r>
            <a:r>
              <a:rPr lang="en-US" sz="1800" dirty="0" smtClean="0"/>
              <a:t>is </a:t>
            </a:r>
            <a:r>
              <a:rPr lang="en-US" sz="1800" dirty="0" smtClean="0"/>
              <a:t>stored </a:t>
            </a:r>
            <a:r>
              <a:rPr lang="en-US" sz="1800" dirty="0" smtClean="0"/>
              <a:t>as a binary object.  </a:t>
            </a:r>
          </a:p>
          <a:p>
            <a:pPr marL="0" indent="0">
              <a:buNone/>
            </a:pPr>
            <a:endParaRPr lang="en-US" sz="1000" dirty="0"/>
          </a:p>
          <a:p>
            <a:pPr marL="0" indent="0">
              <a:buNone/>
            </a:pPr>
            <a:r>
              <a:rPr lang="en-US" sz="1800" dirty="0" smtClean="0"/>
              <a:t>However, Power BI desktop is based on </a:t>
            </a:r>
            <a:r>
              <a:rPr lang="en-US" sz="1800" dirty="0" smtClean="0"/>
              <a:t>a web </a:t>
            </a:r>
            <a:r>
              <a:rPr lang="en-US" sz="1800" dirty="0" smtClean="0"/>
              <a:t>application.  We need to transform the binary data to a base 64 text.</a:t>
            </a:r>
          </a:p>
          <a:p>
            <a:pPr marL="0" indent="0">
              <a:buNone/>
            </a:pPr>
            <a:endParaRPr lang="en-US" sz="1000" dirty="0"/>
          </a:p>
          <a:p>
            <a:pPr marL="0" indent="0">
              <a:buNone/>
            </a:pPr>
            <a:r>
              <a:rPr lang="en-US" sz="1800" dirty="0" smtClean="0"/>
              <a:t>The actual display type of the field needs to be set to URL </a:t>
            </a:r>
            <a:r>
              <a:rPr lang="en-US" sz="1800" dirty="0" smtClean="0"/>
              <a:t>image so that it can be viewed as a visual.</a:t>
            </a:r>
            <a:endParaRPr lang="en-US" sz="1800" dirty="0" smtClean="0"/>
          </a:p>
          <a:p>
            <a:pPr marL="0" indent="0">
              <a:buNone/>
            </a:pPr>
            <a:endParaRPr lang="en-US" sz="1000" dirty="0"/>
          </a:p>
          <a:p>
            <a:pPr marL="0" indent="0">
              <a:buNone/>
            </a:pPr>
            <a:r>
              <a:rPr lang="en-US" sz="1800" dirty="0" smtClean="0"/>
              <a:t>Last but not least, size of the image counts.  Large images </a:t>
            </a:r>
            <a:r>
              <a:rPr lang="en-US" sz="1800" dirty="0" smtClean="0"/>
              <a:t>seem to </a:t>
            </a:r>
            <a:r>
              <a:rPr lang="en-US" sz="1800" dirty="0" smtClean="0"/>
              <a:t>get </a:t>
            </a:r>
            <a:r>
              <a:rPr lang="en-US" sz="1800" dirty="0" smtClean="0"/>
              <a:t>cropped regardless of the visual component.</a:t>
            </a:r>
            <a:endParaRPr lang="en-US" sz="1800" dirty="0" smtClean="0"/>
          </a:p>
          <a:p>
            <a:pPr marL="0" indent="0">
              <a:buNone/>
            </a:pPr>
            <a:endParaRPr lang="en-US" sz="1800" dirty="0"/>
          </a:p>
          <a:p>
            <a:pPr marL="0" indent="0">
              <a:buNone/>
            </a:pPr>
            <a:endParaRPr lang="en-US" sz="1800" dirty="0" smtClean="0"/>
          </a:p>
          <a:p>
            <a:pPr marL="0" indent="0">
              <a:buNone/>
            </a:pPr>
            <a:endParaRPr lang="en-US" sz="1800" dirty="0"/>
          </a:p>
        </p:txBody>
      </p:sp>
      <p:sp>
        <p:nvSpPr>
          <p:cNvPr id="6" name="Rectangle 5"/>
          <p:cNvSpPr/>
          <p:nvPr/>
        </p:nvSpPr>
        <p:spPr>
          <a:xfrm>
            <a:off x="242235" y="4387457"/>
            <a:ext cx="3436629" cy="276999"/>
          </a:xfrm>
          <a:prstGeom prst="rect">
            <a:avLst/>
          </a:prstGeom>
        </p:spPr>
        <p:txBody>
          <a:bodyPr wrap="square">
            <a:spAutoFit/>
          </a:bodyPr>
          <a:lstStyle/>
          <a:p>
            <a:r>
              <a:rPr lang="en-US" sz="1200" b="1" dirty="0">
                <a:solidFill>
                  <a:srgbClr val="D40E8C"/>
                </a:solidFill>
                <a:latin typeface="+mj-lt"/>
              </a:rPr>
              <a:t>Example 6</a:t>
            </a:r>
            <a:r>
              <a:rPr lang="en-US" sz="1200" b="1" dirty="0" smtClean="0">
                <a:solidFill>
                  <a:srgbClr val="D40E8C"/>
                </a:solidFill>
                <a:latin typeface="+mj-lt"/>
              </a:rPr>
              <a:t> </a:t>
            </a:r>
            <a:r>
              <a:rPr lang="en-US" sz="1200" b="1" dirty="0">
                <a:solidFill>
                  <a:srgbClr val="D40E8C"/>
                </a:solidFill>
                <a:latin typeface="+mj-lt"/>
              </a:rPr>
              <a:t>– </a:t>
            </a:r>
            <a:r>
              <a:rPr lang="en-US" sz="1200" b="1" dirty="0" smtClean="0">
                <a:solidFill>
                  <a:srgbClr val="D40E8C"/>
                </a:solidFill>
                <a:latin typeface="+mj-lt"/>
              </a:rPr>
              <a:t>Calculated Columns – Image Data</a:t>
            </a:r>
            <a:endParaRPr lang="en-US" sz="1200" b="1" dirty="0">
              <a:solidFill>
                <a:srgbClr val="D40E8C"/>
              </a:solidFill>
              <a:latin typeface="+mj-lt"/>
            </a:endParaRPr>
          </a:p>
        </p:txBody>
      </p:sp>
    </p:spTree>
    <p:extLst>
      <p:ext uri="{BB962C8B-B14F-4D97-AF65-F5344CB8AC3E}">
        <p14:creationId xmlns:p14="http://schemas.microsoft.com/office/powerpoint/2010/main" val="2725551657"/>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Using (inactive) relationships</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098699"/>
            <a:ext cx="8742652" cy="318952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600" dirty="0" smtClean="0"/>
              <a:t>Ther</a:t>
            </a:r>
            <a:r>
              <a:rPr lang="en-US" sz="1600" dirty="0" smtClean="0"/>
              <a:t>e can only be one active relationship.  This is why we can not retrieve the logo.</a:t>
            </a:r>
          </a:p>
          <a:p>
            <a:pPr marL="0" indent="0">
              <a:buNone/>
            </a:pPr>
            <a:endParaRPr lang="en-US" sz="1600" dirty="0"/>
          </a:p>
          <a:p>
            <a:pPr marL="0" indent="0">
              <a:buNone/>
            </a:pPr>
            <a:r>
              <a:rPr lang="en-US" sz="1600" dirty="0"/>
              <a:t>RELATED</a:t>
            </a:r>
            <a:r>
              <a:rPr lang="en-US" sz="1600" dirty="0" smtClean="0"/>
              <a:t>()  - returns a column using existing relationships.</a:t>
            </a:r>
          </a:p>
          <a:p>
            <a:pPr marL="0" indent="0">
              <a:buNone/>
            </a:pPr>
            <a:r>
              <a:rPr lang="en-US" sz="1600" dirty="0"/>
              <a:t>RELATEDTABLE</a:t>
            </a:r>
            <a:r>
              <a:rPr lang="en-US" sz="1600" dirty="0" smtClean="0"/>
              <a:t>() – returns a table to be used in a function.</a:t>
            </a:r>
          </a:p>
          <a:p>
            <a:pPr marL="0" indent="0">
              <a:buNone/>
            </a:pPr>
            <a:r>
              <a:rPr lang="en-US" sz="1600" dirty="0" smtClean="0"/>
              <a:t>USERELATIONSHIP() – can specify the relationship to use in a function.</a:t>
            </a:r>
          </a:p>
          <a:p>
            <a:pPr marL="0" indent="0">
              <a:buNone/>
            </a:pPr>
            <a:r>
              <a:rPr lang="en-US" sz="1600" dirty="0"/>
              <a:t>LOOKUPVALUE</a:t>
            </a:r>
            <a:r>
              <a:rPr lang="en-US" sz="1600" dirty="0" smtClean="0"/>
              <a:t>() – return a result column, give a search column and search value.</a:t>
            </a:r>
            <a:endParaRPr lang="en-US" sz="1600" dirty="0"/>
          </a:p>
          <a:p>
            <a:pPr marL="0" indent="0">
              <a:buNone/>
            </a:pPr>
            <a:endParaRPr lang="en-US" sz="1600" dirty="0" smtClean="0"/>
          </a:p>
          <a:p>
            <a:pPr marL="0" indent="0">
              <a:buNone/>
            </a:pPr>
            <a:r>
              <a:rPr lang="en-US" sz="1600" dirty="0" smtClean="0"/>
              <a:t>The last function can be used to solve our problem.</a:t>
            </a:r>
            <a:endParaRPr lang="en-US" sz="1600" dirty="0"/>
          </a:p>
          <a:p>
            <a:pPr marL="0" indent="0">
              <a:buNone/>
            </a:pPr>
            <a:endParaRPr lang="en-US" sz="1800" dirty="0" smtClean="0"/>
          </a:p>
          <a:p>
            <a:pPr marL="0" indent="0">
              <a:buNone/>
            </a:pPr>
            <a:endParaRPr lang="en-US" sz="1800" dirty="0"/>
          </a:p>
        </p:txBody>
      </p:sp>
      <p:sp>
        <p:nvSpPr>
          <p:cNvPr id="6" name="Rectangle 5"/>
          <p:cNvSpPr/>
          <p:nvPr/>
        </p:nvSpPr>
        <p:spPr>
          <a:xfrm>
            <a:off x="242235" y="4387457"/>
            <a:ext cx="3436629" cy="276999"/>
          </a:xfrm>
          <a:prstGeom prst="rect">
            <a:avLst/>
          </a:prstGeom>
        </p:spPr>
        <p:txBody>
          <a:bodyPr wrap="square">
            <a:spAutoFit/>
          </a:bodyPr>
          <a:lstStyle/>
          <a:p>
            <a:r>
              <a:rPr lang="en-US" sz="1200" b="1" dirty="0">
                <a:solidFill>
                  <a:srgbClr val="D40E8C"/>
                </a:solidFill>
                <a:latin typeface="+mj-lt"/>
              </a:rPr>
              <a:t>Example </a:t>
            </a:r>
            <a:r>
              <a:rPr lang="en-US" sz="1200" b="1" dirty="0" smtClean="0">
                <a:solidFill>
                  <a:srgbClr val="D40E8C"/>
                </a:solidFill>
                <a:latin typeface="+mj-lt"/>
              </a:rPr>
              <a:t>7 </a:t>
            </a:r>
            <a:r>
              <a:rPr lang="en-US" sz="1200" b="1" dirty="0">
                <a:solidFill>
                  <a:srgbClr val="D40E8C"/>
                </a:solidFill>
                <a:latin typeface="+mj-lt"/>
              </a:rPr>
              <a:t>– </a:t>
            </a:r>
            <a:r>
              <a:rPr lang="en-US" sz="1200" b="1" dirty="0" smtClean="0">
                <a:solidFill>
                  <a:srgbClr val="D40E8C"/>
                </a:solidFill>
                <a:latin typeface="+mj-lt"/>
              </a:rPr>
              <a:t>Retrieving missing logo</a:t>
            </a:r>
            <a:endParaRPr lang="en-US" sz="1200" b="1" dirty="0">
              <a:solidFill>
                <a:srgbClr val="D40E8C"/>
              </a:solidFill>
              <a:latin typeface="+mj-lt"/>
            </a:endParaRPr>
          </a:p>
        </p:txBody>
      </p:sp>
    </p:spTree>
    <p:extLst>
      <p:ext uri="{BB962C8B-B14F-4D97-AF65-F5344CB8AC3E}">
        <p14:creationId xmlns:p14="http://schemas.microsoft.com/office/powerpoint/2010/main" val="3857006641"/>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DAX functions by category</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098699"/>
            <a:ext cx="8742652" cy="318952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sz="1800" dirty="0" smtClean="0"/>
          </a:p>
          <a:p>
            <a:pPr marL="0" indent="0">
              <a:buNone/>
            </a:pPr>
            <a:r>
              <a:rPr lang="en-US" sz="1800" dirty="0" smtClean="0"/>
              <a:t>There is not enough time in one class to go over the 200 functions that are part of the DAX language.</a:t>
            </a:r>
          </a:p>
          <a:p>
            <a:pPr marL="0" indent="0">
              <a:buNone/>
            </a:pPr>
            <a:endParaRPr lang="en-US" sz="1800" dirty="0" smtClean="0"/>
          </a:p>
          <a:p>
            <a:pPr marL="0" indent="0">
              <a:buNone/>
            </a:pPr>
            <a:r>
              <a:rPr lang="en-US" sz="1800" dirty="0" smtClean="0"/>
              <a:t>Math &amp; Trigonometry, </a:t>
            </a:r>
            <a:r>
              <a:rPr lang="en-US" sz="1800" dirty="0" smtClean="0"/>
              <a:t>Text, Date &amp; Time, Logical, Statistics, Time Intelligence, Information, Child &amp; Parent, Filter</a:t>
            </a:r>
            <a:endParaRPr lang="en-US" sz="1800" dirty="0" smtClean="0"/>
          </a:p>
          <a:p>
            <a:pPr marL="0" indent="0">
              <a:buNone/>
            </a:pPr>
            <a:endParaRPr lang="en-US" sz="1800" dirty="0"/>
          </a:p>
          <a:p>
            <a:pPr marL="0" indent="0">
              <a:buNone/>
            </a:pPr>
            <a:endParaRPr lang="en-US" sz="1800" dirty="0" smtClean="0"/>
          </a:p>
          <a:p>
            <a:pPr marL="0" indent="0">
              <a:buNone/>
            </a:pPr>
            <a:endParaRPr lang="en-US" sz="1800" dirty="0"/>
          </a:p>
        </p:txBody>
      </p:sp>
    </p:spTree>
    <p:extLst>
      <p:ext uri="{BB962C8B-B14F-4D97-AF65-F5344CB8AC3E}">
        <p14:creationId xmlns:p14="http://schemas.microsoft.com/office/powerpoint/2010/main" val="1439031011"/>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Various DAX References</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098699"/>
            <a:ext cx="8742652" cy="318952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sz="1800" dirty="0" smtClean="0"/>
          </a:p>
          <a:p>
            <a:pPr marL="342900" lvl="1" indent="0">
              <a:buNone/>
            </a:pPr>
            <a:r>
              <a:rPr lang="en-US" sz="1500" dirty="0" smtClean="0"/>
              <a:t>Table reference</a:t>
            </a:r>
          </a:p>
          <a:p>
            <a:pPr marL="342900" lvl="1" indent="0">
              <a:buNone/>
            </a:pPr>
            <a:r>
              <a:rPr lang="en-US" sz="1500" dirty="0" smtClean="0"/>
              <a:t>	‘Date’ or Date</a:t>
            </a:r>
          </a:p>
          <a:p>
            <a:pPr marL="342900" lvl="1" indent="0">
              <a:buNone/>
            </a:pPr>
            <a:r>
              <a:rPr lang="en-US" sz="1500" dirty="0"/>
              <a:t>	</a:t>
            </a:r>
            <a:r>
              <a:rPr lang="en-US" sz="1500" dirty="0" smtClean="0"/>
              <a:t>‘Product Category’</a:t>
            </a:r>
          </a:p>
          <a:p>
            <a:pPr marL="342900" lvl="1" indent="0">
              <a:buNone/>
            </a:pPr>
            <a:endParaRPr lang="en-US" sz="1500" dirty="0" smtClean="0"/>
          </a:p>
          <a:p>
            <a:pPr marL="342900" lvl="1" indent="0">
              <a:buNone/>
            </a:pPr>
            <a:r>
              <a:rPr lang="en-US" sz="1500" dirty="0" smtClean="0"/>
              <a:t>Column reference</a:t>
            </a:r>
            <a:endParaRPr lang="en-US" sz="1500" dirty="0" smtClean="0"/>
          </a:p>
          <a:p>
            <a:pPr marL="342900" lvl="1" indent="0">
              <a:buNone/>
            </a:pPr>
            <a:r>
              <a:rPr lang="en-US" sz="1500" dirty="0" smtClean="0"/>
              <a:t>	‘Date’[Month]</a:t>
            </a:r>
          </a:p>
          <a:p>
            <a:pPr marL="342900" lvl="1" indent="0">
              <a:buNone/>
            </a:pPr>
            <a:r>
              <a:rPr lang="en-US" sz="1500" dirty="0"/>
              <a:t>	</a:t>
            </a:r>
            <a:r>
              <a:rPr lang="en-US" sz="1500" dirty="0" smtClean="0"/>
              <a:t>‘Sales’[Quantity]</a:t>
            </a:r>
          </a:p>
          <a:p>
            <a:pPr marL="342900" lvl="1" indent="0">
              <a:buNone/>
            </a:pPr>
            <a:endParaRPr lang="en-US" sz="1500" dirty="0"/>
          </a:p>
          <a:p>
            <a:pPr marL="342900" lvl="1" indent="0">
              <a:buNone/>
            </a:pPr>
            <a:r>
              <a:rPr lang="en-US" sz="1500" dirty="0" smtClean="0"/>
              <a:t>Measure reference</a:t>
            </a:r>
          </a:p>
          <a:p>
            <a:pPr marL="342900" lvl="1" indent="0">
              <a:buNone/>
            </a:pPr>
            <a:r>
              <a:rPr lang="en-US" sz="1500" dirty="0"/>
              <a:t>	</a:t>
            </a:r>
            <a:r>
              <a:rPr lang="en-US" sz="1500" dirty="0" smtClean="0"/>
              <a:t>[Average Sale]</a:t>
            </a:r>
          </a:p>
          <a:p>
            <a:pPr marL="342900" lvl="1" indent="0">
              <a:buNone/>
            </a:pPr>
            <a:r>
              <a:rPr lang="en-US" sz="1500" dirty="0"/>
              <a:t>	</a:t>
            </a:r>
            <a:r>
              <a:rPr lang="en-US" sz="1500" dirty="0" smtClean="0"/>
              <a:t>[Max Price]</a:t>
            </a:r>
            <a:endParaRPr lang="en-US" sz="1500" dirty="0"/>
          </a:p>
          <a:p>
            <a:pPr marL="0" indent="0">
              <a:buNone/>
            </a:pPr>
            <a:endParaRPr lang="en-US" sz="1800" dirty="0" smtClean="0"/>
          </a:p>
          <a:p>
            <a:pPr marL="0" indent="0">
              <a:buNone/>
            </a:pPr>
            <a:endParaRPr lang="en-US" sz="1800" dirty="0"/>
          </a:p>
        </p:txBody>
      </p:sp>
    </p:spTree>
    <p:extLst>
      <p:ext uri="{BB962C8B-B14F-4D97-AF65-F5344CB8AC3E}">
        <p14:creationId xmlns:p14="http://schemas.microsoft.com/office/powerpoint/2010/main" val="1155641131"/>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Aggregate functions</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098699"/>
            <a:ext cx="8742652" cy="3189522"/>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sz="1800" dirty="0"/>
          </a:p>
          <a:p>
            <a:pPr marL="0" indent="0">
              <a:buNone/>
            </a:pPr>
            <a:r>
              <a:rPr lang="en-US" sz="1800" dirty="0" smtClean="0"/>
              <a:t>Some of the statistical functions come in three flavors.  </a:t>
            </a:r>
            <a:r>
              <a:rPr lang="en-US" sz="1800" dirty="0" smtClean="0"/>
              <a:t>The various implementations of an average function are listed below.</a:t>
            </a:r>
          </a:p>
          <a:p>
            <a:pPr marL="0" indent="0">
              <a:buNone/>
            </a:pPr>
            <a:endParaRPr lang="en-US" sz="1800" dirty="0"/>
          </a:p>
          <a:p>
            <a:pPr marL="0" indent="0">
              <a:buNone/>
            </a:pPr>
            <a:r>
              <a:rPr lang="en-US" sz="1800" dirty="0" smtClean="0"/>
              <a:t>AVERAGE – calculates the average of a numeric column.</a:t>
            </a:r>
          </a:p>
          <a:p>
            <a:pPr marL="0" indent="0">
              <a:buNone/>
            </a:pPr>
            <a:r>
              <a:rPr lang="en-US" sz="1800" dirty="0" smtClean="0"/>
              <a:t>AVERAGEA – calculates the average of a column.</a:t>
            </a:r>
          </a:p>
          <a:p>
            <a:pPr marL="0" indent="0">
              <a:buNone/>
            </a:pPr>
            <a:r>
              <a:rPr lang="en-US" sz="1800" dirty="0" smtClean="0"/>
              <a:t>AVERAGEX – calculates the average given a table and expression.</a:t>
            </a:r>
          </a:p>
          <a:p>
            <a:pPr marL="0" indent="0">
              <a:buNone/>
            </a:pPr>
            <a:endParaRPr lang="en-US" sz="1800" dirty="0"/>
          </a:p>
          <a:p>
            <a:pPr marL="0" indent="0">
              <a:buNone/>
            </a:pPr>
            <a:r>
              <a:rPr lang="en-US" sz="1800" dirty="0" smtClean="0"/>
              <a:t>Usually, aggregate functions are a developers first introduction to measures.  Remember, the calculation uses the filter context.</a:t>
            </a:r>
            <a:endParaRPr lang="en-US" sz="1800" dirty="0"/>
          </a:p>
          <a:p>
            <a:pPr marL="0" indent="0">
              <a:buNone/>
            </a:pPr>
            <a:endParaRPr lang="en-US" sz="1800" dirty="0" smtClean="0"/>
          </a:p>
          <a:p>
            <a:pPr marL="0" indent="0">
              <a:buNone/>
            </a:pPr>
            <a:endParaRPr lang="en-US" sz="1800" dirty="0"/>
          </a:p>
        </p:txBody>
      </p:sp>
      <p:sp>
        <p:nvSpPr>
          <p:cNvPr id="6" name="Rectangle 5"/>
          <p:cNvSpPr/>
          <p:nvPr/>
        </p:nvSpPr>
        <p:spPr>
          <a:xfrm>
            <a:off x="242235" y="4387457"/>
            <a:ext cx="3571309" cy="276999"/>
          </a:xfrm>
          <a:prstGeom prst="rect">
            <a:avLst/>
          </a:prstGeom>
        </p:spPr>
        <p:txBody>
          <a:bodyPr wrap="square">
            <a:spAutoFit/>
          </a:bodyPr>
          <a:lstStyle/>
          <a:p>
            <a:r>
              <a:rPr lang="en-US" sz="1200" b="1" dirty="0">
                <a:solidFill>
                  <a:srgbClr val="D40E8C"/>
                </a:solidFill>
                <a:latin typeface="+mj-lt"/>
              </a:rPr>
              <a:t>Example </a:t>
            </a:r>
            <a:r>
              <a:rPr lang="en-US" sz="1200" b="1" dirty="0">
                <a:solidFill>
                  <a:srgbClr val="D40E8C"/>
                </a:solidFill>
                <a:latin typeface="+mj-lt"/>
              </a:rPr>
              <a:t>8</a:t>
            </a:r>
            <a:r>
              <a:rPr lang="en-US" sz="1200" b="1" dirty="0" smtClean="0">
                <a:solidFill>
                  <a:srgbClr val="D40E8C"/>
                </a:solidFill>
                <a:latin typeface="+mj-lt"/>
              </a:rPr>
              <a:t> </a:t>
            </a:r>
            <a:r>
              <a:rPr lang="en-US" sz="1200" b="1" dirty="0">
                <a:solidFill>
                  <a:srgbClr val="D40E8C"/>
                </a:solidFill>
                <a:latin typeface="+mj-lt"/>
              </a:rPr>
              <a:t>– </a:t>
            </a:r>
            <a:r>
              <a:rPr lang="en-US" sz="1200" b="1" dirty="0" smtClean="0">
                <a:solidFill>
                  <a:srgbClr val="D40E8C"/>
                </a:solidFill>
                <a:latin typeface="+mj-lt"/>
              </a:rPr>
              <a:t>Calculated </a:t>
            </a:r>
            <a:r>
              <a:rPr lang="en-US" sz="1200" b="1" dirty="0" smtClean="0">
                <a:solidFill>
                  <a:srgbClr val="D40E8C"/>
                </a:solidFill>
                <a:latin typeface="+mj-lt"/>
              </a:rPr>
              <a:t>Measures </a:t>
            </a:r>
            <a:r>
              <a:rPr lang="en-US" sz="1200" b="1" dirty="0" smtClean="0">
                <a:solidFill>
                  <a:srgbClr val="D40E8C"/>
                </a:solidFill>
                <a:latin typeface="+mj-lt"/>
              </a:rPr>
              <a:t>– </a:t>
            </a:r>
            <a:r>
              <a:rPr lang="en-US" sz="1200" b="1" dirty="0" smtClean="0">
                <a:solidFill>
                  <a:srgbClr val="D40E8C"/>
                </a:solidFill>
                <a:latin typeface="+mj-lt"/>
              </a:rPr>
              <a:t>Aggregate Functions</a:t>
            </a:r>
            <a:endParaRPr lang="en-US" sz="1200" b="1" dirty="0">
              <a:solidFill>
                <a:srgbClr val="D40E8C"/>
              </a:solidFill>
              <a:latin typeface="+mj-lt"/>
            </a:endParaRPr>
          </a:p>
        </p:txBody>
      </p:sp>
    </p:spTree>
    <p:extLst>
      <p:ext uri="{BB962C8B-B14F-4D97-AF65-F5344CB8AC3E}">
        <p14:creationId xmlns:p14="http://schemas.microsoft.com/office/powerpoint/2010/main" val="104621587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Advanced Evaluation Contexts</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098699"/>
            <a:ext cx="8742652" cy="318952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sz="1800" dirty="0"/>
          </a:p>
          <a:p>
            <a:pPr marL="0" indent="0">
              <a:buNone/>
            </a:pPr>
            <a:r>
              <a:rPr lang="en-US" sz="1700" dirty="0" smtClean="0"/>
              <a:t>The are business cases in which you want to running total of sum value.  How can we implement this expression?</a:t>
            </a:r>
          </a:p>
          <a:p>
            <a:pPr marL="0" indent="0">
              <a:buNone/>
            </a:pPr>
            <a:endParaRPr lang="en-US" sz="1700" dirty="0"/>
          </a:p>
          <a:p>
            <a:pPr marL="0" indent="0">
              <a:buNone/>
            </a:pPr>
            <a:r>
              <a:rPr lang="en-US" sz="1700" dirty="0" smtClean="0"/>
              <a:t>There are two functions that allow you to alter the evaluation context.</a:t>
            </a:r>
            <a:endParaRPr lang="en-US" sz="1700" dirty="0"/>
          </a:p>
          <a:p>
            <a:pPr marL="0" indent="0">
              <a:buNone/>
            </a:pPr>
            <a:endParaRPr lang="en-US" sz="1700" dirty="0" smtClean="0"/>
          </a:p>
          <a:p>
            <a:pPr marL="0" indent="0">
              <a:buNone/>
            </a:pPr>
            <a:r>
              <a:rPr lang="en-US" sz="1700" dirty="0" smtClean="0"/>
              <a:t>CALCULATE() – expression evaluation ~ context modified by specified filters.</a:t>
            </a:r>
            <a:endParaRPr lang="en-US" sz="1700" dirty="0" smtClean="0"/>
          </a:p>
          <a:p>
            <a:pPr marL="0" indent="0">
              <a:buNone/>
            </a:pPr>
            <a:r>
              <a:rPr lang="en-US" sz="1700" dirty="0" smtClean="0"/>
              <a:t>CALCULATETABLE() </a:t>
            </a:r>
            <a:r>
              <a:rPr lang="en-US" sz="1700" dirty="0"/>
              <a:t>– </a:t>
            </a:r>
            <a:r>
              <a:rPr lang="en-US" sz="1700" dirty="0" smtClean="0"/>
              <a:t>table </a:t>
            </a:r>
            <a:r>
              <a:rPr lang="en-US" sz="1700" dirty="0"/>
              <a:t>evaluation </a:t>
            </a:r>
            <a:r>
              <a:rPr lang="en-US" sz="1700" dirty="0" smtClean="0"/>
              <a:t>~ context </a:t>
            </a:r>
            <a:r>
              <a:rPr lang="en-US" sz="1700" dirty="0"/>
              <a:t>modified by specified filters.</a:t>
            </a:r>
          </a:p>
          <a:p>
            <a:pPr marL="0" indent="0">
              <a:buNone/>
            </a:pPr>
            <a:endParaRPr lang="en-US" sz="1800" dirty="0"/>
          </a:p>
        </p:txBody>
      </p:sp>
      <p:sp>
        <p:nvSpPr>
          <p:cNvPr id="6" name="Rectangle 5"/>
          <p:cNvSpPr/>
          <p:nvPr/>
        </p:nvSpPr>
        <p:spPr>
          <a:xfrm>
            <a:off x="242235" y="4387457"/>
            <a:ext cx="3571309" cy="276999"/>
          </a:xfrm>
          <a:prstGeom prst="rect">
            <a:avLst/>
          </a:prstGeom>
        </p:spPr>
        <p:txBody>
          <a:bodyPr wrap="square">
            <a:spAutoFit/>
          </a:bodyPr>
          <a:lstStyle/>
          <a:p>
            <a:r>
              <a:rPr lang="en-US" sz="1200" b="1" dirty="0">
                <a:solidFill>
                  <a:srgbClr val="D40E8C"/>
                </a:solidFill>
                <a:latin typeface="+mj-lt"/>
              </a:rPr>
              <a:t>Example </a:t>
            </a:r>
            <a:r>
              <a:rPr lang="en-US" sz="1200" b="1" dirty="0" smtClean="0">
                <a:solidFill>
                  <a:srgbClr val="D40E8C"/>
                </a:solidFill>
                <a:latin typeface="+mj-lt"/>
              </a:rPr>
              <a:t>9 </a:t>
            </a:r>
            <a:r>
              <a:rPr lang="en-US" sz="1200" b="1" dirty="0">
                <a:solidFill>
                  <a:srgbClr val="D40E8C"/>
                </a:solidFill>
                <a:latin typeface="+mj-lt"/>
              </a:rPr>
              <a:t>– </a:t>
            </a:r>
            <a:r>
              <a:rPr lang="en-US" sz="1200" b="1" dirty="0" smtClean="0">
                <a:solidFill>
                  <a:srgbClr val="D40E8C"/>
                </a:solidFill>
                <a:latin typeface="+mj-lt"/>
              </a:rPr>
              <a:t>Altering the filter context</a:t>
            </a:r>
            <a:endParaRPr lang="en-US" sz="1200" b="1" dirty="0">
              <a:solidFill>
                <a:srgbClr val="D40E8C"/>
              </a:solidFill>
              <a:latin typeface="+mj-lt"/>
            </a:endParaRPr>
          </a:p>
        </p:txBody>
      </p:sp>
    </p:spTree>
    <p:extLst>
      <p:ext uri="{BB962C8B-B14F-4D97-AF65-F5344CB8AC3E}">
        <p14:creationId xmlns:p14="http://schemas.microsoft.com/office/powerpoint/2010/main" val="347951684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  Warning Label  !!</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4"/>
            <a:ext cx="8742652" cy="331864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sz="1800" dirty="0"/>
          </a:p>
        </p:txBody>
      </p:sp>
      <p:sp>
        <p:nvSpPr>
          <p:cNvPr id="2" name="TextBox 1"/>
          <p:cNvSpPr txBox="1"/>
          <p:nvPr/>
        </p:nvSpPr>
        <p:spPr>
          <a:xfrm>
            <a:off x="3610303" y="1282296"/>
            <a:ext cx="3815257" cy="3008516"/>
          </a:xfrm>
          <a:prstGeom prst="rect">
            <a:avLst/>
          </a:prstGeom>
          <a:noFill/>
        </p:spPr>
        <p:txBody>
          <a:bodyPr wrap="square" rtlCol="0">
            <a:spAutoFit/>
          </a:bodyPr>
          <a:lstStyle/>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cs typeface="Verdana" panose="020B0604030504040204" pitchFamily="34" charset="0"/>
              </a:rPr>
              <a:t>This is not a complete coverage of all the techniques involved.</a:t>
            </a:r>
          </a:p>
          <a:p>
            <a:pPr marL="285750" indent="-285750">
              <a:buFont typeface="Arial" panose="020B0604020202020204" pitchFamily="34" charset="0"/>
              <a:buChar char="•"/>
            </a:pPr>
            <a:endParaRPr lang="en-US" sz="16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cs typeface="Verdana" panose="020B0604030504040204" pitchFamily="34" charset="0"/>
              </a:rPr>
              <a:t>I suggest you get familiar with how I solved </a:t>
            </a:r>
            <a:r>
              <a:rPr lang="en-US" sz="1600" dirty="0" smtClean="0">
                <a:latin typeface="Verdana" panose="020B0604030504040204" pitchFamily="34" charset="0"/>
                <a:ea typeface="Verdana" panose="020B0604030504040204" pitchFamily="34" charset="0"/>
                <a:cs typeface="Verdana" panose="020B0604030504040204" pitchFamily="34" charset="0"/>
              </a:rPr>
              <a:t>these </a:t>
            </a:r>
            <a:r>
              <a:rPr lang="en-US" sz="1600" dirty="0">
                <a:latin typeface="Verdana" panose="020B0604030504040204" pitchFamily="34" charset="0"/>
                <a:ea typeface="Verdana" panose="020B0604030504040204" pitchFamily="34" charset="0"/>
                <a:cs typeface="Verdana" panose="020B0604030504040204" pitchFamily="34" charset="0"/>
              </a:rPr>
              <a:t>simple </a:t>
            </a:r>
            <a:r>
              <a:rPr lang="en-US" sz="1600" dirty="0" smtClean="0">
                <a:latin typeface="Verdana" panose="020B0604030504040204" pitchFamily="34" charset="0"/>
                <a:ea typeface="Verdana" panose="020B0604030504040204" pitchFamily="34" charset="0"/>
                <a:cs typeface="Verdana" panose="020B0604030504040204" pitchFamily="34" charset="0"/>
              </a:rPr>
              <a:t>problems.</a:t>
            </a:r>
            <a:endParaRPr lang="en-US" sz="16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endParaRPr lang="en-US" sz="1600" dirty="0">
              <a:latin typeface="Verdana" panose="020B0604030504040204" pitchFamily="34" charset="0"/>
              <a:ea typeface="Verdana" panose="020B0604030504040204" pitchFamily="34" charset="0"/>
              <a:cs typeface="Verdana" panose="020B0604030504040204" pitchFamily="34" charset="0"/>
            </a:endParaRPr>
          </a:p>
          <a:p>
            <a:pPr marL="285750" indent="-285750">
              <a:buFont typeface="Arial" panose="020B0604020202020204" pitchFamily="34" charset="0"/>
              <a:buChar char="•"/>
            </a:pPr>
            <a:r>
              <a:rPr lang="en-US" sz="1600" dirty="0">
                <a:latin typeface="Verdana" panose="020B0604030504040204" pitchFamily="34" charset="0"/>
                <a:ea typeface="Verdana" panose="020B0604030504040204" pitchFamily="34" charset="0"/>
                <a:cs typeface="Verdana" panose="020B0604030504040204" pitchFamily="34" charset="0"/>
              </a:rPr>
              <a:t>Researching these topics will increase your knowledge and will allow you to solve more complex problems.</a:t>
            </a:r>
          </a:p>
          <a:p>
            <a:endParaRPr lang="en-US" dirty="0"/>
          </a:p>
        </p:txBody>
      </p:sp>
      <p:pic>
        <p:nvPicPr>
          <p:cNvPr id="6" name="Picture 2" descr="C:\Users\a1017012\Desktop\dangerwillrobinson.jpg"/>
          <p:cNvPicPr>
            <a:picLocks noChangeAspect="1" noChangeArrowheads="1"/>
          </p:cNvPicPr>
          <p:nvPr/>
        </p:nvPicPr>
        <p:blipFill>
          <a:blip r:embed="rId2"/>
          <a:srcRect/>
          <a:stretch>
            <a:fillRect/>
          </a:stretch>
        </p:blipFill>
        <p:spPr bwMode="auto">
          <a:xfrm>
            <a:off x="559198" y="1312467"/>
            <a:ext cx="2479963" cy="3138975"/>
          </a:xfrm>
          <a:prstGeom prst="rect">
            <a:avLst/>
          </a:prstGeom>
          <a:noFill/>
        </p:spPr>
      </p:pic>
    </p:spTree>
    <p:extLst>
      <p:ext uri="{BB962C8B-B14F-4D97-AF65-F5344CB8AC3E}">
        <p14:creationId xmlns:p14="http://schemas.microsoft.com/office/powerpoint/2010/main" val="3967856429"/>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Target Audience</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800" dirty="0"/>
              <a:t>Every Business Intelligence professional should have a basic understating of the DAX language.  Products such as Power BI and Analysis Services have a tabular semantic model that can be extended with custom measures, calculated columns and/or calculated tables.  </a:t>
            </a:r>
          </a:p>
          <a:p>
            <a:endParaRPr lang="en-US" sz="1000" dirty="0"/>
          </a:p>
          <a:p>
            <a:r>
              <a:rPr lang="en-US" sz="1800" dirty="0" smtClean="0"/>
              <a:t>The </a:t>
            </a:r>
            <a:r>
              <a:rPr lang="en-US" sz="1800" dirty="0"/>
              <a:t>DAX language depends upon the relationships defined between tables in the model.  The two different contexts (row and filter) come to play when writing </a:t>
            </a:r>
            <a:r>
              <a:rPr lang="en-US" sz="1800" dirty="0" smtClean="0"/>
              <a:t>expressions and queries.</a:t>
            </a:r>
            <a:r>
              <a:rPr lang="en-US" sz="1800" dirty="0"/>
              <a:t> </a:t>
            </a:r>
            <a:r>
              <a:rPr lang="en-US" sz="1800" dirty="0" smtClean="0"/>
              <a:t> </a:t>
            </a:r>
          </a:p>
          <a:p>
            <a:endParaRPr lang="en-US" sz="1000" dirty="0"/>
          </a:p>
          <a:p>
            <a:r>
              <a:rPr lang="en-US" sz="1800" dirty="0" smtClean="0"/>
              <a:t>At the end of the presentation, a professional will have working knowledge how DAX can be applied to a given model.</a:t>
            </a:r>
            <a:r>
              <a:rPr lang="en-US" dirty="0" smtClean="0"/>
              <a:t>  </a:t>
            </a:r>
            <a:endParaRPr lang="en-US" sz="1600" dirty="0"/>
          </a:p>
        </p:txBody>
      </p:sp>
    </p:spTree>
    <p:extLst>
      <p:ext uri="{BB962C8B-B14F-4D97-AF65-F5344CB8AC3E}">
        <p14:creationId xmlns:p14="http://schemas.microsoft.com/office/powerpoint/2010/main" val="520377102"/>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Summary</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091609"/>
            <a:ext cx="8742652" cy="3196612"/>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600" dirty="0" smtClean="0"/>
              <a:t>The invention of the tabular model has become popular with products such as Power </a:t>
            </a:r>
            <a:r>
              <a:rPr lang="en-US" sz="1600" dirty="0" smtClean="0"/>
              <a:t>Pivot, Power BI and Analysis Services</a:t>
            </a:r>
            <a:r>
              <a:rPr lang="en-US" sz="1600" dirty="0" smtClean="0"/>
              <a:t>.  The model </a:t>
            </a:r>
            <a:r>
              <a:rPr lang="en-US" sz="1600" dirty="0"/>
              <a:t>can be extended with </a:t>
            </a:r>
            <a:r>
              <a:rPr lang="en-US" sz="1600" dirty="0">
                <a:solidFill>
                  <a:srgbClr val="B01C87"/>
                </a:solidFill>
              </a:rPr>
              <a:t>calculated columns </a:t>
            </a:r>
            <a:r>
              <a:rPr lang="en-US" sz="1600" dirty="0"/>
              <a:t>and </a:t>
            </a:r>
            <a:r>
              <a:rPr lang="en-US" sz="1600" dirty="0">
                <a:solidFill>
                  <a:srgbClr val="B01C87"/>
                </a:solidFill>
              </a:rPr>
              <a:t>calculated measures</a:t>
            </a:r>
            <a:r>
              <a:rPr lang="en-US" sz="1600" dirty="0"/>
              <a:t>. </a:t>
            </a:r>
            <a:endParaRPr lang="en-US" sz="1600" dirty="0" smtClean="0"/>
          </a:p>
          <a:p>
            <a:pPr marL="0" indent="0">
              <a:buNone/>
            </a:pPr>
            <a:endParaRPr lang="en-US" sz="1600" dirty="0"/>
          </a:p>
          <a:p>
            <a:pPr marL="0" indent="0">
              <a:buNone/>
            </a:pPr>
            <a:r>
              <a:rPr lang="en-US" sz="1600" dirty="0" smtClean="0"/>
              <a:t>The </a:t>
            </a:r>
            <a:r>
              <a:rPr lang="en-US" sz="1600" dirty="0" smtClean="0"/>
              <a:t>V</a:t>
            </a:r>
            <a:r>
              <a:rPr lang="en-US" sz="1600" dirty="0" smtClean="0"/>
              <a:t>ertipaq storage engine is very efficient at saving data in a columnar format.  This data is loaded directly into memory for speed.  </a:t>
            </a:r>
            <a:r>
              <a:rPr lang="en-US" sz="1600" dirty="0" smtClean="0"/>
              <a:t>It is suggested to use a </a:t>
            </a:r>
            <a:r>
              <a:rPr lang="en-US" sz="1600" dirty="0" smtClean="0">
                <a:solidFill>
                  <a:srgbClr val="B01C87"/>
                </a:solidFill>
              </a:rPr>
              <a:t>star schema</a:t>
            </a:r>
            <a:r>
              <a:rPr lang="en-US" sz="1600" dirty="0" smtClean="0"/>
              <a:t> as a data source for your model since it has medium normalization.</a:t>
            </a:r>
          </a:p>
          <a:p>
            <a:pPr marL="0" indent="0">
              <a:buNone/>
            </a:pPr>
            <a:endParaRPr lang="en-US" sz="1000" dirty="0" smtClean="0"/>
          </a:p>
          <a:p>
            <a:pPr marL="0" indent="0">
              <a:buNone/>
            </a:pPr>
            <a:r>
              <a:rPr lang="en-US" sz="1600" dirty="0" smtClean="0"/>
              <a:t>Columns are evaluated when data is imported and take up </a:t>
            </a:r>
            <a:r>
              <a:rPr lang="en-US" sz="1600" dirty="0" smtClean="0">
                <a:solidFill>
                  <a:srgbClr val="B01C87"/>
                </a:solidFill>
              </a:rPr>
              <a:t>memory space</a:t>
            </a:r>
            <a:r>
              <a:rPr lang="en-US" sz="1600" dirty="0" smtClean="0"/>
              <a:t>.  Measures are evaluated when needed and take up the </a:t>
            </a:r>
            <a:r>
              <a:rPr lang="en-US" sz="1600" dirty="0" smtClean="0">
                <a:solidFill>
                  <a:srgbClr val="B01C87"/>
                </a:solidFill>
              </a:rPr>
              <a:t>processing time</a:t>
            </a:r>
            <a:r>
              <a:rPr lang="en-US" sz="1600" dirty="0" smtClean="0"/>
              <a:t>.</a:t>
            </a:r>
          </a:p>
          <a:p>
            <a:pPr marL="0" indent="0">
              <a:buNone/>
            </a:pPr>
            <a:endParaRPr lang="en-US" sz="1600" dirty="0"/>
          </a:p>
          <a:p>
            <a:pPr marL="0" indent="0">
              <a:buNone/>
            </a:pPr>
            <a:r>
              <a:rPr lang="en-US" sz="1600" dirty="0" smtClean="0"/>
              <a:t>This is your first introduction into DAX.  There is much more to learn!</a:t>
            </a:r>
            <a:endParaRPr lang="en-US" sz="1600" dirty="0"/>
          </a:p>
        </p:txBody>
      </p:sp>
    </p:spTree>
    <p:extLst>
      <p:ext uri="{BB962C8B-B14F-4D97-AF65-F5344CB8AC3E}">
        <p14:creationId xmlns:p14="http://schemas.microsoft.com/office/powerpoint/2010/main" val="805287956"/>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References</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5"/>
            <a:ext cx="8742652" cy="316098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200" dirty="0" smtClean="0"/>
              <a:t>Calculated columns vs Measures</a:t>
            </a:r>
            <a:endParaRPr lang="en-US" sz="1200" dirty="0"/>
          </a:p>
          <a:p>
            <a:pPr marL="0" indent="0">
              <a:buNone/>
            </a:pPr>
            <a:r>
              <a:rPr lang="en-US" sz="1200" dirty="0">
                <a:hlinkClick r:id="rId2"/>
              </a:rPr>
              <a:t>https://www.sqlbi.com/articles/calculated-columns-and-measures-in-dax</a:t>
            </a:r>
            <a:r>
              <a:rPr lang="en-US" sz="1200" dirty="0" smtClean="0">
                <a:hlinkClick r:id="rId2"/>
              </a:rPr>
              <a:t>/</a:t>
            </a:r>
            <a:endParaRPr lang="en-US" sz="1200" dirty="0" smtClean="0"/>
          </a:p>
          <a:p>
            <a:pPr marL="0" indent="0">
              <a:buNone/>
            </a:pPr>
            <a:endParaRPr lang="en-US" sz="1200" dirty="0" smtClean="0"/>
          </a:p>
          <a:p>
            <a:pPr marL="0" indent="0">
              <a:buNone/>
            </a:pPr>
            <a:r>
              <a:rPr lang="en-US" sz="1200" dirty="0" smtClean="0"/>
              <a:t>Advanced evaluation context</a:t>
            </a:r>
            <a:endParaRPr lang="en-US" sz="1200" dirty="0"/>
          </a:p>
          <a:p>
            <a:pPr marL="0" indent="0">
              <a:buNone/>
            </a:pPr>
            <a:r>
              <a:rPr lang="en-US" sz="1200" dirty="0">
                <a:hlinkClick r:id="rId3"/>
              </a:rPr>
              <a:t>https://www.sqlbi.com/articles/filter-arguments-in-calculate</a:t>
            </a:r>
            <a:r>
              <a:rPr lang="en-US" sz="1200" dirty="0" smtClean="0">
                <a:hlinkClick r:id="rId3"/>
              </a:rPr>
              <a:t>/</a:t>
            </a:r>
            <a:endParaRPr lang="en-US" sz="1200" dirty="0" smtClean="0"/>
          </a:p>
          <a:p>
            <a:pPr marL="0" indent="0">
              <a:buNone/>
            </a:pPr>
            <a:endParaRPr lang="en-US" sz="1200" dirty="0"/>
          </a:p>
          <a:p>
            <a:pPr marL="0" indent="0">
              <a:buNone/>
            </a:pPr>
            <a:r>
              <a:rPr lang="en-US" sz="1200" dirty="0" smtClean="0"/>
              <a:t>DAX </a:t>
            </a:r>
            <a:r>
              <a:rPr lang="en-US" sz="1200" dirty="0"/>
              <a:t>l</a:t>
            </a:r>
            <a:r>
              <a:rPr lang="en-US" sz="1200" dirty="0" smtClean="0"/>
              <a:t>anguage reference</a:t>
            </a:r>
            <a:endParaRPr lang="en-US" sz="1200" dirty="0"/>
          </a:p>
          <a:p>
            <a:pPr marL="0" indent="0">
              <a:buNone/>
            </a:pPr>
            <a:r>
              <a:rPr lang="en-US" sz="1200" dirty="0">
                <a:hlinkClick r:id="rId4"/>
              </a:rPr>
              <a:t>https://</a:t>
            </a:r>
            <a:r>
              <a:rPr lang="en-US" sz="1200" dirty="0" smtClean="0">
                <a:hlinkClick r:id="rId4"/>
              </a:rPr>
              <a:t>docs.microsoft.com/en-us/dax/data-analysis-expressions-dax-reference</a:t>
            </a:r>
            <a:endParaRPr lang="en-US" sz="1200" dirty="0" smtClean="0"/>
          </a:p>
          <a:p>
            <a:pPr marL="0" indent="0">
              <a:buNone/>
            </a:pPr>
            <a:endParaRPr lang="en-US" sz="1200" dirty="0"/>
          </a:p>
          <a:p>
            <a:pPr marL="0" indent="0">
              <a:buNone/>
            </a:pPr>
            <a:r>
              <a:rPr lang="en-US" sz="1200" dirty="0" smtClean="0"/>
              <a:t>M Language reference</a:t>
            </a:r>
          </a:p>
          <a:p>
            <a:pPr marL="0" indent="0">
              <a:buNone/>
            </a:pPr>
            <a:r>
              <a:rPr lang="en-US" sz="1200" dirty="0">
                <a:hlinkClick r:id="rId5"/>
              </a:rPr>
              <a:t>https://</a:t>
            </a:r>
            <a:r>
              <a:rPr lang="en-US" sz="1200" dirty="0" smtClean="0">
                <a:hlinkClick r:id="rId5"/>
              </a:rPr>
              <a:t>docs.microsoft.com/en-us/powerquery-m/power-query-m-reference</a:t>
            </a:r>
            <a:endParaRPr lang="en-US" sz="1200" dirty="0" smtClean="0"/>
          </a:p>
          <a:p>
            <a:pPr marL="0" indent="0">
              <a:buNone/>
            </a:pPr>
            <a:endParaRPr lang="en-US" sz="1200" dirty="0" smtClean="0"/>
          </a:p>
          <a:p>
            <a:pPr marL="0" indent="0">
              <a:buNone/>
            </a:pPr>
            <a:endParaRPr lang="en-US" sz="1200" dirty="0"/>
          </a:p>
        </p:txBody>
      </p:sp>
    </p:spTree>
    <p:extLst>
      <p:ext uri="{BB962C8B-B14F-4D97-AF65-F5344CB8AC3E}">
        <p14:creationId xmlns:p14="http://schemas.microsoft.com/office/powerpoint/2010/main" val="3247004833"/>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a:solidFill>
                  <a:schemeClr val="tx1">
                    <a:lumMod val="65000"/>
                    <a:lumOff val="35000"/>
                  </a:schemeClr>
                </a:solidFill>
              </a:rPr>
              <a:t>Biography</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127235"/>
            <a:ext cx="8742652" cy="3160986"/>
          </a:xfrm>
          <a:prstGeom prst="rect">
            <a:avLst/>
          </a:prstGeom>
        </p:spPr>
        <p:txBody>
          <a:bodyPr vert="horz" lIns="91440" tIns="45720" rIns="91440" bIns="45720" rtlCol="0">
            <a:no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sz="1200" dirty="0" smtClean="0"/>
          </a:p>
          <a:p>
            <a:pPr marL="0" indent="0">
              <a:buNone/>
            </a:pPr>
            <a:r>
              <a:rPr lang="en-US" sz="1200" dirty="0" smtClean="0"/>
              <a:t>John </a:t>
            </a:r>
            <a:r>
              <a:rPr lang="en-US" sz="1200" dirty="0"/>
              <a:t>Miner is a Data Architect </a:t>
            </a:r>
            <a:r>
              <a:rPr lang="en-US" sz="1200" dirty="0" smtClean="0"/>
              <a:t>for Insight Digital Innovations and helps </a:t>
            </a:r>
            <a:r>
              <a:rPr lang="en-US" sz="1200" dirty="0"/>
              <a:t>corporations solve their business needs with various data platform solutions. </a:t>
            </a:r>
            <a:br>
              <a:rPr lang="en-US" sz="1200" dirty="0"/>
            </a:br>
            <a:r>
              <a:rPr lang="en-US" sz="1200" dirty="0"/>
              <a:t/>
            </a:r>
            <a:br>
              <a:rPr lang="en-US" sz="1200" dirty="0"/>
            </a:br>
            <a:r>
              <a:rPr lang="en-US" sz="1200" dirty="0"/>
              <a:t>He has </a:t>
            </a:r>
            <a:r>
              <a:rPr lang="en-US" sz="1200" dirty="0" smtClean="0"/>
              <a:t>thirty </a:t>
            </a:r>
            <a:r>
              <a:rPr lang="en-US" sz="1200" dirty="0"/>
              <a:t>years of data processing experience, and his architecture expertise encompasses all phases of the software project life cycle, including design, development, implementation, and maintenance of systems. </a:t>
            </a:r>
            <a:br>
              <a:rPr lang="en-US" sz="1200" dirty="0"/>
            </a:br>
            <a:r>
              <a:rPr lang="en-US" sz="1200" dirty="0"/>
              <a:t/>
            </a:r>
            <a:br>
              <a:rPr lang="en-US" sz="1200" dirty="0"/>
            </a:br>
            <a:r>
              <a:rPr lang="en-US" sz="1200" dirty="0"/>
              <a:t>His credentials include undergraduate and graduate degrees in Computer Science from the University of Rhode Island. He has also earned certificates from Microsoft for Database Administration (MCDBA), System Administration (MCSA) and Data Management &amp; Analytics (MCSE). </a:t>
            </a:r>
            <a:br>
              <a:rPr lang="en-US" sz="1200" dirty="0"/>
            </a:br>
            <a:r>
              <a:rPr lang="en-US" sz="1200" dirty="0"/>
              <a:t/>
            </a:r>
            <a:br>
              <a:rPr lang="en-US" sz="1200" dirty="0"/>
            </a:br>
            <a:r>
              <a:rPr lang="en-US" sz="1200" dirty="0"/>
              <a:t>Before joining </a:t>
            </a:r>
            <a:r>
              <a:rPr lang="en-US" sz="1200" dirty="0" smtClean="0"/>
              <a:t>Insight, </a:t>
            </a:r>
            <a:r>
              <a:rPr lang="en-US" sz="1200" dirty="0"/>
              <a:t>John won the Data Platform MVP award in </a:t>
            </a:r>
            <a:r>
              <a:rPr lang="en-US" sz="1200" dirty="0" smtClean="0"/>
              <a:t>2014, 2015 and 2018 </a:t>
            </a:r>
            <a:r>
              <a:rPr lang="en-US" sz="1200" dirty="0"/>
              <a:t>for his outstanding contributions to the SQL Server community. </a:t>
            </a:r>
            <a:br>
              <a:rPr lang="en-US" sz="1200" dirty="0"/>
            </a:br>
            <a:r>
              <a:rPr lang="en-US" sz="1200" dirty="0"/>
              <a:t/>
            </a:r>
            <a:br>
              <a:rPr lang="en-US" sz="1200" dirty="0"/>
            </a:br>
            <a:r>
              <a:rPr lang="en-US" sz="1200" dirty="0"/>
              <a:t>When he is not busy talking to local user groups or writing blog entries on new technology, he spends time with his wife and daughter enjoying outdoor activities. Some of John’s hobbies include wood working projects, crafting a good beer and playing a game of chess.</a:t>
            </a:r>
          </a:p>
        </p:txBody>
      </p:sp>
    </p:spTree>
    <p:extLst>
      <p:ext uri="{BB962C8B-B14F-4D97-AF65-F5344CB8AC3E}">
        <p14:creationId xmlns:p14="http://schemas.microsoft.com/office/powerpoint/2010/main" val="1538648700"/>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EBABFDC-DF64-5B4A-BEFF-B42A91708CEA}"/>
              </a:ext>
            </a:extLst>
          </p:cNvPr>
          <p:cNvSpPr>
            <a:spLocks noGrp="1"/>
          </p:cNvSpPr>
          <p:nvPr>
            <p:ph type="ctrTitle"/>
          </p:nvPr>
        </p:nvSpPr>
        <p:spPr>
          <a:xfrm>
            <a:off x="327862" y="3530424"/>
            <a:ext cx="6143277" cy="701450"/>
          </a:xfrm>
        </p:spPr>
        <p:txBody>
          <a:bodyPr/>
          <a:lstStyle/>
          <a:p>
            <a:r>
              <a:rPr lang="en-US" dirty="0" smtClean="0"/>
              <a:t>Questions / Thank You</a:t>
            </a:r>
            <a:endParaRPr lang="en-US" dirty="0"/>
          </a:p>
        </p:txBody>
      </p:sp>
    </p:spTree>
    <p:extLst>
      <p:ext uri="{BB962C8B-B14F-4D97-AF65-F5344CB8AC3E}">
        <p14:creationId xmlns:p14="http://schemas.microsoft.com/office/powerpoint/2010/main" val="30203870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a:xfrm>
            <a:off x="368360" y="243909"/>
            <a:ext cx="8714943" cy="682400"/>
          </a:xfrm>
        </p:spPr>
        <p:txBody>
          <a:bodyPr/>
          <a:lstStyle/>
          <a:p>
            <a:r>
              <a:rPr lang="en-US" dirty="0">
                <a:solidFill>
                  <a:schemeClr val="tx1">
                    <a:lumMod val="65000"/>
                    <a:lumOff val="35000"/>
                  </a:schemeClr>
                </a:solidFill>
              </a:rPr>
              <a:t>Presentation Overview</a:t>
            </a: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457200" indent="-457200">
              <a:buFont typeface="+mj-lt"/>
              <a:buAutoNum type="arabicPeriod"/>
            </a:pPr>
            <a:r>
              <a:rPr lang="en-US" sz="1800" dirty="0" smtClean="0"/>
              <a:t>The Architectural </a:t>
            </a:r>
            <a:r>
              <a:rPr lang="en-US" sz="1800" dirty="0" smtClean="0"/>
              <a:t>diagram of formula and storage engines.</a:t>
            </a:r>
            <a:endParaRPr lang="en-US" sz="1800" dirty="0" smtClean="0"/>
          </a:p>
          <a:p>
            <a:pPr marL="457200" indent="-457200">
              <a:buFont typeface="+mj-lt"/>
              <a:buAutoNum type="arabicPeriod"/>
            </a:pPr>
            <a:r>
              <a:rPr lang="en-US" sz="1800" dirty="0" smtClean="0"/>
              <a:t>What is </a:t>
            </a:r>
            <a:r>
              <a:rPr lang="en-US" sz="1800" dirty="0" smtClean="0"/>
              <a:t>DAX language?</a:t>
            </a:r>
            <a:endParaRPr lang="en-US" sz="1800" dirty="0"/>
          </a:p>
          <a:p>
            <a:pPr marL="457200" indent="-457200">
              <a:buFont typeface="+mj-lt"/>
              <a:buAutoNum type="arabicPeriod"/>
            </a:pPr>
            <a:r>
              <a:rPr lang="en-US" sz="1800" dirty="0" smtClean="0"/>
              <a:t>Exploring the various data </a:t>
            </a:r>
            <a:r>
              <a:rPr lang="en-US" sz="1800" dirty="0"/>
              <a:t>t</a:t>
            </a:r>
            <a:r>
              <a:rPr lang="en-US" sz="1800" dirty="0" smtClean="0"/>
              <a:t>ypes.</a:t>
            </a:r>
          </a:p>
          <a:p>
            <a:pPr marL="457200" indent="-457200">
              <a:buFont typeface="+mj-lt"/>
              <a:buAutoNum type="arabicPeriod"/>
            </a:pPr>
            <a:r>
              <a:rPr lang="en-US" sz="1800" dirty="0" smtClean="0"/>
              <a:t>Using (inactive) relationships.</a:t>
            </a:r>
            <a:endParaRPr lang="en-US" sz="1800" dirty="0" smtClean="0"/>
          </a:p>
          <a:p>
            <a:pPr marL="457200" indent="-457200">
              <a:buFont typeface="+mj-lt"/>
              <a:buAutoNum type="arabicPeriod"/>
            </a:pPr>
            <a:r>
              <a:rPr lang="en-US" sz="1800" dirty="0" smtClean="0"/>
              <a:t>Using functions to create calculated columns.</a:t>
            </a:r>
          </a:p>
          <a:p>
            <a:pPr marL="457200" indent="-457200">
              <a:buFont typeface="+mj-lt"/>
              <a:buAutoNum type="arabicPeriod"/>
            </a:pPr>
            <a:r>
              <a:rPr lang="en-US" sz="1800" dirty="0" smtClean="0"/>
              <a:t>The various categories of DAX functions.</a:t>
            </a:r>
          </a:p>
          <a:p>
            <a:pPr marL="457200" indent="-457200">
              <a:buFont typeface="+mj-lt"/>
              <a:buAutoNum type="arabicPeriod"/>
            </a:pPr>
            <a:r>
              <a:rPr lang="en-US" sz="1800" dirty="0" smtClean="0"/>
              <a:t>Three type of references.</a:t>
            </a:r>
          </a:p>
          <a:p>
            <a:pPr marL="457200" indent="-457200">
              <a:buFont typeface="+mj-lt"/>
              <a:buAutoNum type="arabicPeriod"/>
            </a:pPr>
            <a:r>
              <a:rPr lang="en-US" sz="1800" dirty="0" smtClean="0"/>
              <a:t>Using aggregates to create calculated measures.</a:t>
            </a:r>
          </a:p>
          <a:p>
            <a:pPr marL="457200" indent="-457200">
              <a:buFont typeface="+mj-lt"/>
              <a:buAutoNum type="arabicPeriod"/>
            </a:pPr>
            <a:r>
              <a:rPr lang="en-US" sz="1800" dirty="0" smtClean="0"/>
              <a:t>Advanced evaluation contexts.</a:t>
            </a:r>
          </a:p>
          <a:p>
            <a:pPr marL="457200" indent="-457200">
              <a:buFont typeface="+mj-lt"/>
              <a:buAutoNum type="arabicPeriod"/>
            </a:pPr>
            <a:endParaRPr lang="en-US" sz="1800" dirty="0" smtClean="0"/>
          </a:p>
          <a:p>
            <a:pPr marL="457200" indent="-457200">
              <a:buFont typeface="+mj-lt"/>
              <a:buAutoNum type="arabicPeriod"/>
            </a:pPr>
            <a:endParaRPr lang="en-US" sz="1800" dirty="0" smtClean="0"/>
          </a:p>
          <a:p>
            <a:pPr marL="457200" indent="-457200">
              <a:buFont typeface="+mj-lt"/>
              <a:buAutoNum type="arabicPeriod"/>
            </a:pPr>
            <a:endParaRPr lang="en-US" sz="1800" dirty="0" smtClean="0"/>
          </a:p>
          <a:p>
            <a:pPr marL="457200" indent="-457200">
              <a:buFont typeface="+mj-lt"/>
              <a:buAutoNum type="arabicPeriod"/>
            </a:pPr>
            <a:endParaRPr lang="en-US" sz="1800" dirty="0" smtClean="0"/>
          </a:p>
          <a:p>
            <a:pPr marL="457200" indent="-457200">
              <a:buFont typeface="+mj-lt"/>
              <a:buAutoNum type="arabicPeriod"/>
            </a:pPr>
            <a:endParaRPr lang="en-US" sz="1800" dirty="0"/>
          </a:p>
          <a:p>
            <a:endParaRPr lang="en-US" dirty="0"/>
          </a:p>
        </p:txBody>
      </p:sp>
    </p:spTree>
    <p:extLst>
      <p:ext uri="{BB962C8B-B14F-4D97-AF65-F5344CB8AC3E}">
        <p14:creationId xmlns:p14="http://schemas.microsoft.com/office/powerpoint/2010/main" val="114114453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sz="2800" dirty="0"/>
              <a:t>Architectural</a:t>
            </a:r>
            <a:r>
              <a:rPr lang="en-US" dirty="0" smtClean="0">
                <a:solidFill>
                  <a:schemeClr val="tx1">
                    <a:lumMod val="65000"/>
                    <a:lumOff val="35000"/>
                  </a:schemeClr>
                </a:solidFill>
              </a:rPr>
              <a:t> Diagram</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dirty="0"/>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83" y="1353529"/>
            <a:ext cx="8653499" cy="2934692"/>
          </a:xfrm>
          <a:prstGeom prst="rect">
            <a:avLst/>
          </a:prstGeom>
        </p:spPr>
      </p:pic>
      <p:sp>
        <p:nvSpPr>
          <p:cNvPr id="3" name="Rectangle 2"/>
          <p:cNvSpPr/>
          <p:nvPr/>
        </p:nvSpPr>
        <p:spPr>
          <a:xfrm>
            <a:off x="242236" y="4437068"/>
            <a:ext cx="3085012" cy="276999"/>
          </a:xfrm>
          <a:prstGeom prst="rect">
            <a:avLst/>
          </a:prstGeom>
        </p:spPr>
        <p:txBody>
          <a:bodyPr wrap="none">
            <a:spAutoFit/>
          </a:bodyPr>
          <a:lstStyle/>
          <a:p>
            <a:r>
              <a:rPr lang="en-US" sz="1200" b="1" dirty="0" smtClean="0"/>
              <a:t>* - Power Pivot, Power BI &amp; Analysis Services </a:t>
            </a:r>
            <a:endParaRPr lang="en-US" sz="1200" b="1" dirty="0"/>
          </a:p>
        </p:txBody>
      </p:sp>
    </p:spTree>
    <p:extLst>
      <p:ext uri="{BB962C8B-B14F-4D97-AF65-F5344CB8AC3E}">
        <p14:creationId xmlns:p14="http://schemas.microsoft.com/office/powerpoint/2010/main" val="121298021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What is DAX?</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800" dirty="0" smtClean="0"/>
              <a:t>DAX is a </a:t>
            </a:r>
            <a:r>
              <a:rPr lang="en-US" sz="1800" dirty="0" smtClean="0">
                <a:solidFill>
                  <a:srgbClr val="B01C87"/>
                </a:solidFill>
              </a:rPr>
              <a:t>functional language </a:t>
            </a:r>
            <a:r>
              <a:rPr lang="en-US" sz="1800" dirty="0" smtClean="0"/>
              <a:t>used with the tabular data model.  It is best to base the model off a star schema.</a:t>
            </a:r>
          </a:p>
          <a:p>
            <a:pPr marL="0" indent="0">
              <a:buNone/>
            </a:pPr>
            <a:endParaRPr lang="en-US" sz="1800" dirty="0" smtClean="0"/>
          </a:p>
          <a:p>
            <a:r>
              <a:rPr lang="en-US" sz="1800" dirty="0" smtClean="0"/>
              <a:t>Relationships define how tables are connected</a:t>
            </a:r>
            <a:r>
              <a:rPr lang="en-US" sz="1800" dirty="0" smtClean="0"/>
              <a:t>.  The connection can be 1-to-1 or 1-to-many.  Filtering by default is in one direction.  </a:t>
            </a:r>
            <a:endParaRPr lang="en-US" sz="1800" dirty="0" smtClean="0"/>
          </a:p>
          <a:p>
            <a:endParaRPr lang="en-US" sz="1800" dirty="0" smtClean="0"/>
          </a:p>
          <a:p>
            <a:r>
              <a:rPr lang="en-US" sz="1800" dirty="0" smtClean="0"/>
              <a:t>Calculated columns and measures are the two common ways to extended the data model.</a:t>
            </a:r>
          </a:p>
          <a:p>
            <a:endParaRPr lang="en-US" sz="1800" dirty="0"/>
          </a:p>
          <a:p>
            <a:endParaRPr lang="en-US" sz="1800" dirty="0"/>
          </a:p>
          <a:p>
            <a:endParaRPr lang="en-US" dirty="0"/>
          </a:p>
        </p:txBody>
      </p:sp>
      <p:sp>
        <p:nvSpPr>
          <p:cNvPr id="6" name="Rectangle 5"/>
          <p:cNvSpPr/>
          <p:nvPr/>
        </p:nvSpPr>
        <p:spPr>
          <a:xfrm>
            <a:off x="367862" y="4326614"/>
            <a:ext cx="3403152" cy="276999"/>
          </a:xfrm>
          <a:prstGeom prst="rect">
            <a:avLst/>
          </a:prstGeom>
        </p:spPr>
        <p:txBody>
          <a:bodyPr wrap="square">
            <a:spAutoFit/>
          </a:bodyPr>
          <a:lstStyle/>
          <a:p>
            <a:r>
              <a:rPr lang="en-US" sz="1200" b="1" dirty="0">
                <a:solidFill>
                  <a:srgbClr val="D40E8C"/>
                </a:solidFill>
                <a:latin typeface="+mj-lt"/>
              </a:rPr>
              <a:t>Example 1 – </a:t>
            </a:r>
            <a:r>
              <a:rPr lang="en-US" sz="1200" b="1" dirty="0" smtClean="0">
                <a:solidFill>
                  <a:srgbClr val="D40E8C"/>
                </a:solidFill>
                <a:latin typeface="+mj-lt"/>
              </a:rPr>
              <a:t>Calculated Columns vs Measures</a:t>
            </a:r>
            <a:endParaRPr lang="en-US" sz="1200" b="1" dirty="0">
              <a:solidFill>
                <a:srgbClr val="D40E8C"/>
              </a:solidFill>
              <a:latin typeface="+mj-lt"/>
            </a:endParaRPr>
          </a:p>
        </p:txBody>
      </p:sp>
    </p:spTree>
    <p:extLst>
      <p:ext uri="{BB962C8B-B14F-4D97-AF65-F5344CB8AC3E}">
        <p14:creationId xmlns:p14="http://schemas.microsoft.com/office/powerpoint/2010/main" val="4219328205"/>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Calculated (Columns vs Measures)</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800" dirty="0" smtClean="0">
                <a:solidFill>
                  <a:srgbClr val="B01C87"/>
                </a:solidFill>
              </a:rPr>
              <a:t>Calculated </a:t>
            </a:r>
            <a:r>
              <a:rPr lang="en-US" sz="1800" dirty="0" smtClean="0">
                <a:solidFill>
                  <a:srgbClr val="B01C87"/>
                </a:solidFill>
              </a:rPr>
              <a:t>columns </a:t>
            </a:r>
            <a:r>
              <a:rPr lang="en-US" sz="1800" dirty="0" smtClean="0"/>
              <a:t>are processed </a:t>
            </a:r>
            <a:r>
              <a:rPr lang="en-US" sz="1800" dirty="0" smtClean="0"/>
              <a:t>during the import process.  Since they are stored in the model, they take up memory.  Typically, the user does not notice this process time.  The evaluation uses the </a:t>
            </a:r>
            <a:r>
              <a:rPr lang="en-US" sz="1800" dirty="0" smtClean="0">
                <a:solidFill>
                  <a:srgbClr val="B01C87"/>
                </a:solidFill>
              </a:rPr>
              <a:t>row context</a:t>
            </a:r>
            <a:r>
              <a:rPr lang="en-US" sz="1800" dirty="0" smtClean="0"/>
              <a:t>.</a:t>
            </a:r>
          </a:p>
          <a:p>
            <a:endParaRPr lang="en-US" sz="1800" dirty="0"/>
          </a:p>
          <a:p>
            <a:r>
              <a:rPr lang="en-US" sz="1800" dirty="0" smtClean="0">
                <a:solidFill>
                  <a:srgbClr val="B01C87"/>
                </a:solidFill>
              </a:rPr>
              <a:t>Calculated m</a:t>
            </a:r>
            <a:r>
              <a:rPr lang="en-US" sz="1800" dirty="0" smtClean="0">
                <a:solidFill>
                  <a:srgbClr val="B01C87"/>
                </a:solidFill>
              </a:rPr>
              <a:t>easures </a:t>
            </a:r>
            <a:r>
              <a:rPr lang="en-US" sz="1800" dirty="0" smtClean="0"/>
              <a:t>are evaluated when value is needed </a:t>
            </a:r>
            <a:r>
              <a:rPr lang="en-US" sz="1800" dirty="0" smtClean="0"/>
              <a:t>by the report.  The user will notice the processing time of a slow expression.  However, the measure does not take up memory.  The evaluation uses the </a:t>
            </a:r>
            <a:r>
              <a:rPr lang="en-US" sz="1800" dirty="0" smtClean="0">
                <a:solidFill>
                  <a:srgbClr val="B01C87"/>
                </a:solidFill>
              </a:rPr>
              <a:t>filter context</a:t>
            </a:r>
            <a:r>
              <a:rPr lang="en-US" sz="1800" dirty="0" smtClean="0"/>
              <a:t>.</a:t>
            </a:r>
            <a:endParaRPr lang="en-US" sz="1800" dirty="0"/>
          </a:p>
          <a:p>
            <a:endParaRPr lang="en-US" dirty="0"/>
          </a:p>
        </p:txBody>
      </p:sp>
      <p:sp>
        <p:nvSpPr>
          <p:cNvPr id="6" name="Rectangle 5"/>
          <p:cNvSpPr/>
          <p:nvPr/>
        </p:nvSpPr>
        <p:spPr>
          <a:xfrm>
            <a:off x="367862" y="4326614"/>
            <a:ext cx="3403152" cy="276999"/>
          </a:xfrm>
          <a:prstGeom prst="rect">
            <a:avLst/>
          </a:prstGeom>
        </p:spPr>
        <p:txBody>
          <a:bodyPr wrap="square">
            <a:spAutoFit/>
          </a:bodyPr>
          <a:lstStyle/>
          <a:p>
            <a:r>
              <a:rPr lang="en-US" sz="1200" b="1" dirty="0">
                <a:solidFill>
                  <a:srgbClr val="D40E8C"/>
                </a:solidFill>
                <a:latin typeface="+mj-lt"/>
              </a:rPr>
              <a:t>Example 1 – </a:t>
            </a:r>
            <a:r>
              <a:rPr lang="en-US" sz="1200" b="1" dirty="0" smtClean="0">
                <a:solidFill>
                  <a:srgbClr val="D40E8C"/>
                </a:solidFill>
                <a:latin typeface="+mj-lt"/>
              </a:rPr>
              <a:t>Calculated Columns vs Measures</a:t>
            </a:r>
            <a:endParaRPr lang="en-US" sz="1200" b="1" dirty="0">
              <a:solidFill>
                <a:srgbClr val="D40E8C"/>
              </a:solidFill>
              <a:latin typeface="+mj-lt"/>
            </a:endParaRPr>
          </a:p>
        </p:txBody>
      </p:sp>
    </p:spTree>
    <p:extLst>
      <p:ext uri="{BB962C8B-B14F-4D97-AF65-F5344CB8AC3E}">
        <p14:creationId xmlns:p14="http://schemas.microsoft.com/office/powerpoint/2010/main" val="52826268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Numeric Data Types</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endParaRPr lang="en-US" sz="1800" dirty="0" smtClean="0">
              <a:solidFill>
                <a:srgbClr val="FF0000"/>
              </a:solidFill>
            </a:endParaRPr>
          </a:p>
          <a:p>
            <a:pPr marL="0" indent="0">
              <a:buNone/>
            </a:pPr>
            <a:r>
              <a:rPr lang="en-US" sz="1800" dirty="0" smtClean="0">
                <a:solidFill>
                  <a:srgbClr val="D40E8C"/>
                </a:solidFill>
              </a:rPr>
              <a:t>Whole numbers </a:t>
            </a:r>
            <a:r>
              <a:rPr lang="en-US" sz="1800" dirty="0" smtClean="0"/>
              <a:t>are stored as integers.  </a:t>
            </a:r>
          </a:p>
          <a:p>
            <a:pPr marL="0" indent="0">
              <a:buNone/>
            </a:pPr>
            <a:endParaRPr lang="en-US" sz="800" dirty="0" smtClean="0"/>
          </a:p>
          <a:p>
            <a:pPr marL="0" indent="0">
              <a:buNone/>
            </a:pPr>
            <a:r>
              <a:rPr lang="en-US" sz="1800" dirty="0" smtClean="0">
                <a:solidFill>
                  <a:srgbClr val="D40E8C"/>
                </a:solidFill>
              </a:rPr>
              <a:t>Decimal numbers </a:t>
            </a:r>
            <a:r>
              <a:rPr lang="en-US" sz="1800" dirty="0" smtClean="0"/>
              <a:t>are stored as floats.  </a:t>
            </a:r>
          </a:p>
          <a:p>
            <a:pPr marL="0" indent="0">
              <a:buNone/>
            </a:pPr>
            <a:endParaRPr lang="en-US" sz="800" dirty="0" smtClean="0"/>
          </a:p>
          <a:p>
            <a:pPr marL="0" indent="0">
              <a:buNone/>
            </a:pPr>
            <a:r>
              <a:rPr lang="en-US" sz="1800" dirty="0" smtClean="0">
                <a:solidFill>
                  <a:srgbClr val="D40E8C"/>
                </a:solidFill>
              </a:rPr>
              <a:t>Currency numbers </a:t>
            </a:r>
            <a:r>
              <a:rPr lang="en-US" sz="1800" dirty="0" smtClean="0"/>
              <a:t>are stored as integers * 10,000.</a:t>
            </a:r>
          </a:p>
          <a:p>
            <a:pPr marL="0" indent="0">
              <a:buNone/>
            </a:pPr>
            <a:endParaRPr lang="en-US" sz="1500" dirty="0" smtClean="0"/>
          </a:p>
          <a:p>
            <a:pPr marL="0" indent="0">
              <a:buNone/>
            </a:pPr>
            <a:r>
              <a:rPr lang="en-US" sz="1800" dirty="0" smtClean="0"/>
              <a:t>The DAX language supports over 200 functions that can be used by the developer when creating a calculated </a:t>
            </a:r>
            <a:r>
              <a:rPr lang="en-US" sz="1800" dirty="0" smtClean="0"/>
              <a:t>columns.</a:t>
            </a:r>
            <a:endParaRPr lang="en-US" sz="1800" dirty="0" smtClean="0"/>
          </a:p>
          <a:p>
            <a:pPr marL="0" indent="0">
              <a:buNone/>
            </a:pPr>
            <a:endParaRPr lang="en-US" sz="1800" dirty="0"/>
          </a:p>
          <a:p>
            <a:pPr marL="0" indent="0">
              <a:buNone/>
            </a:pPr>
            <a:endParaRPr lang="en-US" sz="1800" dirty="0"/>
          </a:p>
          <a:p>
            <a:pPr lvl="1"/>
            <a:endParaRPr lang="en-US" sz="1500" dirty="0" smtClean="0"/>
          </a:p>
          <a:p>
            <a:pPr marL="0" indent="0">
              <a:buNone/>
            </a:pPr>
            <a:endParaRPr lang="en-US" sz="1800" dirty="0" smtClean="0"/>
          </a:p>
          <a:p>
            <a:endParaRPr lang="en-US" dirty="0"/>
          </a:p>
        </p:txBody>
      </p:sp>
    </p:spTree>
    <p:extLst>
      <p:ext uri="{BB962C8B-B14F-4D97-AF65-F5344CB8AC3E}">
        <p14:creationId xmlns:p14="http://schemas.microsoft.com/office/powerpoint/2010/main" val="401287742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Arithmetic Operators</a:t>
            </a:r>
            <a:endParaRPr lang="en-US" dirty="0">
              <a:solidFill>
                <a:schemeClr val="tx1">
                  <a:lumMod val="65000"/>
                  <a:lumOff val="35000"/>
                </a:schemeClr>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1257" y="1260401"/>
            <a:ext cx="7764780" cy="2438400"/>
          </a:xfrm>
          <a:prstGeom prst="rect">
            <a:avLst/>
          </a:prstGeom>
        </p:spPr>
      </p:pic>
      <p:sp>
        <p:nvSpPr>
          <p:cNvPr id="6" name="Rectangle 5"/>
          <p:cNvSpPr/>
          <p:nvPr/>
        </p:nvSpPr>
        <p:spPr>
          <a:xfrm>
            <a:off x="242235" y="4326614"/>
            <a:ext cx="3436629" cy="276999"/>
          </a:xfrm>
          <a:prstGeom prst="rect">
            <a:avLst/>
          </a:prstGeom>
        </p:spPr>
        <p:txBody>
          <a:bodyPr wrap="square">
            <a:spAutoFit/>
          </a:bodyPr>
          <a:lstStyle/>
          <a:p>
            <a:r>
              <a:rPr lang="en-US" sz="1200" b="1" dirty="0">
                <a:solidFill>
                  <a:srgbClr val="D40E8C"/>
                </a:solidFill>
                <a:latin typeface="+mj-lt"/>
              </a:rPr>
              <a:t>Example </a:t>
            </a:r>
            <a:r>
              <a:rPr lang="en-US" sz="1200" b="1" dirty="0" smtClean="0">
                <a:solidFill>
                  <a:srgbClr val="D40E8C"/>
                </a:solidFill>
                <a:latin typeface="+mj-lt"/>
              </a:rPr>
              <a:t>2 </a:t>
            </a:r>
            <a:r>
              <a:rPr lang="en-US" sz="1200" b="1" dirty="0">
                <a:solidFill>
                  <a:srgbClr val="D40E8C"/>
                </a:solidFill>
                <a:latin typeface="+mj-lt"/>
              </a:rPr>
              <a:t>– </a:t>
            </a:r>
            <a:r>
              <a:rPr lang="en-US" sz="1200" b="1" dirty="0" smtClean="0">
                <a:solidFill>
                  <a:srgbClr val="D40E8C"/>
                </a:solidFill>
                <a:latin typeface="+mj-lt"/>
              </a:rPr>
              <a:t>Calculated Columns – Numeric Data</a:t>
            </a:r>
            <a:endParaRPr lang="en-US" sz="1200" b="1" dirty="0">
              <a:solidFill>
                <a:srgbClr val="D40E8C"/>
              </a:solidFill>
              <a:latin typeface="+mj-lt"/>
            </a:endParaRPr>
          </a:p>
        </p:txBody>
      </p:sp>
    </p:spTree>
    <p:extLst>
      <p:ext uri="{BB962C8B-B14F-4D97-AF65-F5344CB8AC3E}">
        <p14:creationId xmlns:p14="http://schemas.microsoft.com/office/powerpoint/2010/main" val="2183110359"/>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BE3E9A1-D5B9-5343-A519-CF5C43544576}"/>
              </a:ext>
            </a:extLst>
          </p:cNvPr>
          <p:cNvSpPr>
            <a:spLocks noGrp="1"/>
          </p:cNvSpPr>
          <p:nvPr>
            <p:ph type="title"/>
          </p:nvPr>
        </p:nvSpPr>
        <p:spPr/>
        <p:txBody>
          <a:bodyPr/>
          <a:lstStyle/>
          <a:p>
            <a:r>
              <a:rPr lang="en-US" dirty="0" smtClean="0">
                <a:solidFill>
                  <a:schemeClr val="tx1">
                    <a:lumMod val="65000"/>
                    <a:lumOff val="35000"/>
                  </a:schemeClr>
                </a:solidFill>
              </a:rPr>
              <a:t>String Data Type</a:t>
            </a:r>
            <a:endParaRPr lang="en-US" dirty="0">
              <a:solidFill>
                <a:schemeClr val="tx1">
                  <a:lumMod val="65000"/>
                  <a:lumOff val="35000"/>
                </a:schemeClr>
              </a:solidFill>
            </a:endParaRPr>
          </a:p>
        </p:txBody>
      </p:sp>
      <p:sp>
        <p:nvSpPr>
          <p:cNvPr id="5" name="Text Placeholder 2">
            <a:extLst>
              <a:ext uri="{FF2B5EF4-FFF2-40B4-BE49-F238E27FC236}">
                <a16:creationId xmlns:a16="http://schemas.microsoft.com/office/drawing/2014/main" id="{32B62CEC-62BC-4449-A762-3FDD73252A74}"/>
              </a:ext>
            </a:extLst>
          </p:cNvPr>
          <p:cNvSpPr txBox="1">
            <a:spLocks/>
          </p:cNvSpPr>
          <p:nvPr/>
        </p:nvSpPr>
        <p:spPr>
          <a:xfrm>
            <a:off x="214527" y="1225937"/>
            <a:ext cx="8742652" cy="306228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rgbClr val="726963"/>
                </a:solidFill>
                <a:latin typeface="Verdana" charset="0"/>
                <a:ea typeface="Verdana" charset="0"/>
                <a:cs typeface="Verdana"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rgbClr val="726963"/>
                </a:solidFill>
                <a:latin typeface="Verdana" charset="0"/>
                <a:ea typeface="Verdana" charset="0"/>
                <a:cs typeface="Verdana"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rgbClr val="726963"/>
                </a:solidFill>
                <a:latin typeface="Verdana" charset="0"/>
                <a:ea typeface="Verdana" charset="0"/>
                <a:cs typeface="Verdana"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rgbClr val="726963"/>
                </a:solidFill>
                <a:latin typeface="Verdana" charset="0"/>
                <a:ea typeface="Verdana" charset="0"/>
                <a:cs typeface="Verdana"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US" sz="1800" dirty="0" smtClean="0"/>
              <a:t>Every </a:t>
            </a:r>
            <a:r>
              <a:rPr lang="en-US" sz="1800" dirty="0" smtClean="0">
                <a:solidFill>
                  <a:srgbClr val="B01C87"/>
                </a:solidFill>
              </a:rPr>
              <a:t>string </a:t>
            </a:r>
            <a:r>
              <a:rPr lang="en-US" sz="1800" dirty="0" smtClean="0">
                <a:solidFill>
                  <a:srgbClr val="B01C87"/>
                </a:solidFill>
              </a:rPr>
              <a:t>value </a:t>
            </a:r>
            <a:r>
              <a:rPr lang="en-US" sz="1800" dirty="0" smtClean="0"/>
              <a:t>is </a:t>
            </a:r>
            <a:r>
              <a:rPr lang="en-US" sz="1800" dirty="0" smtClean="0"/>
              <a:t>stored as an array of Unicode characters and each character takes up 16 bits of space.</a:t>
            </a:r>
          </a:p>
          <a:p>
            <a:pPr marL="0" indent="0">
              <a:buNone/>
            </a:pPr>
            <a:endParaRPr lang="en-US" sz="1800" dirty="0"/>
          </a:p>
          <a:p>
            <a:pPr marL="0" indent="0">
              <a:buNone/>
            </a:pPr>
            <a:r>
              <a:rPr lang="en-US" sz="1800" dirty="0" smtClean="0"/>
              <a:t>The DAX language is </a:t>
            </a:r>
            <a:r>
              <a:rPr lang="en-US" sz="1800" dirty="0" smtClean="0">
                <a:solidFill>
                  <a:srgbClr val="B01C87"/>
                </a:solidFill>
              </a:rPr>
              <a:t>case insensitive </a:t>
            </a:r>
            <a:r>
              <a:rPr lang="en-US" sz="1800" dirty="0" smtClean="0"/>
              <a:t>when strings are compared.  Therefore, ‘Power BI’ and ‘power bi’ are equal.</a:t>
            </a:r>
          </a:p>
        </p:txBody>
      </p:sp>
      <p:sp>
        <p:nvSpPr>
          <p:cNvPr id="6" name="Rectangle 5"/>
          <p:cNvSpPr/>
          <p:nvPr/>
        </p:nvSpPr>
        <p:spPr>
          <a:xfrm>
            <a:off x="242235" y="4326614"/>
            <a:ext cx="3436629" cy="276999"/>
          </a:xfrm>
          <a:prstGeom prst="rect">
            <a:avLst/>
          </a:prstGeom>
        </p:spPr>
        <p:txBody>
          <a:bodyPr wrap="square">
            <a:spAutoFit/>
          </a:bodyPr>
          <a:lstStyle/>
          <a:p>
            <a:r>
              <a:rPr lang="en-US" sz="1200" b="1" dirty="0">
                <a:solidFill>
                  <a:srgbClr val="D40E8C"/>
                </a:solidFill>
                <a:latin typeface="+mj-lt"/>
              </a:rPr>
              <a:t>Example 3</a:t>
            </a:r>
            <a:r>
              <a:rPr lang="en-US" sz="1200" b="1" dirty="0" smtClean="0">
                <a:solidFill>
                  <a:srgbClr val="D40E8C"/>
                </a:solidFill>
                <a:latin typeface="+mj-lt"/>
              </a:rPr>
              <a:t> </a:t>
            </a:r>
            <a:r>
              <a:rPr lang="en-US" sz="1200" b="1" dirty="0">
                <a:solidFill>
                  <a:srgbClr val="D40E8C"/>
                </a:solidFill>
                <a:latin typeface="+mj-lt"/>
              </a:rPr>
              <a:t>– </a:t>
            </a:r>
            <a:r>
              <a:rPr lang="en-US" sz="1200" b="1" dirty="0" smtClean="0">
                <a:solidFill>
                  <a:srgbClr val="D40E8C"/>
                </a:solidFill>
                <a:latin typeface="+mj-lt"/>
              </a:rPr>
              <a:t>Calculated Columns – String Data</a:t>
            </a:r>
            <a:endParaRPr lang="en-US" sz="1200" b="1" dirty="0">
              <a:solidFill>
                <a:srgbClr val="D40E8C"/>
              </a:solidFill>
              <a:latin typeface="+mj-lt"/>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4527" y="3124288"/>
            <a:ext cx="7947660" cy="822960"/>
          </a:xfrm>
          <a:prstGeom prst="rect">
            <a:avLst/>
          </a:prstGeom>
        </p:spPr>
      </p:pic>
    </p:spTree>
    <p:extLst>
      <p:ext uri="{BB962C8B-B14F-4D97-AF65-F5344CB8AC3E}">
        <p14:creationId xmlns:p14="http://schemas.microsoft.com/office/powerpoint/2010/main" val="2830706305"/>
      </p:ext>
    </p:extLst>
  </p:cSld>
  <p:clrMapOvr>
    <a:masterClrMapping/>
  </p:clrMapOvr>
  <p:transition spd="slow">
    <p:push dir="u"/>
  </p:transition>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2" id="{0C7F4B86-C44D-1C4E-86B8-BC5F011065A2}" vid="{A907E963-A896-8744-9875-CAAEA24585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E3BFC987ED9DD439BE33B036A2FFF55" ma:contentTypeVersion="9" ma:contentTypeDescription="Create a new document." ma:contentTypeScope="" ma:versionID="ccc5ad4ca152208d453192be90424cec">
  <xsd:schema xmlns:xsd="http://www.w3.org/2001/XMLSchema" xmlns:xs="http://www.w3.org/2001/XMLSchema" xmlns:p="http://schemas.microsoft.com/office/2006/metadata/properties" xmlns:ns2="68201248-332f-4b19-a564-5b53df1aa731" xmlns:ns3="2c4b7055-2425-4510-9a7f-db214c51849b" targetNamespace="http://schemas.microsoft.com/office/2006/metadata/properties" ma:root="true" ma:fieldsID="6a30ff04eee07dcd8c073745cae5653c" ns2:_="" ns3:_="">
    <xsd:import namespace="68201248-332f-4b19-a564-5b53df1aa731"/>
    <xsd:import namespace="2c4b7055-2425-4510-9a7f-db214c51849b"/>
    <xsd:element name="properties">
      <xsd:complexType>
        <xsd:sequence>
          <xsd:element name="documentManagement">
            <xsd:complexType>
              <xsd:all>
                <xsd:element ref="ns2:SharedWithUsers" minOccurs="0"/>
                <xsd:element ref="ns2:SharedWithDetails" minOccurs="0"/>
                <xsd:element ref="ns2:LastSharedByUser" minOccurs="0"/>
                <xsd:element ref="ns2:LastSharedByTime" minOccurs="0"/>
                <xsd:element ref="ns3:MediaServiceMetadata" minOccurs="0"/>
                <xsd:element ref="ns3:MediaServiceFastMetadata" minOccurs="0"/>
                <xsd:element ref="ns3:MediaServiceDateTaken" minOccurs="0"/>
                <xsd:element ref="ns3:MediaServiceAutoTags" minOccurs="0"/>
                <xsd:element ref="ns3: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201248-332f-4b19-a564-5b53df1aa731" elementFormDefault="qualified">
    <xsd:import namespace="http://schemas.microsoft.com/office/2006/documentManagement/types"/>
    <xsd:import namespace="http://schemas.microsoft.com/office/infopath/2007/PartnerControls"/>
    <xsd:element name="SharedWithUsers" ma:index="8" nillable="true" ma:displayName="Shared With" ma:description=""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format="DateTime"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2c4b7055-2425-4510-9a7f-db214c51849b" elementFormDefault="qualified">
    <xsd:import namespace="http://schemas.microsoft.com/office/2006/documentManagement/types"/>
    <xsd:import namespace="http://schemas.microsoft.com/office/infopath/2007/PartnerControls"/>
    <xsd:element name="MediaServiceMetadata" ma:index="12" nillable="true" ma:displayName="MediaServiceMetadata" ma:description="" ma:hidden="true" ma:internalName="MediaServiceMetadata" ma:readOnly="true">
      <xsd:simpleType>
        <xsd:restriction base="dms:Note"/>
      </xsd:simpleType>
    </xsd:element>
    <xsd:element name="MediaServiceFastMetadata" ma:index="13" nillable="true" ma:displayName="MediaServiceFastMetadata" ma:description="" ma:hidden="true" ma:internalName="MediaServiceFastMetadata" ma:readOnly="true">
      <xsd:simpleType>
        <xsd:restriction base="dms:Note"/>
      </xsd:simpleType>
    </xsd:element>
    <xsd:element name="MediaServiceDateTaken" ma:index="14" nillable="true" ma:displayName="MediaServiceDateTaken" ma:description="" ma:hidden="true" ma:internalName="MediaServiceDateTaken" ma:readOnly="true">
      <xsd:simpleType>
        <xsd:restriction base="dms:Text"/>
      </xsd:simpleType>
    </xsd:element>
    <xsd:element name="MediaServiceAutoTags" ma:index="15" nillable="true" ma:displayName="MediaServiceAutoTags" ma:description="" ma:internalName="MediaServiceAutoTags" ma:readOnly="true">
      <xsd:simpleType>
        <xsd:restriction base="dms:Text"/>
      </xsd:simpleType>
    </xsd:element>
    <xsd:element name="MediaServiceOCR" ma:index="16" nillable="true" ma:displayName="MediaServiceOCR"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A734002-4F6D-49CF-AA2C-43521C1FC708}">
  <ds:schemaRefs>
    <ds:schemaRef ds:uri="http://schemas.microsoft.com/sharepoint/v3/contenttype/forms"/>
  </ds:schemaRefs>
</ds:datastoreItem>
</file>

<file path=customXml/itemProps2.xml><?xml version="1.0" encoding="utf-8"?>
<ds:datastoreItem xmlns:ds="http://schemas.openxmlformats.org/officeDocument/2006/customXml" ds:itemID="{E714266F-2521-4BD1-B40E-70FEF353EEC2}">
  <ds:schemaRefs>
    <ds:schemaRef ds:uri="http://purl.org/dc/elements/1.1/"/>
    <ds:schemaRef ds:uri="http://schemas.microsoft.com/office/2006/metadata/properties"/>
    <ds:schemaRef ds:uri="68201248-332f-4b19-a564-5b53df1aa731"/>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2c4b7055-2425-4510-9a7f-db214c51849b"/>
    <ds:schemaRef ds:uri="http://www.w3.org/XML/1998/namespace"/>
    <ds:schemaRef ds:uri="http://purl.org/dc/dcmitype/"/>
  </ds:schemaRefs>
</ds:datastoreItem>
</file>

<file path=customXml/itemProps3.xml><?xml version="1.0" encoding="utf-8"?>
<ds:datastoreItem xmlns:ds="http://schemas.openxmlformats.org/officeDocument/2006/customXml" ds:itemID="{AB3DB80C-1E7C-48F0-9EFD-703222EF80D6}">
  <ds:schemaRefs>
    <ds:schemaRef ds:uri="2c4b7055-2425-4510-9a7f-db214c51849b"/>
    <ds:schemaRef ds:uri="68201248-332f-4b19-a564-5b53df1aa731"/>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0</TotalTime>
  <Words>1133</Words>
  <Application>Microsoft Office PowerPoint</Application>
  <PresentationFormat>On-screen Show (16:9)</PresentationFormat>
  <Paragraphs>160</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MS PGothic</vt:lpstr>
      <vt:lpstr>Arial</vt:lpstr>
      <vt:lpstr>Calibri</vt:lpstr>
      <vt:lpstr>Calibri Light</vt:lpstr>
      <vt:lpstr>Verdana</vt:lpstr>
      <vt:lpstr>1_Office Theme</vt:lpstr>
      <vt:lpstr>Introduction to Data Analysis Expressions (DAX)</vt:lpstr>
      <vt:lpstr>Target Audience</vt:lpstr>
      <vt:lpstr>Presentation Overview</vt:lpstr>
      <vt:lpstr>Architectural Diagram</vt:lpstr>
      <vt:lpstr>What is DAX?</vt:lpstr>
      <vt:lpstr>Calculated (Columns vs Measures)</vt:lpstr>
      <vt:lpstr>Numeric Data Types</vt:lpstr>
      <vt:lpstr>Arithmetic Operators</vt:lpstr>
      <vt:lpstr>String Data Type</vt:lpstr>
      <vt:lpstr>Date Data Type</vt:lpstr>
      <vt:lpstr>Comparison Operators</vt:lpstr>
      <vt:lpstr>Boolean Data Type</vt:lpstr>
      <vt:lpstr>Image Data Type</vt:lpstr>
      <vt:lpstr>Using (inactive) relationships</vt:lpstr>
      <vt:lpstr>DAX functions by category</vt:lpstr>
      <vt:lpstr>Various DAX References</vt:lpstr>
      <vt:lpstr>Aggregate functions</vt:lpstr>
      <vt:lpstr>Advanced Evaluation Contexts</vt:lpstr>
      <vt:lpstr>!!  Warning Label  !!</vt:lpstr>
      <vt:lpstr>Summary</vt:lpstr>
      <vt:lpstr>References</vt:lpstr>
      <vt:lpstr>Biography</vt:lpstr>
      <vt:lpstr>Questions /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Click to edit Master title style</dc:title>
  <dc:creator>Microsoft Office User</dc:creator>
  <cp:lastModifiedBy>Miner, John</cp:lastModifiedBy>
  <cp:revision>425</cp:revision>
  <dcterms:modified xsi:type="dcterms:W3CDTF">2019-02-21T03:21:26Z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0x010100AE3BFC987ED9DD439BE33B036A2FFF55</vt:lpwstr>
  </property>
</Properties>
</file>