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9" r:id="rId4"/>
    <p:sldId id="267" r:id="rId5"/>
    <p:sldId id="272" r:id="rId6"/>
    <p:sldId id="266" r:id="rId7"/>
    <p:sldId id="265" r:id="rId8"/>
    <p:sldId id="270" r:id="rId9"/>
    <p:sldId id="280" r:id="rId10"/>
    <p:sldId id="264" r:id="rId11"/>
    <p:sldId id="263" r:id="rId12"/>
    <p:sldId id="262" r:id="rId13"/>
    <p:sldId id="275" r:id="rId14"/>
    <p:sldId id="273" r:id="rId15"/>
    <p:sldId id="276" r:id="rId16"/>
    <p:sldId id="277" r:id="rId17"/>
    <p:sldId id="274" r:id="rId18"/>
    <p:sldId id="257" r:id="rId19"/>
    <p:sldId id="278" r:id="rId20"/>
    <p:sldId id="258" r:id="rId21"/>
    <p:sldId id="259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izationreview.com/articles/2018/03/05/aws-outage.aspx" TargetMode="External"/><Relationship Id="rId2" Type="http://schemas.openxmlformats.org/officeDocument/2006/relationships/hyperlink" Target="https://blogs.msdn.microsoft.com/vsoservice/?p=174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tage.repor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ql-database/sql-database-geo-replication-port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smtClean="0"/>
              <a:t>Database &amp; Application </a:t>
            </a:r>
            <a:r>
              <a:rPr lang="en-US" dirty="0"/>
              <a:t>B</a:t>
            </a:r>
            <a:r>
              <a:rPr lang="en-US" dirty="0" smtClean="0"/>
              <a:t>ackups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Document your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9047"/>
            <a:ext cx="8596668" cy="43123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Team(s) responsible for the different pieces</a:t>
            </a:r>
          </a:p>
          <a:p>
            <a:r>
              <a:rPr lang="en-US" dirty="0" smtClean="0"/>
              <a:t>Keep it updated </a:t>
            </a:r>
          </a:p>
          <a:p>
            <a:r>
              <a:rPr lang="en-US" dirty="0" smtClean="0"/>
              <a:t>Note your providers and what services are on each</a:t>
            </a:r>
          </a:p>
          <a:p>
            <a:pPr lvl="1"/>
            <a:r>
              <a:rPr lang="en-US" dirty="0" smtClean="0"/>
              <a:t>Include you performance</a:t>
            </a:r>
            <a:r>
              <a:rPr lang="en-US" dirty="0"/>
              <a:t> </a:t>
            </a:r>
            <a:r>
              <a:rPr lang="en-US" dirty="0" smtClean="0"/>
              <a:t>and backup pricing tiers for hosted services</a:t>
            </a:r>
          </a:p>
          <a:p>
            <a:pPr lvl="2"/>
            <a:r>
              <a:rPr lang="en-US" dirty="0" smtClean="0"/>
              <a:t>IaaS, </a:t>
            </a:r>
            <a:r>
              <a:rPr lang="en-US" dirty="0" err="1" smtClean="0"/>
              <a:t>DBaaS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VM size and configuration</a:t>
            </a:r>
          </a:p>
          <a:p>
            <a:r>
              <a:rPr lang="en-US" dirty="0" smtClean="0"/>
              <a:t>Licensing </a:t>
            </a:r>
          </a:p>
          <a:p>
            <a:pPr lvl="1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Bring your own or leased through your cloud provider (VM Images)</a:t>
            </a:r>
          </a:p>
          <a:p>
            <a:pPr lvl="1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 to your licensing rep</a:t>
            </a:r>
          </a:p>
          <a:p>
            <a:r>
              <a:rPr lang="en-US" dirty="0" smtClean="0"/>
              <a:t>Networking connections and configuration in and out </a:t>
            </a:r>
          </a:p>
          <a:p>
            <a:pPr lvl="1"/>
            <a:r>
              <a:rPr lang="en-US" dirty="0" smtClean="0"/>
              <a:t>VPN info, ACLs, Etc.</a:t>
            </a:r>
          </a:p>
          <a:p>
            <a:r>
              <a:rPr lang="en-US" dirty="0" smtClean="0"/>
              <a:t>Use collaboration tools to help organize</a:t>
            </a:r>
          </a:p>
          <a:p>
            <a:r>
              <a:rPr lang="en-US" dirty="0" smtClean="0"/>
              <a:t>Know your billing numbers</a:t>
            </a:r>
          </a:p>
        </p:txBody>
      </p:sp>
    </p:spTree>
    <p:extLst>
      <p:ext uri="{BB962C8B-B14F-4D97-AF65-F5344CB8AC3E}">
        <p14:creationId xmlns:p14="http://schemas.microsoft.com/office/powerpoint/2010/main" val="14414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Operational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pieces are needed to run your cloud app</a:t>
            </a:r>
          </a:p>
          <a:p>
            <a:r>
              <a:rPr lang="en-US" dirty="0" smtClean="0"/>
              <a:t>Helps decide what is truly important</a:t>
            </a:r>
          </a:p>
          <a:p>
            <a:pPr lvl="1"/>
            <a:r>
              <a:rPr lang="en-US" dirty="0" smtClean="0"/>
              <a:t>Different tier of backups, processing, storage</a:t>
            </a:r>
          </a:p>
          <a:p>
            <a:pPr lvl="2"/>
            <a:r>
              <a:rPr lang="en-US" dirty="0" smtClean="0"/>
              <a:t>Costs $$$$</a:t>
            </a:r>
          </a:p>
          <a:p>
            <a:r>
              <a:rPr lang="en-US" dirty="0" smtClean="0"/>
              <a:t>Provides a simplified view of your application(s)</a:t>
            </a:r>
          </a:p>
          <a:p>
            <a:r>
              <a:rPr lang="en-US" dirty="0" smtClean="0"/>
              <a:t>Optional – Create a cost matrix per whatever</a:t>
            </a:r>
          </a:p>
          <a:p>
            <a:pPr lvl="1"/>
            <a:r>
              <a:rPr lang="en-US" dirty="0" smtClean="0"/>
              <a:t>Helps rationalize what you are trying to accomplish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Matrix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216759"/>
              </p:ext>
            </p:extLst>
          </p:nvPr>
        </p:nvGraphicFramePr>
        <p:xfrm>
          <a:off x="899233" y="2139485"/>
          <a:ext cx="8760156" cy="3235248"/>
        </p:xfrm>
        <a:graphic>
          <a:graphicData uri="http://schemas.openxmlformats.org/drawingml/2006/table">
            <a:tbl>
              <a:tblPr firstRow="1" firstCol="1" bandRow="1"/>
              <a:tblGrid>
                <a:gridCol w="1458502">
                  <a:extLst>
                    <a:ext uri="{9D8B030D-6E8A-4147-A177-3AD203B41FA5}">
                      <a16:colId xmlns:a16="http://schemas.microsoft.com/office/drawing/2014/main" val="3502267592"/>
                    </a:ext>
                  </a:extLst>
                </a:gridCol>
                <a:gridCol w="1458502">
                  <a:extLst>
                    <a:ext uri="{9D8B030D-6E8A-4147-A177-3AD203B41FA5}">
                      <a16:colId xmlns:a16="http://schemas.microsoft.com/office/drawing/2014/main" val="1697979192"/>
                    </a:ext>
                  </a:extLst>
                </a:gridCol>
                <a:gridCol w="1458502">
                  <a:extLst>
                    <a:ext uri="{9D8B030D-6E8A-4147-A177-3AD203B41FA5}">
                      <a16:colId xmlns:a16="http://schemas.microsoft.com/office/drawing/2014/main" val="270572254"/>
                    </a:ext>
                  </a:extLst>
                </a:gridCol>
                <a:gridCol w="1461550">
                  <a:extLst>
                    <a:ext uri="{9D8B030D-6E8A-4147-A177-3AD203B41FA5}">
                      <a16:colId xmlns:a16="http://schemas.microsoft.com/office/drawing/2014/main" val="3391097556"/>
                    </a:ext>
                  </a:extLst>
                </a:gridCol>
                <a:gridCol w="1461550">
                  <a:extLst>
                    <a:ext uri="{9D8B030D-6E8A-4147-A177-3AD203B41FA5}">
                      <a16:colId xmlns:a16="http://schemas.microsoft.com/office/drawing/2014/main" val="3007335140"/>
                    </a:ext>
                  </a:extLst>
                </a:gridCol>
                <a:gridCol w="1461550">
                  <a:extLst>
                    <a:ext uri="{9D8B030D-6E8A-4147-A177-3AD203B41FA5}">
                      <a16:colId xmlns:a16="http://schemas.microsoft.com/office/drawing/2014/main" val="3077955298"/>
                    </a:ext>
                  </a:extLst>
                </a:gridCol>
              </a:tblGrid>
              <a:tr h="608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Operational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 Identity Mgmt.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(Azure AD, AWS </a:t>
                      </a:r>
                      <a:r>
                        <a:rPr lang="en-US" sz="1000" b="1" dirty="0" err="1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Cognito</a:t>
                      </a: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Cloud Relational </a:t>
                      </a:r>
                      <a:r>
                        <a:rPr lang="en-US" sz="1000" b="1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DB </a:t>
                      </a: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000" b="1" dirty="0" err="1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DBaaS</a:t>
                      </a: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NoSQL </a:t>
                      </a: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000" b="1" dirty="0" err="1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DynamoDB</a:t>
                      </a: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000" b="1" dirty="0" err="1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CosmosDB</a:t>
                      </a: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Server less </a:t>
                      </a: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(AWS Lambda , Azure Functions)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Web Front </a:t>
                      </a: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End/Mobile app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(IIS VM)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128100"/>
                  </a:ext>
                </a:extLst>
              </a:tr>
              <a:tr h="425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463894"/>
                  </a:ext>
                </a:extLst>
              </a:tr>
              <a:tr h="425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LIMITED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170195"/>
                  </a:ext>
                </a:extLst>
              </a:tr>
              <a:tr h="425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LIMITED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504700"/>
                  </a:ext>
                </a:extLst>
              </a:tr>
              <a:tr h="425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84664"/>
                  </a:ext>
                </a:extLst>
              </a:tr>
              <a:tr h="425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199372"/>
                  </a:ext>
                </a:extLst>
              </a:tr>
              <a:tr h="425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41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2" y="1524000"/>
            <a:ext cx="11825978" cy="367575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6883400" y="825500"/>
            <a:ext cx="1816100" cy="158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5052" y="2041939"/>
            <a:ext cx="5139548" cy="175432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DBA who?</a:t>
            </a:r>
            <a:endParaRPr lang="en-US" u="sng" dirty="0" smtClean="0"/>
          </a:p>
          <a:p>
            <a:endParaRPr lang="en-US" dirty="0"/>
          </a:p>
          <a:p>
            <a:r>
              <a:rPr lang="en-US" dirty="0" smtClean="0"/>
              <a:t>After clicking the restore option you can select </a:t>
            </a:r>
          </a:p>
          <a:p>
            <a:r>
              <a:rPr lang="en-US" dirty="0" smtClean="0"/>
              <a:t>you point in time you wish to restore to. </a:t>
            </a:r>
          </a:p>
          <a:p>
            <a:r>
              <a:rPr lang="en-US" dirty="0" smtClean="0"/>
              <a:t>Also you can change the performance tier </a:t>
            </a:r>
          </a:p>
          <a:p>
            <a:r>
              <a:rPr lang="en-US" dirty="0"/>
              <a:t>t</a:t>
            </a:r>
            <a:r>
              <a:rPr lang="en-US" dirty="0" smtClean="0"/>
              <a:t>hat the new data will live 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20389"/>
            <a:ext cx="3360738" cy="56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3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7" y="2656647"/>
            <a:ext cx="11620500" cy="3028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507" y="1223617"/>
            <a:ext cx="537846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restore actions are available in the Activity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7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37" y="2362200"/>
            <a:ext cx="6943725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68300" y="1181100"/>
            <a:ext cx="4801314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Now the restored database will be listed </a:t>
            </a:r>
          </a:p>
          <a:p>
            <a:r>
              <a:rPr lang="en-US" dirty="0" smtClean="0"/>
              <a:t>with the restore given in the restore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7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 DB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Azure Support within 8 hours</a:t>
            </a:r>
          </a:p>
          <a:p>
            <a:r>
              <a:rPr lang="en-US" dirty="0" smtClean="0"/>
              <a:t>Azure support will handle the restore operations</a:t>
            </a:r>
          </a:p>
          <a:p>
            <a:r>
              <a:rPr lang="en-US" dirty="0" smtClean="0"/>
              <a:t>Retains last 2 backups </a:t>
            </a:r>
          </a:p>
          <a:p>
            <a:r>
              <a:rPr lang="en-US" dirty="0" smtClean="0"/>
              <a:t>In the case of corruption reach out to Azure support </a:t>
            </a:r>
          </a:p>
          <a:p>
            <a:pPr lvl="1"/>
            <a:r>
              <a:rPr lang="en-US" dirty="0" smtClean="0"/>
              <a:t>It is recommended that the user should delete the corrupted container to avoid an automatic backup of the corruption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5810935"/>
            <a:ext cx="8873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https://docs.microsoft.com/en-us/azure/cosmos-db/online-backup-and-restore</a:t>
            </a:r>
          </a:p>
        </p:txBody>
      </p:sp>
    </p:spTree>
    <p:extLst>
      <p:ext uri="{BB962C8B-B14F-4D97-AF65-F5344CB8AC3E}">
        <p14:creationId xmlns:p14="http://schemas.microsoft.com/office/powerpoint/2010/main" val="261615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48" y="255152"/>
            <a:ext cx="10620894" cy="63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2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4" y="1748735"/>
            <a:ext cx="11090049" cy="34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4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cloud expert and do not play one TV</a:t>
            </a:r>
          </a:p>
          <a:p>
            <a:pPr lvl="1"/>
            <a:r>
              <a:rPr lang="en-US" dirty="0" smtClean="0"/>
              <a:t>I learn new things everyday</a:t>
            </a:r>
          </a:p>
          <a:p>
            <a:r>
              <a:rPr lang="en-US" dirty="0" smtClean="0"/>
              <a:t>You may hear some different vocabulary</a:t>
            </a:r>
          </a:p>
          <a:p>
            <a:r>
              <a:rPr lang="en-US" dirty="0" smtClean="0"/>
              <a:t>Roles of the data professional are changing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5" y="1142540"/>
            <a:ext cx="12086705" cy="44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88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74" y="0"/>
            <a:ext cx="6935240" cy="66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75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26" y="295332"/>
            <a:ext cx="8407540" cy="61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7" y="2198600"/>
            <a:ext cx="10810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9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host an app on a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cost of ownership</a:t>
            </a:r>
          </a:p>
          <a:p>
            <a:r>
              <a:rPr lang="en-US" dirty="0" smtClean="0"/>
              <a:t>Plethora of technologies to use</a:t>
            </a:r>
          </a:p>
          <a:p>
            <a:r>
              <a:rPr lang="en-US" dirty="0" smtClean="0"/>
              <a:t>Cheaper and quick proof of concepts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My App is hosted…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 are not automatic*</a:t>
            </a:r>
          </a:p>
          <a:p>
            <a:r>
              <a:rPr lang="en-US" dirty="0" smtClean="0"/>
              <a:t>Many of the on premise methodologies apply</a:t>
            </a:r>
          </a:p>
          <a:p>
            <a:r>
              <a:rPr lang="en-US" dirty="0" smtClean="0"/>
              <a:t>Restore most likely won’t be a hardware failure</a:t>
            </a:r>
          </a:p>
          <a:p>
            <a:pPr lvl="1"/>
            <a:r>
              <a:rPr lang="en-US" dirty="0" smtClean="0"/>
              <a:t>Self inflicted, human cause</a:t>
            </a:r>
          </a:p>
          <a:p>
            <a:pPr lvl="1"/>
            <a:r>
              <a:rPr lang="en-US" dirty="0" smtClean="0"/>
              <a:t>Resume generating event(s) </a:t>
            </a:r>
          </a:p>
          <a:p>
            <a:r>
              <a:rPr lang="en-US" dirty="0" smtClean="0"/>
              <a:t>If your provider is having issues, you are having issues</a:t>
            </a:r>
          </a:p>
          <a:p>
            <a:r>
              <a:rPr lang="en-US" dirty="0" smtClean="0"/>
              <a:t>But…If your provider is down so are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recent Azure September 4 2018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postmortem </a:t>
            </a:r>
            <a:r>
              <a:rPr lang="en-US" dirty="0">
                <a:hlinkClick r:id="rId2"/>
              </a:rPr>
              <a:t>https://blogs.msdn.microsoft.com/vsoservice/?</a:t>
            </a:r>
            <a:r>
              <a:rPr lang="en-US" dirty="0" smtClean="0">
                <a:hlinkClick r:id="rId2"/>
              </a:rPr>
              <a:t>p=17485</a:t>
            </a:r>
            <a:endParaRPr lang="en-US" dirty="0" smtClean="0"/>
          </a:p>
          <a:p>
            <a:r>
              <a:rPr lang="en-US" dirty="0" smtClean="0"/>
              <a:t>AWS March 2018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about it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virtualizationreview.com/articles/2018/03/05/aws-outage.aspx</a:t>
            </a:r>
            <a:endParaRPr lang="en-US" dirty="0" smtClean="0"/>
          </a:p>
          <a:p>
            <a:pPr lvl="1"/>
            <a:r>
              <a:rPr lang="en-US" dirty="0" smtClean="0"/>
              <a:t>Impacted Slack, </a:t>
            </a:r>
            <a:r>
              <a:rPr lang="en-US" dirty="0" err="1" smtClean="0"/>
              <a:t>Twilio</a:t>
            </a:r>
            <a:r>
              <a:rPr lang="en-US" dirty="0"/>
              <a:t> </a:t>
            </a:r>
            <a:r>
              <a:rPr lang="en-US" dirty="0" smtClean="0"/>
              <a:t>and others</a:t>
            </a:r>
          </a:p>
          <a:p>
            <a:r>
              <a:rPr lang="en-US" dirty="0" smtClean="0"/>
              <a:t>Status pages might be stale</a:t>
            </a:r>
          </a:p>
          <a:p>
            <a:pPr lvl="1"/>
            <a:r>
              <a:rPr lang="en-US" dirty="0">
                <a:hlinkClick r:id="rId4"/>
              </a:rPr>
              <a:t>https://outage.report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FIRST,  Determine your SLA</a:t>
            </a:r>
          </a:p>
          <a:p>
            <a:r>
              <a:rPr lang="en-US" dirty="0" smtClean="0"/>
              <a:t>Plan for region downtime if needed</a:t>
            </a:r>
          </a:p>
          <a:p>
            <a:r>
              <a:rPr lang="en-US" dirty="0" smtClean="0"/>
              <a:t>Determine the type of backup</a:t>
            </a:r>
          </a:p>
          <a:p>
            <a:pPr lvl="1"/>
            <a:r>
              <a:rPr lang="en-US" dirty="0" smtClean="0"/>
              <a:t>Point in time</a:t>
            </a:r>
          </a:p>
          <a:p>
            <a:pPr lvl="1"/>
            <a:r>
              <a:rPr lang="en-US" dirty="0" smtClean="0"/>
              <a:t>Export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utilities (</a:t>
            </a:r>
            <a:r>
              <a:rPr lang="en-US" dirty="0" err="1" smtClean="0"/>
              <a:t>Commvault</a:t>
            </a:r>
            <a:r>
              <a:rPr lang="en-US" dirty="0" smtClean="0"/>
              <a:t>, </a:t>
            </a:r>
            <a:r>
              <a:rPr lang="en-US" dirty="0" err="1" smtClean="0"/>
              <a:t>Veeam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Monthly, yearly</a:t>
            </a:r>
          </a:p>
          <a:p>
            <a:pPr lvl="1"/>
            <a:r>
              <a:rPr lang="en-US" dirty="0" smtClean="0"/>
              <a:t>Legal requirements</a:t>
            </a:r>
            <a:endParaRPr lang="en-US" dirty="0"/>
          </a:p>
          <a:p>
            <a:r>
              <a:rPr lang="en-US" dirty="0" smtClean="0"/>
              <a:t>Storage </a:t>
            </a:r>
          </a:p>
          <a:p>
            <a:pPr lvl="1"/>
            <a:r>
              <a:rPr lang="en-US" dirty="0" smtClean="0"/>
              <a:t>Determine retention requirements</a:t>
            </a:r>
          </a:p>
          <a:p>
            <a:pPr lvl="2"/>
            <a:r>
              <a:rPr lang="en-US" dirty="0" smtClean="0"/>
              <a:t>Legal and regulation requirements </a:t>
            </a:r>
          </a:p>
          <a:p>
            <a:r>
              <a:rPr lang="en-US" dirty="0" smtClean="0"/>
              <a:t>Cattle not pets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000"/>
          </a:xfrm>
        </p:spPr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301"/>
            <a:ext cx="8596668" cy="44030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Script out creation of resources</a:t>
            </a:r>
          </a:p>
          <a:p>
            <a:pPr lvl="1"/>
            <a:r>
              <a:rPr lang="en-US" dirty="0" smtClean="0"/>
              <a:t>Network, VMs, etc.</a:t>
            </a:r>
          </a:p>
          <a:p>
            <a:r>
              <a:rPr lang="en-US" dirty="0" smtClean="0"/>
              <a:t>Out of the box backup options for VMs (DB images)</a:t>
            </a:r>
          </a:p>
          <a:p>
            <a:pPr lvl="1"/>
            <a:r>
              <a:rPr lang="en-US" dirty="0" smtClean="0"/>
              <a:t>Help control retention/archiving</a:t>
            </a:r>
          </a:p>
          <a:p>
            <a:pPr lvl="1"/>
            <a:r>
              <a:rPr lang="en-US" dirty="0" smtClean="0"/>
              <a:t>Have quirks and hidden cost</a:t>
            </a:r>
          </a:p>
          <a:p>
            <a:r>
              <a:rPr lang="en-US" dirty="0" smtClean="0"/>
              <a:t>Geo Replication</a:t>
            </a:r>
          </a:p>
          <a:p>
            <a:pPr lvl="1"/>
            <a:r>
              <a:rPr lang="en-US" dirty="0" smtClean="0"/>
              <a:t>$$$$</a:t>
            </a:r>
          </a:p>
          <a:p>
            <a:pPr lvl="1"/>
            <a:r>
              <a:rPr lang="en-US" dirty="0" smtClean="0"/>
              <a:t>Depends on the scenario for application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docs.microsoft.com/en-us/azure/sql-database/sql-database-geo-replication-portal</a:t>
            </a:r>
            <a:endParaRPr lang="en-US" dirty="0" smtClean="0"/>
          </a:p>
          <a:p>
            <a:r>
              <a:rPr lang="en-US" dirty="0" smtClean="0"/>
              <a:t>Point in time recovery options</a:t>
            </a:r>
          </a:p>
          <a:p>
            <a:pPr lvl="1"/>
            <a:r>
              <a:rPr lang="en-US" dirty="0" smtClean="0"/>
              <a:t>Retention is usually determined on the performance tier</a:t>
            </a:r>
          </a:p>
          <a:p>
            <a:pPr lvl="1"/>
            <a:r>
              <a:rPr lang="en-US" dirty="0" smtClean="0"/>
              <a:t>Custom retention options available</a:t>
            </a:r>
          </a:p>
          <a:p>
            <a:r>
              <a:rPr lang="en-US" dirty="0" smtClean="0"/>
              <a:t>Deployment of environments </a:t>
            </a:r>
          </a:p>
          <a:p>
            <a:pPr lvl="1"/>
            <a:r>
              <a:rPr lang="en-US" dirty="0" smtClean="0"/>
              <a:t>Infrastructure as code (AWS </a:t>
            </a:r>
            <a:r>
              <a:rPr lang="en-US" dirty="0" err="1" smtClean="0"/>
              <a:t>CloudFormation</a:t>
            </a:r>
            <a:r>
              <a:rPr lang="en-US" dirty="0" smtClean="0"/>
              <a:t>, Chef, Puppet) </a:t>
            </a:r>
          </a:p>
          <a:p>
            <a:pPr lvl="1"/>
            <a:r>
              <a:rPr lang="en-US" dirty="0" smtClean="0"/>
              <a:t>Establish repeatable one deployments to different environments (network setup)</a:t>
            </a:r>
          </a:p>
        </p:txBody>
      </p:sp>
    </p:spTree>
    <p:extLst>
      <p:ext uri="{BB962C8B-B14F-4D97-AF65-F5344CB8AC3E}">
        <p14:creationId xmlns:p14="http://schemas.microsoft.com/office/powerpoint/2010/main" val="30931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and Deployment Tools Available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 to run automation scripts or other tasks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Unit testing automation</a:t>
            </a:r>
          </a:p>
          <a:p>
            <a:pPr lvl="1"/>
            <a:r>
              <a:rPr lang="en-US" dirty="0" smtClean="0"/>
              <a:t>Deployment of objects</a:t>
            </a:r>
          </a:p>
          <a:p>
            <a:r>
              <a:rPr lang="en-US" dirty="0" smtClean="0"/>
              <a:t>Server-less functions </a:t>
            </a:r>
          </a:p>
          <a:p>
            <a:pPr lvl="1"/>
            <a:r>
              <a:rPr lang="en-US" dirty="0" smtClean="0"/>
              <a:t>( AWS Lambda, Azure Function Apps, Azure Automation, Google Cloud Functions)</a:t>
            </a:r>
          </a:p>
          <a:p>
            <a:pPr lvl="1"/>
            <a:r>
              <a:rPr lang="en-US" dirty="0" smtClean="0"/>
              <a:t> Pick your flavor (</a:t>
            </a:r>
            <a:r>
              <a:rPr lang="en-US" dirty="0" err="1" smtClean="0"/>
              <a:t>PoSh</a:t>
            </a:r>
            <a:r>
              <a:rPr lang="en-US" dirty="0" smtClean="0"/>
              <a:t>, C#, Python, AWS CLI,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 availability of supported languages</a:t>
            </a:r>
          </a:p>
          <a:p>
            <a:pPr lvl="2"/>
            <a:r>
              <a:rPr lang="en-US" dirty="0" smtClean="0"/>
              <a:t>Some platforms move around i.e. PowerShell to Azure Automation</a:t>
            </a:r>
          </a:p>
        </p:txBody>
      </p:sp>
    </p:spTree>
    <p:extLst>
      <p:ext uri="{BB962C8B-B14F-4D97-AF65-F5344CB8AC3E}">
        <p14:creationId xmlns:p14="http://schemas.microsoft.com/office/powerpoint/2010/main" val="24765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your backup storage</a:t>
            </a:r>
          </a:p>
          <a:p>
            <a:pPr lvl="1"/>
            <a:r>
              <a:rPr lang="en-US" dirty="0" smtClean="0"/>
              <a:t>Hidden costs in forgetting to archive or failing jobs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</a:p>
          <a:p>
            <a:pPr lvl="1"/>
            <a:r>
              <a:rPr lang="en-US" dirty="0" smtClean="0"/>
              <a:t>PRTG, </a:t>
            </a:r>
            <a:r>
              <a:rPr lang="en-US" dirty="0" err="1" smtClean="0"/>
              <a:t>Dynatrace</a:t>
            </a:r>
            <a:r>
              <a:rPr lang="en-US" dirty="0" smtClean="0"/>
              <a:t>, </a:t>
            </a:r>
            <a:r>
              <a:rPr lang="en-US" dirty="0" err="1" smtClean="0"/>
              <a:t>Solarwinds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669</TotalTime>
  <Words>707</Words>
  <Application>Microsoft Office PowerPoint</Application>
  <PresentationFormat>Widescreen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 3</vt:lpstr>
      <vt:lpstr>Facet</vt:lpstr>
      <vt:lpstr>Cloud Database &amp; Application Backups</vt:lpstr>
      <vt:lpstr>Warnings</vt:lpstr>
      <vt:lpstr>Why host an app on a cloud?</vt:lpstr>
      <vt:lpstr>But My App is hosted…</vt:lpstr>
      <vt:lpstr>Outages</vt:lpstr>
      <vt:lpstr>Backup Strategy </vt:lpstr>
      <vt:lpstr>Automation</vt:lpstr>
      <vt:lpstr>Automation and Deployment Tools Available </vt:lpstr>
      <vt:lpstr>Monitoring</vt:lpstr>
      <vt:lpstr>Document your application</vt:lpstr>
      <vt:lpstr>Create an Operational Matrix</vt:lpstr>
      <vt:lpstr>Operational Matrix Example</vt:lpstr>
      <vt:lpstr>PowerPoint Presentation</vt:lpstr>
      <vt:lpstr>PowerPoint Presentation</vt:lpstr>
      <vt:lpstr>PowerPoint Presentation</vt:lpstr>
      <vt:lpstr>PowerPoint Presentation</vt:lpstr>
      <vt:lpstr>Cosmo DB Backups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Celentano</dc:creator>
  <cp:lastModifiedBy>Greg Celentano</cp:lastModifiedBy>
  <cp:revision>44</cp:revision>
  <dcterms:created xsi:type="dcterms:W3CDTF">2018-09-11T20:21:36Z</dcterms:created>
  <dcterms:modified xsi:type="dcterms:W3CDTF">2019-03-10T23:26:41Z</dcterms:modified>
</cp:coreProperties>
</file>