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1" r:id="rId4"/>
    <p:sldId id="272" r:id="rId5"/>
    <p:sldId id="258" r:id="rId6"/>
    <p:sldId id="259" r:id="rId7"/>
    <p:sldId id="260" r:id="rId8"/>
    <p:sldId id="261" r:id="rId9"/>
    <p:sldId id="262" r:id="rId10"/>
    <p:sldId id="264" r:id="rId11"/>
    <p:sldId id="265" r:id="rId12"/>
    <p:sldId id="266" r:id="rId13"/>
    <p:sldId id="263" r:id="rId14"/>
    <p:sldId id="267" r:id="rId15"/>
    <p:sldId id="268" r:id="rId16"/>
    <p:sldId id="269" r:id="rId17"/>
    <p:sldId id="270" r:id="rId18"/>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17"/>
    <p:restoredTop sz="94728"/>
  </p:normalViewPr>
  <p:slideViewPr>
    <p:cSldViewPr snapToGrid="0" snapToObjects="1">
      <p:cViewPr varScale="1">
        <p:scale>
          <a:sx n="212" d="100"/>
          <a:sy n="212" d="100"/>
        </p:scale>
        <p:origin x="14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B00E-D397-7049-A83F-6CD5010712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8F5EEB19-1753-AA4A-9091-AE1EFD60FF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5C2E9F2B-B39D-5843-A1DB-B51F3CD20D34}"/>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5" name="Footer Placeholder 4">
            <a:extLst>
              <a:ext uri="{FF2B5EF4-FFF2-40B4-BE49-F238E27FC236}">
                <a16:creationId xmlns:a16="http://schemas.microsoft.com/office/drawing/2014/main" id="{B0CDED42-FDDF-964D-804C-C215E36AE3A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AE0BA2F-2225-5348-84FA-3B1CD68502F6}"/>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491236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C10EC-4B1E-B748-9C51-B46CA8D0D1D2}"/>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8B047B50-FEA4-3C41-9F8E-DC74BED25F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D41BFD1-7E34-3747-AABC-230FD8DC795A}"/>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5" name="Footer Placeholder 4">
            <a:extLst>
              <a:ext uri="{FF2B5EF4-FFF2-40B4-BE49-F238E27FC236}">
                <a16:creationId xmlns:a16="http://schemas.microsoft.com/office/drawing/2014/main" id="{AE3E1D46-79C1-3C41-B574-9B3DB8CA02D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EC22B9E-001A-0543-8285-D6684FBC84C7}"/>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860324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8AE640-9720-B741-9ADB-601065F48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FBA396EF-55E5-7741-BDF9-A9D1DC0B66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94441FD-0100-6841-AF41-72D096304623}"/>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5" name="Footer Placeholder 4">
            <a:extLst>
              <a:ext uri="{FF2B5EF4-FFF2-40B4-BE49-F238E27FC236}">
                <a16:creationId xmlns:a16="http://schemas.microsoft.com/office/drawing/2014/main" id="{B37D28A5-C5DC-664B-8795-947453106D2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BB864BB-0B74-3D4A-8191-F3934CABB455}"/>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63232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EC97-5143-9A48-94FB-F908CFA5AAE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ACED9B9-55CB-BF42-B863-3A470DC33F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6B91274-B84D-184F-8574-4BA23730E764}"/>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5" name="Footer Placeholder 4">
            <a:extLst>
              <a:ext uri="{FF2B5EF4-FFF2-40B4-BE49-F238E27FC236}">
                <a16:creationId xmlns:a16="http://schemas.microsoft.com/office/drawing/2014/main" id="{93A2F096-25B7-A148-8B6B-CCA146F3B2E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6803128-36AB-6144-8B7E-1F5E45D04967}"/>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490811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FCBC-3E31-5444-BE8A-0151EB3963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11B86F2A-4638-B147-A10D-EAD33F3B9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416949-D443-E142-B38A-00A8ABC260D4}"/>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5" name="Footer Placeholder 4">
            <a:extLst>
              <a:ext uri="{FF2B5EF4-FFF2-40B4-BE49-F238E27FC236}">
                <a16:creationId xmlns:a16="http://schemas.microsoft.com/office/drawing/2014/main" id="{9F05E7A3-09EC-6949-BAB6-2BFA8798CD1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F84F1E6-3A4C-3B4C-95B5-44BFAD89319E}"/>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4007691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57E37-4647-E849-9D6E-CB2A52F0C600}"/>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970F906-932E-0D43-9CFE-2FE3349830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DCE11E0C-9415-114B-9282-98196AE6BC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054579BB-3BF5-C24F-A317-BD10D7529E0C}"/>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6" name="Footer Placeholder 5">
            <a:extLst>
              <a:ext uri="{FF2B5EF4-FFF2-40B4-BE49-F238E27FC236}">
                <a16:creationId xmlns:a16="http://schemas.microsoft.com/office/drawing/2014/main" id="{FBDBA5CB-D82F-4249-89AA-E39ED2EF22E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B22E2F8-4EC7-F94C-8C04-3E20B77F3FCF}"/>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3175129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6C825-6EC9-6D47-BB0F-A4A873924BA9}"/>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73F61F0-47DA-154A-8AE8-A39DAF3CCC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3585E4-ADA4-4342-A05A-159C6981D7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9216ACCC-98F7-5F43-8C9A-0087C1339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8652BE-2BB0-E747-9FC9-889B5F06D4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1944B8C4-B0D2-9146-9C1C-0AEBC6C77E53}"/>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8" name="Footer Placeholder 7">
            <a:extLst>
              <a:ext uri="{FF2B5EF4-FFF2-40B4-BE49-F238E27FC236}">
                <a16:creationId xmlns:a16="http://schemas.microsoft.com/office/drawing/2014/main" id="{61FD12EA-9874-0B48-BD94-7DF0D85B8F76}"/>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18BCF527-5B46-FD47-B4EE-4EC9FB9A04B7}"/>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3751856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15DB-9570-A54A-9081-05D464F811A2}"/>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74C069C7-1AD4-884E-A8F5-7165D4C3CC9C}"/>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4" name="Footer Placeholder 3">
            <a:extLst>
              <a:ext uri="{FF2B5EF4-FFF2-40B4-BE49-F238E27FC236}">
                <a16:creationId xmlns:a16="http://schemas.microsoft.com/office/drawing/2014/main" id="{A0529D4C-2270-E94B-A50C-0A32FF9485CF}"/>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BC33B6F7-C6E4-B74A-9E53-EA800720A8D5}"/>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13405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280A50-7DA3-A848-87AF-996CD68ABEEB}"/>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3" name="Footer Placeholder 2">
            <a:extLst>
              <a:ext uri="{FF2B5EF4-FFF2-40B4-BE49-F238E27FC236}">
                <a16:creationId xmlns:a16="http://schemas.microsoft.com/office/drawing/2014/main" id="{B4B2F99B-D40F-A64F-93BB-540717514EE6}"/>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58CFE7D5-1BC0-8B49-9EE4-4049DBE10486}"/>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150299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3E256-CADD-CE48-825F-3A0876B956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7590EEAD-6FFC-BC45-ABCD-E0C45E7E09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81DA0A55-8054-F64A-BDCC-37B9D977FB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46D9AA-92D2-5B48-B6C6-B01DBE5DA8F0}"/>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6" name="Footer Placeholder 5">
            <a:extLst>
              <a:ext uri="{FF2B5EF4-FFF2-40B4-BE49-F238E27FC236}">
                <a16:creationId xmlns:a16="http://schemas.microsoft.com/office/drawing/2014/main" id="{8458F25D-D54B-5342-86F0-AF3D3DDAAC3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AF4E5C4-E764-F441-9C00-2578399D72C9}"/>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2923419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9AC0F-6F1F-E14E-BC6F-CEFCCD6A62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CAEF4020-E57D-CF4F-8F3E-3D0D0ED77A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8EE5EF3E-108C-AE45-A1B3-449A4F344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C0BE0-EB71-7F41-B55C-B7C70903AE62}"/>
              </a:ext>
            </a:extLst>
          </p:cNvPr>
          <p:cNvSpPr>
            <a:spLocks noGrp="1"/>
          </p:cNvSpPr>
          <p:nvPr>
            <p:ph type="dt" sz="half" idx="10"/>
          </p:nvPr>
        </p:nvSpPr>
        <p:spPr/>
        <p:txBody>
          <a:bodyPr/>
          <a:lstStyle/>
          <a:p>
            <a:fld id="{FB4FC625-9259-7748-9FCE-6E75ED235EC3}" type="datetimeFigureOut">
              <a:rPr lang="en-IL" smtClean="0"/>
              <a:t>12/08/2020</a:t>
            </a:fld>
            <a:endParaRPr lang="en-IL"/>
          </a:p>
        </p:txBody>
      </p:sp>
      <p:sp>
        <p:nvSpPr>
          <p:cNvPr id="6" name="Footer Placeholder 5">
            <a:extLst>
              <a:ext uri="{FF2B5EF4-FFF2-40B4-BE49-F238E27FC236}">
                <a16:creationId xmlns:a16="http://schemas.microsoft.com/office/drawing/2014/main" id="{1470EDAA-C34B-BE48-9D74-5D769EA5695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4B7D271-93E4-F146-B620-BB5F46BCFFDC}"/>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2223375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C0534D-4931-1846-A23D-E0CF1FB3B5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DAEAAFA1-F7EE-484B-9F0A-63F39399C6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13E35DE-0830-6A48-B275-E792B39C96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4FC625-9259-7748-9FCE-6E75ED235EC3}" type="datetimeFigureOut">
              <a:rPr lang="en-IL" smtClean="0"/>
              <a:t>12/08/2020</a:t>
            </a:fld>
            <a:endParaRPr lang="en-IL"/>
          </a:p>
        </p:txBody>
      </p:sp>
      <p:sp>
        <p:nvSpPr>
          <p:cNvPr id="5" name="Footer Placeholder 4">
            <a:extLst>
              <a:ext uri="{FF2B5EF4-FFF2-40B4-BE49-F238E27FC236}">
                <a16:creationId xmlns:a16="http://schemas.microsoft.com/office/drawing/2014/main" id="{3FBEAB39-1583-8947-B2D9-33F49A197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7C14C365-7419-9D4A-895E-0095DBBF3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8D4A9-BBC4-F14A-A703-A8D1AEFCE2CA}" type="slidenum">
              <a:rPr lang="en-IL" smtClean="0"/>
              <a:t>‹#›</a:t>
            </a:fld>
            <a:endParaRPr lang="en-IL"/>
          </a:p>
        </p:txBody>
      </p:sp>
    </p:spTree>
    <p:extLst>
      <p:ext uri="{BB962C8B-B14F-4D97-AF65-F5344CB8AC3E}">
        <p14:creationId xmlns:p14="http://schemas.microsoft.com/office/powerpoint/2010/main" val="1935359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terraform.io/doc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erraform.io/docs/state/purpose.html" TargetMode="External"/><Relationship Id="rId2" Type="http://schemas.openxmlformats.org/officeDocument/2006/relationships/hyperlink" Target="https://www.terraform.io/docs/backends/index.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learn.hashicorp.com/tutorials/terraform/install-cl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registry.terraform.io/providers/hashicorp/aws/latest/docs/resources/network_interface" TargetMode="External"/><Relationship Id="rId3" Type="http://schemas.openxmlformats.org/officeDocument/2006/relationships/hyperlink" Target="https://registry.terraform.io/providers/hashicorp/aws/latest/docs/resources/internet_gateway" TargetMode="External"/><Relationship Id="rId7" Type="http://schemas.openxmlformats.org/officeDocument/2006/relationships/hyperlink" Target="https://registry.terraform.io/providers/hashicorp/aws/latest/docs/resources/security_group" TargetMode="External"/><Relationship Id="rId2" Type="http://schemas.openxmlformats.org/officeDocument/2006/relationships/hyperlink" Target="https://registry.terraform.io/providers/hashicorp/aws/latest/docs/resources/vpc" TargetMode="External"/><Relationship Id="rId1" Type="http://schemas.openxmlformats.org/officeDocument/2006/relationships/slideLayout" Target="../slideLayouts/slideLayout2.xml"/><Relationship Id="rId6" Type="http://schemas.openxmlformats.org/officeDocument/2006/relationships/hyperlink" Target="https://registry.terraform.io/providers/hashicorp/aws/latest/docs/resources/route_table_association" TargetMode="External"/><Relationship Id="rId5" Type="http://schemas.openxmlformats.org/officeDocument/2006/relationships/hyperlink" Target="https://registry.terraform.io/providers/hashicorp/aws/latest/docs/resources/subnet" TargetMode="External"/><Relationship Id="rId10" Type="http://schemas.openxmlformats.org/officeDocument/2006/relationships/hyperlink" Target="https://registry.terraform.io/providers/hashicorp/aws/latest/docs/resources/instance" TargetMode="External"/><Relationship Id="rId4" Type="http://schemas.openxmlformats.org/officeDocument/2006/relationships/hyperlink" Target="https://registry.terraform.io/providers/hashicorp/aws/latest/docs/resources/route_table" TargetMode="External"/><Relationship Id="rId9" Type="http://schemas.openxmlformats.org/officeDocument/2006/relationships/hyperlink" Target="https://registry.terraform.io/providers/hashicorp/aws/latest/docs/resources/ei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320D-E25A-3643-8D13-4EB8E705B7B4}"/>
              </a:ext>
            </a:extLst>
          </p:cNvPr>
          <p:cNvSpPr>
            <a:spLocks noGrp="1"/>
          </p:cNvSpPr>
          <p:nvPr>
            <p:ph type="ctrTitle"/>
          </p:nvPr>
        </p:nvSpPr>
        <p:spPr>
          <a:xfrm>
            <a:off x="1524000" y="1122363"/>
            <a:ext cx="9144000" cy="230448"/>
          </a:xfrm>
        </p:spPr>
        <p:txBody>
          <a:bodyPr>
            <a:normAutofit fontScale="90000"/>
          </a:bodyPr>
          <a:lstStyle/>
          <a:p>
            <a:r>
              <a:rPr lang="en-IL" dirty="0"/>
              <a:t>Terraform Overview</a:t>
            </a:r>
          </a:p>
        </p:txBody>
      </p:sp>
      <p:sp>
        <p:nvSpPr>
          <p:cNvPr id="3" name="Subtitle 2">
            <a:extLst>
              <a:ext uri="{FF2B5EF4-FFF2-40B4-BE49-F238E27FC236}">
                <a16:creationId xmlns:a16="http://schemas.microsoft.com/office/drawing/2014/main" id="{33ACE2A7-C839-8D41-B291-194AC331EC5D}"/>
              </a:ext>
            </a:extLst>
          </p:cNvPr>
          <p:cNvSpPr>
            <a:spLocks noGrp="1"/>
          </p:cNvSpPr>
          <p:nvPr>
            <p:ph type="subTitle" idx="1"/>
          </p:nvPr>
        </p:nvSpPr>
        <p:spPr>
          <a:xfrm>
            <a:off x="1524000" y="1609596"/>
            <a:ext cx="9144000" cy="3798600"/>
          </a:xfrm>
        </p:spPr>
        <p:txBody>
          <a:bodyPr>
            <a:normAutofit fontScale="25000" lnSpcReduction="20000"/>
          </a:bodyPr>
          <a:lstStyle/>
          <a:p>
            <a:pPr algn="l"/>
            <a:r>
              <a:rPr lang="en-IL" sz="4200" dirty="0"/>
              <a:t>What is terraform? </a:t>
            </a:r>
            <a:r>
              <a:rPr lang="en-US" sz="1800" dirty="0">
                <a:hlinkClick r:id="rId2"/>
              </a:rPr>
              <a:t>https://www.terraform.io/docs</a:t>
            </a:r>
            <a:br>
              <a:rPr lang="en-US" sz="1800" dirty="0"/>
            </a:br>
            <a:br>
              <a:rPr lang="en-US" sz="1800" dirty="0"/>
            </a:br>
            <a:endParaRPr lang="en-IL" sz="1800" dirty="0"/>
          </a:p>
          <a:p>
            <a:pPr marL="457200" indent="-457200" algn="l">
              <a:buAutoNum type="arabicPeriod"/>
            </a:pPr>
            <a:r>
              <a:rPr lang="en-US" sz="5500" dirty="0"/>
              <a:t>W</a:t>
            </a:r>
            <a:r>
              <a:rPr lang="en-IL" sz="5500" dirty="0"/>
              <a:t>ritten in HCL Files with .tf extension</a:t>
            </a:r>
          </a:p>
          <a:p>
            <a:pPr marL="457200" indent="-457200" algn="l">
              <a:buFont typeface="Arial" panose="020B0604020202020204" pitchFamily="34" charset="0"/>
              <a:buAutoNum type="arabicPeriod"/>
            </a:pPr>
            <a:r>
              <a:rPr lang="en-US" sz="5500" dirty="0">
                <a:solidFill>
                  <a:srgbClr val="1D1E23"/>
                </a:solidFill>
                <a:latin typeface="metro-web"/>
              </a:rPr>
              <a:t>Terraform is a tool for building, changing, and versioning infrastructure safely and efficiently. Terraform can manage existing and popular service providers as well as custom in-house solutions</a:t>
            </a:r>
          </a:p>
          <a:p>
            <a:pPr marL="457200" indent="-457200" algn="l">
              <a:buFont typeface="Arial" panose="020B0604020202020204" pitchFamily="34" charset="0"/>
              <a:buAutoNum type="arabicPeriod"/>
            </a:pPr>
            <a:r>
              <a:rPr lang="en-US" sz="5500" u="sng" dirty="0">
                <a:solidFill>
                  <a:srgbClr val="1D1E23"/>
                </a:solidFill>
                <a:latin typeface="metro-web"/>
              </a:rPr>
              <a:t>Infrastructure as Code</a:t>
            </a:r>
            <a:r>
              <a:rPr lang="en-US" sz="5500" dirty="0">
                <a:solidFill>
                  <a:srgbClr val="1D1E23"/>
                </a:solidFill>
                <a:latin typeface="metro-web"/>
              </a:rPr>
              <a:t>:</a:t>
            </a:r>
            <a:br>
              <a:rPr lang="en-US" sz="5500" dirty="0">
                <a:solidFill>
                  <a:srgbClr val="1D1E23"/>
                </a:solidFill>
                <a:latin typeface="metro-web"/>
              </a:rPr>
            </a:br>
            <a:br>
              <a:rPr lang="en-US" sz="5500" dirty="0">
                <a:solidFill>
                  <a:srgbClr val="1D1E23"/>
                </a:solidFill>
                <a:latin typeface="metro-web"/>
              </a:rPr>
            </a:br>
            <a:r>
              <a:rPr lang="en-US" sz="5500" dirty="0">
                <a:solidFill>
                  <a:srgbClr val="1D1E23"/>
                </a:solidFill>
                <a:latin typeface="metro-web"/>
              </a:rPr>
              <a:t>Infrastructure is described using a high-level configuration syntax. This allows a blueprint of your datacenter to be versioned and treated as you would any other code. Additionally, infrastructure can be shared and re-used</a:t>
            </a:r>
          </a:p>
          <a:p>
            <a:pPr marL="457200" indent="-457200" algn="l">
              <a:buAutoNum type="arabicPeriod"/>
            </a:pPr>
            <a:r>
              <a:rPr lang="en-US" sz="5500" u="sng" dirty="0">
                <a:solidFill>
                  <a:srgbClr val="1D1E23"/>
                </a:solidFill>
                <a:latin typeface="metro-web"/>
              </a:rPr>
              <a:t>Execution Plans</a:t>
            </a:r>
            <a:r>
              <a:rPr lang="en-US" sz="5500" dirty="0">
                <a:solidFill>
                  <a:srgbClr val="1D1E23"/>
                </a:solidFill>
                <a:latin typeface="metro-web"/>
              </a:rPr>
              <a:t>:</a:t>
            </a:r>
            <a:br>
              <a:rPr lang="en-US" sz="5500" dirty="0">
                <a:solidFill>
                  <a:srgbClr val="1D1E23"/>
                </a:solidFill>
                <a:latin typeface="metro-web"/>
              </a:rPr>
            </a:br>
            <a:br>
              <a:rPr lang="en-US" sz="5500" dirty="0">
                <a:solidFill>
                  <a:srgbClr val="1D1E23"/>
                </a:solidFill>
                <a:latin typeface="metro-web"/>
              </a:rPr>
            </a:br>
            <a:r>
              <a:rPr lang="en-US" sz="5500" dirty="0">
                <a:solidFill>
                  <a:srgbClr val="1D1E23"/>
                </a:solidFill>
                <a:latin typeface="metro-web"/>
              </a:rPr>
              <a:t>Terraform has a "planning" step where it generates an execution plan. The execution plan shows what Terraform will do when        you call apply. This lets you avoid any surprises when Terraform manipulates infrastructure</a:t>
            </a:r>
          </a:p>
          <a:p>
            <a:pPr marL="457200" indent="-457200" algn="l">
              <a:buFont typeface="Arial" panose="020B0604020202020204" pitchFamily="34" charset="0"/>
              <a:buAutoNum type="arabicPeriod"/>
            </a:pPr>
            <a:r>
              <a:rPr lang="en-US" sz="5500" u="sng" dirty="0">
                <a:solidFill>
                  <a:srgbClr val="1D1E23"/>
                </a:solidFill>
                <a:latin typeface="metro-web"/>
              </a:rPr>
              <a:t>Providers</a:t>
            </a:r>
            <a:r>
              <a:rPr lang="en-US" sz="5500" dirty="0">
                <a:solidFill>
                  <a:srgbClr val="1D1E23"/>
                </a:solidFill>
                <a:latin typeface="metro-web"/>
              </a:rPr>
              <a:t>: </a:t>
            </a:r>
            <a:br>
              <a:rPr lang="en-US" sz="5500" dirty="0">
                <a:solidFill>
                  <a:srgbClr val="1D1E23"/>
                </a:solidFill>
                <a:latin typeface="metro-web"/>
              </a:rPr>
            </a:br>
            <a:br>
              <a:rPr lang="en-US" sz="5500" dirty="0">
                <a:solidFill>
                  <a:srgbClr val="1D1E23"/>
                </a:solidFill>
                <a:latin typeface="metro-web"/>
              </a:rPr>
            </a:br>
            <a:r>
              <a:rPr lang="en-US" sz="5500" dirty="0">
                <a:solidFill>
                  <a:srgbClr val="1D1E23"/>
                </a:solidFill>
                <a:latin typeface="metro-web"/>
              </a:rPr>
              <a:t>A provider is responsible for understanding API interactions and exposing resources. Most providers configure a specific infrastructure platform (either cloud or self-hosted). Providers can also offer local utilities for tasks like generating random numbers for unique resource names</a:t>
            </a:r>
            <a:br>
              <a:rPr lang="en-US" sz="5500" dirty="0">
                <a:solidFill>
                  <a:srgbClr val="1D1E23"/>
                </a:solidFill>
                <a:latin typeface="metro-web"/>
              </a:rPr>
            </a:br>
            <a:br>
              <a:rPr lang="en-US" sz="5500" dirty="0">
                <a:solidFill>
                  <a:srgbClr val="1D1E23"/>
                </a:solidFill>
                <a:latin typeface="metro-web"/>
              </a:rPr>
            </a:br>
            <a:r>
              <a:rPr lang="en-US" sz="5500" dirty="0">
                <a:solidFill>
                  <a:srgbClr val="1D1E23"/>
                </a:solidFill>
                <a:latin typeface="metro-web"/>
              </a:rPr>
              <a:t>- We will be using the AWS provider and the only difference between that and other providers is </a:t>
            </a:r>
            <a:r>
              <a:rPr lang="en-US" sz="5500">
                <a:solidFill>
                  <a:srgbClr val="1D1E23"/>
                </a:solidFill>
                <a:latin typeface="metro-web"/>
              </a:rPr>
              <a:t>the syntax used.</a:t>
            </a:r>
            <a:br>
              <a:rPr lang="en-US" sz="5500">
                <a:solidFill>
                  <a:srgbClr val="1D1E23"/>
                </a:solidFill>
                <a:latin typeface="metro-web"/>
              </a:rPr>
            </a:br>
            <a:endParaRPr lang="en-US" sz="5500" dirty="0">
              <a:solidFill>
                <a:srgbClr val="1D1E23"/>
              </a:solidFill>
              <a:latin typeface="metro-web"/>
            </a:endParaRPr>
          </a:p>
          <a:p>
            <a:pPr marL="457200" indent="-457200" algn="l">
              <a:buFont typeface="Arial" panose="020B0604020202020204" pitchFamily="34" charset="0"/>
              <a:buAutoNum type="arabicPeriod"/>
            </a:pPr>
            <a:endParaRPr lang="en-US" sz="1800" dirty="0">
              <a:solidFill>
                <a:srgbClr val="1D1E23"/>
              </a:solidFill>
              <a:latin typeface="metro-web"/>
            </a:endParaRPr>
          </a:p>
          <a:p>
            <a:pPr algn="l"/>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endParaRPr lang="en-IL" sz="1800" dirty="0"/>
          </a:p>
        </p:txBody>
      </p:sp>
    </p:spTree>
    <p:extLst>
      <p:ext uri="{BB962C8B-B14F-4D97-AF65-F5344CB8AC3E}">
        <p14:creationId xmlns:p14="http://schemas.microsoft.com/office/powerpoint/2010/main" val="84526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2D28-A2A1-8E4D-87BD-6F0063F21875}"/>
              </a:ext>
            </a:extLst>
          </p:cNvPr>
          <p:cNvSpPr>
            <a:spLocks noGrp="1"/>
          </p:cNvSpPr>
          <p:nvPr>
            <p:ph type="title"/>
          </p:nvPr>
        </p:nvSpPr>
        <p:spPr/>
        <p:txBody>
          <a:bodyPr/>
          <a:lstStyle/>
          <a:p>
            <a:r>
              <a:rPr lang="en-IL" dirty="0"/>
              <a:t>Variables and Outputs</a:t>
            </a:r>
          </a:p>
        </p:txBody>
      </p:sp>
      <p:sp>
        <p:nvSpPr>
          <p:cNvPr id="3" name="Content Placeholder 2">
            <a:extLst>
              <a:ext uri="{FF2B5EF4-FFF2-40B4-BE49-F238E27FC236}">
                <a16:creationId xmlns:a16="http://schemas.microsoft.com/office/drawing/2014/main" id="{E12087E0-666D-574A-8026-67BC999D1D7B}"/>
              </a:ext>
            </a:extLst>
          </p:cNvPr>
          <p:cNvSpPr>
            <a:spLocks noGrp="1"/>
          </p:cNvSpPr>
          <p:nvPr>
            <p:ph idx="1"/>
          </p:nvPr>
        </p:nvSpPr>
        <p:spPr/>
        <p:txBody>
          <a:bodyPr/>
          <a:lstStyle/>
          <a:p>
            <a:pPr marL="0" indent="0">
              <a:buNone/>
            </a:pPr>
            <a:r>
              <a:rPr lang="en-IL" sz="1800" dirty="0"/>
              <a:t>So far we have provisioned the resources using a “hard-coded” values.</a:t>
            </a:r>
          </a:p>
          <a:p>
            <a:pPr marL="0" indent="0">
              <a:buNone/>
            </a:pPr>
            <a:r>
              <a:rPr lang="en-IL" sz="1800" dirty="0"/>
              <a:t>This will not be the case in the real world, especially in production. You want the code to receive the values for each attribute inside the resource (or the once requested by the customer) and populate them into the code at provision time.</a:t>
            </a:r>
          </a:p>
          <a:p>
            <a:pPr marL="0" indent="0">
              <a:buNone/>
            </a:pPr>
            <a:r>
              <a:rPr lang="en-IL" sz="1800" dirty="0"/>
              <a:t>As we saw in the last demo, we can output the values of the provisioned resources in order to access them faster instead of looking them up in the console such as: instance ip, db endpoint, eks cluster endpoint and so on.</a:t>
            </a:r>
          </a:p>
          <a:p>
            <a:pPr marL="514350" indent="-514350">
              <a:buAutoNum type="arabicPeriod"/>
            </a:pPr>
            <a:r>
              <a:rPr lang="en-IL" sz="1800" dirty="0"/>
              <a:t>variables.tf – in this file we assign the variables and have the option of giving them a default value</a:t>
            </a:r>
          </a:p>
          <a:p>
            <a:pPr marL="514350" indent="-514350">
              <a:buAutoNum type="arabicPeriod"/>
            </a:pPr>
            <a:r>
              <a:rPr lang="en-US" sz="1800" dirty="0" err="1"/>
              <a:t>outputs.tf</a:t>
            </a:r>
            <a:r>
              <a:rPr lang="en-US" sz="1800" dirty="0"/>
              <a:t> – this is the conventional file to store all of your </a:t>
            </a:r>
            <a:r>
              <a:rPr lang="en-US" sz="1800" dirty="0" err="1"/>
              <a:t>ouputs</a:t>
            </a:r>
            <a:endParaRPr lang="en-US" sz="1800" dirty="0"/>
          </a:p>
          <a:p>
            <a:pPr marL="514350" indent="-514350">
              <a:buAutoNum type="arabicPeriod"/>
            </a:pPr>
            <a:endParaRPr lang="en-US" sz="1800" dirty="0"/>
          </a:p>
          <a:p>
            <a:pPr>
              <a:buFontTx/>
              <a:buChar char="-"/>
            </a:pPr>
            <a:r>
              <a:rPr lang="en-US" sz="1800" dirty="0"/>
              <a:t>All of the .</a:t>
            </a:r>
            <a:r>
              <a:rPr lang="en-US" sz="1800" dirty="0" err="1"/>
              <a:t>tf</a:t>
            </a:r>
            <a:r>
              <a:rPr lang="en-US" sz="1800" dirty="0"/>
              <a:t> files we create is just a way to decouple different types of code (outputs, resources, variables </a:t>
            </a:r>
            <a:r>
              <a:rPr lang="en-US" sz="1800" dirty="0" err="1"/>
              <a:t>etc</a:t>
            </a:r>
            <a:r>
              <a:rPr lang="en-US" sz="1800" dirty="0"/>
              <a:t>). You can take all your code and store it in a single .</a:t>
            </a:r>
            <a:r>
              <a:rPr lang="en-US" sz="1800" dirty="0" err="1"/>
              <a:t>tf</a:t>
            </a:r>
            <a:r>
              <a:rPr lang="en-US" sz="1800" dirty="0"/>
              <a:t> file but this is far from being best practice and will never be used</a:t>
            </a:r>
          </a:p>
          <a:p>
            <a:pPr marL="0" indent="0">
              <a:buNone/>
            </a:pPr>
            <a:endParaRPr lang="en-IL" sz="1800" dirty="0"/>
          </a:p>
          <a:p>
            <a:pPr marL="0" indent="0">
              <a:buNone/>
            </a:pPr>
            <a:endParaRPr lang="en-IL" dirty="0"/>
          </a:p>
        </p:txBody>
      </p:sp>
    </p:spTree>
    <p:extLst>
      <p:ext uri="{BB962C8B-B14F-4D97-AF65-F5344CB8AC3E}">
        <p14:creationId xmlns:p14="http://schemas.microsoft.com/office/powerpoint/2010/main" val="3789494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D53A-3DF2-874A-9F87-BFD2D6E1B95C}"/>
              </a:ext>
            </a:extLst>
          </p:cNvPr>
          <p:cNvSpPr>
            <a:spLocks noGrp="1"/>
          </p:cNvSpPr>
          <p:nvPr>
            <p:ph type="title"/>
          </p:nvPr>
        </p:nvSpPr>
        <p:spPr/>
        <p:txBody>
          <a:bodyPr/>
          <a:lstStyle/>
          <a:p>
            <a:r>
              <a:rPr lang="en-IL" dirty="0"/>
              <a:t>Demo_5_vars_outputs: tf-demo/demo_5_vars_outputs</a:t>
            </a:r>
          </a:p>
        </p:txBody>
      </p:sp>
      <p:sp>
        <p:nvSpPr>
          <p:cNvPr id="3" name="Content Placeholder 2">
            <a:extLst>
              <a:ext uri="{FF2B5EF4-FFF2-40B4-BE49-F238E27FC236}">
                <a16:creationId xmlns:a16="http://schemas.microsoft.com/office/drawing/2014/main" id="{2AB5B636-B3E9-BC46-AE93-FD499A8B3244}"/>
              </a:ext>
            </a:extLst>
          </p:cNvPr>
          <p:cNvSpPr>
            <a:spLocks noGrp="1"/>
          </p:cNvSpPr>
          <p:nvPr>
            <p:ph idx="1"/>
          </p:nvPr>
        </p:nvSpPr>
        <p:spPr/>
        <p:txBody>
          <a:bodyPr>
            <a:normAutofit lnSpcReduction="10000"/>
          </a:bodyPr>
          <a:lstStyle/>
          <a:p>
            <a:r>
              <a:rPr lang="en-IL" dirty="0"/>
              <a:t>Using outputs will print any information you want about any resource you want on your terminal screen after the run has been completed</a:t>
            </a:r>
          </a:p>
          <a:p>
            <a:r>
              <a:rPr lang="en-IL" dirty="0"/>
              <a:t>Using variables will give you the option to control you environment and configure it at will</a:t>
            </a:r>
          </a:p>
          <a:p>
            <a:r>
              <a:rPr lang="en-IL" dirty="0"/>
              <a:t>Outputs manual alternitive: ”terraform state show &lt;resource&gt;”</a:t>
            </a:r>
            <a:br>
              <a:rPr lang="en-IL" dirty="0"/>
            </a:br>
            <a:r>
              <a:rPr lang="en-IL" dirty="0"/>
              <a:t>This command will give you the information about the resource directly from the state file to pull the details you need</a:t>
            </a:r>
          </a:p>
          <a:p>
            <a:r>
              <a:rPr lang="en-IL" dirty="0"/>
              <a:t>run “terraform state list” to see the available resources</a:t>
            </a:r>
          </a:p>
          <a:p>
            <a:r>
              <a:rPr lang="en-IL" dirty="0"/>
              <a:t>If you want to add a new output, do not apply the changes and simply “terraform refresh” to get those outputs</a:t>
            </a:r>
          </a:p>
          <a:p>
            <a:pPr marL="0" indent="0">
              <a:buNone/>
            </a:pPr>
            <a:endParaRPr lang="en-IL" dirty="0"/>
          </a:p>
        </p:txBody>
      </p:sp>
    </p:spTree>
    <p:extLst>
      <p:ext uri="{BB962C8B-B14F-4D97-AF65-F5344CB8AC3E}">
        <p14:creationId xmlns:p14="http://schemas.microsoft.com/office/powerpoint/2010/main" val="1276881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94AD-FDC5-3E42-AF18-BEFD05539DDE}"/>
              </a:ext>
            </a:extLst>
          </p:cNvPr>
          <p:cNvSpPr>
            <a:spLocks noGrp="1"/>
          </p:cNvSpPr>
          <p:nvPr>
            <p:ph type="title"/>
          </p:nvPr>
        </p:nvSpPr>
        <p:spPr/>
        <p:txBody>
          <a:bodyPr/>
          <a:lstStyle/>
          <a:p>
            <a:r>
              <a:rPr lang="en-IL" dirty="0"/>
              <a:t>Terraform resource handling</a:t>
            </a:r>
          </a:p>
        </p:txBody>
      </p:sp>
      <p:sp>
        <p:nvSpPr>
          <p:cNvPr id="3" name="Content Placeholder 2">
            <a:extLst>
              <a:ext uri="{FF2B5EF4-FFF2-40B4-BE49-F238E27FC236}">
                <a16:creationId xmlns:a16="http://schemas.microsoft.com/office/drawing/2014/main" id="{3109B7B2-8F2E-7349-8A35-42634CD4ACFB}"/>
              </a:ext>
            </a:extLst>
          </p:cNvPr>
          <p:cNvSpPr>
            <a:spLocks noGrp="1"/>
          </p:cNvSpPr>
          <p:nvPr>
            <p:ph idx="1"/>
          </p:nvPr>
        </p:nvSpPr>
        <p:spPr/>
        <p:txBody>
          <a:bodyPr/>
          <a:lstStyle/>
          <a:p>
            <a:r>
              <a:rPr lang="en-IL" dirty="0"/>
              <a:t>”terraform apply/destroy –target &lt;resource name&gt;” – thise will create or destroy a specific resource without changing the other infrastructure</a:t>
            </a:r>
          </a:p>
          <a:p>
            <a:r>
              <a:rPr lang="en-IL" dirty="0"/>
              <a:t>”terraform validate” – will run a syntax check across all of your .tf files but might miss some syntax errors</a:t>
            </a:r>
          </a:p>
          <a:p>
            <a:r>
              <a:rPr lang="en-US" dirty="0"/>
              <a:t>“terraform providers” – will show you all the providers used in your project in a “tree” view</a:t>
            </a:r>
          </a:p>
          <a:p>
            <a:r>
              <a:rPr lang="en-IL" dirty="0"/>
              <a:t>“terraform import” – will import an existing resource into your tfstate file</a:t>
            </a:r>
          </a:p>
          <a:p>
            <a:endParaRPr lang="en-IL" dirty="0"/>
          </a:p>
        </p:txBody>
      </p:sp>
    </p:spTree>
    <p:extLst>
      <p:ext uri="{BB962C8B-B14F-4D97-AF65-F5344CB8AC3E}">
        <p14:creationId xmlns:p14="http://schemas.microsoft.com/office/powerpoint/2010/main" val="1021470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592A7-5320-664A-992C-4CCDEC3E7229}"/>
              </a:ext>
            </a:extLst>
          </p:cNvPr>
          <p:cNvSpPr>
            <a:spLocks noGrp="1"/>
          </p:cNvSpPr>
          <p:nvPr>
            <p:ph type="title"/>
          </p:nvPr>
        </p:nvSpPr>
        <p:spPr/>
        <p:txBody>
          <a:bodyPr/>
          <a:lstStyle/>
          <a:p>
            <a:r>
              <a:rPr lang="en-IL" dirty="0"/>
              <a:t>Modules</a:t>
            </a:r>
          </a:p>
        </p:txBody>
      </p:sp>
      <p:sp>
        <p:nvSpPr>
          <p:cNvPr id="3" name="Content Placeholder 2">
            <a:extLst>
              <a:ext uri="{FF2B5EF4-FFF2-40B4-BE49-F238E27FC236}">
                <a16:creationId xmlns:a16="http://schemas.microsoft.com/office/drawing/2014/main" id="{2C63E211-845C-674F-9685-EC40F43CF494}"/>
              </a:ext>
            </a:extLst>
          </p:cNvPr>
          <p:cNvSpPr>
            <a:spLocks noGrp="1"/>
          </p:cNvSpPr>
          <p:nvPr>
            <p:ph idx="1"/>
          </p:nvPr>
        </p:nvSpPr>
        <p:spPr/>
        <p:txBody>
          <a:bodyPr>
            <a:normAutofit/>
          </a:bodyPr>
          <a:lstStyle/>
          <a:p>
            <a:pPr marL="0" indent="0">
              <a:buNone/>
            </a:pPr>
            <a:r>
              <a:rPr lang="en-IL" sz="1600" dirty="0"/>
              <a:t>Modules are a way to isolate specific resources and provision them at any time, dynamically and without using a duplicate code inside your main root file.</a:t>
            </a:r>
          </a:p>
          <a:p>
            <a:pPr marL="0" indent="0">
              <a:buNone/>
            </a:pPr>
            <a:r>
              <a:rPr lang="en-IL" sz="1600" dirty="0"/>
              <a:t>As we saw in the previous demos, the standard files that are making up the terraform code are: </a:t>
            </a:r>
          </a:p>
          <a:p>
            <a:pPr marL="342900" indent="-342900">
              <a:buAutoNum type="arabicPeriod"/>
            </a:pPr>
            <a:r>
              <a:rPr lang="en-IL" sz="1600" dirty="0"/>
              <a:t>main.tf</a:t>
            </a:r>
          </a:p>
          <a:p>
            <a:pPr marL="342900" indent="-342900">
              <a:buAutoNum type="arabicPeriod"/>
            </a:pPr>
            <a:r>
              <a:rPr lang="en-US" sz="1600" dirty="0"/>
              <a:t>v</a:t>
            </a:r>
            <a:r>
              <a:rPr lang="en-IL" sz="1600" dirty="0"/>
              <a:t>ariables.tf</a:t>
            </a:r>
          </a:p>
          <a:p>
            <a:pPr marL="342900" indent="-342900">
              <a:buAutoNum type="arabicPeriod"/>
            </a:pPr>
            <a:r>
              <a:rPr lang="en-US" sz="1600" dirty="0"/>
              <a:t>o</a:t>
            </a:r>
            <a:r>
              <a:rPr lang="en-IL" sz="1600" dirty="0"/>
              <a:t>utputs.tf</a:t>
            </a:r>
          </a:p>
          <a:p>
            <a:pPr>
              <a:buFontTx/>
              <a:buChar char="-"/>
            </a:pPr>
            <a:r>
              <a:rPr lang="en-IL" sz="1600" dirty="0"/>
              <a:t>Reminder: these files can all be pulled into one single files but this is never recommended</a:t>
            </a:r>
          </a:p>
          <a:p>
            <a:pPr marL="0" indent="0">
              <a:buNone/>
            </a:pPr>
            <a:r>
              <a:rPr lang="en-IL" sz="1600" dirty="0"/>
              <a:t>Module will consist of the same files as your main one but will reside in a different folder. Once you wrote your module, you will need a way to call this module, populate the variables and provision it.</a:t>
            </a:r>
          </a:p>
          <a:p>
            <a:pPr marL="0" indent="0">
              <a:buNone/>
            </a:pPr>
            <a:r>
              <a:rPr lang="en-IL" sz="1600" dirty="0"/>
              <a:t>So now your original ”root” folder with all the above files will be the place where you can call yout modules and apply them.</a:t>
            </a:r>
          </a:p>
          <a:p>
            <a:pPr marL="0" indent="0">
              <a:buNone/>
            </a:pPr>
            <a:r>
              <a:rPr lang="en-IL" sz="1600" dirty="0"/>
              <a:t>”Calling” a module, will tell terraform upon apply/plan, to get all the resources from the module’s folder location and use them in your run.</a:t>
            </a:r>
          </a:p>
          <a:p>
            <a:pPr marL="0" indent="0">
              <a:buNone/>
            </a:pPr>
            <a:r>
              <a:rPr lang="en-IL" sz="1600" dirty="0"/>
              <a:t>This is the perfect way to decouple different layers of your infrustructure into multiple modules that can be called when needed and a fine grain control over each resource</a:t>
            </a:r>
          </a:p>
          <a:p>
            <a:pPr marL="0" indent="0">
              <a:buNone/>
            </a:pPr>
            <a:endParaRPr lang="en-IL" sz="1600" dirty="0"/>
          </a:p>
          <a:p>
            <a:pPr marL="342900" indent="-342900">
              <a:buAutoNum type="arabicPeriod"/>
            </a:pPr>
            <a:endParaRPr lang="en-IL" sz="1600" dirty="0"/>
          </a:p>
          <a:p>
            <a:pPr marL="0" indent="0">
              <a:buNone/>
            </a:pPr>
            <a:endParaRPr lang="en-IL" sz="1600" dirty="0"/>
          </a:p>
          <a:p>
            <a:pPr marL="0" indent="0">
              <a:buNone/>
            </a:pPr>
            <a:endParaRPr lang="en-IL" sz="1600" dirty="0"/>
          </a:p>
        </p:txBody>
      </p:sp>
    </p:spTree>
    <p:extLst>
      <p:ext uri="{BB962C8B-B14F-4D97-AF65-F5344CB8AC3E}">
        <p14:creationId xmlns:p14="http://schemas.microsoft.com/office/powerpoint/2010/main" val="453868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0634E-1960-4F4D-82AA-37FE96AD9E58}"/>
              </a:ext>
            </a:extLst>
          </p:cNvPr>
          <p:cNvSpPr>
            <a:spLocks noGrp="1"/>
          </p:cNvSpPr>
          <p:nvPr>
            <p:ph type="title"/>
          </p:nvPr>
        </p:nvSpPr>
        <p:spPr/>
        <p:txBody>
          <a:bodyPr/>
          <a:lstStyle/>
          <a:p>
            <a:r>
              <a:rPr lang="en-IL" dirty="0"/>
              <a:t>Demo_6_modules: tf_demo/demo_6_modules </a:t>
            </a:r>
          </a:p>
        </p:txBody>
      </p:sp>
      <p:sp>
        <p:nvSpPr>
          <p:cNvPr id="3" name="Content Placeholder 2">
            <a:extLst>
              <a:ext uri="{FF2B5EF4-FFF2-40B4-BE49-F238E27FC236}">
                <a16:creationId xmlns:a16="http://schemas.microsoft.com/office/drawing/2014/main" id="{5855D59C-C6CE-6444-91BE-4E0B37C1E8E1}"/>
              </a:ext>
            </a:extLst>
          </p:cNvPr>
          <p:cNvSpPr>
            <a:spLocks noGrp="1"/>
          </p:cNvSpPr>
          <p:nvPr>
            <p:ph idx="1"/>
          </p:nvPr>
        </p:nvSpPr>
        <p:spPr/>
        <p:txBody>
          <a:bodyPr/>
          <a:lstStyle/>
          <a:p>
            <a:r>
              <a:rPr lang="en-IL" dirty="0"/>
              <a:t>Server module: creating our webserver</a:t>
            </a:r>
          </a:p>
          <a:p>
            <a:r>
              <a:rPr lang="en-IL" dirty="0"/>
              <a:t>Network module: creating all the network components</a:t>
            </a:r>
          </a:p>
          <a:p>
            <a:r>
              <a:rPr lang="en-IL" dirty="0"/>
              <a:t>Root main.tf: calling both modules and pupoluates the variables</a:t>
            </a:r>
          </a:p>
          <a:p>
            <a:r>
              <a:rPr lang="en-US" dirty="0"/>
              <a:t>T</a:t>
            </a:r>
            <a:r>
              <a:rPr lang="en-IL" dirty="0"/>
              <a:t>erraform.tfvars: contains the values of the variables to be injected into the modules</a:t>
            </a:r>
          </a:p>
          <a:p>
            <a:r>
              <a:rPr lang="en-US" dirty="0"/>
              <a:t>Root </a:t>
            </a:r>
            <a:r>
              <a:rPr lang="en-US" dirty="0" err="1"/>
              <a:t>outputs.tf</a:t>
            </a:r>
            <a:r>
              <a:rPr lang="en-US" dirty="0"/>
              <a:t>: will output the </a:t>
            </a:r>
            <a:r>
              <a:rPr lang="en-US" dirty="0" err="1"/>
              <a:t>server_ip</a:t>
            </a:r>
            <a:endParaRPr lang="en-US" dirty="0"/>
          </a:p>
          <a:p>
            <a:r>
              <a:rPr lang="en-US" dirty="0" err="1"/>
              <a:t>Depends_on</a:t>
            </a:r>
            <a:r>
              <a:rPr lang="en-US" dirty="0"/>
              <a:t>: server module will depend on the completion of the network module</a:t>
            </a:r>
            <a:endParaRPr lang="en-IL" dirty="0"/>
          </a:p>
        </p:txBody>
      </p:sp>
    </p:spTree>
    <p:extLst>
      <p:ext uri="{BB962C8B-B14F-4D97-AF65-F5344CB8AC3E}">
        <p14:creationId xmlns:p14="http://schemas.microsoft.com/office/powerpoint/2010/main" val="2004404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2E1D-677A-324B-A916-95BE633CB86D}"/>
              </a:ext>
            </a:extLst>
          </p:cNvPr>
          <p:cNvSpPr>
            <a:spLocks noGrp="1"/>
          </p:cNvSpPr>
          <p:nvPr>
            <p:ph type="title"/>
          </p:nvPr>
        </p:nvSpPr>
        <p:spPr/>
        <p:txBody>
          <a:bodyPr/>
          <a:lstStyle/>
          <a:p>
            <a:r>
              <a:rPr lang="en-IL" dirty="0"/>
              <a:t>Workspaces</a:t>
            </a:r>
          </a:p>
        </p:txBody>
      </p:sp>
      <p:sp>
        <p:nvSpPr>
          <p:cNvPr id="3" name="Content Placeholder 2">
            <a:extLst>
              <a:ext uri="{FF2B5EF4-FFF2-40B4-BE49-F238E27FC236}">
                <a16:creationId xmlns:a16="http://schemas.microsoft.com/office/drawing/2014/main" id="{DAFDD8BB-904B-7840-B6CF-E1FC6067FFAF}"/>
              </a:ext>
            </a:extLst>
          </p:cNvPr>
          <p:cNvSpPr>
            <a:spLocks noGrp="1"/>
          </p:cNvSpPr>
          <p:nvPr>
            <p:ph idx="1"/>
          </p:nvPr>
        </p:nvSpPr>
        <p:spPr/>
        <p:txBody>
          <a:bodyPr>
            <a:normAutofit/>
          </a:bodyPr>
          <a:lstStyle/>
          <a:p>
            <a:r>
              <a:rPr lang="en-US" sz="1800" dirty="0">
                <a:solidFill>
                  <a:srgbClr val="1D1E23"/>
                </a:solidFill>
                <a:latin typeface="metro-web"/>
              </a:rPr>
              <a:t>Each Terraform configuration has an associated </a:t>
            </a:r>
            <a:r>
              <a:rPr lang="en-US" sz="1800" dirty="0">
                <a:solidFill>
                  <a:srgbClr val="623CE4"/>
                </a:solidFill>
                <a:latin typeface="metro-web"/>
                <a:hlinkClick r:id="rId2">
                  <a:extLst>
                    <a:ext uri="{A12FA001-AC4F-418D-AE19-62706E023703}">
                      <ahyp:hlinkClr xmlns:ahyp="http://schemas.microsoft.com/office/drawing/2018/hyperlinkcolor" val="tx"/>
                    </a:ext>
                  </a:extLst>
                </a:hlinkClick>
              </a:rPr>
              <a:t>backend</a:t>
            </a:r>
            <a:r>
              <a:rPr lang="en-US" sz="1800" dirty="0">
                <a:solidFill>
                  <a:srgbClr val="1D1E23"/>
                </a:solidFill>
                <a:latin typeface="metro-web"/>
              </a:rPr>
              <a:t> that defines how operations are executed and where persistent data such as </a:t>
            </a:r>
            <a:r>
              <a:rPr lang="en-US" sz="1800" dirty="0">
                <a:solidFill>
                  <a:srgbClr val="623CE4"/>
                </a:solidFill>
                <a:latin typeface="metro-web"/>
                <a:hlinkClick r:id="rId3">
                  <a:extLst>
                    <a:ext uri="{A12FA001-AC4F-418D-AE19-62706E023703}">
                      <ahyp:hlinkClr xmlns:ahyp="http://schemas.microsoft.com/office/drawing/2018/hyperlinkcolor" val="tx"/>
                    </a:ext>
                  </a:extLst>
                </a:hlinkClick>
              </a:rPr>
              <a:t>the Terraform state</a:t>
            </a:r>
            <a:r>
              <a:rPr lang="en-US" sz="1800" dirty="0">
                <a:solidFill>
                  <a:srgbClr val="1D1E23"/>
                </a:solidFill>
                <a:latin typeface="metro-web"/>
              </a:rPr>
              <a:t> are stored</a:t>
            </a:r>
          </a:p>
          <a:p>
            <a:r>
              <a:rPr lang="en-US" sz="1800" dirty="0">
                <a:solidFill>
                  <a:srgbClr val="1D1E23"/>
                </a:solidFill>
                <a:latin typeface="metro-web"/>
              </a:rPr>
              <a:t>The persistent data stored in the backend belongs to a </a:t>
            </a:r>
            <a:r>
              <a:rPr lang="en-US" sz="1800" i="1" dirty="0">
                <a:solidFill>
                  <a:srgbClr val="1D1E23"/>
                </a:solidFill>
                <a:latin typeface="metro-web"/>
              </a:rPr>
              <a:t>workspace</a:t>
            </a:r>
            <a:r>
              <a:rPr lang="en-US" sz="1800" dirty="0">
                <a:solidFill>
                  <a:srgbClr val="1D1E23"/>
                </a:solidFill>
                <a:latin typeface="metro-web"/>
              </a:rPr>
              <a:t>. Initially the backend has only one workspace, called "default", and thus there is only one Terraform state associated with that configuration</a:t>
            </a:r>
          </a:p>
          <a:p>
            <a:r>
              <a:rPr lang="en-US" sz="1800" dirty="0">
                <a:solidFill>
                  <a:srgbClr val="1D1E23"/>
                </a:solidFill>
                <a:latin typeface="metro-web"/>
              </a:rPr>
              <a:t>By creating multiple workspaces, you can control multiple environments and it’s resources</a:t>
            </a:r>
          </a:p>
          <a:p>
            <a:r>
              <a:rPr lang="en-US" sz="1800" dirty="0">
                <a:solidFill>
                  <a:srgbClr val="1D1E23"/>
                </a:solidFill>
                <a:latin typeface="metro-web"/>
              </a:rPr>
              <a:t>Each workspace will create it’s on </a:t>
            </a:r>
            <a:r>
              <a:rPr lang="en-US" sz="1800" dirty="0" err="1">
                <a:solidFill>
                  <a:srgbClr val="1D1E23"/>
                </a:solidFill>
                <a:latin typeface="metro-web"/>
              </a:rPr>
              <a:t>tfstate</a:t>
            </a:r>
            <a:r>
              <a:rPr lang="en-US" sz="1800" dirty="0">
                <a:solidFill>
                  <a:srgbClr val="1D1E23"/>
                </a:solidFill>
                <a:latin typeface="metro-web"/>
              </a:rPr>
              <a:t> after a run.</a:t>
            </a:r>
          </a:p>
          <a:p>
            <a:r>
              <a:rPr lang="en-US" sz="1800" dirty="0">
                <a:solidFill>
                  <a:srgbClr val="1D1E23"/>
                </a:solidFill>
                <a:latin typeface="metro-web"/>
              </a:rPr>
              <a:t>Commands: </a:t>
            </a:r>
            <a:br>
              <a:rPr lang="en-IL" sz="1800" dirty="0">
                <a:solidFill>
                  <a:srgbClr val="1D1E23"/>
                </a:solidFill>
                <a:latin typeface="metro-web"/>
              </a:rPr>
            </a:br>
            <a:r>
              <a:rPr lang="en-IL" sz="1800" dirty="0">
                <a:solidFill>
                  <a:srgbClr val="1D1E23"/>
                </a:solidFill>
                <a:latin typeface="metro-web"/>
              </a:rPr>
              <a:t>- </a:t>
            </a:r>
            <a:r>
              <a:rPr lang="en-US" sz="1800" dirty="0"/>
              <a:t>terraform workspace new dev: will create a new workspace for the dev environment and will be completely separated from the default one</a:t>
            </a:r>
            <a:br>
              <a:rPr lang="en-US" sz="1800" dirty="0"/>
            </a:br>
            <a:r>
              <a:rPr lang="en-US" sz="1800" dirty="0"/>
              <a:t>- terraform workspace show: show all the workspaces available and the current one being used</a:t>
            </a:r>
          </a:p>
          <a:p>
            <a:r>
              <a:rPr lang="en-US" sz="1800" dirty="0">
                <a:solidFill>
                  <a:srgbClr val="1D1E23"/>
                </a:solidFill>
                <a:latin typeface="metro-web"/>
              </a:rPr>
              <a:t>For local state, Terraform stores the workspace states in a directory called </a:t>
            </a:r>
            <a:r>
              <a:rPr lang="en-US" sz="1800" dirty="0" err="1"/>
              <a:t>terraform.tfstate.d</a:t>
            </a:r>
            <a:r>
              <a:rPr lang="en-US" sz="1800" dirty="0">
                <a:solidFill>
                  <a:srgbClr val="1D1E23"/>
                </a:solidFill>
                <a:latin typeface="metro-web"/>
              </a:rPr>
              <a:t>. This directory should be treated similarly to local-only </a:t>
            </a:r>
            <a:r>
              <a:rPr lang="en-US" sz="1800" dirty="0" err="1"/>
              <a:t>terraform.tfstate</a:t>
            </a:r>
            <a:r>
              <a:rPr lang="en-US" sz="1800" dirty="0">
                <a:solidFill>
                  <a:srgbClr val="1D1E23"/>
                </a:solidFill>
                <a:latin typeface="metro-web"/>
              </a:rPr>
              <a:t>; some teams commit these files to version control, although using a remote backend instead is recommended when there are multiple collaborators.</a:t>
            </a:r>
            <a:endParaRPr lang="en-US" sz="1800" dirty="0"/>
          </a:p>
        </p:txBody>
      </p:sp>
    </p:spTree>
    <p:extLst>
      <p:ext uri="{BB962C8B-B14F-4D97-AF65-F5344CB8AC3E}">
        <p14:creationId xmlns:p14="http://schemas.microsoft.com/office/powerpoint/2010/main" val="3197203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BAF7-D8C2-0348-800A-2C405EA1C6FD}"/>
              </a:ext>
            </a:extLst>
          </p:cNvPr>
          <p:cNvSpPr>
            <a:spLocks noGrp="1"/>
          </p:cNvSpPr>
          <p:nvPr>
            <p:ph type="title"/>
          </p:nvPr>
        </p:nvSpPr>
        <p:spPr/>
        <p:txBody>
          <a:bodyPr/>
          <a:lstStyle/>
          <a:p>
            <a:r>
              <a:rPr lang="en-IL" dirty="0"/>
              <a:t>Demo_7_modules: tf_demo/demo_7_workspaces </a:t>
            </a:r>
          </a:p>
        </p:txBody>
      </p:sp>
      <p:sp>
        <p:nvSpPr>
          <p:cNvPr id="3" name="Content Placeholder 2">
            <a:extLst>
              <a:ext uri="{FF2B5EF4-FFF2-40B4-BE49-F238E27FC236}">
                <a16:creationId xmlns:a16="http://schemas.microsoft.com/office/drawing/2014/main" id="{BCC5D51B-3BA5-F34F-994D-AEF78AA0E9DD}"/>
              </a:ext>
            </a:extLst>
          </p:cNvPr>
          <p:cNvSpPr>
            <a:spLocks noGrp="1"/>
          </p:cNvSpPr>
          <p:nvPr>
            <p:ph idx="1"/>
          </p:nvPr>
        </p:nvSpPr>
        <p:spPr/>
        <p:txBody>
          <a:bodyPr>
            <a:normAutofit lnSpcReduction="10000"/>
          </a:bodyPr>
          <a:lstStyle/>
          <a:p>
            <a:r>
              <a:rPr lang="en-US" sz="1800" dirty="0"/>
              <a:t>T</a:t>
            </a:r>
            <a:r>
              <a:rPr lang="en-IL" sz="1800" dirty="0"/>
              <a:t>erraform workspace show: show all ws and the current one</a:t>
            </a:r>
          </a:p>
          <a:p>
            <a:r>
              <a:rPr lang="en-US" sz="1800" dirty="0"/>
              <a:t>T</a:t>
            </a:r>
            <a:r>
              <a:rPr lang="en-IL" sz="1800" dirty="0"/>
              <a:t>erraform workspace create dev: create dev ws</a:t>
            </a:r>
          </a:p>
          <a:p>
            <a:r>
              <a:rPr lang="en-US" sz="1800" dirty="0"/>
              <a:t>T</a:t>
            </a:r>
            <a:r>
              <a:rPr lang="en-IL" sz="1800" dirty="0"/>
              <a:t>erraform workspace create prod: create prod ws </a:t>
            </a:r>
          </a:p>
          <a:p>
            <a:r>
              <a:rPr lang="en-IL" sz="1800" dirty="0"/>
              <a:t>You will notice that </a:t>
            </a:r>
            <a:r>
              <a:rPr lang="en-US" sz="1800" dirty="0" err="1"/>
              <a:t>terraform.tfstate.d</a:t>
            </a:r>
            <a:r>
              <a:rPr lang="en-US" sz="1800" dirty="0"/>
              <a:t> folder has been created with “dev” and “prod” folders inside. These are your workspaces to store the </a:t>
            </a:r>
            <a:r>
              <a:rPr lang="en-US" sz="1800" dirty="0" err="1"/>
              <a:t>tfstate</a:t>
            </a:r>
            <a:r>
              <a:rPr lang="en-US" sz="1800" dirty="0"/>
              <a:t> file in</a:t>
            </a:r>
          </a:p>
          <a:p>
            <a:r>
              <a:rPr lang="en-US" sz="1800" dirty="0"/>
              <a:t>Terraform workspace select dev: switch to dev </a:t>
            </a:r>
            <a:r>
              <a:rPr lang="en-US" sz="1800" dirty="0" err="1"/>
              <a:t>ws</a:t>
            </a:r>
            <a:endParaRPr lang="en-US" sz="1800" dirty="0"/>
          </a:p>
          <a:p>
            <a:r>
              <a:rPr lang="en-US" sz="1800" dirty="0"/>
              <a:t>Terraform </a:t>
            </a:r>
            <a:r>
              <a:rPr lang="en-US" sz="1800" dirty="0" err="1"/>
              <a:t>aply</a:t>
            </a:r>
            <a:endParaRPr lang="en-US" sz="1800" dirty="0"/>
          </a:p>
          <a:p>
            <a:r>
              <a:rPr lang="en-US" sz="1800" dirty="0"/>
              <a:t>Terraform workspace select prod: switch to prod </a:t>
            </a:r>
            <a:r>
              <a:rPr lang="en-US" sz="1800" dirty="0" err="1"/>
              <a:t>ws</a:t>
            </a:r>
            <a:endParaRPr lang="en-US" sz="1800" dirty="0"/>
          </a:p>
          <a:p>
            <a:r>
              <a:rPr lang="en-US" sz="1800" dirty="0"/>
              <a:t>Terraform apply</a:t>
            </a:r>
          </a:p>
          <a:p>
            <a:pPr marL="0" indent="0">
              <a:buNone/>
            </a:pPr>
            <a:r>
              <a:rPr lang="en-US" sz="1800" dirty="0"/>
              <a:t>You will notice that each folder under </a:t>
            </a:r>
            <a:r>
              <a:rPr lang="en-US" sz="1800" dirty="0" err="1"/>
              <a:t>terraform.tfstate.d</a:t>
            </a:r>
            <a:r>
              <a:rPr lang="en-US" sz="1800" dirty="0"/>
              <a:t> has it’s own state file and both applies were successful although we were using the exact same code with the same </a:t>
            </a:r>
            <a:r>
              <a:rPr lang="en-US" sz="1800" dirty="0" err="1"/>
              <a:t>resrource</a:t>
            </a:r>
            <a:r>
              <a:rPr lang="en-US" sz="1800" dirty="0"/>
              <a:t>.</a:t>
            </a:r>
          </a:p>
          <a:p>
            <a:pPr marL="0" indent="0">
              <a:buNone/>
            </a:pPr>
            <a:r>
              <a:rPr lang="en-US" sz="1800" dirty="0"/>
              <a:t>Now you have to instances running with their own state file</a:t>
            </a:r>
          </a:p>
          <a:p>
            <a:pPr marL="0" indent="0">
              <a:buNone/>
            </a:pPr>
            <a:r>
              <a:rPr lang="en-US" sz="1800" dirty="0"/>
              <a:t>To clean up switch to each </a:t>
            </a:r>
            <a:r>
              <a:rPr lang="en-US" sz="1800" dirty="0" err="1"/>
              <a:t>ws</a:t>
            </a:r>
            <a:r>
              <a:rPr lang="en-US" sz="1800" dirty="0"/>
              <a:t> and run terraform destroy</a:t>
            </a:r>
          </a:p>
          <a:p>
            <a:endParaRPr lang="en-US" sz="1800" dirty="0"/>
          </a:p>
          <a:p>
            <a:pPr marL="0" indent="0">
              <a:buNone/>
            </a:pPr>
            <a:endParaRPr lang="en-US" sz="1800" dirty="0"/>
          </a:p>
        </p:txBody>
      </p:sp>
    </p:spTree>
    <p:extLst>
      <p:ext uri="{BB962C8B-B14F-4D97-AF65-F5344CB8AC3E}">
        <p14:creationId xmlns:p14="http://schemas.microsoft.com/office/powerpoint/2010/main" val="2634557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53C2C-1610-0345-92BF-D37181CD35CC}"/>
              </a:ext>
            </a:extLst>
          </p:cNvPr>
          <p:cNvSpPr>
            <a:spLocks noGrp="1"/>
          </p:cNvSpPr>
          <p:nvPr>
            <p:ph type="title"/>
          </p:nvPr>
        </p:nvSpPr>
        <p:spPr/>
        <p:txBody>
          <a:bodyPr/>
          <a:lstStyle/>
          <a:p>
            <a:r>
              <a:rPr lang="en-IL" dirty="0"/>
              <a:t>Demo_8_locals: tf_demo/demo_8_locals </a:t>
            </a:r>
          </a:p>
        </p:txBody>
      </p:sp>
      <p:sp>
        <p:nvSpPr>
          <p:cNvPr id="3" name="Content Placeholder 2">
            <a:extLst>
              <a:ext uri="{FF2B5EF4-FFF2-40B4-BE49-F238E27FC236}">
                <a16:creationId xmlns:a16="http://schemas.microsoft.com/office/drawing/2014/main" id="{99279286-DA2F-1A4A-A272-D3CDDCACF93C}"/>
              </a:ext>
            </a:extLst>
          </p:cNvPr>
          <p:cNvSpPr>
            <a:spLocks noGrp="1"/>
          </p:cNvSpPr>
          <p:nvPr>
            <p:ph idx="1"/>
          </p:nvPr>
        </p:nvSpPr>
        <p:spPr/>
        <p:txBody>
          <a:bodyPr/>
          <a:lstStyle/>
          <a:p>
            <a:r>
              <a:rPr lang="en-US" dirty="0"/>
              <a:t> Locals are considered a part of the </a:t>
            </a:r>
            <a:r>
              <a:rPr lang="en-US" dirty="0" err="1"/>
              <a:t>tf</a:t>
            </a:r>
            <a:r>
              <a:rPr lang="en-US" dirty="0"/>
              <a:t> file family and can be directly referenced from your code without going through </a:t>
            </a:r>
            <a:r>
              <a:rPr lang="en-US" dirty="0" err="1"/>
              <a:t>variables.tf</a:t>
            </a:r>
            <a:r>
              <a:rPr lang="en-US" dirty="0"/>
              <a:t>. This allows you to directly control the values inside your code.</a:t>
            </a:r>
          </a:p>
          <a:p>
            <a:r>
              <a:rPr lang="en-US" dirty="0"/>
              <a:t>Create </a:t>
            </a:r>
            <a:r>
              <a:rPr lang="en-US" dirty="0" err="1"/>
              <a:t>locals.tf</a:t>
            </a:r>
            <a:r>
              <a:rPr lang="en-US" dirty="0"/>
              <a:t> file</a:t>
            </a:r>
          </a:p>
          <a:p>
            <a:r>
              <a:rPr lang="en-US" dirty="0"/>
              <a:t>Create the variables you want and populate them</a:t>
            </a:r>
          </a:p>
          <a:p>
            <a:r>
              <a:rPr lang="en-US" dirty="0"/>
              <a:t>In </a:t>
            </a:r>
            <a:r>
              <a:rPr lang="en-US" dirty="0" err="1"/>
              <a:t>main.tf</a:t>
            </a:r>
            <a:r>
              <a:rPr lang="en-US" dirty="0"/>
              <a:t> use the local.&lt;variable&gt; to point to the value</a:t>
            </a:r>
          </a:p>
          <a:p>
            <a:r>
              <a:rPr lang="en-US" dirty="0"/>
              <a:t>Apply</a:t>
            </a:r>
          </a:p>
        </p:txBody>
      </p:sp>
    </p:spTree>
    <p:extLst>
      <p:ext uri="{BB962C8B-B14F-4D97-AF65-F5344CB8AC3E}">
        <p14:creationId xmlns:p14="http://schemas.microsoft.com/office/powerpoint/2010/main" val="1167964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EBD8C-B244-7F46-8B8A-6BED60AE6860}"/>
              </a:ext>
            </a:extLst>
          </p:cNvPr>
          <p:cNvSpPr>
            <a:spLocks noGrp="1"/>
          </p:cNvSpPr>
          <p:nvPr>
            <p:ph type="title"/>
          </p:nvPr>
        </p:nvSpPr>
        <p:spPr>
          <a:xfrm>
            <a:off x="838200" y="365126"/>
            <a:ext cx="10515600" cy="673966"/>
          </a:xfrm>
        </p:spPr>
        <p:txBody>
          <a:bodyPr>
            <a:normAutofit fontScale="90000"/>
          </a:bodyPr>
          <a:lstStyle/>
          <a:p>
            <a:r>
              <a:rPr lang="en-IL" dirty="0"/>
              <a:t>Commands</a:t>
            </a:r>
          </a:p>
        </p:txBody>
      </p:sp>
      <p:sp>
        <p:nvSpPr>
          <p:cNvPr id="3" name="Content Placeholder 2">
            <a:extLst>
              <a:ext uri="{FF2B5EF4-FFF2-40B4-BE49-F238E27FC236}">
                <a16:creationId xmlns:a16="http://schemas.microsoft.com/office/drawing/2014/main" id="{83A35281-D9AD-3140-AF88-434F7ADC62A1}"/>
              </a:ext>
            </a:extLst>
          </p:cNvPr>
          <p:cNvSpPr>
            <a:spLocks noGrp="1"/>
          </p:cNvSpPr>
          <p:nvPr>
            <p:ph idx="1"/>
          </p:nvPr>
        </p:nvSpPr>
        <p:spPr>
          <a:xfrm>
            <a:off x="838200" y="1282535"/>
            <a:ext cx="10515600" cy="5373584"/>
          </a:xfrm>
        </p:spPr>
        <p:txBody>
          <a:bodyPr>
            <a:noAutofit/>
          </a:bodyPr>
          <a:lstStyle/>
          <a:p>
            <a:pPr marL="342900" indent="-342900">
              <a:buAutoNum type="arabicPeriod"/>
            </a:pPr>
            <a:r>
              <a:rPr lang="en-US" sz="1600" dirty="0">
                <a:latin typeface="David" panose="020E0502060401010101" pitchFamily="34" charset="-79"/>
                <a:cs typeface="David" panose="020E0502060401010101" pitchFamily="34" charset="-79"/>
              </a:rPr>
              <a:t>“terraform </a:t>
            </a:r>
            <a:r>
              <a:rPr lang="en-US" sz="1600" dirty="0" err="1">
                <a:latin typeface="David" panose="020E0502060401010101" pitchFamily="34" charset="-79"/>
                <a:cs typeface="David" panose="020E0502060401010101" pitchFamily="34" charset="-79"/>
              </a:rPr>
              <a:t>init</a:t>
            </a:r>
            <a:r>
              <a:rPr lang="en-US" sz="1600" dirty="0">
                <a:latin typeface="David" panose="020E0502060401010101" pitchFamily="34" charset="-79"/>
                <a:cs typeface="David" panose="020E0502060401010101" pitchFamily="34" charset="-79"/>
              </a:rPr>
              <a:t>” : Terraform will look at our configuration and download all the providers/modules that we have in our code (</a:t>
            </a:r>
            <a:r>
              <a:rPr lang="en-US" sz="1600" dirty="0" err="1">
                <a:latin typeface="David" panose="020E0502060401010101" pitchFamily="34" charset="-79"/>
                <a:cs typeface="David" panose="020E0502060401010101" pitchFamily="34" charset="-79"/>
              </a:rPr>
              <a:t>gitignore</a:t>
            </a:r>
            <a:r>
              <a:rPr lang="en-US" sz="1600" dirty="0">
                <a:latin typeface="David" panose="020E0502060401010101" pitchFamily="34" charset="-79"/>
                <a:cs typeface="David" panose="020E0502060401010101" pitchFamily="34" charset="-79"/>
              </a:rPr>
              <a:t>?)</a:t>
            </a:r>
          </a:p>
          <a:p>
            <a:pPr marL="342900" indent="-342900">
              <a:buAutoNum type="arabicPeriod"/>
            </a:pPr>
            <a:r>
              <a:rPr lang="en-US" sz="1600" dirty="0">
                <a:latin typeface="David" panose="020E0502060401010101" pitchFamily="34" charset="-79"/>
                <a:cs typeface="David" panose="020E0502060401010101" pitchFamily="34" charset="-79"/>
              </a:rPr>
              <a:t>“terraform apply”: Terraform will go over our code, create a plan, print it on our terminal screen and </a:t>
            </a:r>
            <a:r>
              <a:rPr lang="en-US" sz="1600" dirty="0" err="1">
                <a:latin typeface="David" panose="020E0502060401010101" pitchFamily="34" charset="-79"/>
                <a:cs typeface="David" panose="020E0502060401010101" pitchFamily="34" charset="-79"/>
              </a:rPr>
              <a:t>promt</a:t>
            </a:r>
            <a:r>
              <a:rPr lang="en-US" sz="1600" dirty="0">
                <a:latin typeface="David" panose="020E0502060401010101" pitchFamily="34" charset="-79"/>
                <a:cs typeface="David" panose="020E0502060401010101" pitchFamily="34" charset="-79"/>
              </a:rPr>
              <a:t> for yes/no to start provisioning/abort. This is the stage where the validate, plan and apply happening at the same time</a:t>
            </a:r>
          </a:p>
          <a:p>
            <a:pPr marL="342900" indent="-342900">
              <a:buAutoNum type="arabicPeriod"/>
            </a:pPr>
            <a:r>
              <a:rPr lang="en-US" sz="1600" dirty="0">
                <a:latin typeface="David" panose="020E0502060401010101" pitchFamily="34" charset="-79"/>
                <a:cs typeface="David" panose="020E0502060401010101" pitchFamily="34" charset="-79"/>
              </a:rPr>
              <a:t>“terraform plan”: Terraform will look at our configuration and will build a plan (dry run) of the resources that are going to be provisioned and output this plan for us to review.</a:t>
            </a:r>
            <a:br>
              <a:rPr lang="en-US" sz="1600" dirty="0">
                <a:latin typeface="David" panose="020E0502060401010101" pitchFamily="34" charset="-79"/>
                <a:cs typeface="David" panose="020E0502060401010101" pitchFamily="34" charset="-79"/>
              </a:rPr>
            </a:br>
            <a:r>
              <a:rPr lang="en-US" sz="1600" dirty="0">
                <a:latin typeface="David" panose="020E0502060401010101" pitchFamily="34" charset="-79"/>
                <a:cs typeface="David" panose="020E0502060401010101" pitchFamily="34" charset="-79"/>
              </a:rPr>
              <a:t>You can run plan without creating a plan file out of it or you may output the plan into a dedicated plan file using: “terraform plan </a:t>
            </a:r>
            <a:r>
              <a:rPr lang="en-US" sz="1600" dirty="0">
                <a:solidFill>
                  <a:srgbClr val="0070C0"/>
                </a:solidFill>
                <a:latin typeface="David" panose="020E0502060401010101" pitchFamily="34" charset="-79"/>
                <a:cs typeface="David" panose="020E0502060401010101" pitchFamily="34" charset="-79"/>
              </a:rPr>
              <a:t>–out</a:t>
            </a:r>
            <a:r>
              <a:rPr lang="en-US" sz="1600" dirty="0">
                <a:solidFill>
                  <a:srgbClr val="FF0000"/>
                </a:solidFill>
                <a:latin typeface="David" panose="020E0502060401010101" pitchFamily="34" charset="-79"/>
                <a:cs typeface="David" panose="020E0502060401010101" pitchFamily="34" charset="-79"/>
              </a:rPr>
              <a:t>=&lt;path&gt;”</a:t>
            </a:r>
            <a:br>
              <a:rPr lang="en-US" sz="1600" dirty="0">
                <a:latin typeface="David" panose="020E0502060401010101" pitchFamily="34" charset="-79"/>
                <a:cs typeface="David" panose="020E0502060401010101" pitchFamily="34" charset="-79"/>
              </a:rPr>
            </a:br>
            <a:r>
              <a:rPr lang="en-US" sz="1600" dirty="0">
                <a:latin typeface="David" panose="020E0502060401010101" pitchFamily="34" charset="-79"/>
                <a:cs typeface="David" panose="020E0502060401010101" pitchFamily="34" charset="-79"/>
              </a:rPr>
              <a:t>Once this file is created, you can use it to build this specific plan via “terraform apply” command regardless of whether your code has changed or not.</a:t>
            </a:r>
          </a:p>
          <a:p>
            <a:pPr marL="342900" indent="-342900">
              <a:buAutoNum type="arabicPeriod"/>
            </a:pPr>
            <a:r>
              <a:rPr lang="en-US" sz="1600" dirty="0">
                <a:latin typeface="David" panose="020E0502060401010101" pitchFamily="34" charset="-79"/>
                <a:cs typeface="David" panose="020E0502060401010101" pitchFamily="34" charset="-79"/>
              </a:rPr>
              <a:t>“terraform validate”: Terraform will go over our code and search for errors/dependency issues/provider or a module and will let us know if the configuration is valid or not</a:t>
            </a:r>
          </a:p>
          <a:p>
            <a:pPr marL="342900" indent="-342900">
              <a:buAutoNum type="arabicPeriod"/>
            </a:pPr>
            <a:r>
              <a:rPr lang="en-US" sz="1600" dirty="0">
                <a:latin typeface="David" panose="020E0502060401010101" pitchFamily="34" charset="-79"/>
                <a:cs typeface="David" panose="020E0502060401010101" pitchFamily="34" charset="-79"/>
              </a:rPr>
              <a:t>“terraform import”: You can import the existing resources in your cloud to build a terraform state file to translate your infrastructure into an </a:t>
            </a:r>
            <a:r>
              <a:rPr lang="en-US" sz="1600" dirty="0" err="1">
                <a:latin typeface="David" panose="020E0502060401010101" pitchFamily="34" charset="-79"/>
                <a:cs typeface="David" panose="020E0502060401010101" pitchFamily="34" charset="-79"/>
              </a:rPr>
              <a:t>IaC</a:t>
            </a:r>
            <a:endParaRPr lang="en-US" sz="1600" dirty="0">
              <a:latin typeface="David" panose="020E0502060401010101" pitchFamily="34" charset="-79"/>
              <a:cs typeface="David" panose="020E0502060401010101" pitchFamily="34" charset="-79"/>
            </a:endParaRPr>
          </a:p>
          <a:p>
            <a:pPr marL="342900" indent="-342900">
              <a:buFont typeface="Arial" panose="020B0604020202020204" pitchFamily="34" charset="0"/>
              <a:buAutoNum type="arabicPeriod"/>
            </a:pPr>
            <a:r>
              <a:rPr lang="en-US" sz="1600" dirty="0">
                <a:solidFill>
                  <a:srgbClr val="1D1E23"/>
                </a:solidFill>
                <a:latin typeface="David" panose="020E0502060401010101" pitchFamily="34" charset="-79"/>
                <a:cs typeface="David" panose="020E0502060401010101" pitchFamily="34" charset="-79"/>
              </a:rPr>
              <a:t>“terraform state </a:t>
            </a:r>
            <a:r>
              <a:rPr lang="en-US" sz="1600" dirty="0">
                <a:solidFill>
                  <a:srgbClr val="0070C0"/>
                </a:solidFill>
                <a:latin typeface="David" panose="020E0502060401010101" pitchFamily="34" charset="-79"/>
                <a:cs typeface="David" panose="020E0502060401010101" pitchFamily="34" charset="-79"/>
              </a:rPr>
              <a:t>list/pull</a:t>
            </a:r>
            <a:r>
              <a:rPr lang="en-US" sz="1600" dirty="0">
                <a:solidFill>
                  <a:srgbClr val="1D1E23"/>
                </a:solidFill>
                <a:latin typeface="David" panose="020E0502060401010101" pitchFamily="34" charset="-79"/>
                <a:cs typeface="David" panose="020E0502060401010101" pitchFamily="34" charset="-79"/>
              </a:rPr>
              <a:t>”: will list the resources in your state file in a </a:t>
            </a:r>
            <a:r>
              <a:rPr lang="en-US" sz="1600" dirty="0" err="1">
                <a:solidFill>
                  <a:srgbClr val="1D1E23"/>
                </a:solidFill>
                <a:latin typeface="David" panose="020E0502060401010101" pitchFamily="34" charset="-79"/>
                <a:cs typeface="David" panose="020E0502060401010101" pitchFamily="34" charset="-79"/>
              </a:rPr>
              <a:t>stdout</a:t>
            </a:r>
            <a:r>
              <a:rPr lang="en-US" sz="1600" dirty="0">
                <a:solidFill>
                  <a:srgbClr val="1D1E23"/>
                </a:solidFill>
                <a:latin typeface="David" panose="020E0502060401010101" pitchFamily="34" charset="-79"/>
                <a:cs typeface="David" panose="020E0502060401010101" pitchFamily="34" charset="-79"/>
              </a:rPr>
              <a:t> format/download the state from it’s current location</a:t>
            </a:r>
            <a:endParaRPr lang="en-US" sz="1600" dirty="0">
              <a:latin typeface="David" panose="020E0502060401010101" pitchFamily="34" charset="-79"/>
              <a:cs typeface="David" panose="020E0502060401010101" pitchFamily="34" charset="-79"/>
            </a:endParaRPr>
          </a:p>
          <a:p>
            <a:pPr marL="342900" indent="-342900">
              <a:buFont typeface="Arial" panose="020B0604020202020204" pitchFamily="34" charset="0"/>
              <a:buAutoNum type="arabicPeriod"/>
            </a:pPr>
            <a:r>
              <a:rPr lang="en-US" sz="1600" dirty="0">
                <a:latin typeface="David" panose="020E0502060401010101" pitchFamily="34" charset="-79"/>
                <a:cs typeface="David" panose="020E0502060401010101" pitchFamily="34" charset="-79"/>
              </a:rPr>
              <a:t>“terraform state </a:t>
            </a:r>
            <a:r>
              <a:rPr lang="en-US" sz="1600" dirty="0">
                <a:solidFill>
                  <a:srgbClr val="0086B3"/>
                </a:solidFill>
                <a:latin typeface="David" panose="020E0502060401010101" pitchFamily="34" charset="-79"/>
                <a:cs typeface="David" panose="020E0502060401010101" pitchFamily="34" charset="-79"/>
              </a:rPr>
              <a:t>rm</a:t>
            </a:r>
            <a:r>
              <a:rPr lang="en-US" sz="1600" dirty="0">
                <a:latin typeface="David" panose="020E0502060401010101" pitchFamily="34" charset="-79"/>
                <a:cs typeface="David" panose="020E0502060401010101" pitchFamily="34" charset="-79"/>
              </a:rPr>
              <a:t> </a:t>
            </a:r>
            <a:r>
              <a:rPr lang="en-US" sz="1600" dirty="0">
                <a:solidFill>
                  <a:srgbClr val="DD1144"/>
                </a:solidFill>
                <a:latin typeface="David" panose="020E0502060401010101" pitchFamily="34" charset="-79"/>
                <a:cs typeface="David" panose="020E0502060401010101" pitchFamily="34" charset="-79"/>
              </a:rPr>
              <a:t>&lt;resource&gt;”</a:t>
            </a:r>
            <a:r>
              <a:rPr lang="en-US" sz="1600" dirty="0">
                <a:latin typeface="David" panose="020E0502060401010101" pitchFamily="34" charset="-79"/>
                <a:cs typeface="David" panose="020E0502060401010101" pitchFamily="34" charset="-79"/>
              </a:rPr>
              <a:t>: you can remove the resources from your state file manually to prevents terraform from managing them</a:t>
            </a:r>
          </a:p>
          <a:p>
            <a:pPr marL="342900" indent="-342900">
              <a:buFont typeface="Arial" panose="020B0604020202020204" pitchFamily="34" charset="0"/>
              <a:buAutoNum type="arabicPeriod"/>
            </a:pPr>
            <a:r>
              <a:rPr lang="en-US" sz="1600" dirty="0">
                <a:latin typeface="David" panose="020E0502060401010101" pitchFamily="34" charset="-79"/>
                <a:cs typeface="David" panose="020E0502060401010101" pitchFamily="34" charset="-79"/>
              </a:rPr>
              <a:t>“terraform state </a:t>
            </a:r>
            <a:r>
              <a:rPr lang="en-US" sz="1600" dirty="0">
                <a:solidFill>
                  <a:srgbClr val="0070C0"/>
                </a:solidFill>
                <a:latin typeface="David" panose="020E0502060401010101" pitchFamily="34" charset="-79"/>
                <a:cs typeface="David" panose="020E0502060401010101" pitchFamily="34" charset="-79"/>
              </a:rPr>
              <a:t>show</a:t>
            </a:r>
            <a:r>
              <a:rPr lang="en-US" sz="1600" dirty="0">
                <a:latin typeface="David" panose="020E0502060401010101" pitchFamily="34" charset="-79"/>
                <a:cs typeface="David" panose="020E0502060401010101" pitchFamily="34" charset="-79"/>
              </a:rPr>
              <a:t> </a:t>
            </a:r>
            <a:r>
              <a:rPr lang="en-US" sz="1600" dirty="0">
                <a:solidFill>
                  <a:srgbClr val="FF0000"/>
                </a:solidFill>
                <a:latin typeface="David" panose="020E0502060401010101" pitchFamily="34" charset="-79"/>
                <a:cs typeface="David" panose="020E0502060401010101" pitchFamily="34" charset="-79"/>
              </a:rPr>
              <a:t>&lt;resource&gt;</a:t>
            </a:r>
            <a:r>
              <a:rPr lang="en-US" sz="1600" dirty="0">
                <a:latin typeface="David" panose="020E0502060401010101" pitchFamily="34" charset="-79"/>
                <a:cs typeface="David" panose="020E0502060401010101" pitchFamily="34" charset="-79"/>
              </a:rPr>
              <a:t>”</a:t>
            </a:r>
          </a:p>
          <a:p>
            <a:endParaRPr lang="en-US" sz="1600" dirty="0">
              <a:latin typeface="David" panose="020E0502060401010101" pitchFamily="34" charset="-79"/>
              <a:cs typeface="David" panose="020E0502060401010101" pitchFamily="34" charset="-79"/>
            </a:endParaRPr>
          </a:p>
          <a:p>
            <a:endParaRPr lang="en-IL" sz="16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473638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80F3E-F145-C749-AA48-839B2C636F14}"/>
              </a:ext>
            </a:extLst>
          </p:cNvPr>
          <p:cNvSpPr>
            <a:spLocks noGrp="1"/>
          </p:cNvSpPr>
          <p:nvPr>
            <p:ph type="title"/>
          </p:nvPr>
        </p:nvSpPr>
        <p:spPr/>
        <p:txBody>
          <a:bodyPr/>
          <a:lstStyle/>
          <a:p>
            <a:r>
              <a:rPr lang="en-IL" dirty="0"/>
              <a:t>Credentials (AWS)</a:t>
            </a:r>
          </a:p>
        </p:txBody>
      </p:sp>
      <p:sp>
        <p:nvSpPr>
          <p:cNvPr id="3" name="Content Placeholder 2">
            <a:extLst>
              <a:ext uri="{FF2B5EF4-FFF2-40B4-BE49-F238E27FC236}">
                <a16:creationId xmlns:a16="http://schemas.microsoft.com/office/drawing/2014/main" id="{504B6B62-6F2F-814B-AF4C-EF300A40B02D}"/>
              </a:ext>
            </a:extLst>
          </p:cNvPr>
          <p:cNvSpPr>
            <a:spLocks noGrp="1"/>
          </p:cNvSpPr>
          <p:nvPr>
            <p:ph idx="1"/>
          </p:nvPr>
        </p:nvSpPr>
        <p:spPr/>
        <p:txBody>
          <a:bodyPr/>
          <a:lstStyle/>
          <a:p>
            <a:r>
              <a:rPr lang="en-US" dirty="0"/>
              <a:t>The AWS provider offers a flexible means of providing credentials for authentication. The following methods are supported, in this order, and explained below:</a:t>
            </a:r>
          </a:p>
          <a:p>
            <a:r>
              <a:rPr lang="en-US" dirty="0"/>
              <a:t>Static credentials – </a:t>
            </a:r>
            <a:r>
              <a:rPr lang="en-US" dirty="0">
                <a:solidFill>
                  <a:srgbClr val="00B050"/>
                </a:solidFill>
              </a:rPr>
              <a:t>“</a:t>
            </a:r>
            <a:r>
              <a:rPr lang="en-US" dirty="0" err="1">
                <a:solidFill>
                  <a:srgbClr val="00B050"/>
                </a:solidFill>
              </a:rPr>
              <a:t>aws</a:t>
            </a:r>
            <a:r>
              <a:rPr lang="en-US" dirty="0">
                <a:solidFill>
                  <a:srgbClr val="00B050"/>
                </a:solidFill>
              </a:rPr>
              <a:t> configure” using access key and ID, this is what we will be using</a:t>
            </a:r>
          </a:p>
          <a:p>
            <a:r>
              <a:rPr lang="en-US" dirty="0"/>
              <a:t>Environment variables</a:t>
            </a:r>
          </a:p>
          <a:p>
            <a:r>
              <a:rPr lang="en-US" dirty="0"/>
              <a:t>Shared credentials/configuration file</a:t>
            </a:r>
          </a:p>
          <a:p>
            <a:r>
              <a:rPr lang="en-US" dirty="0" err="1"/>
              <a:t>CodeBuild</a:t>
            </a:r>
            <a:r>
              <a:rPr lang="en-US" dirty="0"/>
              <a:t>, ECS, and EKS Roles</a:t>
            </a:r>
          </a:p>
          <a:p>
            <a:r>
              <a:rPr lang="en-US" dirty="0"/>
              <a:t>EC2 Instance Metadata Service (IMDS and IMDSv2)</a:t>
            </a:r>
          </a:p>
        </p:txBody>
      </p:sp>
    </p:spTree>
    <p:extLst>
      <p:ext uri="{BB962C8B-B14F-4D97-AF65-F5344CB8AC3E}">
        <p14:creationId xmlns:p14="http://schemas.microsoft.com/office/powerpoint/2010/main" val="3778702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BB3C0-C12C-6A4F-9504-A6F3EFF951FC}"/>
              </a:ext>
            </a:extLst>
          </p:cNvPr>
          <p:cNvSpPr>
            <a:spLocks noGrp="1"/>
          </p:cNvSpPr>
          <p:nvPr>
            <p:ph type="title"/>
          </p:nvPr>
        </p:nvSpPr>
        <p:spPr/>
        <p:txBody>
          <a:bodyPr/>
          <a:lstStyle/>
          <a:p>
            <a:r>
              <a:rPr lang="en-IL" dirty="0"/>
              <a:t>Installing terraform cli</a:t>
            </a:r>
          </a:p>
        </p:txBody>
      </p:sp>
      <p:sp>
        <p:nvSpPr>
          <p:cNvPr id="3" name="Content Placeholder 2">
            <a:extLst>
              <a:ext uri="{FF2B5EF4-FFF2-40B4-BE49-F238E27FC236}">
                <a16:creationId xmlns:a16="http://schemas.microsoft.com/office/drawing/2014/main" id="{1049CEAC-28E9-514F-907F-AA9DCD064BD4}"/>
              </a:ext>
            </a:extLst>
          </p:cNvPr>
          <p:cNvSpPr>
            <a:spLocks noGrp="1"/>
          </p:cNvSpPr>
          <p:nvPr>
            <p:ph idx="1"/>
          </p:nvPr>
        </p:nvSpPr>
        <p:spPr/>
        <p:txBody>
          <a:bodyPr/>
          <a:lstStyle/>
          <a:p>
            <a:r>
              <a:rPr lang="en-IL" dirty="0"/>
              <a:t>Follow this link to install the terraform cli according to your OS:</a:t>
            </a:r>
            <a:br>
              <a:rPr lang="en-IL" dirty="0"/>
            </a:br>
            <a:br>
              <a:rPr lang="en-IL" dirty="0"/>
            </a:br>
            <a:r>
              <a:rPr lang="en-US" dirty="0">
                <a:hlinkClick r:id="rId2"/>
              </a:rPr>
              <a:t>https://learn.hashicorp.com/tutorials/terraform/install-cli</a:t>
            </a:r>
            <a:endParaRPr lang="en-IL" dirty="0"/>
          </a:p>
        </p:txBody>
      </p:sp>
    </p:spTree>
    <p:extLst>
      <p:ext uri="{BB962C8B-B14F-4D97-AF65-F5344CB8AC3E}">
        <p14:creationId xmlns:p14="http://schemas.microsoft.com/office/powerpoint/2010/main" val="453446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B7FC-3759-F84F-9CA9-2082CF516F1B}"/>
              </a:ext>
            </a:extLst>
          </p:cNvPr>
          <p:cNvSpPr>
            <a:spLocks noGrp="1"/>
          </p:cNvSpPr>
          <p:nvPr>
            <p:ph type="title"/>
          </p:nvPr>
        </p:nvSpPr>
        <p:spPr/>
        <p:txBody>
          <a:bodyPr/>
          <a:lstStyle/>
          <a:p>
            <a:r>
              <a:rPr lang="en-IL" dirty="0"/>
              <a:t>Demo 1 – tf-demo/demo_1</a:t>
            </a:r>
          </a:p>
        </p:txBody>
      </p:sp>
      <p:sp>
        <p:nvSpPr>
          <p:cNvPr id="3" name="Content Placeholder 2">
            <a:extLst>
              <a:ext uri="{FF2B5EF4-FFF2-40B4-BE49-F238E27FC236}">
                <a16:creationId xmlns:a16="http://schemas.microsoft.com/office/drawing/2014/main" id="{12DAB82A-94F6-B24C-9479-1A8006FC54F9}"/>
              </a:ext>
            </a:extLst>
          </p:cNvPr>
          <p:cNvSpPr>
            <a:spLocks noGrp="1"/>
          </p:cNvSpPr>
          <p:nvPr>
            <p:ph idx="1"/>
          </p:nvPr>
        </p:nvSpPr>
        <p:spPr/>
        <p:txBody>
          <a:bodyPr>
            <a:normAutofit fontScale="77500" lnSpcReduction="20000"/>
          </a:bodyPr>
          <a:lstStyle/>
          <a:p>
            <a:pPr marL="0" indent="0">
              <a:buNone/>
            </a:pPr>
            <a:r>
              <a:rPr lang="en-IL" dirty="0"/>
              <a:t>Quick demo to create an AWS instance.</a:t>
            </a:r>
          </a:p>
          <a:p>
            <a:pPr marL="0" indent="0">
              <a:buNone/>
            </a:pPr>
            <a:endParaRPr lang="en-IL" dirty="0"/>
          </a:p>
          <a:p>
            <a:pPr marL="514350" indent="-514350">
              <a:buAutoNum type="arabicPeriod"/>
            </a:pPr>
            <a:r>
              <a:rPr lang="en-US" dirty="0"/>
              <a:t>terraform </a:t>
            </a:r>
            <a:r>
              <a:rPr lang="en-US" dirty="0" err="1"/>
              <a:t>init</a:t>
            </a:r>
            <a:endParaRPr lang="en-US" dirty="0"/>
          </a:p>
          <a:p>
            <a:pPr marL="514350" indent="-514350">
              <a:buFont typeface="Arial" panose="020B0604020202020204" pitchFamily="34" charset="0"/>
              <a:buAutoNum type="arabicPeriod"/>
            </a:pPr>
            <a:r>
              <a:rPr lang="en-US" dirty="0"/>
              <a:t>terraform plan</a:t>
            </a:r>
          </a:p>
          <a:p>
            <a:pPr marL="514350" indent="-514350">
              <a:buAutoNum type="arabicPeriod"/>
            </a:pPr>
            <a:r>
              <a:rPr lang="en-US" dirty="0"/>
              <a:t>terraform apply</a:t>
            </a:r>
          </a:p>
          <a:p>
            <a:pPr marL="514350" indent="-514350">
              <a:buAutoNum type="arabicPeriod"/>
            </a:pPr>
            <a:r>
              <a:rPr lang="en-US" dirty="0"/>
              <a:t>Modify a resource</a:t>
            </a:r>
          </a:p>
          <a:p>
            <a:pPr marL="514350" indent="-514350">
              <a:buAutoNum type="arabicPeriod"/>
            </a:pPr>
            <a:r>
              <a:rPr lang="en-US" dirty="0"/>
              <a:t>terraform apply</a:t>
            </a:r>
          </a:p>
          <a:p>
            <a:pPr marL="514350" indent="-514350">
              <a:buAutoNum type="arabicPeriod"/>
            </a:pPr>
            <a:r>
              <a:rPr lang="en-US" dirty="0"/>
              <a:t>terraform destroy</a:t>
            </a:r>
            <a:br>
              <a:rPr lang="en-US" dirty="0"/>
            </a:br>
            <a:endParaRPr lang="en-US" dirty="0"/>
          </a:p>
          <a:p>
            <a:pPr marL="0" indent="0">
              <a:buNone/>
            </a:pPr>
            <a:r>
              <a:rPr lang="en-US" dirty="0"/>
              <a:t>- Will create an instance in AWS</a:t>
            </a:r>
          </a:p>
          <a:p>
            <a:pPr marL="0" indent="0">
              <a:buNone/>
            </a:pPr>
            <a:r>
              <a:rPr lang="en-US" dirty="0"/>
              <a:t>- Check the output</a:t>
            </a:r>
          </a:p>
          <a:p>
            <a:pPr marL="0" indent="0">
              <a:buNone/>
            </a:pPr>
            <a:r>
              <a:rPr lang="en-US" dirty="0"/>
              <a:t>- Check AWS console</a:t>
            </a:r>
          </a:p>
          <a:p>
            <a:pPr>
              <a:buFontTx/>
              <a:buChar char="-"/>
            </a:pPr>
            <a:endParaRPr lang="en-US" dirty="0"/>
          </a:p>
          <a:p>
            <a:pPr marL="514350" indent="-514350">
              <a:buAutoNum type="arabicPeriod"/>
            </a:pPr>
            <a:endParaRPr lang="en-IL" dirty="0"/>
          </a:p>
        </p:txBody>
      </p:sp>
    </p:spTree>
    <p:extLst>
      <p:ext uri="{BB962C8B-B14F-4D97-AF65-F5344CB8AC3E}">
        <p14:creationId xmlns:p14="http://schemas.microsoft.com/office/powerpoint/2010/main" val="3414622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00B18-EB4F-4847-A0BD-70266BBF9685}"/>
              </a:ext>
            </a:extLst>
          </p:cNvPr>
          <p:cNvSpPr>
            <a:spLocks noGrp="1"/>
          </p:cNvSpPr>
          <p:nvPr>
            <p:ph type="title"/>
          </p:nvPr>
        </p:nvSpPr>
        <p:spPr/>
        <p:txBody>
          <a:bodyPr/>
          <a:lstStyle/>
          <a:p>
            <a:r>
              <a:rPr lang="en-IL" dirty="0"/>
              <a:t>Demo 2 Data: tf-demo/demo_2_data</a:t>
            </a:r>
          </a:p>
        </p:txBody>
      </p:sp>
      <p:sp>
        <p:nvSpPr>
          <p:cNvPr id="3" name="Content Placeholder 2">
            <a:extLst>
              <a:ext uri="{FF2B5EF4-FFF2-40B4-BE49-F238E27FC236}">
                <a16:creationId xmlns:a16="http://schemas.microsoft.com/office/drawing/2014/main" id="{0B20C376-53FC-C347-AB4A-7EC2B813D934}"/>
              </a:ext>
            </a:extLst>
          </p:cNvPr>
          <p:cNvSpPr>
            <a:spLocks noGrp="1"/>
          </p:cNvSpPr>
          <p:nvPr>
            <p:ph idx="1"/>
          </p:nvPr>
        </p:nvSpPr>
        <p:spPr/>
        <p:txBody>
          <a:bodyPr>
            <a:normAutofit/>
          </a:bodyPr>
          <a:lstStyle/>
          <a:p>
            <a:pPr marL="0" indent="0">
              <a:buNone/>
            </a:pPr>
            <a:r>
              <a:rPr lang="en-IL" sz="1600" u="sng" dirty="0"/>
              <a:t>Data Source in Terraform</a:t>
            </a:r>
            <a:r>
              <a:rPr lang="en-IL" sz="1600" dirty="0"/>
              <a:t>: </a:t>
            </a:r>
          </a:p>
          <a:p>
            <a:pPr marL="0" indent="0">
              <a:buNone/>
            </a:pPr>
            <a:r>
              <a:rPr lang="en-US" sz="1600" i="1" dirty="0"/>
              <a:t>Data sources</a:t>
            </a:r>
            <a:r>
              <a:rPr lang="en-US" sz="1600" dirty="0"/>
              <a:t> allow data to be fetched or computed for use elsewhere in Terraform configuration. Use of data sources allows a Terraform configuration to make use of information defined outside of Terraform, or defined by another separate Terraform configuration.</a:t>
            </a:r>
          </a:p>
          <a:p>
            <a:pPr marL="0" indent="0">
              <a:buNone/>
            </a:pPr>
            <a:r>
              <a:rPr lang="en-US" sz="1600" dirty="0"/>
              <a:t>Using data source in terraform can help us to get the needed information from the provider itself such as current resources/availability zones/regions/etc.</a:t>
            </a:r>
          </a:p>
          <a:p>
            <a:pPr marL="0" indent="0">
              <a:buNone/>
            </a:pPr>
            <a:r>
              <a:rPr lang="en-US" sz="1600" dirty="0"/>
              <a:t>In this quick demo we will fetch the latest AMI ID for an ubuntu amd64 instance and provision one with the AWS instance resource.</a:t>
            </a:r>
          </a:p>
          <a:p>
            <a:pPr marL="0" indent="0">
              <a:buNone/>
            </a:pPr>
            <a:r>
              <a:rPr lang="en-US" sz="1600" dirty="0"/>
              <a:t>In this specific scenario, data source will help us to provision the latest image dynamically without having to search for it in the AWS console and change it manually in the code.</a:t>
            </a:r>
          </a:p>
          <a:p>
            <a:pPr marL="0" indent="0">
              <a:buNone/>
            </a:pPr>
            <a:r>
              <a:rPr lang="en-US" sz="1600" dirty="0"/>
              <a:t>More examples: </a:t>
            </a:r>
          </a:p>
          <a:p>
            <a:pPr marL="342900" indent="-342900">
              <a:buAutoNum type="arabicPeriod"/>
            </a:pPr>
            <a:r>
              <a:rPr lang="en-US" sz="1600" dirty="0"/>
              <a:t>Data source to fetch a value from an SSM Parameter store and use it in the code</a:t>
            </a:r>
          </a:p>
          <a:p>
            <a:pPr marL="342900" indent="-342900">
              <a:buAutoNum type="arabicPeriod"/>
            </a:pPr>
            <a:r>
              <a:rPr lang="en-US" sz="1600" dirty="0"/>
              <a:t>Get the list of available AZs thus provision the resources depending on the number</a:t>
            </a:r>
          </a:p>
          <a:p>
            <a:pPr marL="342900" indent="-342900">
              <a:buAutoNum type="arabicPeriod"/>
            </a:pPr>
            <a:endParaRPr lang="en-US" sz="1600" dirty="0"/>
          </a:p>
        </p:txBody>
      </p:sp>
    </p:spTree>
    <p:extLst>
      <p:ext uri="{BB962C8B-B14F-4D97-AF65-F5344CB8AC3E}">
        <p14:creationId xmlns:p14="http://schemas.microsoft.com/office/powerpoint/2010/main" val="2965274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82E1C-BCAE-3740-828F-93BAB9C5F343}"/>
              </a:ext>
            </a:extLst>
          </p:cNvPr>
          <p:cNvSpPr>
            <a:spLocks noGrp="1"/>
          </p:cNvSpPr>
          <p:nvPr>
            <p:ph type="title"/>
          </p:nvPr>
        </p:nvSpPr>
        <p:spPr/>
        <p:txBody>
          <a:bodyPr/>
          <a:lstStyle/>
          <a:p>
            <a:r>
              <a:rPr lang="en-IL" dirty="0"/>
              <a:t>Demo 3: tf-demo/demo_3_reference</a:t>
            </a:r>
          </a:p>
        </p:txBody>
      </p:sp>
      <p:sp>
        <p:nvSpPr>
          <p:cNvPr id="3" name="Content Placeholder 2">
            <a:extLst>
              <a:ext uri="{FF2B5EF4-FFF2-40B4-BE49-F238E27FC236}">
                <a16:creationId xmlns:a16="http://schemas.microsoft.com/office/drawing/2014/main" id="{3588184A-54ED-1347-9C37-4E1E0A5D4DAF}"/>
              </a:ext>
            </a:extLst>
          </p:cNvPr>
          <p:cNvSpPr>
            <a:spLocks noGrp="1"/>
          </p:cNvSpPr>
          <p:nvPr>
            <p:ph idx="1"/>
          </p:nvPr>
        </p:nvSpPr>
        <p:spPr/>
        <p:txBody>
          <a:bodyPr/>
          <a:lstStyle/>
          <a:p>
            <a:pPr marL="514350" indent="-514350">
              <a:buAutoNum type="arabicPeriod"/>
            </a:pPr>
            <a:r>
              <a:rPr lang="en-IL" dirty="0"/>
              <a:t>Every resouce have a number of properties it outputs that can be used within the terraform code to reference into another resource.</a:t>
            </a:r>
          </a:p>
          <a:p>
            <a:pPr marL="514350" indent="-514350">
              <a:buAutoNum type="arabicPeriod"/>
            </a:pPr>
            <a:r>
              <a:rPr lang="en-IL" dirty="0"/>
              <a:t>Create a vpc</a:t>
            </a:r>
          </a:p>
          <a:p>
            <a:pPr marL="514350" indent="-514350">
              <a:buAutoNum type="arabicPeriod"/>
            </a:pPr>
            <a:r>
              <a:rPr lang="en-IL" dirty="0"/>
              <a:t>Create a subnet and reference the VPC ID </a:t>
            </a:r>
          </a:p>
          <a:p>
            <a:pPr marL="514350" indent="-514350">
              <a:buAutoNum type="arabicPeriod"/>
            </a:pPr>
            <a:r>
              <a:rPr lang="en-IL" dirty="0"/>
              <a:t>Check console</a:t>
            </a:r>
          </a:p>
          <a:p>
            <a:pPr marL="0" indent="0">
              <a:buNone/>
            </a:pPr>
            <a:endParaRPr lang="en-IL" dirty="0"/>
          </a:p>
          <a:p>
            <a:pPr marL="0" indent="0">
              <a:buNone/>
            </a:pPr>
            <a:r>
              <a:rPr lang="en-IL"/>
              <a:t>We already used a reference with the data source so this is just another demo to show how cool this tool is.</a:t>
            </a:r>
          </a:p>
        </p:txBody>
      </p:sp>
    </p:spTree>
    <p:extLst>
      <p:ext uri="{BB962C8B-B14F-4D97-AF65-F5344CB8AC3E}">
        <p14:creationId xmlns:p14="http://schemas.microsoft.com/office/powerpoint/2010/main" val="2225928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BF2F-40F8-0540-991D-ABC08E2090D0}"/>
              </a:ext>
            </a:extLst>
          </p:cNvPr>
          <p:cNvSpPr>
            <a:spLocks noGrp="1"/>
          </p:cNvSpPr>
          <p:nvPr>
            <p:ph type="title"/>
          </p:nvPr>
        </p:nvSpPr>
        <p:spPr/>
        <p:txBody>
          <a:bodyPr/>
          <a:lstStyle/>
          <a:p>
            <a:r>
              <a:rPr lang="en-IL" dirty="0"/>
              <a:t>Terraform Files</a:t>
            </a:r>
          </a:p>
        </p:txBody>
      </p:sp>
      <p:sp>
        <p:nvSpPr>
          <p:cNvPr id="3" name="Content Placeholder 2">
            <a:extLst>
              <a:ext uri="{FF2B5EF4-FFF2-40B4-BE49-F238E27FC236}">
                <a16:creationId xmlns:a16="http://schemas.microsoft.com/office/drawing/2014/main" id="{B0DD7C58-8675-0A49-BCF3-862356F57306}"/>
              </a:ext>
            </a:extLst>
          </p:cNvPr>
          <p:cNvSpPr>
            <a:spLocks noGrp="1"/>
          </p:cNvSpPr>
          <p:nvPr>
            <p:ph idx="1"/>
          </p:nvPr>
        </p:nvSpPr>
        <p:spPr/>
        <p:txBody>
          <a:bodyPr>
            <a:normAutofit/>
          </a:bodyPr>
          <a:lstStyle/>
          <a:p>
            <a:pPr marL="0" indent="0">
              <a:buNone/>
            </a:pPr>
            <a:r>
              <a:rPr lang="en-IL" sz="1800" dirty="0"/>
              <a:t>While running the demos you probably wondering what are those other files that are created when running terraform.</a:t>
            </a:r>
          </a:p>
          <a:p>
            <a:pPr marL="0" indent="0">
              <a:buNone/>
            </a:pPr>
            <a:endParaRPr lang="en-IL" sz="1800" dirty="0"/>
          </a:p>
          <a:p>
            <a:pPr marL="0" indent="0">
              <a:buNone/>
            </a:pPr>
            <a:r>
              <a:rPr lang="en-IL" sz="1800" dirty="0"/>
              <a:t>1. /.terraform: This directory is getting created when we run “terraform init” and it contains all the needed plugins/modules to run our code.</a:t>
            </a:r>
          </a:p>
          <a:p>
            <a:pPr marL="0" indent="0">
              <a:buNone/>
            </a:pPr>
            <a:r>
              <a:rPr lang="en-IL" sz="1800" dirty="0"/>
              <a:t>2. terraform.state: the state of the files in a json format that hold your entire infrastucture. Most important file!!!</a:t>
            </a:r>
          </a:p>
          <a:p>
            <a:pPr marL="0" indent="0">
              <a:buNone/>
            </a:pPr>
            <a:r>
              <a:rPr lang="en-IL" sz="1800" dirty="0"/>
              <a:t>3. </a:t>
            </a:r>
            <a:r>
              <a:rPr lang="en-US" sz="1800" dirty="0" err="1"/>
              <a:t>terraform.tfstate.backup</a:t>
            </a:r>
            <a:r>
              <a:rPr lang="en-US" sz="1800" dirty="0"/>
              <a:t>: a backup of the </a:t>
            </a:r>
            <a:r>
              <a:rPr lang="en-US" sz="1800" dirty="0" err="1"/>
              <a:t>tfstate</a:t>
            </a:r>
            <a:r>
              <a:rPr lang="en-US" sz="1800" dirty="0"/>
              <a:t> file in case you delete or lose your </a:t>
            </a:r>
            <a:r>
              <a:rPr lang="en-US" sz="1800" dirty="0" err="1"/>
              <a:t>tfstate</a:t>
            </a:r>
            <a:r>
              <a:rPr lang="en-US" sz="1800" dirty="0"/>
              <a:t> file</a:t>
            </a:r>
          </a:p>
          <a:p>
            <a:pPr marL="0" indent="0">
              <a:buNone/>
            </a:pPr>
            <a:r>
              <a:rPr lang="en-US" sz="1800" dirty="0"/>
              <a:t>4. </a:t>
            </a:r>
            <a:r>
              <a:rPr lang="en-US" sz="1800" dirty="0" err="1"/>
              <a:t>terraform.tfstate.d</a:t>
            </a:r>
            <a:r>
              <a:rPr lang="en-US" sz="1800" dirty="0"/>
              <a:t>: folder to store your workspace state files</a:t>
            </a:r>
          </a:p>
          <a:p>
            <a:pPr marL="0" indent="0">
              <a:buNone/>
            </a:pPr>
            <a:endParaRPr lang="en-IL" sz="1800" dirty="0"/>
          </a:p>
          <a:p>
            <a:pPr marL="0" indent="0">
              <a:buNone/>
            </a:pPr>
            <a:r>
              <a:rPr lang="en-US" sz="1800" dirty="0"/>
              <a:t>T</a:t>
            </a:r>
            <a:r>
              <a:rPr lang="en-IL" sz="1800" dirty="0"/>
              <a:t>fstate is crucial for the functionality of terraform and is the single most important component.</a:t>
            </a:r>
          </a:p>
        </p:txBody>
      </p:sp>
    </p:spTree>
    <p:extLst>
      <p:ext uri="{BB962C8B-B14F-4D97-AF65-F5344CB8AC3E}">
        <p14:creationId xmlns:p14="http://schemas.microsoft.com/office/powerpoint/2010/main" val="4021848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2086-DBD8-7541-BD3F-5D0DAC494745}"/>
              </a:ext>
            </a:extLst>
          </p:cNvPr>
          <p:cNvSpPr>
            <a:spLocks noGrp="1"/>
          </p:cNvSpPr>
          <p:nvPr>
            <p:ph type="title"/>
          </p:nvPr>
        </p:nvSpPr>
        <p:spPr/>
        <p:txBody>
          <a:bodyPr/>
          <a:lstStyle/>
          <a:p>
            <a:r>
              <a:rPr lang="en-IL" dirty="0"/>
              <a:t>Demo 4: tf-demo/demo_4_infra</a:t>
            </a:r>
          </a:p>
        </p:txBody>
      </p:sp>
      <p:sp>
        <p:nvSpPr>
          <p:cNvPr id="3" name="Content Placeholder 2">
            <a:extLst>
              <a:ext uri="{FF2B5EF4-FFF2-40B4-BE49-F238E27FC236}">
                <a16:creationId xmlns:a16="http://schemas.microsoft.com/office/drawing/2014/main" id="{18006FCB-96A3-C24C-BAC1-03AEE23C51A5}"/>
              </a:ext>
            </a:extLst>
          </p:cNvPr>
          <p:cNvSpPr>
            <a:spLocks noGrp="1"/>
          </p:cNvSpPr>
          <p:nvPr>
            <p:ph idx="1"/>
          </p:nvPr>
        </p:nvSpPr>
        <p:spPr/>
        <p:txBody>
          <a:bodyPr>
            <a:normAutofit fontScale="92500" lnSpcReduction="20000"/>
          </a:bodyPr>
          <a:lstStyle/>
          <a:p>
            <a:pPr marL="0" indent="0">
              <a:buNone/>
            </a:pPr>
            <a:r>
              <a:rPr lang="en-IL" sz="1600" dirty="0"/>
              <a:t>Now let’s get to business: </a:t>
            </a:r>
          </a:p>
          <a:p>
            <a:pPr marL="342900" indent="-342900">
              <a:buAutoNum type="arabicPeriod"/>
            </a:pPr>
            <a:r>
              <a:rPr lang="en-IL" sz="1600" dirty="0"/>
              <a:t>Create a VPC: </a:t>
            </a:r>
            <a:r>
              <a:rPr lang="en-US" sz="1600" dirty="0">
                <a:hlinkClick r:id="rId2"/>
              </a:rPr>
              <a:t>https://registry.terraform.io/providers/hashicorp/aws/latest/docs/resources/vpc</a:t>
            </a:r>
            <a:endParaRPr lang="en-IL" sz="1600" dirty="0"/>
          </a:p>
          <a:p>
            <a:pPr marL="342900" indent="-342900">
              <a:buAutoNum type="arabicPeriod"/>
            </a:pPr>
            <a:r>
              <a:rPr lang="en-IL" sz="1600" dirty="0"/>
              <a:t>Create an IGW: </a:t>
            </a:r>
            <a:r>
              <a:rPr lang="en-US" sz="1600" dirty="0">
                <a:hlinkClick r:id="rId3"/>
              </a:rPr>
              <a:t>https://registry.terraform.io/providers/hashicorp/aws/latest/docs/resources/internet_gateway</a:t>
            </a:r>
            <a:endParaRPr lang="en-IL" sz="1600" dirty="0"/>
          </a:p>
          <a:p>
            <a:pPr marL="342900" indent="-342900">
              <a:buAutoNum type="arabicPeriod"/>
            </a:pPr>
            <a:r>
              <a:rPr lang="en-IL" sz="1600" dirty="0"/>
              <a:t>Create a custom route table: </a:t>
            </a:r>
            <a:r>
              <a:rPr lang="en-US" sz="1600" dirty="0">
                <a:hlinkClick r:id="rId4"/>
              </a:rPr>
              <a:t>https://registry.terraform.io/providers/hashicorp/aws/latest/docs/resources/route_table</a:t>
            </a:r>
            <a:endParaRPr lang="en-IL" sz="1600" dirty="0"/>
          </a:p>
          <a:p>
            <a:pPr marL="342900" indent="-342900">
              <a:buAutoNum type="arabicPeriod"/>
            </a:pPr>
            <a:r>
              <a:rPr lang="en-IL" sz="1600" dirty="0"/>
              <a:t>Create a Subnet: </a:t>
            </a:r>
            <a:r>
              <a:rPr lang="en-US" sz="1600" dirty="0">
                <a:hlinkClick r:id="rId5"/>
              </a:rPr>
              <a:t>https://registry.terraform.io/providers/hashicorp/aws/latest/docs/resources/subnet</a:t>
            </a:r>
            <a:endParaRPr lang="en-IL" sz="1600" dirty="0"/>
          </a:p>
          <a:p>
            <a:pPr marL="342900" indent="-342900">
              <a:buAutoNum type="arabicPeriod"/>
            </a:pPr>
            <a:r>
              <a:rPr lang="en-IL" sz="1600" dirty="0"/>
              <a:t>Associate Subnet with Route Table: </a:t>
            </a:r>
            <a:r>
              <a:rPr lang="en-US" sz="1600" dirty="0">
                <a:hlinkClick r:id="rId6"/>
              </a:rPr>
              <a:t>https://registry.terraform.io/providers/hashicorp/aws/latest/docs/resources/route_table_association</a:t>
            </a:r>
            <a:endParaRPr lang="en-IL" sz="1600" dirty="0"/>
          </a:p>
          <a:p>
            <a:pPr marL="342900" indent="-342900">
              <a:buAutoNum type="arabicPeriod"/>
            </a:pPr>
            <a:r>
              <a:rPr lang="en-IL" sz="1600" dirty="0"/>
              <a:t>Create SG to allow ports 22,80,443: </a:t>
            </a:r>
            <a:r>
              <a:rPr lang="en-US" sz="1600" dirty="0">
                <a:hlinkClick r:id="rId7"/>
              </a:rPr>
              <a:t>https://registry.terraform.io/providers/hashicorp/aws/latest/docs/resources/security_group</a:t>
            </a:r>
            <a:endParaRPr lang="en-IL" sz="1600" dirty="0"/>
          </a:p>
          <a:p>
            <a:pPr marL="342900" indent="-342900">
              <a:buAutoNum type="arabicPeriod"/>
            </a:pPr>
            <a:r>
              <a:rPr lang="en-IL" sz="1600" dirty="0"/>
              <a:t>Create a network interface with an IP in the Subent that was created in step 4 : </a:t>
            </a:r>
            <a:r>
              <a:rPr lang="en-US" sz="1600" dirty="0">
                <a:hlinkClick r:id="rId8"/>
              </a:rPr>
              <a:t>https://registry.terraform.io/providers/hashicorp/aws/latest/docs/resources/network_interface</a:t>
            </a:r>
            <a:endParaRPr lang="en-IL" sz="1600" dirty="0"/>
          </a:p>
          <a:p>
            <a:pPr marL="342900" indent="-342900">
              <a:buAutoNum type="arabicPeriod"/>
            </a:pPr>
            <a:r>
              <a:rPr lang="en-IL" sz="1600"/>
              <a:t>Assign </a:t>
            </a:r>
            <a:r>
              <a:rPr lang="en-IL" sz="1600" dirty="0"/>
              <a:t>an Elastic IP to the network interface created in step 7:  </a:t>
            </a:r>
            <a:r>
              <a:rPr lang="en-US" sz="1600" dirty="0">
                <a:hlinkClick r:id="rId9"/>
              </a:rPr>
              <a:t>https://registry.terraform.io/providers/hashicorp/aws/latest/docs/resources/eip</a:t>
            </a:r>
            <a:endParaRPr lang="en-IL" sz="1600" dirty="0"/>
          </a:p>
          <a:p>
            <a:pPr marL="342900" indent="-342900">
              <a:buAutoNum type="arabicPeriod"/>
            </a:pPr>
            <a:r>
              <a:rPr lang="en-IL" sz="1600" dirty="0"/>
              <a:t>Create an ubuntu server and install/enable apache2: </a:t>
            </a:r>
            <a:r>
              <a:rPr lang="en-US" sz="1600" dirty="0">
                <a:hlinkClick r:id="rId10"/>
              </a:rPr>
              <a:t>https://registry.terraform.io/providers/hashicorp/aws/latest/docs/resources/instance</a:t>
            </a:r>
            <a:endParaRPr lang="en-IL" sz="1600" dirty="0"/>
          </a:p>
          <a:p>
            <a:pPr marL="342900" indent="-342900">
              <a:buAutoNum type="arabicPeriod"/>
            </a:pPr>
            <a:endParaRPr lang="en-IL" sz="1600" dirty="0"/>
          </a:p>
          <a:p>
            <a:pPr marL="0" indent="0">
              <a:buNone/>
            </a:pPr>
            <a:r>
              <a:rPr lang="en-IL" sz="1600" dirty="0"/>
              <a:t>- Create a key pair in AWS</a:t>
            </a:r>
          </a:p>
        </p:txBody>
      </p:sp>
    </p:spTree>
    <p:extLst>
      <p:ext uri="{BB962C8B-B14F-4D97-AF65-F5344CB8AC3E}">
        <p14:creationId xmlns:p14="http://schemas.microsoft.com/office/powerpoint/2010/main" val="3718290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3593</TotalTime>
  <Words>2470</Words>
  <Application>Microsoft Macintosh PowerPoint</Application>
  <PresentationFormat>Widescreen</PresentationFormat>
  <Paragraphs>141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David</vt:lpstr>
      <vt:lpstr>metro-web</vt:lpstr>
      <vt:lpstr>Office Theme</vt:lpstr>
      <vt:lpstr>Terraform Overview</vt:lpstr>
      <vt:lpstr>Commands</vt:lpstr>
      <vt:lpstr>Credentials (AWS)</vt:lpstr>
      <vt:lpstr>Installing terraform cli</vt:lpstr>
      <vt:lpstr>Demo 1 – tf-demo/demo_1</vt:lpstr>
      <vt:lpstr>Demo 2 Data: tf-demo/demo_2_data</vt:lpstr>
      <vt:lpstr>Demo 3: tf-demo/demo_3_reference</vt:lpstr>
      <vt:lpstr>Terraform Files</vt:lpstr>
      <vt:lpstr>Demo 4: tf-demo/demo_4_infra</vt:lpstr>
      <vt:lpstr>Variables and Outputs</vt:lpstr>
      <vt:lpstr>Demo_5_vars_outputs: tf-demo/demo_5_vars_outputs</vt:lpstr>
      <vt:lpstr>Terraform resource handling</vt:lpstr>
      <vt:lpstr>Modules</vt:lpstr>
      <vt:lpstr>Demo_6_modules: tf_demo/demo_6_modules </vt:lpstr>
      <vt:lpstr>Workspaces</vt:lpstr>
      <vt:lpstr>Demo_7_modules: tf_demo/demo_7_workspaces </vt:lpstr>
      <vt:lpstr>Demo_8_locals: tf_demo/demo_8_locals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Overview</dc:title>
  <dc:creator>Evgeni Biriukov</dc:creator>
  <cp:lastModifiedBy>Evgeni Biriukov</cp:lastModifiedBy>
  <cp:revision>28</cp:revision>
  <dcterms:created xsi:type="dcterms:W3CDTF">2020-08-09T03:42:39Z</dcterms:created>
  <dcterms:modified xsi:type="dcterms:W3CDTF">2020-08-14T11:02:39Z</dcterms:modified>
</cp:coreProperties>
</file>