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58" r:id="rId6"/>
    <p:sldId id="259" r:id="rId7"/>
    <p:sldId id="260" r:id="rId8"/>
    <p:sldId id="261" r:id="rId9"/>
    <p:sldId id="262" r:id="rId10"/>
    <p:sldId id="264" r:id="rId11"/>
    <p:sldId id="265" r:id="rId12"/>
    <p:sldId id="266" r:id="rId13"/>
    <p:sldId id="263" r:id="rId14"/>
    <p:sldId id="267" r:id="rId15"/>
    <p:sldId id="268" r:id="rId16"/>
    <p:sldId id="269" r:id="rId17"/>
    <p:sldId id="270" r:id="rId18"/>
    <p:sldId id="273" r:id="rId19"/>
    <p:sldId id="274" r:id="rId20"/>
    <p:sldId id="275" r:id="rId21"/>
    <p:sldId id="276" r:id="rId22"/>
    <p:sldId id="277"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90"/>
    <p:restoredTop sz="94728"/>
  </p:normalViewPr>
  <p:slideViewPr>
    <p:cSldViewPr snapToGrid="0" snapToObjects="1">
      <p:cViewPr varScale="1">
        <p:scale>
          <a:sx n="212" d="100"/>
          <a:sy n="21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erraform.io/docs/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hashicorp.com/tutorials/terraform/install-c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 We will be using the AWS provider and the only difference between that and other providers is the syntax used.</a:t>
            </a:r>
            <a:br>
              <a:rPr lang="en-US" sz="5500" dirty="0">
                <a:solidFill>
                  <a:srgbClr val="1D1E23"/>
                </a:solidFill>
                <a:latin typeface="metro-web"/>
              </a:rPr>
            </a:br>
            <a:endParaRPr lang="en-US" sz="5500" dirty="0">
              <a:solidFill>
                <a:srgbClr val="1D1E23"/>
              </a:solidFill>
              <a:latin typeface="metro-web"/>
            </a:endParaRP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F881-E560-D542-A9EA-E0999A131BBE}"/>
              </a:ext>
            </a:extLst>
          </p:cNvPr>
          <p:cNvSpPr>
            <a:spLocks noGrp="1"/>
          </p:cNvSpPr>
          <p:nvPr>
            <p:ph type="title"/>
          </p:nvPr>
        </p:nvSpPr>
        <p:spPr/>
        <p:txBody>
          <a:bodyPr/>
          <a:lstStyle/>
          <a:p>
            <a:r>
              <a:rPr lang="en-IL" dirty="0"/>
              <a:t>Demo_9_final: tf_demo/demo_9_final </a:t>
            </a:r>
          </a:p>
        </p:txBody>
      </p:sp>
      <p:sp>
        <p:nvSpPr>
          <p:cNvPr id="3" name="Content Placeholder 2">
            <a:extLst>
              <a:ext uri="{FF2B5EF4-FFF2-40B4-BE49-F238E27FC236}">
                <a16:creationId xmlns:a16="http://schemas.microsoft.com/office/drawing/2014/main" id="{F3D235ED-9452-974A-8824-54022A037108}"/>
              </a:ext>
            </a:extLst>
          </p:cNvPr>
          <p:cNvSpPr>
            <a:spLocks noGrp="1"/>
          </p:cNvSpPr>
          <p:nvPr>
            <p:ph idx="1"/>
          </p:nvPr>
        </p:nvSpPr>
        <p:spPr/>
        <p:txBody>
          <a:bodyPr>
            <a:normAutofit fontScale="92500"/>
          </a:bodyPr>
          <a:lstStyle/>
          <a:p>
            <a:pPr marL="0" indent="0">
              <a:buNone/>
            </a:pPr>
            <a:r>
              <a:rPr lang="en-IL" sz="1600" dirty="0"/>
              <a:t>Now we will use everything we learned so far with a little twist! Multiple environments via workspaces!</a:t>
            </a:r>
          </a:p>
          <a:p>
            <a:pPr marL="342900" indent="-342900">
              <a:buAutoNum type="arabicPeriod"/>
            </a:pPr>
            <a:r>
              <a:rPr lang="en-IL" sz="1600" dirty="0"/>
              <a:t>locals.tf: general local file that will contain the mapping to our workspace and select the locals-&lt;config_name&gt;.tf according to our WS name to pull the variables and the values from</a:t>
            </a:r>
          </a:p>
          <a:p>
            <a:pPr marL="342900" indent="-342900">
              <a:buAutoNum type="arabicPeriod"/>
            </a:pPr>
            <a:r>
              <a:rPr lang="en-US" sz="1600" dirty="0"/>
              <a:t>L</a:t>
            </a:r>
            <a:r>
              <a:rPr lang="en-IL" sz="1600" dirty="0"/>
              <a:t>ocals-dev.tf/prod.tf: files that will contain differ</a:t>
            </a:r>
            <a:r>
              <a:rPr lang="en-US" sz="1600" dirty="0"/>
              <a:t>e</a:t>
            </a:r>
            <a:r>
              <a:rPr lang="en-IL" sz="1600" dirty="0"/>
              <a:t>nt variables and values and will be used for each environment accoridng to the WS we are in</a:t>
            </a:r>
          </a:p>
          <a:p>
            <a:pPr marL="342900" indent="-342900">
              <a:buAutoNum type="arabicPeriod"/>
            </a:pPr>
            <a:r>
              <a:rPr lang="en-IL" sz="1600" dirty="0"/>
              <a:t>The ”magic”, locals.tf has the following vars:</a:t>
            </a:r>
          </a:p>
          <a:p>
            <a:pPr marL="0" indent="0">
              <a:buNone/>
            </a:pPr>
            <a:r>
              <a:rPr lang="en-IL" sz="1600" dirty="0"/>
              <a:t>- workspace: will read our current workspace, “dev” for example</a:t>
            </a:r>
            <a:br>
              <a:rPr lang="en-IL" sz="1600" dirty="0"/>
            </a:br>
            <a:r>
              <a:rPr lang="en-IL" sz="1600" dirty="0"/>
              <a:t>- cofig: using the “lookup” function, we are accessing the config_map var and finding the var that has the same name as our WS (“dev)”</a:t>
            </a:r>
          </a:p>
          <a:p>
            <a:pPr marL="0" indent="0">
              <a:buNone/>
            </a:pPr>
            <a:r>
              <a:rPr lang="en-IL" sz="1600" dirty="0"/>
              <a:t>- config_map: currently has two vars, ”dev and “prod”. Each points to the appropriate config in locals, “dev_config” and “prod_config”</a:t>
            </a:r>
            <a:br>
              <a:rPr lang="en-IL" sz="1600" dirty="0"/>
            </a:br>
            <a:r>
              <a:rPr lang="en-IL" sz="1600" dirty="0"/>
              <a:t>4. locals-dev.tf/prod.tf files has the config_map value section, locals-dev.tf &gt; dev_config</a:t>
            </a:r>
          </a:p>
          <a:p>
            <a:pPr marL="0" indent="0">
              <a:buNone/>
            </a:pPr>
            <a:r>
              <a:rPr lang="en-IL" sz="1600" dirty="0"/>
              <a:t>5. The flow is extremly cool and let’s you manage multiple emvironemnts by leveraging terraform workspaces and inner function: </a:t>
            </a:r>
            <a:br>
              <a:rPr lang="en-IL" sz="1600" dirty="0"/>
            </a:br>
            <a:br>
              <a:rPr lang="en-IL" sz="1600" dirty="0"/>
            </a:br>
            <a:r>
              <a:rPr lang="en-IL" sz="1600" dirty="0"/>
              <a:t>WS create (dev) &gt; apple &gt; locals.tf &gt; config will find the dev key inside config_map and resolve it to dev_config &gt; will go to locals-dev.tf (the naming is just for understading what file this is) &gt; finds the section “dev_config” and gains access to it’s vars</a:t>
            </a:r>
          </a:p>
          <a:p>
            <a:pPr marL="0" indent="0">
              <a:buNone/>
            </a:pPr>
            <a:r>
              <a:rPr lang="en-IL" sz="1600" dirty="0"/>
              <a:t>You can add as much config files and environments vars to the locals.tf &gt; config_map as you want !!!</a:t>
            </a:r>
          </a:p>
        </p:txBody>
      </p:sp>
    </p:spTree>
    <p:extLst>
      <p:ext uri="{BB962C8B-B14F-4D97-AF65-F5344CB8AC3E}">
        <p14:creationId xmlns:p14="http://schemas.microsoft.com/office/powerpoint/2010/main" val="315784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7BA-8ECB-B94D-ABF7-C32D3F4FE0E2}"/>
              </a:ext>
            </a:extLst>
          </p:cNvPr>
          <p:cNvSpPr>
            <a:spLocks noGrp="1"/>
          </p:cNvSpPr>
          <p:nvPr>
            <p:ph type="title"/>
          </p:nvPr>
        </p:nvSpPr>
        <p:spPr/>
        <p:txBody>
          <a:bodyPr/>
          <a:lstStyle/>
          <a:p>
            <a:r>
              <a:rPr lang="en-IL" dirty="0"/>
              <a:t>Demo_10_misc: tf_demo/demo_10_misc </a:t>
            </a:r>
          </a:p>
        </p:txBody>
      </p:sp>
      <p:sp>
        <p:nvSpPr>
          <p:cNvPr id="3" name="Content Placeholder 2">
            <a:extLst>
              <a:ext uri="{FF2B5EF4-FFF2-40B4-BE49-F238E27FC236}">
                <a16:creationId xmlns:a16="http://schemas.microsoft.com/office/drawing/2014/main" id="{E03C3FB3-5E84-094C-9362-32A21F9CF60F}"/>
              </a:ext>
            </a:extLst>
          </p:cNvPr>
          <p:cNvSpPr>
            <a:spLocks noGrp="1"/>
          </p:cNvSpPr>
          <p:nvPr>
            <p:ph idx="1"/>
          </p:nvPr>
        </p:nvSpPr>
        <p:spPr/>
        <p:txBody>
          <a:bodyPr>
            <a:normAutofit fontScale="92500" lnSpcReduction="10000"/>
          </a:bodyPr>
          <a:lstStyle/>
          <a:p>
            <a:pPr marL="0" indent="0">
              <a:buNone/>
            </a:pPr>
            <a:r>
              <a:rPr lang="en-IL" sz="1600" dirty="0"/>
              <a:t>Let’s explore some cool and helpful functions that will make your code a lot more dynamic: </a:t>
            </a:r>
          </a:p>
          <a:p>
            <a:pPr marL="342900" indent="-342900">
              <a:buAutoNum type="arabicPeriod"/>
            </a:pPr>
            <a:r>
              <a:rPr lang="en-IL" sz="1600" dirty="0"/>
              <a:t>count: using this in a resource/module will create multiple resources with the configuration inide</a:t>
            </a:r>
          </a:p>
          <a:p>
            <a:pPr marL="342900" indent="-342900">
              <a:buAutoNum type="arabicPeriod"/>
            </a:pPr>
            <a:r>
              <a:rPr lang="en-US" sz="1600" dirty="0" err="1"/>
              <a:t>count.index</a:t>
            </a:r>
            <a:r>
              <a:rPr lang="en-US" sz="1600" dirty="0"/>
              <a:t>: since you created multiple resources, their output in the state file is now a “list”. Accessing them will require you to use “</a:t>
            </a:r>
            <a:r>
              <a:rPr lang="en-US" sz="1600" dirty="0" err="1"/>
              <a:t>count.index</a:t>
            </a:r>
            <a:r>
              <a:rPr lang="en-US" sz="1600" dirty="0"/>
              <a:t>”</a:t>
            </a:r>
          </a:p>
          <a:p>
            <a:pPr marL="342900" indent="-342900">
              <a:buAutoNum type="arabicPeriod"/>
            </a:pPr>
            <a:r>
              <a:rPr lang="en-US" sz="1600" dirty="0"/>
              <a:t>locals-</a:t>
            </a:r>
            <a:r>
              <a:rPr lang="en-US" sz="1600" dirty="0" err="1"/>
              <a:t>dev.tf</a:t>
            </a:r>
            <a:r>
              <a:rPr lang="en-US" sz="1600" dirty="0"/>
              <a:t> now has two values for </a:t>
            </a:r>
            <a:r>
              <a:rPr lang="en-US" sz="1600" dirty="0" err="1"/>
              <a:t>private_ips</a:t>
            </a:r>
            <a:r>
              <a:rPr lang="en-US" sz="1600" dirty="0"/>
              <a:t> since we are creating two network interfaces</a:t>
            </a:r>
          </a:p>
          <a:p>
            <a:pPr marL="342900" indent="-342900">
              <a:buAutoNum type="arabicPeriod"/>
            </a:pPr>
            <a:r>
              <a:rPr lang="en-US" sz="1600" dirty="0"/>
              <a:t>network/</a:t>
            </a:r>
            <a:r>
              <a:rPr lang="en-US" sz="1600" dirty="0" err="1"/>
              <a:t>main.tf</a:t>
            </a:r>
            <a:r>
              <a:rPr lang="en-US" sz="1600" dirty="0"/>
              <a:t>: one of the security group ingresses has a “for” loop that will iterate through the </a:t>
            </a:r>
            <a:r>
              <a:rPr lang="en-US" sz="1600" dirty="0" err="1"/>
              <a:t>var.subnet_numbers</a:t>
            </a:r>
            <a:r>
              <a:rPr lang="en-US" sz="1600" dirty="0"/>
              <a:t> and add all of them as an ingress rule</a:t>
            </a:r>
          </a:p>
          <a:p>
            <a:pPr marL="342900" indent="-342900">
              <a:buFont typeface="Arial" panose="020B0604020202020204" pitchFamily="34" charset="0"/>
              <a:buAutoNum type="arabicPeriod"/>
            </a:pPr>
            <a:r>
              <a:rPr lang="en-IL" sz="1600" dirty="0"/>
              <a:t>Pay attention to the “workaround” in network/main.tf/aws_network_interface/private_ips attribute. According to the terraform docs it has to receive a list of vallues. When we use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the </a:t>
            </a:r>
            <a:r>
              <a:rPr lang="en-US" sz="1600" dirty="0" err="1"/>
              <a:t>ips</a:t>
            </a:r>
            <a:r>
              <a:rPr lang="en-US" sz="1600" dirty="0"/>
              <a:t> from locals-</a:t>
            </a:r>
            <a:r>
              <a:rPr lang="en-US" sz="1600" dirty="0" err="1"/>
              <a:t>dev.tf</a:t>
            </a:r>
            <a:r>
              <a:rPr lang="en-US" sz="1600" dirty="0"/>
              <a:t>/</a:t>
            </a:r>
            <a:r>
              <a:rPr lang="en-US" sz="1600" dirty="0" err="1"/>
              <a:t>private_ips</a:t>
            </a:r>
            <a:r>
              <a:rPr lang="en-US" sz="1600" dirty="0"/>
              <a:t> becomes a string. This resource does not like it and will fail with an error. </a:t>
            </a:r>
            <a:br>
              <a:rPr lang="en-US" sz="1600" dirty="0"/>
            </a:br>
            <a:r>
              <a:rPr lang="en-US" sz="1600" dirty="0"/>
              <a:t>“</a:t>
            </a:r>
            <a:r>
              <a:rPr lang="en-US" sz="1600" dirty="0" err="1"/>
              <a:t>tolist</a:t>
            </a:r>
            <a:r>
              <a:rPr lang="en-US" sz="1600" dirty="0"/>
              <a:t>” is a function in terraform that will convert any value into a list: </a:t>
            </a:r>
            <a:br>
              <a:rPr lang="en-US" sz="1600" dirty="0"/>
            </a:br>
            <a:r>
              <a:rPr lang="en-US" sz="1600" dirty="0"/>
              <a:t>count =1 &gt;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a:t>
            </a:r>
            <a:r>
              <a:rPr lang="en-IL" sz="1600" dirty="0">
                <a:solidFill>
                  <a:srgbClr val="89CA78"/>
                </a:solidFill>
              </a:rPr>
              <a:t>"10.0.1.50” (string, not good) &gt; </a:t>
            </a:r>
            <a:r>
              <a:rPr lang="en-US" sz="1600" dirty="0" err="1"/>
              <a:t>tolist</a:t>
            </a:r>
            <a:r>
              <a:rPr lang="en-US" sz="1600" dirty="0"/>
              <a:t>([</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["10.0.1.50"] (perfect for this key to receive)</a:t>
            </a:r>
          </a:p>
          <a:p>
            <a:pPr marL="342900" indent="-342900">
              <a:buFont typeface="Arial" panose="020B0604020202020204" pitchFamily="34" charset="0"/>
              <a:buAutoNum type="arabicPeriod"/>
            </a:pPr>
            <a:r>
              <a:rPr lang="en-US" sz="1600" dirty="0"/>
              <a:t>server/</a:t>
            </a:r>
            <a:r>
              <a:rPr lang="en-US" sz="1600" dirty="0" err="1"/>
              <a:t>main.tf</a:t>
            </a:r>
            <a:r>
              <a:rPr lang="en-US" sz="1600" dirty="0"/>
              <a:t> now has a count of 2 for the instances since we creating 2 ENIs with 2 EIPs, we want to use them with 2 servers. Now take a look at the network/</a:t>
            </a:r>
            <a:r>
              <a:rPr lang="en-US" sz="1600" dirty="0" err="1"/>
              <a:t>outputs.tf</a:t>
            </a:r>
            <a:r>
              <a:rPr lang="en-US" sz="1600" dirty="0"/>
              <a:t>.</a:t>
            </a:r>
            <a:br>
              <a:rPr lang="en-US" sz="1600" dirty="0"/>
            </a:br>
            <a:r>
              <a:rPr lang="en-US" sz="1600" dirty="0"/>
              <a:t>- </a:t>
            </a:r>
            <a:r>
              <a:rPr lang="en-US" sz="1600" dirty="0" err="1">
                <a:solidFill>
                  <a:srgbClr val="E5C07B"/>
                </a:solidFill>
              </a:rPr>
              <a:t>aws_network_interface</a:t>
            </a:r>
            <a:r>
              <a:rPr lang="en-US" sz="1600" dirty="0" err="1"/>
              <a:t>.</a:t>
            </a:r>
            <a:r>
              <a:rPr lang="en-US" sz="1600" dirty="0" err="1">
                <a:solidFill>
                  <a:srgbClr val="E5C07B"/>
                </a:solidFill>
              </a:rPr>
              <a:t>awesome_network_interface</a:t>
            </a:r>
            <a:r>
              <a:rPr lang="en-US" sz="1600" dirty="0"/>
              <a:t>.</a:t>
            </a:r>
            <a:r>
              <a:rPr lang="en-US" sz="1600" dirty="0">
                <a:solidFill>
                  <a:srgbClr val="EF596F"/>
                </a:solidFill>
              </a:rPr>
              <a:t>*</a:t>
            </a:r>
            <a:r>
              <a:rPr lang="en-US" sz="1600" dirty="0"/>
              <a:t>.</a:t>
            </a:r>
            <a:r>
              <a:rPr lang="en-US" sz="1600" dirty="0">
                <a:solidFill>
                  <a:srgbClr val="EF596F"/>
                </a:solidFill>
              </a:rPr>
              <a:t>id: </a:t>
            </a:r>
            <a:r>
              <a:rPr lang="en-US" sz="1600" dirty="0"/>
              <a:t>we are now outputting both ids using a wildcard “*”.</a:t>
            </a:r>
            <a:br>
              <a:rPr lang="en-US" sz="1600" dirty="0"/>
            </a:br>
            <a:r>
              <a:rPr lang="en-US" sz="1600" dirty="0"/>
              <a:t>- the server resource will then use the </a:t>
            </a:r>
            <a:r>
              <a:rPr lang="en-US" sz="1600" dirty="0" err="1"/>
              <a:t>count.index</a:t>
            </a:r>
            <a:r>
              <a:rPr lang="en-US" sz="1600" dirty="0"/>
              <a:t> to iterate through this list and get the value each time it creates the instance</a:t>
            </a:r>
          </a:p>
          <a:p>
            <a:pPr marL="342900" indent="-342900">
              <a:buFont typeface="Arial" panose="020B0604020202020204" pitchFamily="34" charset="0"/>
              <a:buAutoNum type="arabicPeriod"/>
            </a:pPr>
            <a:r>
              <a:rPr lang="en-US" sz="1600" dirty="0"/>
              <a:t>server/</a:t>
            </a:r>
            <a:r>
              <a:rPr lang="en-US" sz="1600" dirty="0" err="1"/>
              <a:t>variables.tf</a:t>
            </a:r>
            <a:r>
              <a:rPr lang="en-US" sz="1600" dirty="0"/>
              <a:t>: creator variable contains a var validator from terraform 0.13</a:t>
            </a:r>
          </a:p>
          <a:p>
            <a:pPr marL="0" indent="0">
              <a:buNone/>
            </a:pPr>
            <a:endParaRPr lang="en-IL" sz="1600" dirty="0"/>
          </a:p>
        </p:txBody>
      </p:sp>
    </p:spTree>
    <p:extLst>
      <p:ext uri="{BB962C8B-B14F-4D97-AF65-F5344CB8AC3E}">
        <p14:creationId xmlns:p14="http://schemas.microsoft.com/office/powerpoint/2010/main" val="45885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4E2-F93C-1C45-9381-8C5E3C947C74}"/>
              </a:ext>
            </a:extLst>
          </p:cNvPr>
          <p:cNvSpPr>
            <a:spLocks noGrp="1"/>
          </p:cNvSpPr>
          <p:nvPr>
            <p:ph type="title"/>
          </p:nvPr>
        </p:nvSpPr>
        <p:spPr/>
        <p:txBody>
          <a:bodyPr/>
          <a:lstStyle/>
          <a:p>
            <a:r>
              <a:rPr lang="en-IL" dirty="0"/>
              <a:t>Best Practices</a:t>
            </a:r>
          </a:p>
        </p:txBody>
      </p:sp>
      <p:sp>
        <p:nvSpPr>
          <p:cNvPr id="3" name="Content Placeholder 2">
            <a:extLst>
              <a:ext uri="{FF2B5EF4-FFF2-40B4-BE49-F238E27FC236}">
                <a16:creationId xmlns:a16="http://schemas.microsoft.com/office/drawing/2014/main" id="{94882B48-57C3-E145-82F4-CCF972B699C7}"/>
              </a:ext>
            </a:extLst>
          </p:cNvPr>
          <p:cNvSpPr>
            <a:spLocks noGrp="1"/>
          </p:cNvSpPr>
          <p:nvPr>
            <p:ph idx="1"/>
          </p:nvPr>
        </p:nvSpPr>
        <p:spPr/>
        <p:txBody>
          <a:bodyPr>
            <a:normAutofit/>
          </a:bodyPr>
          <a:lstStyle/>
          <a:p>
            <a:r>
              <a:rPr lang="en-IL" sz="1800" dirty="0"/>
              <a:t>Use modules to decouple resources for a fine grain control and reusage</a:t>
            </a:r>
          </a:p>
          <a:p>
            <a:r>
              <a:rPr lang="en-IL" sz="1800" dirty="0"/>
              <a:t>Use vars 100% via variables.tf and abstract the variable you want to control to the root variables file (tfvars/locals)</a:t>
            </a:r>
          </a:p>
          <a:p>
            <a:r>
              <a:rPr lang="en-US" sz="1800" dirty="0"/>
              <a:t>L</a:t>
            </a:r>
            <a:r>
              <a:rPr lang="en-IL" sz="1800" dirty="0"/>
              <a:t>ocals is the perfect way to create a multi environment code and should be used even if only one is needed for future purposes.</a:t>
            </a:r>
          </a:p>
          <a:p>
            <a:r>
              <a:rPr lang="en-IL" sz="1800" dirty="0"/>
              <a:t>Try to use official modules from the registry when possible. They are generally better than anything you would write on your own and even if you will go for creating a perfect one, it will tale a valuble time from that you somrtimes do not have. Moreover, those modules are supported constantly.</a:t>
            </a:r>
          </a:p>
          <a:p>
            <a:r>
              <a:rPr lang="en-IL" sz="1800" dirty="0"/>
              <a:t>Decouple the differect types of resources into multiple files in the same directory for a better and faster control such as: data.tf, rules.tf etc</a:t>
            </a:r>
          </a:p>
          <a:p>
            <a:r>
              <a:rPr lang="en-IL" sz="1800" dirty="0"/>
              <a:t>Always tag resources with the ”environment” key.</a:t>
            </a:r>
          </a:p>
          <a:p>
            <a:r>
              <a:rPr lang="en-IL" sz="1800" dirty="0"/>
              <a:t>Follow the terraform patches as they can change your existing code and break it</a:t>
            </a:r>
          </a:p>
        </p:txBody>
      </p:sp>
    </p:spTree>
    <p:extLst>
      <p:ext uri="{BB962C8B-B14F-4D97-AF65-F5344CB8AC3E}">
        <p14:creationId xmlns:p14="http://schemas.microsoft.com/office/powerpoint/2010/main" val="73275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3555-53B2-5042-A963-9235A226E8CE}"/>
              </a:ext>
            </a:extLst>
          </p:cNvPr>
          <p:cNvSpPr>
            <a:spLocks noGrp="1"/>
          </p:cNvSpPr>
          <p:nvPr>
            <p:ph type="title"/>
          </p:nvPr>
        </p:nvSpPr>
        <p:spPr/>
        <p:txBody>
          <a:bodyPr/>
          <a:lstStyle/>
          <a:p>
            <a:r>
              <a:rPr lang="en-IL" dirty="0"/>
              <a:t>Terraform 13</a:t>
            </a:r>
          </a:p>
        </p:txBody>
      </p:sp>
      <p:sp>
        <p:nvSpPr>
          <p:cNvPr id="3" name="Content Placeholder 2">
            <a:extLst>
              <a:ext uri="{FF2B5EF4-FFF2-40B4-BE49-F238E27FC236}">
                <a16:creationId xmlns:a16="http://schemas.microsoft.com/office/drawing/2014/main" id="{2A4933E9-3D22-A24B-91A1-0656611816FC}"/>
              </a:ext>
            </a:extLst>
          </p:cNvPr>
          <p:cNvSpPr>
            <a:spLocks noGrp="1"/>
          </p:cNvSpPr>
          <p:nvPr>
            <p:ph idx="1"/>
          </p:nvPr>
        </p:nvSpPr>
        <p:spPr/>
        <p:txBody>
          <a:bodyPr/>
          <a:lstStyle/>
          <a:p>
            <a:pPr marL="0" indent="0">
              <a:buNone/>
            </a:pPr>
            <a:r>
              <a:rPr lang="en-IL" dirty="0"/>
              <a:t>There aren’t a lot of new features in terraform 13 and mostly consists of fixes but the features that did come out are incredible!</a:t>
            </a:r>
          </a:p>
          <a:p>
            <a:pPr>
              <a:buFontTx/>
              <a:buChar char="-"/>
            </a:pPr>
            <a:r>
              <a:rPr lang="en-IL" dirty="0"/>
              <a:t>“for_each” for modules</a:t>
            </a:r>
          </a:p>
          <a:p>
            <a:pPr>
              <a:buFontTx/>
              <a:buChar char="-"/>
            </a:pPr>
            <a:r>
              <a:rPr lang="en-IL" dirty="0"/>
              <a:t>“count” for modules</a:t>
            </a:r>
          </a:p>
          <a:p>
            <a:pPr>
              <a:buFontTx/>
              <a:buChar char="-"/>
            </a:pPr>
            <a:r>
              <a:rPr lang="en-IL" dirty="0"/>
              <a:t>“depends_on” for modules </a:t>
            </a:r>
          </a:p>
          <a:p>
            <a:pPr>
              <a:buFontTx/>
              <a:buChar char="-"/>
            </a:pPr>
            <a:r>
              <a:rPr lang="en-US" dirty="0"/>
              <a:t>Custom variable validation: as used in demo_10_misc/server/</a:t>
            </a:r>
            <a:r>
              <a:rPr lang="en-US" dirty="0" err="1"/>
              <a:t>variables.tf</a:t>
            </a:r>
            <a:r>
              <a:rPr lang="en-US" dirty="0"/>
              <a:t> creator var</a:t>
            </a:r>
            <a:br>
              <a:rPr lang="en-US" dirty="0"/>
            </a:br>
            <a:br>
              <a:rPr lang="en-US" dirty="0"/>
            </a:br>
            <a:endParaRPr lang="en-IL" dirty="0"/>
          </a:p>
        </p:txBody>
      </p:sp>
    </p:spTree>
    <p:extLst>
      <p:ext uri="{BB962C8B-B14F-4D97-AF65-F5344CB8AC3E}">
        <p14:creationId xmlns:p14="http://schemas.microsoft.com/office/powerpoint/2010/main" val="304492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732E-596C-D246-8F9B-36E72BD86A40}"/>
              </a:ext>
            </a:extLst>
          </p:cNvPr>
          <p:cNvSpPr>
            <a:spLocks noGrp="1"/>
          </p:cNvSpPr>
          <p:nvPr>
            <p:ph type="title"/>
          </p:nvPr>
        </p:nvSpPr>
        <p:spPr/>
        <p:txBody>
          <a:bodyPr/>
          <a:lstStyle/>
          <a:p>
            <a:r>
              <a:rPr lang="en-IL" dirty="0"/>
              <a:t>Terraform Cloud	</a:t>
            </a:r>
          </a:p>
        </p:txBody>
      </p:sp>
      <p:sp>
        <p:nvSpPr>
          <p:cNvPr id="3" name="Content Placeholder 2">
            <a:extLst>
              <a:ext uri="{FF2B5EF4-FFF2-40B4-BE49-F238E27FC236}">
                <a16:creationId xmlns:a16="http://schemas.microsoft.com/office/drawing/2014/main" id="{22F76C4B-F148-1546-A77E-58600B511AD9}"/>
              </a:ext>
            </a:extLst>
          </p:cNvPr>
          <p:cNvSpPr>
            <a:spLocks noGrp="1"/>
          </p:cNvSpPr>
          <p:nvPr>
            <p:ph idx="1"/>
          </p:nvPr>
        </p:nvSpPr>
        <p:spPr/>
        <p:txBody>
          <a:bodyPr>
            <a:normAutofit/>
          </a:bodyPr>
          <a:lstStyle/>
          <a:p>
            <a:pPr marL="0" indent="0">
              <a:buNone/>
            </a:pPr>
            <a:r>
              <a:rPr lang="en-US" sz="2000" dirty="0">
                <a:latin typeface="metro-web"/>
              </a:rPr>
              <a:t>Terraform Cloud </a:t>
            </a:r>
            <a:r>
              <a:rPr lang="en-US" sz="2000" dirty="0">
                <a:solidFill>
                  <a:srgbClr val="1D1E23"/>
                </a:solidFill>
                <a:latin typeface="metro-web"/>
              </a:rPr>
              <a:t>is an application that helps teams use Terraform together. It manages Terraform runs in a consistent and reliable environment, and includes easy access to shared state and secret data, access controls for approving changes to infrastructure, a private registry for sharing Terraform modules, detailed policy controls for governing the contents of Terraform configurations, and more.</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We will not discussing terraform cloud in this training since this is a huge subject on its own.</a:t>
            </a:r>
          </a:p>
          <a:p>
            <a:pPr marL="0" indent="0">
              <a:buNone/>
            </a:pPr>
            <a:r>
              <a:rPr lang="en-US" sz="2000" dirty="0">
                <a:solidFill>
                  <a:srgbClr val="1D1E23"/>
                </a:solidFill>
                <a:latin typeface="metro-web"/>
              </a:rPr>
              <a:t>One of the main feature is integration of SCV and creating a pipeline that will test/plan/apply/destroy/change </a:t>
            </a:r>
            <a:r>
              <a:rPr lang="en-US" sz="2000" dirty="0" err="1">
                <a:solidFill>
                  <a:srgbClr val="1D1E23"/>
                </a:solidFill>
                <a:latin typeface="metro-web"/>
              </a:rPr>
              <a:t>etc</a:t>
            </a:r>
            <a:r>
              <a:rPr lang="en-US" sz="2000" dirty="0">
                <a:solidFill>
                  <a:srgbClr val="1D1E23"/>
                </a:solidFill>
                <a:latin typeface="metro-web"/>
              </a:rPr>
              <a:t> your infrastructure based on the changes in your repository code via pull requests.</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You can read more here: </a:t>
            </a:r>
            <a:r>
              <a:rPr lang="en-US" sz="2000" dirty="0">
                <a:hlinkClick r:id="rId2"/>
              </a:rPr>
              <a:t>https://www.terraform.io/docs/cloud</a:t>
            </a:r>
            <a:endParaRPr lang="en-US" sz="2000" dirty="0">
              <a:solidFill>
                <a:srgbClr val="1D1E23"/>
              </a:solidFill>
              <a:latin typeface="metro-web"/>
            </a:endParaRPr>
          </a:p>
        </p:txBody>
      </p:sp>
    </p:spTree>
    <p:extLst>
      <p:ext uri="{BB962C8B-B14F-4D97-AF65-F5344CB8AC3E}">
        <p14:creationId xmlns:p14="http://schemas.microsoft.com/office/powerpoint/2010/main" val="23564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B3C0-C12C-6A4F-9504-A6F3EFF951FC}"/>
              </a:ext>
            </a:extLst>
          </p:cNvPr>
          <p:cNvSpPr>
            <a:spLocks noGrp="1"/>
          </p:cNvSpPr>
          <p:nvPr>
            <p:ph type="title"/>
          </p:nvPr>
        </p:nvSpPr>
        <p:spPr/>
        <p:txBody>
          <a:bodyPr/>
          <a:lstStyle/>
          <a:p>
            <a:r>
              <a:rPr lang="en-IL" dirty="0"/>
              <a:t>Installing terraform cli</a:t>
            </a:r>
          </a:p>
        </p:txBody>
      </p:sp>
      <p:sp>
        <p:nvSpPr>
          <p:cNvPr id="3" name="Content Placeholder 2">
            <a:extLst>
              <a:ext uri="{FF2B5EF4-FFF2-40B4-BE49-F238E27FC236}">
                <a16:creationId xmlns:a16="http://schemas.microsoft.com/office/drawing/2014/main" id="{1049CEAC-28E9-514F-907F-AA9DCD064BD4}"/>
              </a:ext>
            </a:extLst>
          </p:cNvPr>
          <p:cNvSpPr>
            <a:spLocks noGrp="1"/>
          </p:cNvSpPr>
          <p:nvPr>
            <p:ph idx="1"/>
          </p:nvPr>
        </p:nvSpPr>
        <p:spPr/>
        <p:txBody>
          <a:bodyPr/>
          <a:lstStyle/>
          <a:p>
            <a:r>
              <a:rPr lang="en-IL" dirty="0"/>
              <a:t>Follow this link to install the terraform cli according to your OS:</a:t>
            </a:r>
            <a:br>
              <a:rPr lang="en-IL" dirty="0"/>
            </a:br>
            <a:br>
              <a:rPr lang="en-IL" dirty="0"/>
            </a:br>
            <a:r>
              <a:rPr lang="en-US" dirty="0">
                <a:hlinkClick r:id="rId2"/>
              </a:rPr>
              <a:t>https://learn.hashicorp.com/tutorials/terraform/install-cli</a:t>
            </a:r>
            <a:endParaRPr lang="en-IL" dirty="0"/>
          </a:p>
        </p:txBody>
      </p:sp>
    </p:spTree>
    <p:extLst>
      <p:ext uri="{BB962C8B-B14F-4D97-AF65-F5344CB8AC3E}">
        <p14:creationId xmlns:p14="http://schemas.microsoft.com/office/powerpoint/2010/main" val="4534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3591</Words>
  <Application>Microsoft Macintosh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David</vt:lpstr>
      <vt:lpstr>metro-web</vt:lpstr>
      <vt:lpstr>Office Theme</vt:lpstr>
      <vt:lpstr>Terraform Overview</vt:lpstr>
      <vt:lpstr>Commands</vt:lpstr>
      <vt:lpstr>Credentials (AWS)</vt:lpstr>
      <vt:lpstr>Installing terraform cli</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lpstr>Demo_9_final: tf_demo/demo_9_final </vt:lpstr>
      <vt:lpstr>Demo_10_misc: tf_demo/demo_10_misc </vt:lpstr>
      <vt:lpstr>Best Practices</vt:lpstr>
      <vt:lpstr>Terraform 13</vt:lpstr>
      <vt:lpstr>Terraform Cloud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36</cp:revision>
  <dcterms:created xsi:type="dcterms:W3CDTF">2020-08-09T03:42:39Z</dcterms:created>
  <dcterms:modified xsi:type="dcterms:W3CDTF">2020-08-15T10:46:37Z</dcterms:modified>
</cp:coreProperties>
</file>