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29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B7783-EB60-45BF-985F-FF5772AD9401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DCDD-A944-4C27-9FA8-4676FA336E4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DCDD-A944-4C27-9FA8-4676FA336E47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3/6/2022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l.wiktionary.org/wiki/%CF%80%CF%81%CE%BF%CF%83%CE%BF%CE%BC%CE%BF%CE%AF%CF%89%CF%83%CE%B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500197"/>
          </a:xfrm>
        </p:spPr>
        <p:txBody>
          <a:bodyPr>
            <a:normAutofit fontScale="90000"/>
          </a:bodyPr>
          <a:lstStyle/>
          <a:p>
            <a:r>
              <a:rPr lang="el-GR" dirty="0" err="1" smtClean="0"/>
              <a:t>Πρωτη</a:t>
            </a:r>
            <a:r>
              <a:rPr lang="el-GR" dirty="0" smtClean="0"/>
              <a:t> </a:t>
            </a:r>
            <a:r>
              <a:rPr lang="el-GR" dirty="0" err="1" smtClean="0"/>
              <a:t>εργασια</a:t>
            </a:r>
            <a:r>
              <a:rPr lang="el-GR" dirty="0" smtClean="0"/>
              <a:t> στα </a:t>
            </a:r>
            <a:r>
              <a:rPr lang="el-GR" dirty="0" err="1" smtClean="0"/>
              <a:t>λειτουργικα</a:t>
            </a:r>
            <a:r>
              <a:rPr lang="el-GR" dirty="0" smtClean="0"/>
              <a:t> </a:t>
            </a:r>
            <a:r>
              <a:rPr lang="el-GR" dirty="0" err="1" smtClean="0"/>
              <a:t>συστηματα</a:t>
            </a:r>
            <a:r>
              <a:rPr lang="el-GR" dirty="0" smtClean="0"/>
              <a:t> </a:t>
            </a:r>
            <a:r>
              <a:rPr lang="el-GR" dirty="0" err="1" smtClean="0"/>
              <a:t>πολύνυματικος</a:t>
            </a:r>
            <a:r>
              <a:rPr lang="el-GR" dirty="0" smtClean="0"/>
              <a:t> </a:t>
            </a:r>
            <a:r>
              <a:rPr lang="en-US" dirty="0" smtClean="0"/>
              <a:t>server-client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285852" y="2202872"/>
            <a:ext cx="6400800" cy="129756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Server: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71472" y="714356"/>
            <a:ext cx="8229600" cy="6429420"/>
          </a:xfrm>
        </p:spPr>
        <p:txBody>
          <a:bodyPr>
            <a:normAutofit fontScale="32500" lnSpcReduction="20000"/>
          </a:bodyPr>
          <a:lstStyle/>
          <a:p>
            <a:r>
              <a:rPr lang="el-GR" sz="7400" dirty="0" smtClean="0"/>
              <a:t>Για την </a:t>
            </a:r>
            <a:r>
              <a:rPr lang="el-GR" sz="7400" dirty="0" err="1" smtClean="0"/>
              <a:t>πολυνυματική</a:t>
            </a:r>
            <a:r>
              <a:rPr lang="el-GR" sz="7400" dirty="0" smtClean="0"/>
              <a:t> λειτουργία του </a:t>
            </a:r>
            <a:r>
              <a:rPr lang="en-US" sz="7400" dirty="0" smtClean="0"/>
              <a:t>server:</a:t>
            </a:r>
            <a:endParaRPr lang="el-GR" sz="7400" dirty="0" smtClean="0"/>
          </a:p>
          <a:p>
            <a:endParaRPr lang="en-US" sz="28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l-GR" sz="4900" dirty="0" smtClean="0"/>
              <a:t>Στην αρχή της </a:t>
            </a:r>
            <a:r>
              <a:rPr lang="en-US" sz="4900" dirty="0" smtClean="0"/>
              <a:t>main </a:t>
            </a:r>
            <a:r>
              <a:rPr lang="el-GR" sz="4900" dirty="0" smtClean="0"/>
              <a:t>ορίσαμε τη συνάρτηση </a:t>
            </a:r>
            <a:r>
              <a:rPr lang="en-US" sz="4900" dirty="0" smtClean="0"/>
              <a:t>signal </a:t>
            </a:r>
            <a:r>
              <a:rPr lang="el-GR" sz="4900" dirty="0" smtClean="0"/>
              <a:t>υπεύθυνη για τον χειρισμό του σήματος </a:t>
            </a:r>
            <a:r>
              <a:rPr lang="en-US" sz="4900" dirty="0" smtClean="0"/>
              <a:t>SIGTST(control-z) </a:t>
            </a:r>
            <a:r>
              <a:rPr lang="el-GR" sz="4900" dirty="0" smtClean="0"/>
              <a:t>για να καλεί την συνάρτηση </a:t>
            </a:r>
            <a:r>
              <a:rPr lang="en-US" sz="4900" dirty="0" err="1" smtClean="0"/>
              <a:t>my_printer</a:t>
            </a:r>
            <a:r>
              <a:rPr lang="en-US" sz="4900" dirty="0" smtClean="0"/>
              <a:t>(</a:t>
            </a:r>
            <a:r>
              <a:rPr lang="en-US" sz="4900" dirty="0" err="1" smtClean="0"/>
              <a:t>int</a:t>
            </a:r>
            <a:r>
              <a:rPr lang="en-US" sz="4900" dirty="0" smtClean="0"/>
              <a:t> sig)  </a:t>
            </a:r>
            <a:r>
              <a:rPr lang="el-GR" sz="4900" dirty="0" smtClean="0"/>
              <a:t>που τυπώνει τον μέσο όρο των </a:t>
            </a:r>
            <a:r>
              <a:rPr lang="en-US" sz="4900" dirty="0" err="1" smtClean="0"/>
              <a:t>κοινόχρηστ</a:t>
            </a:r>
            <a:r>
              <a:rPr lang="el-GR" sz="4900" dirty="0" smtClean="0"/>
              <a:t>ων </a:t>
            </a:r>
            <a:r>
              <a:rPr lang="en-US" sz="4900" dirty="0" err="1" smtClean="0"/>
              <a:t>μεταβλητ</a:t>
            </a:r>
            <a:r>
              <a:rPr lang="el-GR" sz="4900" dirty="0" err="1" smtClean="0"/>
              <a:t>ών</a:t>
            </a:r>
            <a:r>
              <a:rPr lang="en-US" sz="4900" dirty="0" smtClean="0"/>
              <a:t> </a:t>
            </a:r>
            <a:r>
              <a:rPr lang="en-US" sz="4900" dirty="0" err="1" smtClean="0"/>
              <a:t>total_waiting_time</a:t>
            </a:r>
            <a:r>
              <a:rPr lang="en-US" sz="4900" dirty="0" smtClean="0"/>
              <a:t>, </a:t>
            </a:r>
            <a:r>
              <a:rPr lang="en-US" sz="4900" dirty="0" err="1" smtClean="0"/>
              <a:t>total_service_time</a:t>
            </a:r>
            <a:r>
              <a:rPr lang="en-US" sz="4900" dirty="0" smtClean="0"/>
              <a:t> </a:t>
            </a:r>
            <a:r>
              <a:rPr lang="en-US" sz="4900" dirty="0" err="1" smtClean="0"/>
              <a:t>και</a:t>
            </a:r>
            <a:r>
              <a:rPr lang="en-US" sz="4900" dirty="0" smtClean="0"/>
              <a:t> </a:t>
            </a:r>
            <a:r>
              <a:rPr lang="el-GR" sz="4900" dirty="0" smtClean="0"/>
              <a:t>την </a:t>
            </a:r>
            <a:r>
              <a:rPr lang="en-US" sz="4900" dirty="0" err="1" smtClean="0"/>
              <a:t>completed_requests</a:t>
            </a:r>
            <a:r>
              <a:rPr lang="el-GR" sz="4900" dirty="0" smtClean="0"/>
              <a:t> μέσα σε </a:t>
            </a:r>
            <a:r>
              <a:rPr lang="en-US" sz="4900" dirty="0" smtClean="0"/>
              <a:t>lock unlock </a:t>
            </a:r>
            <a:r>
              <a:rPr lang="el-GR" sz="4900" dirty="0" smtClean="0"/>
              <a:t> του </a:t>
            </a:r>
            <a:r>
              <a:rPr lang="en-US" sz="4900" dirty="0" err="1" smtClean="0"/>
              <a:t>done_mutex_time</a:t>
            </a:r>
            <a:r>
              <a:rPr lang="el-GR" sz="4900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l-GR" sz="4900" dirty="0" smtClean="0"/>
              <a:t>Αρχικοποιήσαμε ένα </a:t>
            </a:r>
            <a:r>
              <a:rPr lang="en-US" sz="4900" dirty="0" err="1" smtClean="0"/>
              <a:t>struct</a:t>
            </a:r>
            <a:r>
              <a:rPr lang="en-US" sz="4900" dirty="0" smtClean="0"/>
              <a:t> </a:t>
            </a:r>
            <a:r>
              <a:rPr lang="el-GR" sz="4900" dirty="0" smtClean="0"/>
              <a:t>που περιέχει τον χρόνο έναρξης της σύνδεσης και το αναγνωριστικό της σύνδεσης και ορίσαμε έναν πίνακα με μια μεταβλητή μετρητή  </a:t>
            </a:r>
            <a:r>
              <a:rPr lang="en-US" sz="4900" dirty="0" smtClean="0"/>
              <a:t>Tail </a:t>
            </a:r>
            <a:r>
              <a:rPr lang="el-GR" sz="4900" dirty="0" smtClean="0"/>
              <a:t> που δείχνει στην αριστερότερη κενή θέση του πίνακα. Ο πίνακας ονομάζεται </a:t>
            </a:r>
            <a:r>
              <a:rPr lang="en-US" sz="4900" dirty="0" smtClean="0"/>
              <a:t>queue </a:t>
            </a:r>
            <a:r>
              <a:rPr lang="el-GR" sz="4900" dirty="0" smtClean="0"/>
              <a:t>και υλοποιεί την λειτουργία της ουράς των αιτήσεων και περιέχει  </a:t>
            </a:r>
            <a:r>
              <a:rPr lang="en-US" sz="4900" dirty="0" err="1" smtClean="0"/>
              <a:t>structs</a:t>
            </a:r>
            <a:r>
              <a:rPr lang="el-GR" sz="4900" dirty="0" smtClean="0"/>
              <a:t>. Κάθε φορά που γίνεται νέα προσθήκη στον πινάκα,  προσαυξάνεται η μεταβλητή </a:t>
            </a:r>
            <a:r>
              <a:rPr lang="en-US" sz="4900" dirty="0" smtClean="0"/>
              <a:t>Tail </a:t>
            </a:r>
            <a:r>
              <a:rPr lang="el-GR" sz="4900" dirty="0" smtClean="0"/>
              <a:t> κατά 1. Σε κάθε μείωση παίρνουμε το </a:t>
            </a:r>
            <a:r>
              <a:rPr lang="en-US" sz="4900" dirty="0" err="1" smtClean="0"/>
              <a:t>struct</a:t>
            </a:r>
            <a:r>
              <a:rPr lang="el-GR" sz="4900" dirty="0" smtClean="0"/>
              <a:t> στην θέση 0 και  καλείται μια βοηθητική συνάρτηση </a:t>
            </a:r>
            <a:r>
              <a:rPr lang="en-US" sz="4900" dirty="0" err="1" smtClean="0"/>
              <a:t>ArraytoQueue</a:t>
            </a:r>
            <a:r>
              <a:rPr lang="en-US" sz="4900" dirty="0" smtClean="0"/>
              <a:t>() </a:t>
            </a:r>
            <a:r>
              <a:rPr lang="el-GR" sz="4900" dirty="0" smtClean="0"/>
              <a:t>που μετακινεί όλα τα στοιχειά του πίνακα μια θέση αριστερά και τέλος μειώνεται κατά 1 η </a:t>
            </a:r>
            <a:r>
              <a:rPr lang="en-US" sz="4900" dirty="0" smtClean="0"/>
              <a:t>Tail </a:t>
            </a:r>
            <a:r>
              <a:rPr lang="el-GR" sz="4900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l-GR" sz="4900" dirty="0" smtClean="0"/>
              <a:t>Ορίσαμε 10 νήματα πριν το βασικό </a:t>
            </a:r>
            <a:r>
              <a:rPr lang="en-US" sz="4900" dirty="0" smtClean="0"/>
              <a:t>while </a:t>
            </a:r>
            <a:r>
              <a:rPr lang="el-GR" sz="4900" dirty="0" smtClean="0"/>
              <a:t>που καλούν την συνάρτηση </a:t>
            </a:r>
            <a:r>
              <a:rPr lang="en-US" sz="4900" dirty="0" smtClean="0"/>
              <a:t>consumers() </a:t>
            </a:r>
            <a:r>
              <a:rPr lang="el-GR" sz="4900" dirty="0" smtClean="0"/>
              <a:t>για την προσομοίωση της παράλληλης εξυπηρέτησης των αιτήσεων. Στη συνέχεια μέσα στο </a:t>
            </a:r>
            <a:r>
              <a:rPr lang="en-US" sz="4900" dirty="0" smtClean="0"/>
              <a:t>while </a:t>
            </a:r>
            <a:r>
              <a:rPr lang="el-GR" sz="4900" dirty="0" smtClean="0"/>
              <a:t>μετά το </a:t>
            </a:r>
            <a:r>
              <a:rPr lang="en-US" sz="4900" dirty="0" smtClean="0"/>
              <a:t>accept</a:t>
            </a:r>
            <a:r>
              <a:rPr lang="el-GR" sz="4900" dirty="0" smtClean="0"/>
              <a:t> της σύνδεσης κάνουμε </a:t>
            </a:r>
            <a:r>
              <a:rPr lang="en-US" sz="4900" dirty="0" smtClean="0"/>
              <a:t>wait </a:t>
            </a:r>
            <a:r>
              <a:rPr lang="el-GR" sz="4900" dirty="0" smtClean="0"/>
              <a:t>στην μεταβλητή </a:t>
            </a:r>
            <a:r>
              <a:rPr lang="en-US" sz="4900" dirty="0" err="1" smtClean="0"/>
              <a:t>non_full_queue</a:t>
            </a:r>
            <a:r>
              <a:rPr lang="el-GR" sz="4900" dirty="0" smtClean="0"/>
              <a:t>.  Υλοποιούμε τις συνθήκες αμοιβαίου αποκλεισμού μέσω του</a:t>
            </a:r>
            <a:r>
              <a:rPr lang="en-US" sz="4900" dirty="0" smtClean="0"/>
              <a:t> </a:t>
            </a:r>
            <a:r>
              <a:rPr lang="en-US" sz="4900" dirty="0" err="1" smtClean="0"/>
              <a:t>mutex</a:t>
            </a:r>
            <a:r>
              <a:rPr lang="en-US" sz="4900" dirty="0" smtClean="0"/>
              <a:t> </a:t>
            </a:r>
            <a:r>
              <a:rPr lang="en-US" sz="4900" dirty="0" err="1" smtClean="0"/>
              <a:t>queue_lock</a:t>
            </a:r>
            <a:r>
              <a:rPr lang="en-US" sz="4900" dirty="0" smtClean="0"/>
              <a:t> </a:t>
            </a:r>
            <a:r>
              <a:rPr lang="el-GR" sz="4900" dirty="0" smtClean="0"/>
              <a:t>κάνοντας </a:t>
            </a:r>
            <a:r>
              <a:rPr lang="en-US" sz="4900" dirty="0" smtClean="0"/>
              <a:t> lock unlock </a:t>
            </a:r>
            <a:r>
              <a:rPr lang="el-GR" sz="4900" dirty="0" smtClean="0"/>
              <a:t> στην κρίσιμη περιοχή που υπολογίζουμε τον χρόνο σύνδεσης, αρχικοποιούμε το </a:t>
            </a:r>
            <a:r>
              <a:rPr lang="en-US" sz="4900" dirty="0" err="1" smtClean="0"/>
              <a:t>struct</a:t>
            </a:r>
            <a:r>
              <a:rPr lang="en-US" sz="4900" dirty="0" smtClean="0"/>
              <a:t> </a:t>
            </a:r>
            <a:r>
              <a:rPr lang="el-GR" sz="4900" dirty="0" smtClean="0"/>
              <a:t> και το εισάγουμε στον πίνακα </a:t>
            </a:r>
            <a:r>
              <a:rPr lang="en-US" sz="4900" dirty="0" smtClean="0"/>
              <a:t>queue </a:t>
            </a:r>
            <a:r>
              <a:rPr lang="el-GR" sz="4900" dirty="0" smtClean="0"/>
              <a:t>ώστε η ουρά να προσπελάζεται από ένα νήμα κάθε φορά και κάνοντας συγχρονισμό για τις συνθήκες άδειας και γεμάτης ουράς μέσω των μεταβλητών συνθηκών </a:t>
            </a:r>
            <a:r>
              <a:rPr lang="en-US" sz="4900" dirty="0" err="1" smtClean="0"/>
              <a:t>non_empty_queue</a:t>
            </a:r>
            <a:r>
              <a:rPr lang="el-GR" sz="4900" dirty="0" smtClean="0"/>
              <a:t> και </a:t>
            </a:r>
            <a:r>
              <a:rPr lang="en-US" sz="4900" dirty="0" err="1" smtClean="0"/>
              <a:t>non_full_queue</a:t>
            </a:r>
            <a:r>
              <a:rPr lang="el-GR" sz="4900" dirty="0" smtClean="0"/>
              <a:t>. Μετά την εισαγωγή ειδοποιούμε τους καταναλωτές ότι η ουρά δεν είναι άδεια κάνοντας </a:t>
            </a:r>
            <a:r>
              <a:rPr lang="en-US" sz="4900" dirty="0" smtClean="0"/>
              <a:t>signal </a:t>
            </a:r>
            <a:r>
              <a:rPr lang="el-GR" sz="4900" dirty="0" smtClean="0"/>
              <a:t>στην μεταβλητή </a:t>
            </a:r>
            <a:r>
              <a:rPr lang="en-US" sz="4900" dirty="0" err="1" smtClean="0"/>
              <a:t>non_empty_queue</a:t>
            </a:r>
            <a:r>
              <a:rPr lang="el-GR" sz="4900" dirty="0" smtClean="0"/>
              <a:t> .  Μετά το </a:t>
            </a:r>
            <a:r>
              <a:rPr lang="en-US" sz="4900" dirty="0" smtClean="0"/>
              <a:t>while </a:t>
            </a:r>
            <a:r>
              <a:rPr lang="el-GR" sz="4900" dirty="0" smtClean="0"/>
              <a:t> γίνεται </a:t>
            </a:r>
            <a:r>
              <a:rPr lang="en-US" sz="4900" dirty="0" smtClean="0"/>
              <a:t>join </a:t>
            </a:r>
            <a:r>
              <a:rPr lang="el-GR" sz="4900" dirty="0" smtClean="0"/>
              <a:t>στα νήματα.</a:t>
            </a:r>
          </a:p>
          <a:p>
            <a:pPr marL="1257300" lvl="2" indent="-342900">
              <a:buNone/>
            </a:pPr>
            <a:endParaRPr lang="el-GR" sz="1800" dirty="0" smtClean="0"/>
          </a:p>
          <a:p>
            <a:pPr marL="1257300" lvl="2" indent="-342900">
              <a:buNone/>
            </a:pPr>
            <a:r>
              <a:rPr lang="el-GR" sz="1800" dirty="0" smtClean="0"/>
              <a:t>       </a:t>
            </a:r>
          </a:p>
          <a:p>
            <a:pPr marL="1257300" lvl="2" indent="-342900">
              <a:buFont typeface="+mj-lt"/>
              <a:buAutoNum type="arabicPeriod"/>
            </a:pPr>
            <a:endParaRPr lang="el-GR" sz="1800" dirty="0" smtClean="0"/>
          </a:p>
          <a:p>
            <a:pPr marL="1257300" lvl="2" indent="-342900">
              <a:buNone/>
            </a:pPr>
            <a:r>
              <a:rPr lang="el-GR" sz="1800" dirty="0" smtClean="0">
                <a:hlinkClick r:id="rId2"/>
              </a:rPr>
              <a:t>       </a:t>
            </a:r>
          </a:p>
          <a:p>
            <a:pPr lvl="2"/>
            <a:endParaRPr lang="el-GR" sz="1800" dirty="0" smtClean="0"/>
          </a:p>
          <a:p>
            <a:pPr lvl="2"/>
            <a:endParaRPr lang="el-GR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14282" y="142852"/>
            <a:ext cx="8715436" cy="6500858"/>
          </a:xfrm>
        </p:spPr>
        <p:txBody>
          <a:bodyPr>
            <a:normAutofit/>
          </a:bodyPr>
          <a:lstStyle/>
          <a:p>
            <a:pPr marL="514350" indent="-514350"/>
            <a:r>
              <a:rPr lang="el-GR" sz="2400" dirty="0" smtClean="0"/>
              <a:t>Στην συνάρτηση </a:t>
            </a:r>
            <a:r>
              <a:rPr lang="en-US" sz="2400" dirty="0" smtClean="0"/>
              <a:t>consumers</a:t>
            </a:r>
            <a:r>
              <a:rPr lang="el-GR" sz="2400" dirty="0" smtClean="0"/>
              <a:t>() υλοποιήσαμε</a:t>
            </a:r>
            <a:r>
              <a:rPr lang="en-US" sz="2400" dirty="0" smtClean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l-GR" sz="2000" dirty="0" smtClean="0"/>
              <a:t>Στην συνάρτηση </a:t>
            </a:r>
            <a:r>
              <a:rPr lang="en-US" sz="2000" dirty="0" smtClean="0"/>
              <a:t>consumers</a:t>
            </a:r>
            <a:r>
              <a:rPr lang="el-GR" sz="2000" dirty="0" smtClean="0"/>
              <a:t>() σε ένα </a:t>
            </a:r>
            <a:r>
              <a:rPr lang="en-US" sz="2000" dirty="0" smtClean="0"/>
              <a:t>while </a:t>
            </a:r>
            <a:r>
              <a:rPr lang="el-GR" sz="2000" dirty="0" smtClean="0"/>
              <a:t>υλοποιήσαμε </a:t>
            </a:r>
            <a:r>
              <a:rPr lang="el-GR" sz="1800" dirty="0" smtClean="0"/>
              <a:t>συνθήκες αμοιβαίου αποκλεισμού μέσω του</a:t>
            </a:r>
            <a:r>
              <a:rPr lang="en-US" sz="1800" dirty="0" smtClean="0"/>
              <a:t> </a:t>
            </a:r>
            <a:r>
              <a:rPr lang="en-US" sz="1800" dirty="0" err="1" smtClean="0"/>
              <a:t>mutex</a:t>
            </a:r>
            <a:r>
              <a:rPr lang="en-US" sz="1800" dirty="0" smtClean="0"/>
              <a:t> </a:t>
            </a:r>
            <a:r>
              <a:rPr lang="en-US" sz="1800" dirty="0" err="1" smtClean="0"/>
              <a:t>queue_lock</a:t>
            </a:r>
            <a:r>
              <a:rPr lang="en-US" sz="1800" dirty="0" smtClean="0"/>
              <a:t> </a:t>
            </a:r>
            <a:r>
              <a:rPr lang="el-GR" sz="1800" dirty="0" smtClean="0"/>
              <a:t>κάνοντας </a:t>
            </a:r>
            <a:r>
              <a:rPr lang="en-US" sz="1800" dirty="0" smtClean="0"/>
              <a:t> lock unlock</a:t>
            </a:r>
            <a:r>
              <a:rPr lang="el-GR" sz="1800" dirty="0" smtClean="0"/>
              <a:t> στο </a:t>
            </a:r>
            <a:r>
              <a:rPr lang="en-US" sz="1800" dirty="0" smtClean="0"/>
              <a:t> </a:t>
            </a:r>
            <a:r>
              <a:rPr lang="el-GR" sz="1800" dirty="0" smtClean="0"/>
              <a:t>στην κρίσιμη περιοχή που εξάγουμε από τον πινάκα </a:t>
            </a:r>
            <a:r>
              <a:rPr lang="en-US" sz="1800" dirty="0" smtClean="0"/>
              <a:t>queue </a:t>
            </a:r>
            <a:r>
              <a:rPr lang="el-GR" sz="1800" dirty="0" smtClean="0"/>
              <a:t>την αίτηση  και υπολογίζουμε τον χρόνο εξαγωγής της και τον χρόνο αναμονής της  αίτησης στον πίνακα </a:t>
            </a:r>
            <a:r>
              <a:rPr lang="en-US" sz="1800" dirty="0" smtClean="0"/>
              <a:t>queue</a:t>
            </a:r>
            <a:r>
              <a:rPr lang="el-GR" sz="1800" dirty="0" smtClean="0"/>
              <a:t> και προσθέτουμε τον χρόνο αναμονής στην ουρά, </a:t>
            </a:r>
            <a:r>
              <a:rPr lang="en-US" sz="1800" dirty="0" err="1" smtClean="0"/>
              <a:t>total_waiting_time</a:t>
            </a:r>
            <a:r>
              <a:rPr lang="el-GR" sz="1800" dirty="0" smtClean="0"/>
              <a:t>. Επίσης προσθέσαμε κώδικα συγχρονισμού για τις συνθήκες άδειας και γεμάτης ουράς κάνοντας </a:t>
            </a:r>
            <a:r>
              <a:rPr lang="en-US" sz="1800" dirty="0" smtClean="0"/>
              <a:t>wait </a:t>
            </a:r>
            <a:r>
              <a:rPr lang="el-GR" sz="1800" dirty="0" smtClean="0"/>
              <a:t>στην αρχή της κρίσιμης περιοχής μέσα σε ένα </a:t>
            </a:r>
            <a:r>
              <a:rPr lang="en-US" sz="1800" dirty="0" smtClean="0"/>
              <a:t>while </a:t>
            </a:r>
            <a:r>
              <a:rPr lang="el-GR" sz="1800" dirty="0" smtClean="0"/>
              <a:t>με την μεταβλητή </a:t>
            </a:r>
            <a:r>
              <a:rPr lang="en-US" sz="1800" dirty="0" err="1" smtClean="0"/>
              <a:t>non_empty_queue</a:t>
            </a:r>
            <a:r>
              <a:rPr lang="el-GR" sz="1800" dirty="0" smtClean="0"/>
              <a:t>. Στο τέλος της κρίσιμης περιοχής</a:t>
            </a:r>
            <a:r>
              <a:rPr lang="en-US" sz="1800" dirty="0" smtClean="0"/>
              <a:t> </a:t>
            </a:r>
            <a:r>
              <a:rPr lang="el-GR" sz="1800" dirty="0" smtClean="0"/>
              <a:t>ειδοποιούμε με</a:t>
            </a:r>
            <a:r>
              <a:rPr lang="en-US" sz="1800" dirty="0" smtClean="0"/>
              <a:t> signal </a:t>
            </a:r>
            <a:r>
              <a:rPr lang="el-GR" sz="1800" dirty="0" smtClean="0"/>
              <a:t>με την μεταβλητή συνθήκη </a:t>
            </a:r>
            <a:r>
              <a:rPr lang="en-US" sz="1800" dirty="0" err="1" smtClean="0"/>
              <a:t>non_empty_queue</a:t>
            </a:r>
            <a:r>
              <a:rPr lang="el-GR" sz="1800" dirty="0" smtClean="0"/>
              <a:t> τον παραγωγό.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l-GR" sz="1800" dirty="0" smtClean="0"/>
              <a:t>Μετά την πρώτη κρίσιμη περιοχή καλείται η συνάρτηση </a:t>
            </a:r>
            <a:r>
              <a:rPr lang="en-US" sz="1800" dirty="0" err="1" smtClean="0"/>
              <a:t>process_request</a:t>
            </a:r>
            <a:r>
              <a:rPr lang="en-US" sz="1800" dirty="0" smtClean="0"/>
              <a:t> </a:t>
            </a:r>
            <a:r>
              <a:rPr lang="el-GR" sz="1800" dirty="0" smtClean="0"/>
              <a:t>που εκτελεί αιτήματα.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l-GR" sz="1800" dirty="0" smtClean="0"/>
              <a:t>Μετά την εκτέλεση του αιτήματος υπάρχει άλλη μια κρίσιμη περιοχή όπου </a:t>
            </a:r>
            <a:r>
              <a:rPr lang="el-GR" sz="2000" dirty="0" smtClean="0"/>
              <a:t>υλοποιήσαμε </a:t>
            </a:r>
            <a:r>
              <a:rPr lang="el-GR" sz="1800" dirty="0" smtClean="0"/>
              <a:t>συνθήκες αμοιβαίου αποκλεισμού μέσω του</a:t>
            </a:r>
            <a:r>
              <a:rPr lang="en-US" sz="1800" dirty="0" smtClean="0"/>
              <a:t> </a:t>
            </a:r>
            <a:r>
              <a:rPr lang="en-US" sz="1800" dirty="0" err="1" smtClean="0"/>
              <a:t>mutex</a:t>
            </a:r>
            <a:r>
              <a:rPr lang="en-US" sz="1800" dirty="0" smtClean="0"/>
              <a:t> </a:t>
            </a:r>
            <a:r>
              <a:rPr lang="en-US" sz="1800" dirty="0" err="1" smtClean="0"/>
              <a:t>done_mutex_time</a:t>
            </a:r>
            <a:r>
              <a:rPr lang="en-US" sz="1800" dirty="0" smtClean="0"/>
              <a:t> </a:t>
            </a:r>
            <a:r>
              <a:rPr lang="el-GR" sz="1800" dirty="0" smtClean="0"/>
              <a:t>κάνοντας </a:t>
            </a:r>
            <a:r>
              <a:rPr lang="en-US" sz="1800" dirty="0" smtClean="0"/>
              <a:t> lock unlock </a:t>
            </a:r>
            <a:r>
              <a:rPr lang="el-GR" sz="1800" dirty="0" smtClean="0"/>
              <a:t>υπολογίζουμε τον χρόνο εκείνης της στιγμής και άρα έτσι υπολογίζουμε τον χρόνο εξυπηρέτησης της αίτησης τον οποίο και προσαυξάνουμε στην μεταβλητή </a:t>
            </a:r>
            <a:r>
              <a:rPr lang="en-US" sz="1800" dirty="0" err="1" smtClean="0"/>
              <a:t>total_service_time</a:t>
            </a:r>
            <a:r>
              <a:rPr lang="en-US" sz="1800" dirty="0" smtClean="0"/>
              <a:t> </a:t>
            </a:r>
            <a:r>
              <a:rPr lang="el-GR" sz="1800" dirty="0" smtClean="0"/>
              <a:t> και προσαυξάνουμε επίσης κατά 1 τη μεταβλητή </a:t>
            </a:r>
            <a:r>
              <a:rPr lang="en-US" sz="1800" dirty="0" err="1" smtClean="0"/>
              <a:t>completed_requests</a:t>
            </a:r>
            <a:r>
              <a:rPr lang="el-GR" sz="1800" dirty="0" smtClean="0"/>
              <a:t>. Μετά την κρίσιμη περιοχή κλείνουμε </a:t>
            </a:r>
            <a:r>
              <a:rPr lang="el-GR" sz="1800" smtClean="0"/>
              <a:t>τις συνδέσεις.</a:t>
            </a:r>
            <a:endParaRPr lang="el-GR" sz="1800" dirty="0" smtClean="0"/>
          </a:p>
          <a:p>
            <a:pPr marL="1257300" lvl="2" indent="-342900">
              <a:buFont typeface="+mj-lt"/>
              <a:buAutoNum type="arabicPeriod"/>
            </a:pPr>
            <a:endParaRPr lang="el-GR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00882" cy="796908"/>
          </a:xfrm>
        </p:spPr>
        <p:txBody>
          <a:bodyPr>
            <a:normAutofit/>
          </a:bodyPr>
          <a:lstStyle/>
          <a:p>
            <a:r>
              <a:rPr lang="el-GR" sz="3200" dirty="0" smtClean="0"/>
              <a:t>Για την πρόσβαση στο</a:t>
            </a:r>
            <a:r>
              <a:rPr lang="en-US" sz="3200" dirty="0" smtClean="0"/>
              <a:t> </a:t>
            </a:r>
            <a:r>
              <a:rPr lang="en-US" sz="3200" dirty="0" err="1" smtClean="0"/>
              <a:t>kissdb</a:t>
            </a:r>
            <a:endParaRPr lang="el-GR" sz="3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sz="2400" dirty="0" smtClean="0"/>
              <a:t>Υλοποιούμε τις συνθήκες αμοιβαίου αποκλεισμού μέσω του</a:t>
            </a:r>
            <a:r>
              <a:rPr lang="en-US" sz="2400" dirty="0" smtClean="0"/>
              <a:t> </a:t>
            </a:r>
            <a:r>
              <a:rPr lang="en-US" sz="2400" dirty="0" err="1" smtClean="0"/>
              <a:t>mutex</a:t>
            </a:r>
            <a:r>
              <a:rPr lang="en-US" sz="2400" dirty="0" smtClean="0"/>
              <a:t> </a:t>
            </a:r>
            <a:r>
              <a:rPr lang="en-US" sz="2400" dirty="0" err="1" smtClean="0"/>
              <a:t>kissdb</a:t>
            </a:r>
            <a:r>
              <a:rPr lang="el-GR" sz="2400" dirty="0" smtClean="0"/>
              <a:t>_</a:t>
            </a:r>
            <a:r>
              <a:rPr lang="en-US" sz="2400" dirty="0" smtClean="0"/>
              <a:t>lock</a:t>
            </a:r>
            <a:r>
              <a:rPr lang="el-GR" sz="2400" dirty="0" smtClean="0"/>
              <a:t> και έχοντας 2 μεταβλητές μετρητές τις</a:t>
            </a:r>
            <a:r>
              <a:rPr lang="en-US" sz="2400" dirty="0" smtClean="0"/>
              <a:t> </a:t>
            </a:r>
            <a:r>
              <a:rPr lang="en-US" sz="2400" dirty="0" err="1" smtClean="0"/>
              <a:t>write_count</a:t>
            </a:r>
            <a:r>
              <a:rPr lang="en-US" sz="2400" dirty="0" smtClean="0"/>
              <a:t> </a:t>
            </a:r>
            <a:r>
              <a:rPr lang="el-GR" sz="2400" dirty="0" smtClean="0"/>
              <a:t>και </a:t>
            </a:r>
            <a:r>
              <a:rPr lang="en-US" sz="2400" dirty="0" err="1" smtClean="0"/>
              <a:t>reader_count</a:t>
            </a:r>
            <a:r>
              <a:rPr lang="el-GR" sz="2400" dirty="0" smtClean="0"/>
              <a:t> όπου αυξάνουμε στην αρχή της λειτουργιάς που κάνουν και μειώνουμε κατά 1 στο τέλος. Έτσι μετράμε πόσους αναγνώστες προσπελάζουν την βάση και αν υπάρχει γραφέας έτσι ώστε να είναι στη βάση είτε πολλοί αναγνώστες είτε ένας γραφέας κάνοντας </a:t>
            </a:r>
            <a:r>
              <a:rPr lang="en-US" sz="2400" dirty="0" smtClean="0"/>
              <a:t>signal</a:t>
            </a:r>
            <a:r>
              <a:rPr lang="el-GR" sz="2400" dirty="0" smtClean="0"/>
              <a:t> και </a:t>
            </a:r>
            <a:r>
              <a:rPr lang="en-US" sz="2400" dirty="0" smtClean="0"/>
              <a:t> wait </a:t>
            </a:r>
            <a:r>
              <a:rPr lang="el-GR" sz="2400" dirty="0" smtClean="0"/>
              <a:t>στα</a:t>
            </a:r>
            <a:r>
              <a:rPr lang="en-US" sz="2400" dirty="0" smtClean="0"/>
              <a:t> </a:t>
            </a:r>
            <a:r>
              <a:rPr lang="en-US" sz="2400" dirty="0" err="1" smtClean="0"/>
              <a:t>mutex</a:t>
            </a:r>
            <a:r>
              <a:rPr lang="en-US" sz="2400" dirty="0" smtClean="0"/>
              <a:t> </a:t>
            </a:r>
            <a:r>
              <a:rPr lang="en-US" sz="2400" dirty="0" err="1" smtClean="0"/>
              <a:t>non_writers</a:t>
            </a:r>
            <a:r>
              <a:rPr lang="en-US" sz="2400" dirty="0" smtClean="0"/>
              <a:t> </a:t>
            </a:r>
            <a:r>
              <a:rPr lang="el-GR" sz="2400" dirty="0" smtClean="0"/>
              <a:t>και </a:t>
            </a:r>
            <a:r>
              <a:rPr lang="en-US" sz="2400" dirty="0" err="1" smtClean="0"/>
              <a:t>non_readers</a:t>
            </a:r>
            <a:r>
              <a:rPr lang="en-US" sz="2400" dirty="0" smtClean="0"/>
              <a:t>.</a:t>
            </a:r>
          </a:p>
          <a:p>
            <a:pPr marL="514350" indent="-514350">
              <a:buNone/>
            </a:pPr>
            <a:endParaRPr lang="el-G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Για τον </a:t>
            </a:r>
            <a:r>
              <a:rPr lang="en-US" dirty="0" smtClean="0"/>
              <a:t>client: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l-GR" sz="2400" dirty="0" smtClean="0"/>
              <a:t>	Στην </a:t>
            </a:r>
            <a:r>
              <a:rPr lang="en-US" sz="2400" dirty="0" smtClean="0"/>
              <a:t>main </a:t>
            </a:r>
            <a:r>
              <a:rPr lang="el-GR" sz="2400" dirty="0" smtClean="0"/>
              <a:t>προσθέσαμε την δυνατότητα να δέχεται το πρόγραμμα επιλογή –</a:t>
            </a:r>
            <a:r>
              <a:rPr lang="en-US" sz="2400" dirty="0" smtClean="0"/>
              <a:t>m</a:t>
            </a:r>
            <a:r>
              <a:rPr lang="el-GR" sz="2400" dirty="0" smtClean="0"/>
              <a:t> </a:t>
            </a:r>
            <a:r>
              <a:rPr lang="en-US" sz="2400" dirty="0" smtClean="0"/>
              <a:t>(multi-sending)</a:t>
            </a:r>
            <a:r>
              <a:rPr lang="el-GR" sz="2400" dirty="0" smtClean="0"/>
              <a:t>. Όταν ο χρήστης δίνει την εντολή </a:t>
            </a:r>
            <a:r>
              <a:rPr lang="en-US" sz="2400" dirty="0" smtClean="0"/>
              <a:t>: ./client –a 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 –m     o client</a:t>
            </a:r>
            <a:r>
              <a:rPr lang="el-GR" sz="2400" dirty="0" smtClean="0"/>
              <a:t> μπαίνει σε κατάσταση </a:t>
            </a:r>
            <a:r>
              <a:rPr lang="en-US" sz="2400" dirty="0" smtClean="0"/>
              <a:t>MULTI_MODE</a:t>
            </a:r>
            <a:r>
              <a:rPr lang="el-GR" sz="2400" dirty="0" smtClean="0"/>
              <a:t>. Έχουμε προσθέσει στο τέλος της </a:t>
            </a:r>
            <a:r>
              <a:rPr lang="en-US" sz="2400" dirty="0" smtClean="0"/>
              <a:t>main </a:t>
            </a:r>
            <a:r>
              <a:rPr lang="el-GR" sz="2400" dirty="0" smtClean="0"/>
              <a:t>ειδικό </a:t>
            </a:r>
            <a:r>
              <a:rPr lang="en-US" sz="2400" dirty="0" smtClean="0"/>
              <a:t>if </a:t>
            </a:r>
            <a:r>
              <a:rPr lang="el-GR" sz="2400" dirty="0" smtClean="0"/>
              <a:t>όπου αρχικοποιείται η μεταβλητή </a:t>
            </a:r>
            <a:r>
              <a:rPr lang="en-US" sz="2400" dirty="0" err="1" smtClean="0"/>
              <a:t>request_number</a:t>
            </a:r>
            <a:r>
              <a:rPr lang="en-US" sz="2400" dirty="0" smtClean="0"/>
              <a:t> </a:t>
            </a:r>
            <a:r>
              <a:rPr lang="el-GR" sz="2400" dirty="0" smtClean="0"/>
              <a:t>και καλείται η </a:t>
            </a:r>
            <a:r>
              <a:rPr lang="en-US" sz="2400" dirty="0" err="1" smtClean="0"/>
              <a:t>multi_task</a:t>
            </a:r>
            <a:r>
              <a:rPr lang="en-US" sz="2400" dirty="0" smtClean="0"/>
              <a:t>() </a:t>
            </a:r>
            <a:r>
              <a:rPr lang="el-GR" sz="2400" dirty="0" smtClean="0"/>
              <a:t>όπου με </a:t>
            </a:r>
            <a:r>
              <a:rPr lang="en-US" sz="2400" dirty="0" smtClean="0"/>
              <a:t>fork() </a:t>
            </a:r>
            <a:r>
              <a:rPr lang="el-GR" sz="2400" dirty="0" smtClean="0"/>
              <a:t>δημιουργούμε διεργασίες και με </a:t>
            </a:r>
            <a:r>
              <a:rPr lang="en-US" sz="2400" dirty="0" smtClean="0"/>
              <a:t>if</a:t>
            </a:r>
            <a:r>
              <a:rPr lang="el-GR" sz="2400" dirty="0" smtClean="0"/>
              <a:t> αλλάζουμε την τιμή της </a:t>
            </a:r>
            <a:r>
              <a:rPr lang="en-US" sz="2400" dirty="0" err="1" smtClean="0"/>
              <a:t>request_number</a:t>
            </a:r>
            <a:r>
              <a:rPr lang="en-US" sz="2400" dirty="0" smtClean="0"/>
              <a:t> </a:t>
            </a:r>
            <a:r>
              <a:rPr lang="el-GR" sz="2400" dirty="0" smtClean="0"/>
              <a:t> για κάθε διεργασία κάνουμε μια διαφορετική σύνδεση και έχοντας ορίσει τον πίνακα </a:t>
            </a:r>
            <a:r>
              <a:rPr lang="en-US" sz="2400" dirty="0" smtClean="0"/>
              <a:t>buffer </a:t>
            </a:r>
            <a:r>
              <a:rPr lang="el-GR" sz="2400" dirty="0" smtClean="0"/>
              <a:t>που περιέχει διάφορες αιτήσεις στέλνω μια αίτηση από αυτές χρησιμοποιώντας τη </a:t>
            </a:r>
            <a:r>
              <a:rPr lang="en-US" sz="2400" dirty="0" err="1" smtClean="0"/>
              <a:t>request_number</a:t>
            </a:r>
            <a:r>
              <a:rPr lang="el-GR" sz="2400" dirty="0" smtClean="0"/>
              <a:t>.</a:t>
            </a:r>
          </a:p>
          <a:p>
            <a:pPr marL="514350" indent="-514350">
              <a:buNone/>
            </a:pPr>
            <a:endParaRPr lang="el-G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Παρατηρήσεις</a:t>
            </a:r>
            <a:r>
              <a:rPr lang="en-US" dirty="0" smtClean="0"/>
              <a:t>: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Παρατηρήσαμε ότι όσο περισσότερες αιτήσεις εξυπηρετούνται μειώνονται οι μέσοι χρόνοι </a:t>
            </a:r>
            <a:r>
              <a:rPr lang="en-US" sz="2800" dirty="0" err="1" smtClean="0"/>
              <a:t>total_service_time</a:t>
            </a:r>
            <a:r>
              <a:rPr lang="el-GR" sz="2800" dirty="0" smtClean="0"/>
              <a:t> </a:t>
            </a:r>
            <a:r>
              <a:rPr lang="en-US" sz="2800" dirty="0" err="1" smtClean="0"/>
              <a:t>και</a:t>
            </a:r>
            <a:r>
              <a:rPr lang="el-GR" sz="2800" dirty="0" smtClean="0"/>
              <a:t> </a:t>
            </a:r>
            <a:r>
              <a:rPr lang="en-US" sz="2800" dirty="0" err="1" smtClean="0"/>
              <a:t>total_service_time</a:t>
            </a:r>
            <a:r>
              <a:rPr lang="el-GR" sz="2800" dirty="0" smtClean="0"/>
              <a:t> χάρη στην </a:t>
            </a:r>
            <a:r>
              <a:rPr lang="el-GR" sz="2800" dirty="0" err="1" smtClean="0"/>
              <a:t>παραλληλοποιησιμότητα</a:t>
            </a:r>
            <a:r>
              <a:rPr lang="el-GR" sz="2800" dirty="0" smtClean="0"/>
              <a:t> του κώδικα.</a:t>
            </a:r>
            <a:r>
              <a:rPr lang="en-US" sz="2800" dirty="0" smtClean="0"/>
              <a:t> </a:t>
            </a:r>
            <a:endParaRPr lang="el-G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563</Words>
  <PresentationFormat>Προβολή στην οθόνη (4:3)</PresentationFormat>
  <Paragraphs>37</Paragraphs>
  <Slides>6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Θέμα του Office</vt:lpstr>
      <vt:lpstr>Πρωτη εργασια στα λειτουργικα συστηματα πολύνυματικος server-client</vt:lpstr>
      <vt:lpstr>Server:</vt:lpstr>
      <vt:lpstr>Διαφάνεια 3</vt:lpstr>
      <vt:lpstr>Για την πρόσβαση στο kissdb</vt:lpstr>
      <vt:lpstr>Για τον client:</vt:lpstr>
      <vt:lpstr>Παρατηρήσεις: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Πρωτη εργασια στα λειτουργικα συστηματα πολύνυματικος server-client</dc:title>
  <dc:creator>Admin</dc:creator>
  <cp:lastModifiedBy>Χρήστης των Windows</cp:lastModifiedBy>
  <cp:revision>31</cp:revision>
  <dcterms:created xsi:type="dcterms:W3CDTF">2019-03-24T21:03:24Z</dcterms:created>
  <dcterms:modified xsi:type="dcterms:W3CDTF">2022-06-03T16:10:43Z</dcterms:modified>
</cp:coreProperties>
</file>