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2"/>
  </p:notesMasterIdLst>
  <p:sldIdLst>
    <p:sldId id="256" r:id="rId2"/>
    <p:sldId id="258" r:id="rId3"/>
    <p:sldId id="261" r:id="rId4"/>
    <p:sldId id="295" r:id="rId5"/>
    <p:sldId id="262" r:id="rId6"/>
    <p:sldId id="263" r:id="rId7"/>
    <p:sldId id="264" r:id="rId8"/>
    <p:sldId id="296" r:id="rId9"/>
    <p:sldId id="283" r:id="rId10"/>
    <p:sldId id="259" r:id="rId11"/>
    <p:sldId id="265" r:id="rId12"/>
    <p:sldId id="297" r:id="rId13"/>
    <p:sldId id="298" r:id="rId14"/>
    <p:sldId id="260" r:id="rId15"/>
    <p:sldId id="270" r:id="rId16"/>
    <p:sldId id="299" r:id="rId17"/>
    <p:sldId id="300" r:id="rId18"/>
    <p:sldId id="266" r:id="rId19"/>
    <p:sldId id="268" r:id="rId20"/>
    <p:sldId id="278" r:id="rId21"/>
  </p:sldIdLst>
  <p:sldSz cx="9144000" cy="5143500" type="screen16x9"/>
  <p:notesSz cx="6858000" cy="9144000"/>
  <p:embeddedFontLst>
    <p:embeddedFont>
      <p:font typeface="Titillium Web" panose="00000500000000000000" pitchFamily="2" charset="0"/>
      <p:regular r:id="rId23"/>
      <p:bold r:id="rId24"/>
      <p:italic r:id="rId25"/>
      <p:boldItalic r:id="rId26"/>
    </p:embeddedFont>
    <p:embeddedFont>
      <p:font typeface="Titillium Web ExtraLight" panose="000003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EB44B9-4524-4C0D-8AF8-5427DF5A4584}">
  <a:tblStyle styleId="{65EB44B9-4524-4C0D-8AF8-5427DF5A45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96F2201-81D1-4D0E-8F2B-302A704BEF2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>
          <a:extLst>
            <a:ext uri="{FF2B5EF4-FFF2-40B4-BE49-F238E27FC236}">
              <a16:creationId xmlns:a16="http://schemas.microsoft.com/office/drawing/2014/main" id="{EE60E429-DDA7-9FB9-8C72-D45CFF3B2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5f391192_029:notes">
            <a:extLst>
              <a:ext uri="{FF2B5EF4-FFF2-40B4-BE49-F238E27FC236}">
                <a16:creationId xmlns:a16="http://schemas.microsoft.com/office/drawing/2014/main" id="{B79617A4-8C8A-9679-6A8C-ABAB054B94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5f391192_029:notes">
            <a:extLst>
              <a:ext uri="{FF2B5EF4-FFF2-40B4-BE49-F238E27FC236}">
                <a16:creationId xmlns:a16="http://schemas.microsoft.com/office/drawing/2014/main" id="{1FC2CB09-8747-307E-6609-6561D295BB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5763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>
          <a:extLst>
            <a:ext uri="{FF2B5EF4-FFF2-40B4-BE49-F238E27FC236}">
              <a16:creationId xmlns:a16="http://schemas.microsoft.com/office/drawing/2014/main" id="{93F1AA98-5831-4BE5-DEB7-2503FBD25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5f391192_029:notes">
            <a:extLst>
              <a:ext uri="{FF2B5EF4-FFF2-40B4-BE49-F238E27FC236}">
                <a16:creationId xmlns:a16="http://schemas.microsoft.com/office/drawing/2014/main" id="{7EB9B1EF-149D-9D69-FEB7-BA36EC3AA7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5f391192_029:notes">
            <a:extLst>
              <a:ext uri="{FF2B5EF4-FFF2-40B4-BE49-F238E27FC236}">
                <a16:creationId xmlns:a16="http://schemas.microsoft.com/office/drawing/2014/main" id="{61DCB58B-DE56-0AF6-74B6-FADAC9950C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1291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>
          <a:extLst>
            <a:ext uri="{FF2B5EF4-FFF2-40B4-BE49-F238E27FC236}">
              <a16:creationId xmlns:a16="http://schemas.microsoft.com/office/drawing/2014/main" id="{37448E6D-BAA9-AB6E-13CE-CA9957001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35ed75ccf_028:notes">
            <a:extLst>
              <a:ext uri="{FF2B5EF4-FFF2-40B4-BE49-F238E27FC236}">
                <a16:creationId xmlns:a16="http://schemas.microsoft.com/office/drawing/2014/main" id="{B6079DFC-71F4-24DF-5692-D20F019791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35ed75ccf_028:notes">
            <a:extLst>
              <a:ext uri="{FF2B5EF4-FFF2-40B4-BE49-F238E27FC236}">
                <a16:creationId xmlns:a16="http://schemas.microsoft.com/office/drawing/2014/main" id="{B04A642F-6B35-9036-F50D-DC3B413D70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15569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>
          <a:extLst>
            <a:ext uri="{FF2B5EF4-FFF2-40B4-BE49-F238E27FC236}">
              <a16:creationId xmlns:a16="http://schemas.microsoft.com/office/drawing/2014/main" id="{AD04C58F-B050-5970-3D64-8867EA099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35ed75ccf_028:notes">
            <a:extLst>
              <a:ext uri="{FF2B5EF4-FFF2-40B4-BE49-F238E27FC236}">
                <a16:creationId xmlns:a16="http://schemas.microsoft.com/office/drawing/2014/main" id="{F6BB4631-2317-9C22-A322-1E8190F59B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35ed75ccf_028:notes">
            <a:extLst>
              <a:ext uri="{FF2B5EF4-FFF2-40B4-BE49-F238E27FC236}">
                <a16:creationId xmlns:a16="http://schemas.microsoft.com/office/drawing/2014/main" id="{7F609C59-D356-30A1-C3E4-FDB06ADDB3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11686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>
          <a:extLst>
            <a:ext uri="{FF2B5EF4-FFF2-40B4-BE49-F238E27FC236}">
              <a16:creationId xmlns:a16="http://schemas.microsoft.com/office/drawing/2014/main" id="{5504C909-28D5-B08F-E373-C55F53ACF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>
            <a:extLst>
              <a:ext uri="{FF2B5EF4-FFF2-40B4-BE49-F238E27FC236}">
                <a16:creationId xmlns:a16="http://schemas.microsoft.com/office/drawing/2014/main" id="{56129ACE-9324-3B54-7C1E-24869A2F6B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>
            <a:extLst>
              <a:ext uri="{FF2B5EF4-FFF2-40B4-BE49-F238E27FC236}">
                <a16:creationId xmlns:a16="http://schemas.microsoft.com/office/drawing/2014/main" id="{DBCA41CE-9527-94C2-B7BB-04B902C726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6349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>
          <a:extLst>
            <a:ext uri="{FF2B5EF4-FFF2-40B4-BE49-F238E27FC236}">
              <a16:creationId xmlns:a16="http://schemas.microsoft.com/office/drawing/2014/main" id="{1756D130-3948-9A02-4E83-F6957A5A9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>
            <a:extLst>
              <a:ext uri="{FF2B5EF4-FFF2-40B4-BE49-F238E27FC236}">
                <a16:creationId xmlns:a16="http://schemas.microsoft.com/office/drawing/2014/main" id="{14BB9ED7-7505-0519-0C1B-CD16EE83A4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>
            <a:extLst>
              <a:ext uri="{FF2B5EF4-FFF2-40B4-BE49-F238E27FC236}">
                <a16:creationId xmlns:a16="http://schemas.microsoft.com/office/drawing/2014/main" id="{C9BA9210-A014-B6FB-27D9-010A439666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8962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e10566ab40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e10566ab40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graphs">
  <p:cSld name="BLANK_2"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3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0" name="Google Shape;670;p13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671" name="Google Shape;671;p1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3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3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3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13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705" name="Google Shape;705;p13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1" name="Google Shape;771;p13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frame">
  <p:cSld name="BLANK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4"/>
          <p:cNvSpPr/>
          <p:nvPr/>
        </p:nvSpPr>
        <p:spPr>
          <a:xfrm>
            <a:off x="-175" y="0"/>
            <a:ext cx="9144000" cy="5143500"/>
          </a:xfrm>
          <a:prstGeom prst="frame">
            <a:avLst>
              <a:gd name="adj1" fmla="val 5397"/>
            </a:avLst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14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465573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7" name="Google Shape;117;p3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18" name="Google Shape;118;p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3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2" name="Google Shape;152;p3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/>
          <p:nvPr/>
        </p:nvSpPr>
        <p:spPr>
          <a:xfrm rot="10800000" flipH="1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4"/>
          <p:cNvSpPr txBox="1">
            <a:spLocks noGrp="1"/>
          </p:cNvSpPr>
          <p:nvPr>
            <p:ph type="body" idx="1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221" name="Google Shape;221;p4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4"/>
          <p:cNvSpPr/>
          <p:nvPr/>
        </p:nvSpPr>
        <p:spPr>
          <a:xfrm>
            <a:off x="0" y="4011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6" name="Google Shape;226;p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Google Shape;227;p5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Google Shape;261;p5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p5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5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9" name="Google Shape;329;p5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"/>
          <p:cNvSpPr txBox="1">
            <a:spLocks noGrp="1"/>
          </p:cNvSpPr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4" name="Google Shape;334;p6"/>
          <p:cNvSpPr txBox="1">
            <a:spLocks noGrp="1"/>
          </p:cNvSpPr>
          <p:nvPr>
            <p:ph type="body" idx="1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Google Shape;337;p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Google Shape;338;p7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Google Shape;371;p7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Google Shape;372;p7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7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7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0" name="Google Shape;440;p7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1" name="Google Shape;441;p7"/>
          <p:cNvSpPr txBox="1">
            <a:spLocks noGrp="1"/>
          </p:cNvSpPr>
          <p:nvPr>
            <p:ph type="body" idx="2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2" name="Google Shape;442;p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5" name="Google Shape;445;p8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446" name="Google Shape;446;p8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8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480" name="Google Shape;480;p8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Google Shape;546;p8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8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48" name="Google Shape;548;p8"/>
          <p:cNvSpPr txBox="1">
            <a:spLocks noGrp="1"/>
          </p:cNvSpPr>
          <p:nvPr>
            <p:ph type="body" idx="1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49" name="Google Shape;549;p8"/>
          <p:cNvSpPr txBox="1">
            <a:spLocks noGrp="1"/>
          </p:cNvSpPr>
          <p:nvPr>
            <p:ph type="body" idx="2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50" name="Google Shape;550;p8"/>
          <p:cNvSpPr txBox="1">
            <a:spLocks noGrp="1"/>
          </p:cNvSpPr>
          <p:nvPr>
            <p:ph type="body" idx="3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51" name="Google Shape;551;p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4" name="Google Shape;554;p9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555" name="Google Shape;555;p9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" name="Google Shape;588;p9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589" name="Google Shape;589;p9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5" name="Google Shape;655;p9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9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7" name="Google Shape;657;p9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avLst/>
            <a:gdLst/>
            <a:ahLst/>
            <a:cxnLst/>
            <a:rect l="l" t="t" r="r" b="b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8" r:id="rId9"/>
    <p:sldLayoutId id="2147483659" r:id="rId10"/>
    <p:sldLayoutId id="2147483660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john-mugambi-2a9728b5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Horizon Enterprise Aircraft Assessment Insights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09738C-7BC3-76E4-EA20-7995D201B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40" y="1230406"/>
            <a:ext cx="4168588" cy="16682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38DA29-17E5-C05D-F7C5-8C369B8B8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541" y="3167460"/>
            <a:ext cx="4168588" cy="16397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D3DE4C-8B73-743C-51EC-797BC2BD53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9743" y="1230406"/>
            <a:ext cx="4261002" cy="16855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56F81D-1B74-43C8-5987-B45F65F448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5643" y="3167461"/>
            <a:ext cx="4255102" cy="1741258"/>
          </a:xfrm>
          <a:prstGeom prst="rect">
            <a:avLst/>
          </a:prstGeom>
        </p:spPr>
      </p:pic>
      <p:sp>
        <p:nvSpPr>
          <p:cNvPr id="15" name="Google Shape;1101;p42">
            <a:extLst>
              <a:ext uri="{FF2B5EF4-FFF2-40B4-BE49-F238E27FC236}">
                <a16:creationId xmlns:a16="http://schemas.microsoft.com/office/drawing/2014/main" id="{1FF5D9D6-E848-930E-2A0C-4EC51776F741}"/>
              </a:ext>
            </a:extLst>
          </p:cNvPr>
          <p:cNvSpPr txBox="1">
            <a:spLocks/>
          </p:cNvSpPr>
          <p:nvPr/>
        </p:nvSpPr>
        <p:spPr>
          <a:xfrm>
            <a:off x="188346" y="336319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Filling Missing Values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24"/>
          <p:cNvSpPr txBox="1">
            <a:spLocks noGrp="1"/>
          </p:cNvSpPr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Selected Variables</a:t>
            </a:r>
            <a:endParaRPr dirty="0"/>
          </a:p>
        </p:txBody>
      </p:sp>
      <p:sp>
        <p:nvSpPr>
          <p:cNvPr id="858" name="Google Shape;858;p24"/>
          <p:cNvSpPr txBox="1">
            <a:spLocks noGrp="1"/>
          </p:cNvSpPr>
          <p:nvPr>
            <p:ph type="body" idx="1"/>
          </p:nvPr>
        </p:nvSpPr>
        <p:spPr>
          <a:xfrm>
            <a:off x="452724" y="1326373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Event id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Investigation type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Event date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location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country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Injury severity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Aircraft damage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Aircraft category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Make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Model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Amateur built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Number of engines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Engine type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Purpose of flight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Total fatal injuries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Total serious injuries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Total minor injuries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Total uninjured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Weather condition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Broad phase of flight</a:t>
            </a:r>
            <a:endParaRPr sz="1400" dirty="0"/>
          </a:p>
        </p:txBody>
      </p:sp>
      <p:sp>
        <p:nvSpPr>
          <p:cNvPr id="859" name="Google Shape;859;p24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860" name="Google Shape;860;p24"/>
          <p:cNvPicPr preferRelativeResize="0"/>
          <p:nvPr/>
        </p:nvPicPr>
        <p:blipFill rotWithShape="1">
          <a:blip r:embed="rId3">
            <a:alphaModFix/>
          </a:blip>
          <a:srcRect l="33084" t="10435" r="23188" b="1652"/>
          <a:stretch/>
        </p:blipFill>
        <p:spPr>
          <a:xfrm>
            <a:off x="5546725" y="544875"/>
            <a:ext cx="3039851" cy="404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>
          <a:extLst>
            <a:ext uri="{FF2B5EF4-FFF2-40B4-BE49-F238E27FC236}">
              <a16:creationId xmlns:a16="http://schemas.microsoft.com/office/drawing/2014/main" id="{D0F1A23F-436A-B7A3-1FD1-7F2FD67F1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F4E482-1812-264E-5FB9-3185D7CCE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94" y="1003331"/>
            <a:ext cx="8861612" cy="3809190"/>
          </a:xfrm>
          <a:prstGeom prst="rect">
            <a:avLst/>
          </a:prstGeom>
        </p:spPr>
      </p:pic>
      <p:sp>
        <p:nvSpPr>
          <p:cNvPr id="6" name="Google Shape;857;p24">
            <a:extLst>
              <a:ext uri="{FF2B5EF4-FFF2-40B4-BE49-F238E27FC236}">
                <a16:creationId xmlns:a16="http://schemas.microsoft.com/office/drawing/2014/main" id="{D5559E75-2462-569F-49DE-016E5C82B07D}"/>
              </a:ext>
            </a:extLst>
          </p:cNvPr>
          <p:cNvSpPr txBox="1">
            <a:spLocks/>
          </p:cNvSpPr>
          <p:nvPr/>
        </p:nvSpPr>
        <p:spPr>
          <a:xfrm>
            <a:off x="141194" y="0"/>
            <a:ext cx="7207624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 ExtraLight"/>
              <a:buNone/>
              <a:defRPr sz="4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 ExtraLight"/>
              <a:buNone/>
              <a:defRPr sz="4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 ExtraLight"/>
              <a:buNone/>
              <a:defRPr sz="4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 ExtraLight"/>
              <a:buNone/>
              <a:defRPr sz="4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 ExtraLight"/>
              <a:buNone/>
              <a:defRPr sz="4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 ExtraLight"/>
              <a:buNone/>
              <a:defRPr sz="4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 ExtraLight"/>
              <a:buNone/>
              <a:defRPr sz="4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 ExtraLight"/>
              <a:buNone/>
              <a:defRPr sz="4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 ExtraLight"/>
              <a:buNone/>
              <a:defRPr sz="4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r>
              <a:rPr lang="en-US" sz="2800" dirty="0"/>
              <a:t>Aircraft Accident Analysis</a:t>
            </a:r>
          </a:p>
        </p:txBody>
      </p:sp>
    </p:spTree>
    <p:extLst>
      <p:ext uri="{BB962C8B-B14F-4D97-AF65-F5344CB8AC3E}">
        <p14:creationId xmlns:p14="http://schemas.microsoft.com/office/powerpoint/2010/main" val="3380738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>
          <a:extLst>
            <a:ext uri="{FF2B5EF4-FFF2-40B4-BE49-F238E27FC236}">
              <a16:creationId xmlns:a16="http://schemas.microsoft.com/office/drawing/2014/main" id="{A38A3C10-F1DC-7676-C650-E30501FB6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6F35CE-DE4E-9053-2FAB-33345D571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57" y="596595"/>
            <a:ext cx="7655151" cy="4210728"/>
          </a:xfrm>
          <a:prstGeom prst="rect">
            <a:avLst/>
          </a:prstGeom>
        </p:spPr>
      </p:pic>
      <p:sp>
        <p:nvSpPr>
          <p:cNvPr id="2" name="Google Shape;857;p24">
            <a:extLst>
              <a:ext uri="{FF2B5EF4-FFF2-40B4-BE49-F238E27FC236}">
                <a16:creationId xmlns:a16="http://schemas.microsoft.com/office/drawing/2014/main" id="{CB995795-F4DA-FA93-E3CE-E29732C2E86F}"/>
              </a:ext>
            </a:extLst>
          </p:cNvPr>
          <p:cNvSpPr txBox="1">
            <a:spLocks/>
          </p:cNvSpPr>
          <p:nvPr/>
        </p:nvSpPr>
        <p:spPr>
          <a:xfrm>
            <a:off x="141194" y="0"/>
            <a:ext cx="7207624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 ExtraLight"/>
              <a:buNone/>
              <a:defRPr sz="4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 ExtraLight"/>
              <a:buNone/>
              <a:defRPr sz="4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 ExtraLight"/>
              <a:buNone/>
              <a:defRPr sz="4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 ExtraLight"/>
              <a:buNone/>
              <a:defRPr sz="4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 ExtraLight"/>
              <a:buNone/>
              <a:defRPr sz="4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 ExtraLight"/>
              <a:buNone/>
              <a:defRPr sz="4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 ExtraLight"/>
              <a:buNone/>
              <a:defRPr sz="4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 ExtraLight"/>
              <a:buNone/>
              <a:defRPr sz="4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 ExtraLight"/>
              <a:buNone/>
              <a:defRPr sz="4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r>
              <a:rPr lang="en-US" sz="2800" dirty="0"/>
              <a:t>People Involved in Accidents, Year by Injury</a:t>
            </a:r>
          </a:p>
        </p:txBody>
      </p:sp>
    </p:spTree>
    <p:extLst>
      <p:ext uri="{BB962C8B-B14F-4D97-AF65-F5344CB8AC3E}">
        <p14:creationId xmlns:p14="http://schemas.microsoft.com/office/powerpoint/2010/main" val="3398823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7A88742-3BCA-19B0-4C0B-83E695144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050" y="665629"/>
            <a:ext cx="5697920" cy="4361866"/>
          </a:xfrm>
          <a:prstGeom prst="rect">
            <a:avLst/>
          </a:prstGeom>
        </p:spPr>
      </p:pic>
      <p:sp>
        <p:nvSpPr>
          <p:cNvPr id="8" name="Google Shape;857;p24">
            <a:extLst>
              <a:ext uri="{FF2B5EF4-FFF2-40B4-BE49-F238E27FC236}">
                <a16:creationId xmlns:a16="http://schemas.microsoft.com/office/drawing/2014/main" id="{8C2DB982-5AF4-75BC-0F53-D69A5FDBC330}"/>
              </a:ext>
            </a:extLst>
          </p:cNvPr>
          <p:cNvSpPr txBox="1">
            <a:spLocks/>
          </p:cNvSpPr>
          <p:nvPr/>
        </p:nvSpPr>
        <p:spPr>
          <a:xfrm>
            <a:off x="141194" y="0"/>
            <a:ext cx="7207624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 ExtraLight"/>
              <a:buNone/>
              <a:defRPr sz="4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 ExtraLight"/>
              <a:buNone/>
              <a:defRPr sz="4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 ExtraLight"/>
              <a:buNone/>
              <a:defRPr sz="4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 ExtraLight"/>
              <a:buNone/>
              <a:defRPr sz="4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 ExtraLight"/>
              <a:buNone/>
              <a:defRPr sz="4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 ExtraLight"/>
              <a:buNone/>
              <a:defRPr sz="4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 ExtraLight"/>
              <a:buNone/>
              <a:defRPr sz="4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 ExtraLight"/>
              <a:buNone/>
              <a:defRPr sz="4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 ExtraLight"/>
              <a:buNone/>
              <a:defRPr sz="4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r>
              <a:rPr lang="en-US" sz="2800" dirty="0"/>
              <a:t>Aircraft Category vs Flight Purpose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29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99E70C-4CD0-D1DF-58A5-43F3DBFAE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621" y="631970"/>
            <a:ext cx="6474758" cy="4309823"/>
          </a:xfrm>
          <a:prstGeom prst="rect">
            <a:avLst/>
          </a:prstGeom>
        </p:spPr>
      </p:pic>
      <p:sp>
        <p:nvSpPr>
          <p:cNvPr id="4" name="Google Shape;857;p24">
            <a:extLst>
              <a:ext uri="{FF2B5EF4-FFF2-40B4-BE49-F238E27FC236}">
                <a16:creationId xmlns:a16="http://schemas.microsoft.com/office/drawing/2014/main" id="{1EC35E0E-6E50-5B3A-4014-E24A75EEA9A0}"/>
              </a:ext>
            </a:extLst>
          </p:cNvPr>
          <p:cNvSpPr txBox="1">
            <a:spLocks/>
          </p:cNvSpPr>
          <p:nvPr/>
        </p:nvSpPr>
        <p:spPr>
          <a:xfrm>
            <a:off x="141194" y="0"/>
            <a:ext cx="7207624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 ExtraLight"/>
              <a:buNone/>
              <a:defRPr sz="4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 ExtraLight"/>
              <a:buNone/>
              <a:defRPr sz="4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 ExtraLight"/>
              <a:buNone/>
              <a:defRPr sz="4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 ExtraLight"/>
              <a:buNone/>
              <a:defRPr sz="4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 ExtraLight"/>
              <a:buNone/>
              <a:defRPr sz="4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 ExtraLight"/>
              <a:buNone/>
              <a:defRPr sz="4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 ExtraLight"/>
              <a:buNone/>
              <a:defRPr sz="4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 ExtraLight"/>
              <a:buNone/>
              <a:defRPr sz="4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 ExtraLight"/>
              <a:buNone/>
              <a:defRPr sz="4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r>
              <a:rPr lang="en-US" sz="2800" dirty="0"/>
              <a:t>Injuries By Aircraft Category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>
          <a:extLst>
            <a:ext uri="{FF2B5EF4-FFF2-40B4-BE49-F238E27FC236}">
              <a16:creationId xmlns:a16="http://schemas.microsoft.com/office/drawing/2014/main" id="{DA43AB51-FB01-83B1-1BE6-FDD29DACF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29">
            <a:extLst>
              <a:ext uri="{FF2B5EF4-FFF2-40B4-BE49-F238E27FC236}">
                <a16:creationId xmlns:a16="http://schemas.microsoft.com/office/drawing/2014/main" id="{6BA9E648-1500-CF59-B547-AF904501E06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5BAC49-C237-8C0A-0170-7BA62032E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72843"/>
            <a:ext cx="4447692" cy="26086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980F01-6FD2-9A01-766B-1A0AADCB37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94" y="645266"/>
            <a:ext cx="4279926" cy="2608632"/>
          </a:xfrm>
          <a:prstGeom prst="rect">
            <a:avLst/>
          </a:prstGeom>
        </p:spPr>
      </p:pic>
      <p:sp>
        <p:nvSpPr>
          <p:cNvPr id="7" name="Google Shape;857;p24">
            <a:extLst>
              <a:ext uri="{FF2B5EF4-FFF2-40B4-BE49-F238E27FC236}">
                <a16:creationId xmlns:a16="http://schemas.microsoft.com/office/drawing/2014/main" id="{11CAF1CC-03D8-0B01-8BC3-45C53C1A729E}"/>
              </a:ext>
            </a:extLst>
          </p:cNvPr>
          <p:cNvSpPr txBox="1">
            <a:spLocks/>
          </p:cNvSpPr>
          <p:nvPr/>
        </p:nvSpPr>
        <p:spPr>
          <a:xfrm>
            <a:off x="141194" y="0"/>
            <a:ext cx="7207624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 ExtraLight"/>
              <a:buNone/>
              <a:defRPr sz="4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 ExtraLight"/>
              <a:buNone/>
              <a:defRPr sz="4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 ExtraLight"/>
              <a:buNone/>
              <a:defRPr sz="4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 ExtraLight"/>
              <a:buNone/>
              <a:defRPr sz="4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 ExtraLight"/>
              <a:buNone/>
              <a:defRPr sz="4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 ExtraLight"/>
              <a:buNone/>
              <a:defRPr sz="4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 ExtraLight"/>
              <a:buNone/>
              <a:defRPr sz="4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 ExtraLight"/>
              <a:buNone/>
              <a:defRPr sz="4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 ExtraLight"/>
              <a:buNone/>
              <a:defRPr sz="4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r>
              <a:rPr lang="en-US" sz="2800" dirty="0"/>
              <a:t>Injuries by Airplane Make</a:t>
            </a:r>
          </a:p>
        </p:txBody>
      </p:sp>
    </p:spTree>
    <p:extLst>
      <p:ext uri="{BB962C8B-B14F-4D97-AF65-F5344CB8AC3E}">
        <p14:creationId xmlns:p14="http://schemas.microsoft.com/office/powerpoint/2010/main" val="2831311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>
          <a:extLst>
            <a:ext uri="{FF2B5EF4-FFF2-40B4-BE49-F238E27FC236}">
              <a16:creationId xmlns:a16="http://schemas.microsoft.com/office/drawing/2014/main" id="{9EE04CBD-9B2C-D1DF-8BFE-D70142F11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29">
            <a:extLst>
              <a:ext uri="{FF2B5EF4-FFF2-40B4-BE49-F238E27FC236}">
                <a16:creationId xmlns:a16="http://schemas.microsoft.com/office/drawing/2014/main" id="{7E2FE558-253C-67E6-CDD0-282CD1886BE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CE4916-7DC1-5502-4A9A-86BE2A3AE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85" y="924640"/>
            <a:ext cx="8881782" cy="4110577"/>
          </a:xfrm>
          <a:prstGeom prst="rect">
            <a:avLst/>
          </a:prstGeom>
        </p:spPr>
      </p:pic>
      <p:sp>
        <p:nvSpPr>
          <p:cNvPr id="7" name="Google Shape;857;p24">
            <a:extLst>
              <a:ext uri="{FF2B5EF4-FFF2-40B4-BE49-F238E27FC236}">
                <a16:creationId xmlns:a16="http://schemas.microsoft.com/office/drawing/2014/main" id="{F929B21C-D573-C070-6295-C84542699C26}"/>
              </a:ext>
            </a:extLst>
          </p:cNvPr>
          <p:cNvSpPr txBox="1">
            <a:spLocks/>
          </p:cNvSpPr>
          <p:nvPr/>
        </p:nvSpPr>
        <p:spPr>
          <a:xfrm>
            <a:off x="141193" y="0"/>
            <a:ext cx="860612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 ExtraLight"/>
              <a:buNone/>
              <a:defRPr sz="4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 ExtraLight"/>
              <a:buNone/>
              <a:defRPr sz="4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 ExtraLight"/>
              <a:buNone/>
              <a:defRPr sz="4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 ExtraLight"/>
              <a:buNone/>
              <a:defRPr sz="4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 ExtraLight"/>
              <a:buNone/>
              <a:defRPr sz="4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 ExtraLight"/>
              <a:buNone/>
              <a:defRPr sz="4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 ExtraLight"/>
              <a:buNone/>
              <a:defRPr sz="4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 ExtraLight"/>
              <a:buNone/>
              <a:defRPr sz="4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 ExtraLight"/>
              <a:buNone/>
              <a:defRPr sz="4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r>
              <a:rPr lang="en-US" sz="2800" b="1" dirty="0"/>
              <a:t>Aircraft makes &amp; purpose of flight against with least injuries.</a:t>
            </a:r>
          </a:p>
        </p:txBody>
      </p:sp>
    </p:spTree>
    <p:extLst>
      <p:ext uri="{BB962C8B-B14F-4D97-AF65-F5344CB8AC3E}">
        <p14:creationId xmlns:p14="http://schemas.microsoft.com/office/powerpoint/2010/main" val="3335257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25"/>
          <p:cNvSpPr txBox="1">
            <a:spLocks noGrp="1"/>
          </p:cNvSpPr>
          <p:nvPr>
            <p:ph type="title" idx="4294967295"/>
          </p:nvPr>
        </p:nvSpPr>
        <p:spPr>
          <a:xfrm>
            <a:off x="269203" y="3164656"/>
            <a:ext cx="6366919" cy="16569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accent3">
                    <a:lumMod val="50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rPr>
              <a:t>Recommendations </a:t>
            </a:r>
            <a:br>
              <a:rPr lang="en-US" sz="4800" dirty="0">
                <a:solidFill>
                  <a:schemeClr val="accent3">
                    <a:lumMod val="50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-US" sz="4800" dirty="0">
                <a:solidFill>
                  <a:schemeClr val="accent3">
                    <a:lumMod val="50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rPr>
              <a:t>&amp; </a:t>
            </a:r>
            <a:br>
              <a:rPr lang="en-US" sz="4800" dirty="0">
                <a:solidFill>
                  <a:schemeClr val="accent3">
                    <a:lumMod val="50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-US" sz="4800" dirty="0">
                <a:solidFill>
                  <a:schemeClr val="accent3">
                    <a:lumMod val="50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rPr>
              <a:t>Next Steps</a:t>
            </a:r>
            <a:r>
              <a:rPr lang="en" sz="4800" dirty="0">
                <a:solidFill>
                  <a:schemeClr val="accent3">
                    <a:lumMod val="50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rPr>
              <a:t>.</a:t>
            </a:r>
            <a:endParaRPr sz="4800" dirty="0">
              <a:solidFill>
                <a:schemeClr val="accent3">
                  <a:lumMod val="50000"/>
                </a:schemeClr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66" name="Google Shape;866;p2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27"/>
          <p:cNvSpPr txBox="1">
            <a:spLocks noGrp="1"/>
          </p:cNvSpPr>
          <p:nvPr>
            <p:ph type="title"/>
          </p:nvPr>
        </p:nvSpPr>
        <p:spPr>
          <a:xfrm>
            <a:off x="269570" y="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Recommendations</a:t>
            </a:r>
            <a:endParaRPr b="1" dirty="0"/>
          </a:p>
        </p:txBody>
      </p:sp>
      <p:sp>
        <p:nvSpPr>
          <p:cNvPr id="908" name="Google Shape;908;p2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2597E7-7FD5-876B-FC97-B56437D20737}"/>
              </a:ext>
            </a:extLst>
          </p:cNvPr>
          <p:cNvSpPr txBox="1"/>
          <p:nvPr/>
        </p:nvSpPr>
        <p:spPr>
          <a:xfrm>
            <a:off x="269570" y="857400"/>
            <a:ext cx="831700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Horizon Enterprise should prioritize airplanes, as they dominate the dataset in frequency and relevance.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For Executive/Corporate flights, the Beech 18 and Cessna stand out with the lowest accident rates and high frequency.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For Business flights, the safest and most common makes include BOYD BRUCE, Hubbell, PRIDMORE, RICE LEO B, Mooney, Beech, Piper, </a:t>
            </a:r>
            <a:r>
              <a:rPr lang="en-US" dirty="0" err="1">
                <a:solidFill>
                  <a:schemeClr val="bg1"/>
                </a:solidFill>
              </a:rPr>
              <a:t>Bereznak</a:t>
            </a:r>
            <a:r>
              <a:rPr lang="en-US" dirty="0">
                <a:solidFill>
                  <a:schemeClr val="bg1"/>
                </a:solidFill>
              </a:rPr>
              <a:t>, Comp Air Inc. (</a:t>
            </a:r>
            <a:r>
              <a:rPr lang="en-US" dirty="0" err="1">
                <a:solidFill>
                  <a:schemeClr val="bg1"/>
                </a:solidFill>
              </a:rPr>
              <a:t>Plambeck</a:t>
            </a:r>
            <a:r>
              <a:rPr lang="en-US" dirty="0">
                <a:solidFill>
                  <a:schemeClr val="bg1"/>
                </a:solidFill>
              </a:rPr>
              <a:t>), and KLAAS DEVELOPMENT INC.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For Personal flights, the least injury-prone and widely used makes are 2007 Savage Air LLC, 2021FX3 LLC, 5 RIVERS LLC, 781569 INC, AARDEMA ROBERT JOHN, ABBETT GERRY, ABBEY VICTOR, ACKLAND JEFFREY DEAN, ACRO, and ADAMS.</a:t>
            </a:r>
          </a:p>
        </p:txBody>
      </p:sp>
      <p:sp>
        <p:nvSpPr>
          <p:cNvPr id="6" name="Google Shape;906;p27">
            <a:extLst>
              <a:ext uri="{FF2B5EF4-FFF2-40B4-BE49-F238E27FC236}">
                <a16:creationId xmlns:a16="http://schemas.microsoft.com/office/drawing/2014/main" id="{AD2249DE-278E-3B60-C2CA-CD0B7FF13940}"/>
              </a:ext>
            </a:extLst>
          </p:cNvPr>
          <p:cNvSpPr txBox="1">
            <a:spLocks/>
          </p:cNvSpPr>
          <p:nvPr/>
        </p:nvSpPr>
        <p:spPr>
          <a:xfrm>
            <a:off x="269570" y="2888725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r>
              <a:rPr lang="en-US" b="1" dirty="0"/>
              <a:t>Next Steps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494384-F0EE-CF2A-13CF-2AAC36432A54}"/>
              </a:ext>
            </a:extLst>
          </p:cNvPr>
          <p:cNvSpPr txBox="1"/>
          <p:nvPr/>
        </p:nvSpPr>
        <p:spPr>
          <a:xfrm>
            <a:off x="269569" y="3701324"/>
            <a:ext cx="831700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More data could enable to make more informed choices especially with regards to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Total Cost of Purchasing and Operating the Aircraft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Number of Passengers it Carries: Additional data on the seating capacity and passenger demand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5" name="Google Shape;795;p17"/>
          <p:cNvPicPr preferRelativeResize="0"/>
          <p:nvPr/>
        </p:nvPicPr>
        <p:blipFill rotWithShape="1">
          <a:blip r:embed="rId3">
            <a:alphaModFix/>
          </a:blip>
          <a:srcRect l="36052" r="13839"/>
          <a:stretch/>
        </p:blipFill>
        <p:spPr>
          <a:xfrm>
            <a:off x="5546725" y="544875"/>
            <a:ext cx="3039850" cy="4049375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Google Shape;796;p1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807" name="Google Shape;807;p19"/>
          <p:cNvSpPr txBox="1">
            <a:spLocks/>
          </p:cNvSpPr>
          <p:nvPr/>
        </p:nvSpPr>
        <p:spPr>
          <a:xfrm>
            <a:off x="448270" y="6689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r>
              <a:rPr lang="en-US" sz="3200" b="1"/>
              <a:t>Presentation Overview</a:t>
            </a:r>
            <a:endParaRPr lang="en-US" sz="3200" b="1" dirty="0"/>
          </a:p>
        </p:txBody>
      </p:sp>
      <p:sp>
        <p:nvSpPr>
          <p:cNvPr id="808" name="Google Shape;808;p19"/>
          <p:cNvSpPr txBox="1">
            <a:spLocks/>
          </p:cNvSpPr>
          <p:nvPr/>
        </p:nvSpPr>
        <p:spPr>
          <a:xfrm>
            <a:off x="448270" y="1585135"/>
            <a:ext cx="7772400" cy="1890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342900" indent="-342900">
              <a:spcBef>
                <a:spcPts val="0"/>
              </a:spcBef>
              <a:buFont typeface="Titillium Web"/>
              <a:buAutoNum type="arabicPeriod"/>
            </a:pPr>
            <a:r>
              <a:rPr lang="en-US" dirty="0"/>
              <a:t>Overview</a:t>
            </a:r>
          </a:p>
          <a:p>
            <a:pPr marL="342900" indent="-342900">
              <a:spcBef>
                <a:spcPts val="0"/>
              </a:spcBef>
              <a:buFont typeface="Titillium Web"/>
              <a:buAutoNum type="arabicPeriod"/>
            </a:pPr>
            <a:r>
              <a:rPr lang="en-US" dirty="0"/>
              <a:t>Business Understanding</a:t>
            </a:r>
          </a:p>
          <a:p>
            <a:pPr marL="342900" indent="-342900">
              <a:spcBef>
                <a:spcPts val="0"/>
              </a:spcBef>
              <a:buFont typeface="Titillium Web"/>
              <a:buAutoNum type="arabicPeriod"/>
            </a:pPr>
            <a:r>
              <a:rPr lang="en-US" dirty="0"/>
              <a:t>Data Understanding</a:t>
            </a:r>
          </a:p>
          <a:p>
            <a:pPr marL="342900" indent="-342900">
              <a:spcBef>
                <a:spcPts val="0"/>
              </a:spcBef>
              <a:buFont typeface="Titillium Web"/>
              <a:buAutoNum type="arabicPeriod"/>
            </a:pPr>
            <a:r>
              <a:rPr lang="en-US" dirty="0"/>
              <a:t>Data Analysis</a:t>
            </a:r>
          </a:p>
          <a:p>
            <a:pPr marL="342900" indent="-342900">
              <a:spcBef>
                <a:spcPts val="0"/>
              </a:spcBef>
              <a:buFont typeface="Titillium Web"/>
              <a:buAutoNum type="arabicPeriod"/>
            </a:pPr>
            <a:r>
              <a:rPr lang="en-US" dirty="0"/>
              <a:t>Recommendations</a:t>
            </a:r>
          </a:p>
          <a:p>
            <a:pPr marL="342900" indent="-342900">
              <a:spcBef>
                <a:spcPts val="0"/>
              </a:spcBef>
              <a:buFont typeface="Titillium Web"/>
              <a:buAutoNum type="arabicPeriod"/>
            </a:pPr>
            <a:r>
              <a:rPr lang="en-US" dirty="0"/>
              <a:t>Next Steps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3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1029" name="Google Shape;1029;p37"/>
          <p:cNvSpPr txBox="1">
            <a:spLocks noGrp="1"/>
          </p:cNvSpPr>
          <p:nvPr>
            <p:ph type="title"/>
          </p:nvPr>
        </p:nvSpPr>
        <p:spPr>
          <a:xfrm>
            <a:off x="452724" y="796914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1030" name="Google Shape;1030;p37"/>
          <p:cNvSpPr txBox="1">
            <a:spLocks noGrp="1"/>
          </p:cNvSpPr>
          <p:nvPr>
            <p:ph type="body" idx="1"/>
          </p:nvPr>
        </p:nvSpPr>
        <p:spPr>
          <a:xfrm>
            <a:off x="452727" y="1967225"/>
            <a:ext cx="4368044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Any questions?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</a:t>
            </a:r>
            <a:endParaRPr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 dirty="0">
                <a:hlinkClick r:id="rId3"/>
              </a:rPr>
              <a:t>@JohnMugambi - LinkedIn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-US" dirty="0"/>
              <a:t>J</a:t>
            </a:r>
            <a:r>
              <a:rPr lang="en" dirty="0"/>
              <a:t>ohn.mugambi@student.moringaschool.com</a:t>
            </a:r>
            <a:endParaRPr dirty="0"/>
          </a:p>
        </p:txBody>
      </p:sp>
      <p:pic>
        <p:nvPicPr>
          <p:cNvPr id="1031" name="Google Shape;1031;p37"/>
          <p:cNvPicPr preferRelativeResize="0"/>
          <p:nvPr/>
        </p:nvPicPr>
        <p:blipFill rotWithShape="1">
          <a:blip r:embed="rId4">
            <a:alphaModFix/>
          </a:blip>
          <a:srcRect l="29032" t="-74" r="24357" b="6947"/>
          <a:stretch/>
        </p:blipFill>
        <p:spPr>
          <a:xfrm>
            <a:off x="5546725" y="544875"/>
            <a:ext cx="3039850" cy="404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Overview</a:t>
            </a:r>
            <a:endParaRPr b="1" dirty="0"/>
          </a:p>
        </p:txBody>
      </p:sp>
      <p:sp>
        <p:nvSpPr>
          <p:cNvPr id="815" name="Google Shape;815;p20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This project analyzes aviation accidents since 1962, focusing on civil aviation incidents in the U.S., its territories, and international waters. 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The insights will help Horizon Enterprise identify safe, low-risk aircraft for Horizon Ventures, minimize operational risks, enhance reputation, and support safer fleet acquisitions for expansion into the aviation industry.</a:t>
            </a:r>
            <a:endParaRPr dirty="0"/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>
          <a:extLst>
            <a:ext uri="{FF2B5EF4-FFF2-40B4-BE49-F238E27FC236}">
              <a16:creationId xmlns:a16="http://schemas.microsoft.com/office/drawing/2014/main" id="{14B764FA-7692-E102-1186-20238EC85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>
            <a:extLst>
              <a:ext uri="{FF2B5EF4-FFF2-40B4-BE49-F238E27FC236}">
                <a16:creationId xmlns:a16="http://schemas.microsoft.com/office/drawing/2014/main" id="{27227BC0-BE4D-16F8-FD50-57FB03F87E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b="1" dirty="0"/>
              <a:t>Business Understanding</a:t>
            </a:r>
          </a:p>
        </p:txBody>
      </p:sp>
      <p:sp>
        <p:nvSpPr>
          <p:cNvPr id="815" name="Google Shape;815;p20">
            <a:extLst>
              <a:ext uri="{FF2B5EF4-FFF2-40B4-BE49-F238E27FC236}">
                <a16:creationId xmlns:a16="http://schemas.microsoft.com/office/drawing/2014/main" id="{5E883735-C9AF-EE1F-14E3-C354B16D88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Horizon Enterprises is seeking to expand into the Aviation and Aerospace Industry, specifically the Aircraft Operations and Fleet management as a means of diversifying their portfolio. The goal is to ensure business continuity, minimize financial risks, and optimize fleet performance.</a:t>
            </a:r>
            <a:endParaRPr dirty="0"/>
          </a:p>
        </p:txBody>
      </p:sp>
      <p:sp>
        <p:nvSpPr>
          <p:cNvPr id="816" name="Google Shape;816;p20">
            <a:extLst>
              <a:ext uri="{FF2B5EF4-FFF2-40B4-BE49-F238E27FC236}">
                <a16:creationId xmlns:a16="http://schemas.microsoft.com/office/drawing/2014/main" id="{03469B01-A91B-4466-FE9B-111720C7B80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138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21"/>
          <p:cNvSpPr txBox="1">
            <a:spLocks noGrp="1"/>
          </p:cNvSpPr>
          <p:nvPr>
            <p:ph type="ctrTitle" idx="4294967295"/>
          </p:nvPr>
        </p:nvSpPr>
        <p:spPr>
          <a:xfrm>
            <a:off x="531395" y="2734765"/>
            <a:ext cx="517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Data Understanding</a:t>
            </a:r>
            <a:endParaRPr sz="6000" b="1" dirty="0"/>
          </a:p>
        </p:txBody>
      </p:sp>
      <p:grpSp>
        <p:nvGrpSpPr>
          <p:cNvPr id="823" name="Google Shape;823;p21"/>
          <p:cNvGrpSpPr/>
          <p:nvPr/>
        </p:nvGrpSpPr>
        <p:grpSpPr>
          <a:xfrm>
            <a:off x="6386449" y="535979"/>
            <a:ext cx="2049541" cy="2049503"/>
            <a:chOff x="6643075" y="3664250"/>
            <a:chExt cx="407950" cy="407975"/>
          </a:xfrm>
        </p:grpSpPr>
        <p:sp>
          <p:nvSpPr>
            <p:cNvPr id="824" name="Google Shape;824;p2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1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Google Shape;826;p21"/>
          <p:cNvGrpSpPr/>
          <p:nvPr/>
        </p:nvGrpSpPr>
        <p:grpSpPr>
          <a:xfrm rot="-587398">
            <a:off x="6265771" y="2852329"/>
            <a:ext cx="842620" cy="842572"/>
            <a:chOff x="576250" y="4319400"/>
            <a:chExt cx="442075" cy="442050"/>
          </a:xfrm>
        </p:grpSpPr>
        <p:sp>
          <p:nvSpPr>
            <p:cNvPr id="827" name="Google Shape;827;p21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1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1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1" name="Google Shape;831;p21"/>
          <p:cNvSpPr/>
          <p:nvPr/>
        </p:nvSpPr>
        <p:spPr>
          <a:xfrm>
            <a:off x="5895981" y="1009302"/>
            <a:ext cx="320368" cy="30589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21"/>
          <p:cNvSpPr/>
          <p:nvPr/>
        </p:nvSpPr>
        <p:spPr>
          <a:xfrm rot="2697547">
            <a:off x="8007055" y="2575333"/>
            <a:ext cx="486304" cy="46434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21"/>
          <p:cNvSpPr/>
          <p:nvPr/>
        </p:nvSpPr>
        <p:spPr>
          <a:xfrm>
            <a:off x="8391773" y="2310235"/>
            <a:ext cx="194803" cy="18607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21"/>
          <p:cNvSpPr/>
          <p:nvPr/>
        </p:nvSpPr>
        <p:spPr>
          <a:xfrm rot="1280241">
            <a:off x="5674028" y="1931959"/>
            <a:ext cx="194750" cy="18604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2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22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</a:rPr>
              <a:t>Aviation Data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bg1"/>
                </a:solidFill>
                <a:effectLst/>
                <a:latin typeface="Inter"/>
              </a:rPr>
              <a:t>The NTSB aviation accident database contains information from 1962 and later about civil aviation accidents and selected incidents within the United States, its territories and possessions, and in international waters.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41" name="Google Shape;841;p22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Avaition Datasets</a:t>
            </a:r>
            <a:endParaRPr dirty="0"/>
          </a:p>
        </p:txBody>
      </p:sp>
      <p:sp>
        <p:nvSpPr>
          <p:cNvPr id="842" name="Google Shape;842;p22"/>
          <p:cNvSpPr txBox="1">
            <a:spLocks noGrp="1"/>
          </p:cNvSpPr>
          <p:nvPr>
            <p:ph type="body" idx="2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US State Codes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Inter"/>
              </a:rPr>
              <a:t>C</a:t>
            </a:r>
            <a:r>
              <a:rPr lang="en-US" b="0" i="0" dirty="0">
                <a:solidFill>
                  <a:schemeClr val="bg1"/>
                </a:solidFill>
                <a:effectLst/>
                <a:latin typeface="Inter"/>
              </a:rPr>
              <a:t>ontains the US State name and the abbreviation of them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43" name="Google Shape;843;p2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23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Aviation Dataset Columns</a:t>
            </a:r>
            <a:endParaRPr dirty="0"/>
          </a:p>
        </p:txBody>
      </p:sp>
      <p:sp>
        <p:nvSpPr>
          <p:cNvPr id="849" name="Google Shape;849;p23"/>
          <p:cNvSpPr txBox="1">
            <a:spLocks noGrp="1"/>
          </p:cNvSpPr>
          <p:nvPr>
            <p:ph type="body" idx="1"/>
          </p:nvPr>
        </p:nvSpPr>
        <p:spPr>
          <a:xfrm>
            <a:off x="739674" y="1235873"/>
            <a:ext cx="4968601" cy="525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Categorical Data</a:t>
            </a:r>
            <a:endParaRPr b="1" dirty="0"/>
          </a:p>
        </p:txBody>
      </p:sp>
      <p:sp>
        <p:nvSpPr>
          <p:cNvPr id="851" name="Google Shape;851;p23"/>
          <p:cNvSpPr txBox="1">
            <a:spLocks noGrp="1"/>
          </p:cNvSpPr>
          <p:nvPr>
            <p:ph type="body" idx="3"/>
          </p:nvPr>
        </p:nvSpPr>
        <p:spPr>
          <a:xfrm>
            <a:off x="6480459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Numerical Data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Number of Engines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Total Fatal Injuries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Total Serious Injuries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Total Minor Injuries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Total Uninjured</a:t>
            </a:r>
            <a:endParaRPr sz="1400" dirty="0"/>
          </a:p>
        </p:txBody>
      </p:sp>
      <p:sp>
        <p:nvSpPr>
          <p:cNvPr id="852" name="Google Shape;852;p23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" name="Google Shape;849;p23">
            <a:extLst>
              <a:ext uri="{FF2B5EF4-FFF2-40B4-BE49-F238E27FC236}">
                <a16:creationId xmlns:a16="http://schemas.microsoft.com/office/drawing/2014/main" id="{7014478C-230A-D034-1F83-6B10D64107A3}"/>
              </a:ext>
            </a:extLst>
          </p:cNvPr>
          <p:cNvSpPr txBox="1">
            <a:spLocks/>
          </p:cNvSpPr>
          <p:nvPr/>
        </p:nvSpPr>
        <p:spPr>
          <a:xfrm>
            <a:off x="739673" y="1615809"/>
            <a:ext cx="5620786" cy="3126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Char char="▫"/>
              <a:defRPr sz="18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Char char="-"/>
              <a:defRPr sz="18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Char char="-"/>
              <a:defRPr sz="18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Char char="-"/>
              <a:defRPr sz="18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Char char="-"/>
              <a:defRPr sz="18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Char char="-"/>
              <a:defRPr sz="18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Char char="●"/>
              <a:defRPr sz="18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Char char="○"/>
              <a:defRPr sz="18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Char char="■"/>
              <a:defRPr sz="18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>
              <a:buFont typeface="Titillium Web"/>
              <a:buNone/>
            </a:pPr>
            <a:r>
              <a:rPr lang="en-US" sz="1400" dirty="0"/>
              <a:t>Event Id</a:t>
            </a:r>
          </a:p>
          <a:p>
            <a:pPr marL="0" indent="0">
              <a:buFont typeface="Titillium Web"/>
              <a:buNone/>
            </a:pPr>
            <a:r>
              <a:rPr lang="en-US" sz="1400" dirty="0"/>
              <a:t>Investigation Type</a:t>
            </a:r>
          </a:p>
          <a:p>
            <a:pPr marL="0" indent="0">
              <a:buFont typeface="Titillium Web"/>
              <a:buNone/>
            </a:pPr>
            <a:r>
              <a:rPr lang="en-US" sz="1400" dirty="0"/>
              <a:t>Accident Number</a:t>
            </a:r>
          </a:p>
          <a:p>
            <a:pPr marL="0" indent="0">
              <a:buFont typeface="Titillium Web"/>
              <a:buNone/>
            </a:pPr>
            <a:r>
              <a:rPr lang="en-US" sz="1400" dirty="0"/>
              <a:t>Event Date</a:t>
            </a:r>
          </a:p>
          <a:p>
            <a:pPr marL="0" indent="0">
              <a:buFont typeface="Titillium Web"/>
              <a:buNone/>
            </a:pPr>
            <a:r>
              <a:rPr lang="en-US" sz="1400" dirty="0"/>
              <a:t>Location</a:t>
            </a:r>
          </a:p>
          <a:p>
            <a:pPr marL="0" indent="0">
              <a:buFont typeface="Titillium Web"/>
              <a:buNone/>
            </a:pPr>
            <a:r>
              <a:rPr lang="en-US" sz="1400" dirty="0"/>
              <a:t>Country</a:t>
            </a:r>
          </a:p>
          <a:p>
            <a:pPr marL="0" indent="0">
              <a:buFont typeface="Titillium Web"/>
              <a:buNone/>
            </a:pPr>
            <a:r>
              <a:rPr lang="en-US" sz="1400" dirty="0"/>
              <a:t>Latitude</a:t>
            </a:r>
          </a:p>
          <a:p>
            <a:pPr marL="0" indent="0">
              <a:buFont typeface="Titillium Web"/>
              <a:buNone/>
            </a:pPr>
            <a:r>
              <a:rPr lang="en-US" sz="1400" dirty="0"/>
              <a:t>Longitude</a:t>
            </a:r>
          </a:p>
          <a:p>
            <a:pPr marL="0" indent="0">
              <a:buFont typeface="Titillium Web"/>
              <a:buNone/>
            </a:pPr>
            <a:r>
              <a:rPr lang="en-US" sz="1400" dirty="0"/>
              <a:t>Airport Code</a:t>
            </a:r>
          </a:p>
          <a:p>
            <a:pPr marL="0" indent="0">
              <a:buFont typeface="Titillium Web"/>
              <a:buNone/>
            </a:pPr>
            <a:r>
              <a:rPr lang="en-US" sz="1400" dirty="0"/>
              <a:t>Airport Name</a:t>
            </a:r>
          </a:p>
          <a:p>
            <a:pPr marL="0" indent="0">
              <a:buFont typeface="Titillium Web"/>
              <a:buNone/>
            </a:pPr>
            <a:r>
              <a:rPr lang="en-US" sz="1400" dirty="0"/>
              <a:t>Injury Severity</a:t>
            </a:r>
          </a:p>
          <a:p>
            <a:pPr marL="0" indent="0">
              <a:buFont typeface="Titillium Web"/>
              <a:buNone/>
            </a:pPr>
            <a:r>
              <a:rPr lang="en-US" sz="1400" dirty="0"/>
              <a:t>Aircraft damage</a:t>
            </a:r>
          </a:p>
          <a:p>
            <a:pPr marL="0" indent="0">
              <a:buFont typeface="Titillium Web"/>
              <a:buNone/>
            </a:pPr>
            <a:r>
              <a:rPr lang="en-US" sz="1400" dirty="0"/>
              <a:t>Aircraft Category</a:t>
            </a:r>
          </a:p>
          <a:p>
            <a:pPr marL="0" indent="0">
              <a:buFont typeface="Titillium Web"/>
              <a:buNone/>
            </a:pPr>
            <a:r>
              <a:rPr lang="en-US" sz="1400" dirty="0"/>
              <a:t>Registration Number</a:t>
            </a:r>
          </a:p>
          <a:p>
            <a:pPr marL="0" indent="0">
              <a:buFont typeface="Titillium Web"/>
              <a:buNone/>
            </a:pPr>
            <a:r>
              <a:rPr lang="en-US" sz="1400" dirty="0"/>
              <a:t>Make</a:t>
            </a:r>
          </a:p>
          <a:p>
            <a:pPr marL="0" indent="0">
              <a:buFont typeface="Titillium Web"/>
              <a:buNone/>
            </a:pPr>
            <a:r>
              <a:rPr lang="en-US" sz="1400" dirty="0"/>
              <a:t>Model</a:t>
            </a:r>
          </a:p>
          <a:p>
            <a:pPr marL="0" indent="0">
              <a:buFont typeface="Titillium Web"/>
              <a:buNone/>
            </a:pPr>
            <a:r>
              <a:rPr lang="en-US" sz="1400" dirty="0"/>
              <a:t>Amateur Built</a:t>
            </a:r>
          </a:p>
          <a:p>
            <a:pPr marL="0" indent="0">
              <a:buFont typeface="Titillium Web"/>
              <a:buNone/>
            </a:pPr>
            <a:r>
              <a:rPr lang="en-US" sz="1400" dirty="0"/>
              <a:t>Engine Type</a:t>
            </a:r>
          </a:p>
          <a:p>
            <a:pPr marL="0" indent="0">
              <a:buFont typeface="Titillium Web"/>
              <a:buNone/>
            </a:pPr>
            <a:r>
              <a:rPr lang="en-US" sz="1400" dirty="0"/>
              <a:t>FAR Description</a:t>
            </a:r>
          </a:p>
          <a:p>
            <a:pPr marL="0" indent="0">
              <a:buFont typeface="Titillium Web"/>
              <a:buNone/>
            </a:pPr>
            <a:r>
              <a:rPr lang="en-US" sz="1400" dirty="0"/>
              <a:t>Schedule</a:t>
            </a:r>
          </a:p>
          <a:p>
            <a:pPr marL="0" indent="0">
              <a:buFont typeface="Titillium Web"/>
              <a:buNone/>
            </a:pPr>
            <a:r>
              <a:rPr lang="en-US" sz="1400" dirty="0"/>
              <a:t>Purpose of flight</a:t>
            </a:r>
          </a:p>
          <a:p>
            <a:pPr marL="0" indent="0">
              <a:buFont typeface="Titillium Web"/>
              <a:buNone/>
            </a:pPr>
            <a:r>
              <a:rPr lang="en-US" sz="1400" dirty="0"/>
              <a:t>Air carrier</a:t>
            </a:r>
          </a:p>
          <a:p>
            <a:pPr marL="0" indent="0">
              <a:buFont typeface="Titillium Web"/>
              <a:buNone/>
            </a:pPr>
            <a:r>
              <a:rPr lang="en-US" sz="1400" dirty="0"/>
              <a:t>Weather Condition</a:t>
            </a:r>
          </a:p>
          <a:p>
            <a:pPr marL="0" indent="0">
              <a:buFont typeface="Titillium Web"/>
              <a:buNone/>
            </a:pPr>
            <a:r>
              <a:rPr lang="en-US" sz="1400" dirty="0"/>
              <a:t>Broad phase of flight</a:t>
            </a:r>
          </a:p>
          <a:p>
            <a:pPr marL="0" indent="0">
              <a:buFont typeface="Titillium Web"/>
              <a:buNone/>
            </a:pPr>
            <a:r>
              <a:rPr lang="en-US" sz="1400" dirty="0"/>
              <a:t>Report Status</a:t>
            </a:r>
          </a:p>
          <a:p>
            <a:pPr marL="0" indent="0">
              <a:buFont typeface="Titillium Web"/>
              <a:buNone/>
            </a:pPr>
            <a:r>
              <a:rPr lang="en-US" sz="1400" dirty="0"/>
              <a:t>Publication Date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>
          <a:extLst>
            <a:ext uri="{FF2B5EF4-FFF2-40B4-BE49-F238E27FC236}">
              <a16:creationId xmlns:a16="http://schemas.microsoft.com/office/drawing/2014/main" id="{D055BA2C-9106-C800-C793-11E7D6FAF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21">
            <a:extLst>
              <a:ext uri="{FF2B5EF4-FFF2-40B4-BE49-F238E27FC236}">
                <a16:creationId xmlns:a16="http://schemas.microsoft.com/office/drawing/2014/main" id="{E55F5BB9-ACDE-484E-86FC-645D0CBD29C5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531395" y="2734765"/>
            <a:ext cx="517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Data </a:t>
            </a:r>
            <a:br>
              <a:rPr lang="en" sz="6000" b="1" dirty="0"/>
            </a:br>
            <a:r>
              <a:rPr lang="en" sz="6000" b="1" dirty="0"/>
              <a:t>Analysis</a:t>
            </a:r>
            <a:endParaRPr sz="6000" b="1" dirty="0"/>
          </a:p>
        </p:txBody>
      </p:sp>
      <p:grpSp>
        <p:nvGrpSpPr>
          <p:cNvPr id="823" name="Google Shape;823;p21">
            <a:extLst>
              <a:ext uri="{FF2B5EF4-FFF2-40B4-BE49-F238E27FC236}">
                <a16:creationId xmlns:a16="http://schemas.microsoft.com/office/drawing/2014/main" id="{AA6570F1-A4B2-484D-2FB8-ADF9EDA2FA88}"/>
              </a:ext>
            </a:extLst>
          </p:cNvPr>
          <p:cNvGrpSpPr/>
          <p:nvPr/>
        </p:nvGrpSpPr>
        <p:grpSpPr>
          <a:xfrm>
            <a:off x="6386449" y="535979"/>
            <a:ext cx="2049541" cy="2049503"/>
            <a:chOff x="6643075" y="3664250"/>
            <a:chExt cx="407950" cy="407975"/>
          </a:xfrm>
        </p:grpSpPr>
        <p:sp>
          <p:nvSpPr>
            <p:cNvPr id="824" name="Google Shape;824;p21">
              <a:extLst>
                <a:ext uri="{FF2B5EF4-FFF2-40B4-BE49-F238E27FC236}">
                  <a16:creationId xmlns:a16="http://schemas.microsoft.com/office/drawing/2014/main" id="{57EBDF63-F305-1CE8-5988-647207C02477}"/>
                </a:ext>
              </a:extLst>
            </p:cNvPr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1">
              <a:extLst>
                <a:ext uri="{FF2B5EF4-FFF2-40B4-BE49-F238E27FC236}">
                  <a16:creationId xmlns:a16="http://schemas.microsoft.com/office/drawing/2014/main" id="{B53D5C36-B601-A4D1-78D1-35E27EC18643}"/>
                </a:ext>
              </a:extLst>
            </p:cNvPr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Google Shape;826;p21">
            <a:extLst>
              <a:ext uri="{FF2B5EF4-FFF2-40B4-BE49-F238E27FC236}">
                <a16:creationId xmlns:a16="http://schemas.microsoft.com/office/drawing/2014/main" id="{3802D594-47FD-EDDD-51C8-DE72537274A9}"/>
              </a:ext>
            </a:extLst>
          </p:cNvPr>
          <p:cNvGrpSpPr/>
          <p:nvPr/>
        </p:nvGrpSpPr>
        <p:grpSpPr>
          <a:xfrm rot="-587398">
            <a:off x="6265771" y="2852329"/>
            <a:ext cx="842620" cy="842572"/>
            <a:chOff x="576250" y="4319400"/>
            <a:chExt cx="442075" cy="442050"/>
          </a:xfrm>
        </p:grpSpPr>
        <p:sp>
          <p:nvSpPr>
            <p:cNvPr id="827" name="Google Shape;827;p21">
              <a:extLst>
                <a:ext uri="{FF2B5EF4-FFF2-40B4-BE49-F238E27FC236}">
                  <a16:creationId xmlns:a16="http://schemas.microsoft.com/office/drawing/2014/main" id="{76771971-0DD3-2293-829A-9A8EF004EB17}"/>
                </a:ext>
              </a:extLst>
            </p:cNvPr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1">
              <a:extLst>
                <a:ext uri="{FF2B5EF4-FFF2-40B4-BE49-F238E27FC236}">
                  <a16:creationId xmlns:a16="http://schemas.microsoft.com/office/drawing/2014/main" id="{A9891523-217F-4D2A-DF90-7FB7332B958E}"/>
                </a:ext>
              </a:extLst>
            </p:cNvPr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1">
              <a:extLst>
                <a:ext uri="{FF2B5EF4-FFF2-40B4-BE49-F238E27FC236}">
                  <a16:creationId xmlns:a16="http://schemas.microsoft.com/office/drawing/2014/main" id="{7F7DE922-35AF-EBF8-8327-52084513A531}"/>
                </a:ext>
              </a:extLst>
            </p:cNvPr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1">
              <a:extLst>
                <a:ext uri="{FF2B5EF4-FFF2-40B4-BE49-F238E27FC236}">
                  <a16:creationId xmlns:a16="http://schemas.microsoft.com/office/drawing/2014/main" id="{29C247DA-5A94-A8FE-B0F4-A688FA56FF16}"/>
                </a:ext>
              </a:extLst>
            </p:cNvPr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1" name="Google Shape;831;p21">
            <a:extLst>
              <a:ext uri="{FF2B5EF4-FFF2-40B4-BE49-F238E27FC236}">
                <a16:creationId xmlns:a16="http://schemas.microsoft.com/office/drawing/2014/main" id="{3E4949EA-D74B-7BD9-A2CB-0728B262EC5F}"/>
              </a:ext>
            </a:extLst>
          </p:cNvPr>
          <p:cNvSpPr/>
          <p:nvPr/>
        </p:nvSpPr>
        <p:spPr>
          <a:xfrm>
            <a:off x="5895981" y="1009302"/>
            <a:ext cx="320368" cy="30589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21">
            <a:extLst>
              <a:ext uri="{FF2B5EF4-FFF2-40B4-BE49-F238E27FC236}">
                <a16:creationId xmlns:a16="http://schemas.microsoft.com/office/drawing/2014/main" id="{D2CE1421-F567-A5ED-F414-0004ACE12DCF}"/>
              </a:ext>
            </a:extLst>
          </p:cNvPr>
          <p:cNvSpPr/>
          <p:nvPr/>
        </p:nvSpPr>
        <p:spPr>
          <a:xfrm rot="2697547">
            <a:off x="8007055" y="2575333"/>
            <a:ext cx="486304" cy="46434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21">
            <a:extLst>
              <a:ext uri="{FF2B5EF4-FFF2-40B4-BE49-F238E27FC236}">
                <a16:creationId xmlns:a16="http://schemas.microsoft.com/office/drawing/2014/main" id="{A8F09C43-C86C-AF21-897D-6FFB130BF9CE}"/>
              </a:ext>
            </a:extLst>
          </p:cNvPr>
          <p:cNvSpPr/>
          <p:nvPr/>
        </p:nvSpPr>
        <p:spPr>
          <a:xfrm>
            <a:off x="8391773" y="2310235"/>
            <a:ext cx="194803" cy="18607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21">
            <a:extLst>
              <a:ext uri="{FF2B5EF4-FFF2-40B4-BE49-F238E27FC236}">
                <a16:creationId xmlns:a16="http://schemas.microsoft.com/office/drawing/2014/main" id="{3043ED1A-24F3-8DDC-33A0-D3D2A1F60CFB}"/>
              </a:ext>
            </a:extLst>
          </p:cNvPr>
          <p:cNvSpPr/>
          <p:nvPr/>
        </p:nvSpPr>
        <p:spPr>
          <a:xfrm rot="1280241">
            <a:off x="5674028" y="1931959"/>
            <a:ext cx="194750" cy="18604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21">
            <a:extLst>
              <a:ext uri="{FF2B5EF4-FFF2-40B4-BE49-F238E27FC236}">
                <a16:creationId xmlns:a16="http://schemas.microsoft.com/office/drawing/2014/main" id="{A01D684E-CA5B-F9E1-149D-E3637058CF0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7757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42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STEPS</a:t>
            </a:r>
            <a:endParaRPr dirty="0"/>
          </a:p>
        </p:txBody>
      </p:sp>
      <p:sp>
        <p:nvSpPr>
          <p:cNvPr id="1102" name="Google Shape;1102;p4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103" name="Google Shape;1103;p42"/>
          <p:cNvSpPr/>
          <p:nvPr/>
        </p:nvSpPr>
        <p:spPr>
          <a:xfrm>
            <a:off x="0" y="2142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4" name="Google Shape;1104;p42"/>
          <p:cNvSpPr/>
          <p:nvPr/>
        </p:nvSpPr>
        <p:spPr>
          <a:xfrm>
            <a:off x="0" y="2142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05" name="Google Shape;1105;p42"/>
          <p:cNvGrpSpPr/>
          <p:nvPr/>
        </p:nvGrpSpPr>
        <p:grpSpPr>
          <a:xfrm>
            <a:off x="1786339" y="1474801"/>
            <a:ext cx="473400" cy="473400"/>
            <a:chOff x="1786339" y="1703401"/>
            <a:chExt cx="473400" cy="473400"/>
          </a:xfrm>
        </p:grpSpPr>
        <p:sp>
          <p:nvSpPr>
            <p:cNvPr id="1106" name="Google Shape;1106;p42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1107" name="Google Shape;1107;p42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1</a:t>
              </a:r>
              <a:endParaRPr sz="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1108" name="Google Shape;1108;p42"/>
          <p:cNvGrpSpPr/>
          <p:nvPr/>
        </p:nvGrpSpPr>
        <p:grpSpPr>
          <a:xfrm>
            <a:off x="3814414" y="1474801"/>
            <a:ext cx="473400" cy="473400"/>
            <a:chOff x="3814414" y="1703401"/>
            <a:chExt cx="473400" cy="473400"/>
          </a:xfrm>
        </p:grpSpPr>
        <p:sp>
          <p:nvSpPr>
            <p:cNvPr id="1109" name="Google Shape;1109;p42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1110" name="Google Shape;1110;p42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3</a:t>
              </a:r>
              <a:endParaRPr sz="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1111" name="Google Shape;1111;p42"/>
          <p:cNvGrpSpPr/>
          <p:nvPr/>
        </p:nvGrpSpPr>
        <p:grpSpPr>
          <a:xfrm>
            <a:off x="5842489" y="1474801"/>
            <a:ext cx="473400" cy="473400"/>
            <a:chOff x="5842489" y="1703401"/>
            <a:chExt cx="473400" cy="473400"/>
          </a:xfrm>
        </p:grpSpPr>
        <p:sp>
          <p:nvSpPr>
            <p:cNvPr id="1112" name="Google Shape;1112;p42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1113" name="Google Shape;1113;p42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5</a:t>
              </a:r>
              <a:endParaRPr sz="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1114" name="Google Shape;1114;p42"/>
          <p:cNvGrpSpPr/>
          <p:nvPr/>
        </p:nvGrpSpPr>
        <p:grpSpPr>
          <a:xfrm>
            <a:off x="6880814" y="3347700"/>
            <a:ext cx="473400" cy="473400"/>
            <a:chOff x="6880814" y="3576300"/>
            <a:chExt cx="473400" cy="473400"/>
          </a:xfrm>
        </p:grpSpPr>
        <p:sp>
          <p:nvSpPr>
            <p:cNvPr id="1115" name="Google Shape;1115;p42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1116" name="Google Shape;1116;p42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6</a:t>
              </a:r>
              <a:endParaRPr sz="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1117" name="Google Shape;1117;p42"/>
          <p:cNvGrpSpPr/>
          <p:nvPr/>
        </p:nvGrpSpPr>
        <p:grpSpPr>
          <a:xfrm>
            <a:off x="4852739" y="3347700"/>
            <a:ext cx="473400" cy="473400"/>
            <a:chOff x="4852739" y="3576300"/>
            <a:chExt cx="473400" cy="473400"/>
          </a:xfrm>
        </p:grpSpPr>
        <p:sp>
          <p:nvSpPr>
            <p:cNvPr id="1118" name="Google Shape;1118;p42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1119" name="Google Shape;1119;p42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4</a:t>
              </a:r>
              <a:endParaRPr sz="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1120" name="Google Shape;1120;p42"/>
          <p:cNvGrpSpPr/>
          <p:nvPr/>
        </p:nvGrpSpPr>
        <p:grpSpPr>
          <a:xfrm>
            <a:off x="2824664" y="3347700"/>
            <a:ext cx="473400" cy="473400"/>
            <a:chOff x="2824664" y="3576300"/>
            <a:chExt cx="473400" cy="473400"/>
          </a:xfrm>
        </p:grpSpPr>
        <p:sp>
          <p:nvSpPr>
            <p:cNvPr id="1121" name="Google Shape;1121;p42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1122" name="Google Shape;1122;p42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2</a:t>
              </a:r>
              <a:endParaRPr sz="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1123" name="Google Shape;1123;p42"/>
          <p:cNvSpPr txBox="1"/>
          <p:nvPr/>
        </p:nvSpPr>
        <p:spPr>
          <a:xfrm>
            <a:off x="1379850" y="927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Data Prepration and Cleaning</a:t>
            </a:r>
            <a:endParaRPr sz="900" b="1" dirty="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24" name="Google Shape;1124;p42"/>
          <p:cNvSpPr txBox="1"/>
          <p:nvPr/>
        </p:nvSpPr>
        <p:spPr>
          <a:xfrm>
            <a:off x="3377205" y="927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Feature Selection and Engineering</a:t>
            </a:r>
            <a:endParaRPr sz="900" b="1" dirty="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25" name="Google Shape;1125;p42"/>
          <p:cNvSpPr txBox="1"/>
          <p:nvPr/>
        </p:nvSpPr>
        <p:spPr>
          <a:xfrm>
            <a:off x="5436010" y="927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Analyse Data</a:t>
            </a:r>
            <a:endParaRPr sz="900" b="1" dirty="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26" name="Google Shape;1126;p42"/>
          <p:cNvSpPr txBox="1"/>
          <p:nvPr/>
        </p:nvSpPr>
        <p:spPr>
          <a:xfrm>
            <a:off x="2418175" y="3835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Merging Datasets</a:t>
            </a:r>
            <a:endParaRPr sz="900" b="1" dirty="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27" name="Google Shape;1127;p42"/>
          <p:cNvSpPr txBox="1"/>
          <p:nvPr/>
        </p:nvSpPr>
        <p:spPr>
          <a:xfrm>
            <a:off x="4446255" y="3835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Visualize Data</a:t>
            </a:r>
            <a:endParaRPr sz="900" b="1" dirty="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28" name="Google Shape;1128;p42"/>
          <p:cNvSpPr txBox="1"/>
          <p:nvPr/>
        </p:nvSpPr>
        <p:spPr>
          <a:xfrm>
            <a:off x="6474335" y="3835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Generate Insights And Recommendations</a:t>
            </a:r>
            <a:endParaRPr sz="900" b="1" dirty="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aliard template">
  <a:themeElements>
    <a:clrScheme name="Custom 347">
      <a:dk1>
        <a:srgbClr val="34373D"/>
      </a:dk1>
      <a:lt1>
        <a:srgbClr val="FFFFFF"/>
      </a:lt1>
      <a:dk2>
        <a:srgbClr val="CDD2DB"/>
      </a:dk2>
      <a:lt2>
        <a:srgbClr val="6A7486"/>
      </a:lt2>
      <a:accent1>
        <a:srgbClr val="465573"/>
      </a:accent1>
      <a:accent2>
        <a:srgbClr val="6E86B6"/>
      </a:accent2>
      <a:accent3>
        <a:srgbClr val="ACBFE6"/>
      </a:accent3>
      <a:accent4>
        <a:srgbClr val="91C05E"/>
      </a:accent4>
      <a:accent5>
        <a:srgbClr val="ACCC88"/>
      </a:accent5>
      <a:accent6>
        <a:srgbClr val="E2F8C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570</Words>
  <Application>Microsoft Office PowerPoint</Application>
  <PresentationFormat>On-screen Show (16:9)</PresentationFormat>
  <Paragraphs>127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Titillium Web ExtraLight</vt:lpstr>
      <vt:lpstr>Arial</vt:lpstr>
      <vt:lpstr>Titillium Web</vt:lpstr>
      <vt:lpstr>Inter</vt:lpstr>
      <vt:lpstr>Thaliard template</vt:lpstr>
      <vt:lpstr>Horizon Enterprise Aircraft Assessment Insights</vt:lpstr>
      <vt:lpstr>PowerPoint Presentation</vt:lpstr>
      <vt:lpstr>Overview</vt:lpstr>
      <vt:lpstr>Business Understanding</vt:lpstr>
      <vt:lpstr>Data Understanding</vt:lpstr>
      <vt:lpstr>Avaition Datasets</vt:lpstr>
      <vt:lpstr>Aviation Dataset Columns</vt:lpstr>
      <vt:lpstr>Data  Analysis</vt:lpstr>
      <vt:lpstr>KEY STEPS</vt:lpstr>
      <vt:lpstr>PowerPoint Presentation</vt:lpstr>
      <vt:lpstr>Selected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Recommendations  &amp;  Next Steps.</vt:lpstr>
      <vt:lpstr>Recommendations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Mugambi</dc:creator>
  <cp:lastModifiedBy>Mugambi</cp:lastModifiedBy>
  <cp:revision>2</cp:revision>
  <dcterms:modified xsi:type="dcterms:W3CDTF">2024-11-24T08:39:39Z</dcterms:modified>
</cp:coreProperties>
</file>