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186" autoAdjust="0"/>
  </p:normalViewPr>
  <p:slideViewPr>
    <p:cSldViewPr snapToGrid="0" snapToObjects="1">
      <p:cViewPr varScale="1">
        <p:scale>
          <a:sx n="80" d="100"/>
          <a:sy n="80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6A7D-62EF-4AC8-B460-977783C0F57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6D1B0-4E39-4B6E-A7FB-47E013F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F0B-367D-8D4C-971B-9703DEA0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Clocks and Timers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E216-45CD-6641-9EE4-7C55D81A7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#11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17FA-86D1-44AD-B83F-7D86FE30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MSP430F5529 - General Purpose Timers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841-3E21-4F5C-9C2D-F41B240B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 Plus a Basic Timer (w/ Real-time clock features)</a:t>
            </a:r>
          </a:p>
          <a:p>
            <a:r>
              <a:rPr lang="en-US" dirty="0"/>
              <a:t>&gt;&gt; And a </a:t>
            </a:r>
            <a:r>
              <a:rPr lang="en-US" b="1" i="1" dirty="0"/>
              <a:t>Watchdog Timer</a:t>
            </a:r>
            <a:r>
              <a:rPr lang="en-US" dirty="0"/>
              <a:t>....</a:t>
            </a:r>
          </a:p>
          <a:p>
            <a:pPr lvl="1"/>
            <a:r>
              <a:rPr lang="en-US" dirty="0"/>
              <a:t>When it's ON, the WDT must continually have its count reset within the program </a:t>
            </a:r>
          </a:p>
          <a:p>
            <a:pPr lvl="1"/>
            <a:r>
              <a:rPr lang="en-US" dirty="0"/>
              <a:t>If the WDT is ON and its count gets to 0 it will </a:t>
            </a:r>
            <a:r>
              <a:rPr lang="en-US" b="1" i="1" dirty="0"/>
              <a:t>reboot the MSP430!</a:t>
            </a:r>
            <a:endParaRPr lang="en-US" dirty="0"/>
          </a:p>
          <a:p>
            <a:pPr lvl="1"/>
            <a:r>
              <a:rPr lang="en-US" dirty="0"/>
              <a:t>Which is why the first instruction in your main()should be</a:t>
            </a:r>
          </a:p>
          <a:p>
            <a:endParaRPr lang="en-US" dirty="0"/>
          </a:p>
          <a:p>
            <a:r>
              <a:rPr lang="en-US" dirty="0"/>
              <a:t>WDTCTL = WDTPW + WDTHOLD;  // Stop watchdog timer </a:t>
            </a:r>
          </a:p>
        </p:txBody>
      </p:sp>
    </p:spTree>
    <p:extLst>
      <p:ext uri="{BB962C8B-B14F-4D97-AF65-F5344CB8AC3E}">
        <p14:creationId xmlns:p14="http://schemas.microsoft.com/office/powerpoint/2010/main" val="58710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B697-10DF-43AF-A105-BE384C16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MSP430F5529 - General Purpose Timers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2D2B-96FB-4090-A2C1-79B1BB4E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&gt;&gt; Like the '430 Clock module, the Timers are highly (almost infinitely) configurable!</a:t>
            </a:r>
            <a:endParaRPr lang="en-US" dirty="0"/>
          </a:p>
          <a:p>
            <a:r>
              <a:rPr lang="en-US" dirty="0"/>
              <a:t>&gt;&gt; We will stick to the basics –they can be confusing enough!   </a:t>
            </a:r>
          </a:p>
          <a:p>
            <a:pPr lvl="1"/>
            <a:r>
              <a:rPr lang="en-US" dirty="0"/>
              <a:t>Add complexity ONLY when needed!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6F4EA-81E6-4FE9-9E96-B41CA805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1" y="3008427"/>
            <a:ext cx="5341484" cy="33953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2A3963-F9A3-4B01-8FC9-15D81C09D057}"/>
              </a:ext>
            </a:extLst>
          </p:cNvPr>
          <p:cNvCxnSpPr/>
          <p:nvPr/>
        </p:nvCxnSpPr>
        <p:spPr>
          <a:xfrm>
            <a:off x="2826431" y="4095750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A9A724-B13A-4885-B36C-CEBE35232734}"/>
              </a:ext>
            </a:extLst>
          </p:cNvPr>
          <p:cNvCxnSpPr/>
          <p:nvPr/>
        </p:nvCxnSpPr>
        <p:spPr>
          <a:xfrm>
            <a:off x="2826431" y="4238625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EC607D-9EDE-4E76-96A1-9FD6804E0DF5}"/>
              </a:ext>
            </a:extLst>
          </p:cNvPr>
          <p:cNvCxnSpPr/>
          <p:nvPr/>
        </p:nvCxnSpPr>
        <p:spPr>
          <a:xfrm>
            <a:off x="2826431" y="5219700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0620F7-9315-495E-863B-3F8EB5FE5891}"/>
              </a:ext>
            </a:extLst>
          </p:cNvPr>
          <p:cNvCxnSpPr/>
          <p:nvPr/>
        </p:nvCxnSpPr>
        <p:spPr>
          <a:xfrm>
            <a:off x="2826431" y="6076950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2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53FE-E691-4957-8B07-BDE0B057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MSP430F5529 - General Purpose Timers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672F7-2EA7-426F-AEB8-379293633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&gt;&gt; Using Timers in Programs </a:t>
                </a:r>
                <a:r>
                  <a:rPr lang="en-US" dirty="0"/>
                  <a:t>--What does the programmer need to do?</a:t>
                </a:r>
              </a:p>
              <a:p>
                <a:r>
                  <a:rPr lang="en-US" dirty="0"/>
                  <a:t> &gt;&gt; Select a Timer  -- How about Timer A2???</a:t>
                </a:r>
              </a:p>
              <a:p>
                <a:pPr lvl="1"/>
                <a:r>
                  <a:rPr lang="en-US" dirty="0"/>
                  <a:t>We'll use Timer A2 because on our lab boards the Timer A1 is used by the LCD and Timers B are already used by the buzzer.</a:t>
                </a:r>
              </a:p>
              <a:p>
                <a:r>
                  <a:rPr lang="en-US" dirty="0"/>
                  <a:t>&gt;&gt; Map desired behavior in to an operating mode (Up, Continuous, Up-Down)</a:t>
                </a:r>
              </a:p>
              <a:p>
                <a:pPr lvl="1"/>
                <a:r>
                  <a:rPr lang="en-US" dirty="0"/>
                  <a:t>Usually use UP mode so we can control time interval by selecting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Would choose UP/DOWN to extend the interrupt time to its maximum </a:t>
                </a:r>
              </a:p>
              <a:p>
                <a:pPr marL="0" indent="0">
                  <a:buNone/>
                </a:pPr>
                <a:r>
                  <a:rPr lang="en-US" dirty="0"/>
                  <a:t> &gt;&gt; Select Clock Source &amp; Configure control register(s) appropriately</a:t>
                </a:r>
              </a:p>
              <a:p>
                <a:pPr lvl="1"/>
                <a:r>
                  <a:rPr lang="en-US" dirty="0"/>
                  <a:t> Selected Clock frequency and MAX count determines time resolution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𝐶𝑁𝑇</m:t>
                            </m:r>
                          </m:e>
                          <m:sub/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𝐶𝑁𝑇</m:t>
                        </m:r>
                      </m:e>
                    </m:d>
                  </m:oMath>
                </a14:m>
                <a:r>
                  <a:rPr lang="en-US" dirty="0"/>
                  <a:t> is loaded into  TA2CCR0 register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672F7-2EA7-426F-AEB8-379293633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2273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7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06E-E333-48C1-BC3A-7F2BE14C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MSP430F5529 - General Purpose Timers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3B5A-F3E9-4139-855D-C4C5643C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--Write Interrupt Service Routines (ISR) and enable interrupts</a:t>
            </a:r>
          </a:p>
          <a:p>
            <a:r>
              <a:rPr lang="en-US" dirty="0"/>
              <a:t>&gt;&gt; In  C, you need implement ISR function and also do global interrupt enable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 Later in main() you must enable interrupts…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F6444-F370-437C-993B-F5798FAF3DDA}"/>
              </a:ext>
            </a:extLst>
          </p:cNvPr>
          <p:cNvSpPr/>
          <p:nvPr/>
        </p:nvSpPr>
        <p:spPr>
          <a:xfrm>
            <a:off x="1387566" y="27032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Example syntax for Timer A2 interrupt service routine</a:t>
            </a:r>
          </a:p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#pragma vector=TIMER2_A0_VECTOR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__interrupt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Timer_A2_ISR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 something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C323F-1063-4437-812F-50E9AAC47D76}"/>
              </a:ext>
            </a:extLst>
          </p:cNvPr>
          <p:cNvSpPr/>
          <p:nvPr/>
        </p:nvSpPr>
        <p:spPr>
          <a:xfrm>
            <a:off x="1387566" y="5373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Using msp430.h definitions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_BIS_SR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Global Interrupt enable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2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C897-12EB-419D-B045-8E6026C5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070E-631B-4D9D-8E0D-9A7AD6BA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b="1" i="1" dirty="0"/>
              <a:t>how do you decide what the timer settings should be </a:t>
            </a:r>
            <a:r>
              <a:rPr lang="en-US" dirty="0"/>
              <a:t>and </a:t>
            </a:r>
            <a:r>
              <a:rPr lang="en-US" b="1" i="1" dirty="0"/>
              <a:t>what the ISR should do</a:t>
            </a:r>
            <a:r>
              <a:rPr lang="en-US" dirty="0"/>
              <a:t>?</a:t>
            </a:r>
          </a:p>
          <a:p>
            <a:r>
              <a:rPr lang="en-US" i="1" dirty="0"/>
              <a:t>Example</a:t>
            </a:r>
            <a:r>
              <a:rPr lang="en-US" dirty="0"/>
              <a:t>:  Implement a stop watch that measures seconds and hundredths of seconds using TimerA2.  (Example code posted)</a:t>
            </a:r>
          </a:p>
          <a:p>
            <a:r>
              <a:rPr lang="en-US" dirty="0"/>
              <a:t>First question, how will we measure the passage of  0.01 seconds?</a:t>
            </a:r>
          </a:p>
          <a:p>
            <a:pPr lvl="1"/>
            <a:r>
              <a:rPr lang="en-US" dirty="0"/>
              <a:t>By counting clock ticks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many </a:t>
            </a:r>
            <a:r>
              <a:rPr lang="en-US" dirty="0" err="1"/>
              <a:t>clk</a:t>
            </a:r>
            <a:r>
              <a:rPr lang="en-US" dirty="0"/>
              <a:t> ticks 0.01 sec?</a:t>
            </a:r>
          </a:p>
          <a:p>
            <a:pPr lvl="1"/>
            <a:r>
              <a:rPr lang="en-US" dirty="0"/>
              <a:t>Depends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E370F4-33E0-4E82-AC08-21ED9B9E51DD}"/>
              </a:ext>
            </a:extLst>
          </p:cNvPr>
          <p:cNvCxnSpPr>
            <a:cxnSpLocks/>
          </p:cNvCxnSpPr>
          <p:nvPr/>
        </p:nvCxnSpPr>
        <p:spPr>
          <a:xfrm>
            <a:off x="1437312" y="438694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898584-F853-46BE-9B35-7CCCA8E82F5E}"/>
              </a:ext>
            </a:extLst>
          </p:cNvPr>
          <p:cNvCxnSpPr>
            <a:cxnSpLocks/>
          </p:cNvCxnSpPr>
          <p:nvPr/>
        </p:nvCxnSpPr>
        <p:spPr>
          <a:xfrm flipV="1">
            <a:off x="1873557" y="3936569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E147C4-9269-438A-9C6F-C1B249074E36}"/>
              </a:ext>
            </a:extLst>
          </p:cNvPr>
          <p:cNvCxnSpPr>
            <a:cxnSpLocks/>
          </p:cNvCxnSpPr>
          <p:nvPr/>
        </p:nvCxnSpPr>
        <p:spPr>
          <a:xfrm>
            <a:off x="1873557" y="3936569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6D6489-478C-4C23-8EC8-B8BB100A0FB9}"/>
              </a:ext>
            </a:extLst>
          </p:cNvPr>
          <p:cNvCxnSpPr>
            <a:cxnSpLocks/>
          </p:cNvCxnSpPr>
          <p:nvPr/>
        </p:nvCxnSpPr>
        <p:spPr>
          <a:xfrm flipV="1">
            <a:off x="2309802" y="3936569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E6CCF8-E494-4731-B8B6-6A1C9CB3EAF5}"/>
              </a:ext>
            </a:extLst>
          </p:cNvPr>
          <p:cNvCxnSpPr>
            <a:cxnSpLocks/>
          </p:cNvCxnSpPr>
          <p:nvPr/>
        </p:nvCxnSpPr>
        <p:spPr>
          <a:xfrm>
            <a:off x="2294562" y="438694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6A33C4-6631-4E83-99E4-F7F5E87F9EA6}"/>
              </a:ext>
            </a:extLst>
          </p:cNvPr>
          <p:cNvCxnSpPr>
            <a:cxnSpLocks/>
          </p:cNvCxnSpPr>
          <p:nvPr/>
        </p:nvCxnSpPr>
        <p:spPr>
          <a:xfrm flipV="1">
            <a:off x="2730807" y="3936569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CA490F-A9EC-412E-82D4-BE891D70281F}"/>
              </a:ext>
            </a:extLst>
          </p:cNvPr>
          <p:cNvCxnSpPr>
            <a:cxnSpLocks/>
          </p:cNvCxnSpPr>
          <p:nvPr/>
        </p:nvCxnSpPr>
        <p:spPr>
          <a:xfrm>
            <a:off x="2730807" y="3936569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4EED1-D729-4AC8-BC4F-D010C264938C}"/>
              </a:ext>
            </a:extLst>
          </p:cNvPr>
          <p:cNvCxnSpPr>
            <a:cxnSpLocks/>
          </p:cNvCxnSpPr>
          <p:nvPr/>
        </p:nvCxnSpPr>
        <p:spPr>
          <a:xfrm flipV="1">
            <a:off x="3167052" y="3936569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299D4A-C02F-43CA-9482-776793DB53A3}"/>
              </a:ext>
            </a:extLst>
          </p:cNvPr>
          <p:cNvCxnSpPr>
            <a:cxnSpLocks/>
          </p:cNvCxnSpPr>
          <p:nvPr/>
        </p:nvCxnSpPr>
        <p:spPr>
          <a:xfrm>
            <a:off x="3151812" y="438694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32DFBB-5B64-4332-82E5-00BEE6D1E87C}"/>
              </a:ext>
            </a:extLst>
          </p:cNvPr>
          <p:cNvCxnSpPr>
            <a:cxnSpLocks/>
          </p:cNvCxnSpPr>
          <p:nvPr/>
        </p:nvCxnSpPr>
        <p:spPr>
          <a:xfrm flipV="1">
            <a:off x="3588057" y="3936569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6BE532-BFE7-4B3F-A0A6-DEB2FAE08AB0}"/>
              </a:ext>
            </a:extLst>
          </p:cNvPr>
          <p:cNvCxnSpPr>
            <a:cxnSpLocks/>
          </p:cNvCxnSpPr>
          <p:nvPr/>
        </p:nvCxnSpPr>
        <p:spPr>
          <a:xfrm>
            <a:off x="3588057" y="3936569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C8565-2AC7-4A0A-ACDC-B0AD5E20D5D6}"/>
              </a:ext>
            </a:extLst>
          </p:cNvPr>
          <p:cNvCxnSpPr>
            <a:cxnSpLocks/>
          </p:cNvCxnSpPr>
          <p:nvPr/>
        </p:nvCxnSpPr>
        <p:spPr>
          <a:xfrm flipV="1">
            <a:off x="4024302" y="3936569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0E35D9-92FF-47A6-8534-F4BD20B9BABC}"/>
              </a:ext>
            </a:extLst>
          </p:cNvPr>
          <p:cNvCxnSpPr>
            <a:cxnSpLocks/>
          </p:cNvCxnSpPr>
          <p:nvPr/>
        </p:nvCxnSpPr>
        <p:spPr>
          <a:xfrm>
            <a:off x="4014777" y="438694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BEC13-91C7-4CA9-8882-01675E0B4353}"/>
              </a:ext>
            </a:extLst>
          </p:cNvPr>
          <p:cNvCxnSpPr/>
          <p:nvPr/>
        </p:nvCxnSpPr>
        <p:spPr>
          <a:xfrm>
            <a:off x="1873557" y="4502150"/>
            <a:ext cx="8572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7BC965-DA07-4CAB-8C2E-BEF902AB4AA0}"/>
                  </a:ext>
                </a:extLst>
              </p:cNvPr>
              <p:cNvSpPr txBox="1"/>
              <p:nvPr/>
            </p:nvSpPr>
            <p:spPr>
              <a:xfrm>
                <a:off x="2133803" y="4527140"/>
                <a:ext cx="402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7BC965-DA07-4CAB-8C2E-BEF902AB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03" y="4527140"/>
                <a:ext cx="402226" cy="276999"/>
              </a:xfrm>
              <a:prstGeom prst="rect">
                <a:avLst/>
              </a:prstGeom>
              <a:blipFill>
                <a:blip r:embed="rId2"/>
                <a:stretch>
                  <a:fillRect l="-10606" r="-606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E1644A-77A4-42E9-9D52-4D077CD16ADD}"/>
                  </a:ext>
                </a:extLst>
              </p:cNvPr>
              <p:cNvSpPr txBox="1"/>
              <p:nvPr/>
            </p:nvSpPr>
            <p:spPr>
              <a:xfrm>
                <a:off x="2334916" y="5453596"/>
                <a:ext cx="404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E1644A-77A4-42E9-9D52-4D077CD16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16" y="5453596"/>
                <a:ext cx="404854" cy="276999"/>
              </a:xfrm>
              <a:prstGeom prst="rect">
                <a:avLst/>
              </a:prstGeom>
              <a:blipFill>
                <a:blip r:embed="rId3"/>
                <a:stretch>
                  <a:fillRect l="-19697" t="-4444" r="-60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BB24-99AB-4C28-8A53-472A5532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1F2FD-FBA9-4CA6-AF25-BEAC6729A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&gt;&gt; Clock on the right will count to MAX_CNT faster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&gt;&gt; We need to choose a clock source</a:t>
                </a:r>
              </a:p>
              <a:p>
                <a:pPr lvl="1"/>
                <a:r>
                  <a:rPr lang="en-US" dirty="0"/>
                  <a:t>ACLK or SMCLK</a:t>
                </a:r>
              </a:p>
              <a:p>
                <a:pPr lvl="1"/>
                <a:r>
                  <a:rPr lang="en-US" dirty="0"/>
                  <a:t>ACLK = 32768 Hz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𝐴𝐶𝐿𝐾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=3.052⋅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sec</a:t>
                </a:r>
              </a:p>
              <a:p>
                <a:pPr lvl="1"/>
                <a:r>
                  <a:rPr lang="en-US" dirty="0"/>
                  <a:t>SMCLK = 1.048576 MHz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𝐶𝐿𝐾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9.537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sec</a:t>
                </a:r>
              </a:p>
              <a:p>
                <a:r>
                  <a:rPr lang="en-US" dirty="0"/>
                  <a:t>&gt;&gt; Only measuring 0.01 sec</a:t>
                </a:r>
              </a:p>
              <a:p>
                <a:pPr lvl="1"/>
                <a:r>
                  <a:rPr lang="en-US" dirty="0"/>
                  <a:t>ACLK has more than enough resolution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1F2FD-FBA9-4CA6-AF25-BEAC6729A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F0FA5-1F63-468B-B413-AFC417BB5241}"/>
              </a:ext>
            </a:extLst>
          </p:cNvPr>
          <p:cNvCxnSpPr>
            <a:cxnSpLocks/>
          </p:cNvCxnSpPr>
          <p:nvPr/>
        </p:nvCxnSpPr>
        <p:spPr>
          <a:xfrm>
            <a:off x="1198057" y="2932457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FC251A-610E-4170-BC10-21249DC0E14D}"/>
              </a:ext>
            </a:extLst>
          </p:cNvPr>
          <p:cNvCxnSpPr>
            <a:cxnSpLocks/>
          </p:cNvCxnSpPr>
          <p:nvPr/>
        </p:nvCxnSpPr>
        <p:spPr>
          <a:xfrm flipV="1">
            <a:off x="1634302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DE2ED2-2785-4B76-A53D-904E0BED4C1D}"/>
              </a:ext>
            </a:extLst>
          </p:cNvPr>
          <p:cNvCxnSpPr>
            <a:cxnSpLocks/>
          </p:cNvCxnSpPr>
          <p:nvPr/>
        </p:nvCxnSpPr>
        <p:spPr>
          <a:xfrm>
            <a:off x="1634302" y="248208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F1B81-D888-4BAF-9F1D-2EED6975C007}"/>
              </a:ext>
            </a:extLst>
          </p:cNvPr>
          <p:cNvCxnSpPr>
            <a:cxnSpLocks/>
          </p:cNvCxnSpPr>
          <p:nvPr/>
        </p:nvCxnSpPr>
        <p:spPr>
          <a:xfrm flipV="1">
            <a:off x="2070547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17721B-CD42-4CDB-88E3-0D55302ADA12}"/>
              </a:ext>
            </a:extLst>
          </p:cNvPr>
          <p:cNvCxnSpPr>
            <a:cxnSpLocks/>
          </p:cNvCxnSpPr>
          <p:nvPr/>
        </p:nvCxnSpPr>
        <p:spPr>
          <a:xfrm>
            <a:off x="2055307" y="2932457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90102A-4167-4AF3-82F1-16A63C530F24}"/>
              </a:ext>
            </a:extLst>
          </p:cNvPr>
          <p:cNvCxnSpPr>
            <a:cxnSpLocks/>
          </p:cNvCxnSpPr>
          <p:nvPr/>
        </p:nvCxnSpPr>
        <p:spPr>
          <a:xfrm flipV="1">
            <a:off x="2491552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16F5DB-7AF9-4A6B-8012-42F45791250A}"/>
              </a:ext>
            </a:extLst>
          </p:cNvPr>
          <p:cNvCxnSpPr>
            <a:cxnSpLocks/>
          </p:cNvCxnSpPr>
          <p:nvPr/>
        </p:nvCxnSpPr>
        <p:spPr>
          <a:xfrm>
            <a:off x="2491552" y="248208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94C4A8-3E5B-46DD-9ACE-47D4D1D7DB26}"/>
              </a:ext>
            </a:extLst>
          </p:cNvPr>
          <p:cNvCxnSpPr>
            <a:cxnSpLocks/>
          </p:cNvCxnSpPr>
          <p:nvPr/>
        </p:nvCxnSpPr>
        <p:spPr>
          <a:xfrm flipV="1">
            <a:off x="2927797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9A2CD-65C4-4FF3-A171-F9B84A275A26}"/>
              </a:ext>
            </a:extLst>
          </p:cNvPr>
          <p:cNvCxnSpPr>
            <a:cxnSpLocks/>
          </p:cNvCxnSpPr>
          <p:nvPr/>
        </p:nvCxnSpPr>
        <p:spPr>
          <a:xfrm>
            <a:off x="2912557" y="2932457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7FC4F-3537-4F98-A81F-6470C557A001}"/>
              </a:ext>
            </a:extLst>
          </p:cNvPr>
          <p:cNvCxnSpPr>
            <a:cxnSpLocks/>
          </p:cNvCxnSpPr>
          <p:nvPr/>
        </p:nvCxnSpPr>
        <p:spPr>
          <a:xfrm flipV="1">
            <a:off x="3348802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EE9A7-B0B8-409B-84F0-8401844201DA}"/>
              </a:ext>
            </a:extLst>
          </p:cNvPr>
          <p:cNvCxnSpPr>
            <a:cxnSpLocks/>
          </p:cNvCxnSpPr>
          <p:nvPr/>
        </p:nvCxnSpPr>
        <p:spPr>
          <a:xfrm>
            <a:off x="3348802" y="2482083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83A79E-CC94-4215-A992-AAE607FA9F87}"/>
              </a:ext>
            </a:extLst>
          </p:cNvPr>
          <p:cNvCxnSpPr>
            <a:cxnSpLocks/>
          </p:cNvCxnSpPr>
          <p:nvPr/>
        </p:nvCxnSpPr>
        <p:spPr>
          <a:xfrm flipV="1">
            <a:off x="3785047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4CA77E-16D6-423A-847F-302B82D01A99}"/>
              </a:ext>
            </a:extLst>
          </p:cNvPr>
          <p:cNvCxnSpPr>
            <a:cxnSpLocks/>
          </p:cNvCxnSpPr>
          <p:nvPr/>
        </p:nvCxnSpPr>
        <p:spPr>
          <a:xfrm>
            <a:off x="3775522" y="2932457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115B5-59BB-4943-BB97-5903B145130E}"/>
              </a:ext>
            </a:extLst>
          </p:cNvPr>
          <p:cNvCxnSpPr/>
          <p:nvPr/>
        </p:nvCxnSpPr>
        <p:spPr>
          <a:xfrm>
            <a:off x="1634302" y="3047664"/>
            <a:ext cx="8572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EF5B25-4DF8-44B8-A9C5-A86C109F511A}"/>
                  </a:ext>
                </a:extLst>
              </p:cNvPr>
              <p:cNvSpPr txBox="1"/>
              <p:nvPr/>
            </p:nvSpPr>
            <p:spPr>
              <a:xfrm>
                <a:off x="1894548" y="3072654"/>
                <a:ext cx="402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EF5B25-4DF8-44B8-A9C5-A86C109F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48" y="3072654"/>
                <a:ext cx="402226" cy="276999"/>
              </a:xfrm>
              <a:prstGeom prst="rect">
                <a:avLst/>
              </a:prstGeom>
              <a:blipFill>
                <a:blip r:embed="rId3"/>
                <a:stretch>
                  <a:fillRect l="-12121" r="-606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5EAACA-F647-4E20-8FEF-0E68F6BC51B9}"/>
              </a:ext>
            </a:extLst>
          </p:cNvPr>
          <p:cNvCxnSpPr>
            <a:cxnSpLocks/>
          </p:cNvCxnSpPr>
          <p:nvPr/>
        </p:nvCxnSpPr>
        <p:spPr>
          <a:xfrm>
            <a:off x="5943600" y="2922478"/>
            <a:ext cx="197157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F70693-ABF8-4DCE-BB2C-9829CFC07EE7}"/>
              </a:ext>
            </a:extLst>
          </p:cNvPr>
          <p:cNvCxnSpPr>
            <a:cxnSpLocks/>
          </p:cNvCxnSpPr>
          <p:nvPr/>
        </p:nvCxnSpPr>
        <p:spPr>
          <a:xfrm flipV="1">
            <a:off x="6140757" y="2472104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A2AE98-4A61-4CD9-AC01-357614A50340}"/>
              </a:ext>
            </a:extLst>
          </p:cNvPr>
          <p:cNvCxnSpPr>
            <a:cxnSpLocks/>
          </p:cNvCxnSpPr>
          <p:nvPr/>
        </p:nvCxnSpPr>
        <p:spPr>
          <a:xfrm>
            <a:off x="6140757" y="2472104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3E56B-DA36-4DC3-8FCA-3952F4FA8CD5}"/>
              </a:ext>
            </a:extLst>
          </p:cNvPr>
          <p:cNvCxnSpPr>
            <a:cxnSpLocks/>
          </p:cNvCxnSpPr>
          <p:nvPr/>
        </p:nvCxnSpPr>
        <p:spPr>
          <a:xfrm flipV="1">
            <a:off x="6330950" y="2472104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D7C2B3-7789-4F55-9424-348117B9503F}"/>
              </a:ext>
            </a:extLst>
          </p:cNvPr>
          <p:cNvCxnSpPr>
            <a:cxnSpLocks/>
          </p:cNvCxnSpPr>
          <p:nvPr/>
        </p:nvCxnSpPr>
        <p:spPr>
          <a:xfrm>
            <a:off x="6330950" y="2932457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97E7D1-1FA1-422A-8CD5-D526616C7E1F}"/>
              </a:ext>
            </a:extLst>
          </p:cNvPr>
          <p:cNvCxnSpPr>
            <a:cxnSpLocks/>
          </p:cNvCxnSpPr>
          <p:nvPr/>
        </p:nvCxnSpPr>
        <p:spPr>
          <a:xfrm flipV="1">
            <a:off x="6524625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451FB1-6DC8-4381-9C94-7FFE0C37AE09}"/>
              </a:ext>
            </a:extLst>
          </p:cNvPr>
          <p:cNvCxnSpPr>
            <a:cxnSpLocks/>
          </p:cNvCxnSpPr>
          <p:nvPr/>
        </p:nvCxnSpPr>
        <p:spPr>
          <a:xfrm>
            <a:off x="6524625" y="2482083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50ABC-D6E1-485D-8A93-E6DD180B916F}"/>
              </a:ext>
            </a:extLst>
          </p:cNvPr>
          <p:cNvCxnSpPr>
            <a:cxnSpLocks/>
          </p:cNvCxnSpPr>
          <p:nvPr/>
        </p:nvCxnSpPr>
        <p:spPr>
          <a:xfrm flipV="1">
            <a:off x="6714818" y="2482083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67DED-FC08-422E-98EC-F4251D8D0CF5}"/>
              </a:ext>
            </a:extLst>
          </p:cNvPr>
          <p:cNvCxnSpPr>
            <a:cxnSpLocks/>
          </p:cNvCxnSpPr>
          <p:nvPr/>
        </p:nvCxnSpPr>
        <p:spPr>
          <a:xfrm>
            <a:off x="6714818" y="2942436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2FFCBB-BB30-440A-AD6E-855984189C7C}"/>
              </a:ext>
            </a:extLst>
          </p:cNvPr>
          <p:cNvCxnSpPr>
            <a:cxnSpLocks/>
          </p:cNvCxnSpPr>
          <p:nvPr/>
        </p:nvCxnSpPr>
        <p:spPr>
          <a:xfrm flipV="1">
            <a:off x="6912282" y="2492062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11F6FF-AA18-4ED0-B98B-0E851CDFFFBD}"/>
              </a:ext>
            </a:extLst>
          </p:cNvPr>
          <p:cNvCxnSpPr>
            <a:cxnSpLocks/>
          </p:cNvCxnSpPr>
          <p:nvPr/>
        </p:nvCxnSpPr>
        <p:spPr>
          <a:xfrm>
            <a:off x="6912282" y="2492062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31E394-C326-40D2-9CF9-EC9A53E3F983}"/>
              </a:ext>
            </a:extLst>
          </p:cNvPr>
          <p:cNvCxnSpPr>
            <a:cxnSpLocks/>
          </p:cNvCxnSpPr>
          <p:nvPr/>
        </p:nvCxnSpPr>
        <p:spPr>
          <a:xfrm flipV="1">
            <a:off x="7102475" y="2492062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FD8E24-BF42-4C59-AA7A-90E7CEFB099B}"/>
              </a:ext>
            </a:extLst>
          </p:cNvPr>
          <p:cNvCxnSpPr>
            <a:cxnSpLocks/>
          </p:cNvCxnSpPr>
          <p:nvPr/>
        </p:nvCxnSpPr>
        <p:spPr>
          <a:xfrm>
            <a:off x="7102475" y="2952415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B69BB7-FC86-4975-9BAC-ADCFA548673B}"/>
              </a:ext>
            </a:extLst>
          </p:cNvPr>
          <p:cNvCxnSpPr>
            <a:cxnSpLocks/>
          </p:cNvCxnSpPr>
          <p:nvPr/>
        </p:nvCxnSpPr>
        <p:spPr>
          <a:xfrm flipV="1">
            <a:off x="7293282" y="2502041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E014EB-D8CD-41DC-93BD-376C238EBC2F}"/>
              </a:ext>
            </a:extLst>
          </p:cNvPr>
          <p:cNvCxnSpPr>
            <a:cxnSpLocks/>
          </p:cNvCxnSpPr>
          <p:nvPr/>
        </p:nvCxnSpPr>
        <p:spPr>
          <a:xfrm>
            <a:off x="7293282" y="2502041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1C02CF-36E4-4F0F-BB72-93BE8216366A}"/>
              </a:ext>
            </a:extLst>
          </p:cNvPr>
          <p:cNvCxnSpPr>
            <a:cxnSpLocks/>
          </p:cNvCxnSpPr>
          <p:nvPr/>
        </p:nvCxnSpPr>
        <p:spPr>
          <a:xfrm flipV="1">
            <a:off x="7483475" y="2502041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A8434-9119-4144-91A4-4060E0759070}"/>
              </a:ext>
            </a:extLst>
          </p:cNvPr>
          <p:cNvCxnSpPr>
            <a:cxnSpLocks/>
          </p:cNvCxnSpPr>
          <p:nvPr/>
        </p:nvCxnSpPr>
        <p:spPr>
          <a:xfrm>
            <a:off x="7483475" y="2962394"/>
            <a:ext cx="19019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719A9C-972A-4F86-B044-3DD2DCC94B50}"/>
              </a:ext>
            </a:extLst>
          </p:cNvPr>
          <p:cNvCxnSpPr>
            <a:cxnSpLocks/>
          </p:cNvCxnSpPr>
          <p:nvPr/>
        </p:nvCxnSpPr>
        <p:spPr>
          <a:xfrm>
            <a:off x="6140757" y="3036574"/>
            <a:ext cx="3838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59B87-D488-4DB6-831F-AB1DE88049B2}"/>
                  </a:ext>
                </a:extLst>
              </p:cNvPr>
              <p:cNvSpPr txBox="1"/>
              <p:nvPr/>
            </p:nvSpPr>
            <p:spPr>
              <a:xfrm>
                <a:off x="6140757" y="3061564"/>
                <a:ext cx="402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59B87-D488-4DB6-831F-AB1DE8804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57" y="3061564"/>
                <a:ext cx="402226" cy="276999"/>
              </a:xfrm>
              <a:prstGeom prst="rect">
                <a:avLst/>
              </a:prstGeom>
              <a:blipFill>
                <a:blip r:embed="rId4"/>
                <a:stretch>
                  <a:fillRect l="-10606" r="-60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06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87C6-1E14-4264-A0B8-F268BF32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control 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858B8-07CB-4B22-9AD7-49141D7CD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𝐶𝑁𝑇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×(1/32768)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327.68=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𝐶𝑁𝑇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=328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TA2CTL =</a:t>
                </a:r>
              </a:p>
              <a:p>
                <a:r>
                  <a:rPr lang="en-US" dirty="0"/>
                  <a:t>TA2CCR0 = 327;       // 327+1 = 328 ACLK tics = ~1/100 seconds</a:t>
                </a:r>
              </a:p>
              <a:p>
                <a:r>
                  <a:rPr lang="en-US" dirty="0"/>
                  <a:t>TA2CCTL0 = CCIE;     // TA2CCR0 interrupt enabled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858B8-07CB-4B22-9AD7-49141D7CD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A891DF-1580-4C5B-B2F3-3EFFEA0EB7C2}"/>
              </a:ext>
            </a:extLst>
          </p:cNvPr>
          <p:cNvSpPr txBox="1"/>
          <p:nvPr/>
        </p:nvSpPr>
        <p:spPr>
          <a:xfrm>
            <a:off x="2125580" y="3629581"/>
            <a:ext cx="116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TASSEL_1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5178B-AAA7-4100-A555-608F778A0486}"/>
              </a:ext>
            </a:extLst>
          </p:cNvPr>
          <p:cNvSpPr txBox="1"/>
          <p:nvPr/>
        </p:nvSpPr>
        <p:spPr>
          <a:xfrm>
            <a:off x="3292053" y="3633646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ID_0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70BC0-E310-495E-AD98-BABF8ED8858C}"/>
              </a:ext>
            </a:extLst>
          </p:cNvPr>
          <p:cNvSpPr txBox="1"/>
          <p:nvPr/>
        </p:nvSpPr>
        <p:spPr>
          <a:xfrm>
            <a:off x="4141966" y="3629581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MC_1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24C39-7890-4659-9BC1-1CFBC877A8F8}"/>
              </a:ext>
            </a:extLst>
          </p:cNvPr>
          <p:cNvSpPr txBox="1"/>
          <p:nvPr/>
        </p:nvSpPr>
        <p:spPr>
          <a:xfrm>
            <a:off x="2122438" y="324433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ACLK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8FBD9-6C53-4A59-9BA0-4BA35FCFE59F}"/>
              </a:ext>
            </a:extLst>
          </p:cNvPr>
          <p:cNvSpPr txBox="1"/>
          <p:nvPr/>
        </p:nvSpPr>
        <p:spPr>
          <a:xfrm>
            <a:off x="3337886" y="324014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Divider=1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13FF-94B4-4536-9F61-75A49F683B5F}"/>
              </a:ext>
            </a:extLst>
          </p:cNvPr>
          <p:cNvSpPr txBox="1"/>
          <p:nvPr/>
        </p:nvSpPr>
        <p:spPr>
          <a:xfrm>
            <a:off x="4455962" y="324829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97702-0871-40F9-A02C-B19A600EC240}"/>
              </a:ext>
            </a:extLst>
          </p:cNvPr>
          <p:cNvSpPr txBox="1"/>
          <p:nvPr/>
        </p:nvSpPr>
        <p:spPr>
          <a:xfrm>
            <a:off x="52530" y="411396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MAX_CNT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026D7-6FFD-48E1-B42D-7C469A318EF4}"/>
              </a:ext>
            </a:extLst>
          </p:cNvPr>
          <p:cNvSpPr txBox="1"/>
          <p:nvPr/>
        </p:nvSpPr>
        <p:spPr>
          <a:xfrm>
            <a:off x="1088253" y="4842808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20811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A8A32-1464-4693-B071-8453AF963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096" y="905933"/>
            <a:ext cx="507781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3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0A3-205F-4A08-A604-B71A6A08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36E8-15C3-4202-AA70-32C99A4B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What will it mean when we get an interrupt from TimerA2?   What should the ISR do?</a:t>
            </a:r>
          </a:p>
          <a:p>
            <a:pPr lvl="1"/>
            <a:r>
              <a:rPr lang="en-US" dirty="0"/>
              <a:t>Nothing unless we also enable interrupts for the CPU within our program!</a:t>
            </a:r>
          </a:p>
          <a:p>
            <a:pPr lvl="1"/>
            <a:r>
              <a:rPr lang="en-US" dirty="0"/>
              <a:t>_BIS_SR(GIE)</a:t>
            </a:r>
          </a:p>
          <a:p>
            <a:r>
              <a:rPr lang="en-US" dirty="0"/>
              <a:t>&gt;&gt; Each interrupt means that 327+1 clock ticks have elapsed = ~0.01 second using ACLK</a:t>
            </a:r>
          </a:p>
          <a:p>
            <a:r>
              <a:rPr lang="en-US" dirty="0"/>
              <a:t>&gt;&gt; TimerA2 ISR should count how many interrupts have occurred!</a:t>
            </a:r>
          </a:p>
          <a:p>
            <a:pPr lvl="1"/>
            <a:r>
              <a:rPr lang="en-US" dirty="0"/>
              <a:t>Global variable timer is a count of the number of 0.01 second intervals that have elapsed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D6C42-8C42-452E-BE3B-EDA269647149}"/>
              </a:ext>
            </a:extLst>
          </p:cNvPr>
          <p:cNvSpPr/>
          <p:nvPr/>
        </p:nvSpPr>
        <p:spPr>
          <a:xfrm>
            <a:off x="1273744" y="40652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#pragma vector=TIMER2_A0_VECTOR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__interrupt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Timer_A2_ISR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timer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61963-01DB-4BFF-AFC7-B010B052FCA6}"/>
              </a:ext>
            </a:extLst>
          </p:cNvPr>
          <p:cNvSpPr/>
          <p:nvPr/>
        </p:nvSpPr>
        <p:spPr>
          <a:xfrm>
            <a:off x="1716505" y="4803899"/>
            <a:ext cx="1058779" cy="522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7B0A-36A1-474E-8AFF-4E63B32F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3E7A-43F4-4037-8332-1C88A912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&gt;&gt; What does the CPU do when it receives the interrupt (assuming interrupts are enabled) and between interrupts?</a:t>
            </a:r>
          </a:p>
          <a:p>
            <a:r>
              <a:rPr lang="en-US" dirty="0"/>
              <a:t>&gt;&gt; Arrival of INTERRUPT is Asynchronous to program execution </a:t>
            </a:r>
          </a:p>
          <a:p>
            <a:r>
              <a:rPr lang="en-US" dirty="0"/>
              <a:t>&gt;&gt; Never know when INT will </a:t>
            </a:r>
            <a:r>
              <a:rPr lang="en-US" dirty="0" err="1"/>
              <a:t>occour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8E9D8-673A-482B-9D1E-65D42474BE50}"/>
              </a:ext>
            </a:extLst>
          </p:cNvPr>
          <p:cNvCxnSpPr/>
          <p:nvPr/>
        </p:nvCxnSpPr>
        <p:spPr>
          <a:xfrm>
            <a:off x="1536700" y="4254500"/>
            <a:ext cx="1676400" cy="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527CA3-F9A0-4D4B-ACC6-73BDF117772A}"/>
              </a:ext>
            </a:extLst>
          </p:cNvPr>
          <p:cNvCxnSpPr>
            <a:cxnSpLocks/>
          </p:cNvCxnSpPr>
          <p:nvPr/>
        </p:nvCxnSpPr>
        <p:spPr>
          <a:xfrm>
            <a:off x="3213100" y="4254500"/>
            <a:ext cx="0" cy="95250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4C51DF-3772-474E-B228-26F331AF6128}"/>
              </a:ext>
            </a:extLst>
          </p:cNvPr>
          <p:cNvCxnSpPr>
            <a:cxnSpLocks/>
          </p:cNvCxnSpPr>
          <p:nvPr/>
        </p:nvCxnSpPr>
        <p:spPr>
          <a:xfrm>
            <a:off x="3213100" y="5207000"/>
            <a:ext cx="381000" cy="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ADD5-42F0-46EE-8627-CA210228497B}"/>
              </a:ext>
            </a:extLst>
          </p:cNvPr>
          <p:cNvCxnSpPr>
            <a:cxnSpLocks/>
          </p:cNvCxnSpPr>
          <p:nvPr/>
        </p:nvCxnSpPr>
        <p:spPr>
          <a:xfrm flipV="1">
            <a:off x="3594100" y="4254500"/>
            <a:ext cx="0" cy="95250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4B8BA7-A1E5-4068-874F-060B9E4AF899}"/>
              </a:ext>
            </a:extLst>
          </p:cNvPr>
          <p:cNvCxnSpPr/>
          <p:nvPr/>
        </p:nvCxnSpPr>
        <p:spPr>
          <a:xfrm>
            <a:off x="3594100" y="4257040"/>
            <a:ext cx="1676400" cy="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4C189B-0B71-4ABF-ABB3-4188010D38A8}"/>
              </a:ext>
            </a:extLst>
          </p:cNvPr>
          <p:cNvCxnSpPr>
            <a:cxnSpLocks/>
          </p:cNvCxnSpPr>
          <p:nvPr/>
        </p:nvCxnSpPr>
        <p:spPr>
          <a:xfrm>
            <a:off x="5270500" y="4254500"/>
            <a:ext cx="0" cy="95250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A6EEAD-BB23-4F77-A197-624372CA2685}"/>
              </a:ext>
            </a:extLst>
          </p:cNvPr>
          <p:cNvCxnSpPr>
            <a:cxnSpLocks/>
          </p:cNvCxnSpPr>
          <p:nvPr/>
        </p:nvCxnSpPr>
        <p:spPr>
          <a:xfrm>
            <a:off x="5270500" y="5207000"/>
            <a:ext cx="381000" cy="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439F8-5683-4A0B-9648-5DC66A8FCC30}"/>
              </a:ext>
            </a:extLst>
          </p:cNvPr>
          <p:cNvCxnSpPr>
            <a:cxnSpLocks/>
          </p:cNvCxnSpPr>
          <p:nvPr/>
        </p:nvCxnSpPr>
        <p:spPr>
          <a:xfrm flipV="1">
            <a:off x="5651500" y="4254500"/>
            <a:ext cx="0" cy="95250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31A853-9821-42EF-A87B-4250ED46EB90}"/>
              </a:ext>
            </a:extLst>
          </p:cNvPr>
          <p:cNvCxnSpPr/>
          <p:nvPr/>
        </p:nvCxnSpPr>
        <p:spPr>
          <a:xfrm>
            <a:off x="5651500" y="4246880"/>
            <a:ext cx="1676400" cy="0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FD18D-E007-4A71-9BCE-BAF40D9CAE5C}"/>
              </a:ext>
            </a:extLst>
          </p:cNvPr>
          <p:cNvSpPr txBox="1"/>
          <p:nvPr/>
        </p:nvSpPr>
        <p:spPr>
          <a:xfrm>
            <a:off x="3158994" y="53050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2727F-AE2A-49F5-8C3C-A61D028F9F82}"/>
              </a:ext>
            </a:extLst>
          </p:cNvPr>
          <p:cNvSpPr txBox="1"/>
          <p:nvPr/>
        </p:nvSpPr>
        <p:spPr>
          <a:xfrm>
            <a:off x="5224397" y="53050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2ABF1-F300-4047-BD5F-CDCDCD9A061A}"/>
              </a:ext>
            </a:extLst>
          </p:cNvPr>
          <p:cNvSpPr txBox="1"/>
          <p:nvPr/>
        </p:nvSpPr>
        <p:spPr>
          <a:xfrm>
            <a:off x="1202428" y="3749517"/>
            <a:ext cx="245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main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5D0C3-9E6C-4D35-AA9B-913DAE1DBF50}"/>
              </a:ext>
            </a:extLst>
          </p:cNvPr>
          <p:cNvSpPr txBox="1"/>
          <p:nvPr/>
        </p:nvSpPr>
        <p:spPr>
          <a:xfrm>
            <a:off x="816269" y="410892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71640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C8D-4F09-4C28-A068-337A1AA9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 </a:t>
            </a:r>
            <a:r>
              <a:rPr lang="en-US" b="1"/>
              <a:t>MSP430F5529 Clock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4AB0-83FC-4D21-BCCD-B6688026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&gt;&gt; MSP430 Clock module is very capable, wide variety of clocking options under software control </a:t>
            </a:r>
          </a:p>
          <a:p>
            <a:r>
              <a:rPr lang="en-US" dirty="0"/>
              <a:t> &gt;&gt; Unified Clock System (UCS) --5 possible Clock sources</a:t>
            </a:r>
          </a:p>
          <a:p>
            <a:pPr lvl="1"/>
            <a:r>
              <a:rPr lang="en-US" dirty="0"/>
              <a:t>XT1CLK = LF Crystal 32,768 Hz REF0CLK = Internal </a:t>
            </a:r>
            <a:r>
              <a:rPr lang="en-US" dirty="0" err="1"/>
              <a:t>osc</a:t>
            </a:r>
            <a:r>
              <a:rPr lang="en-US" dirty="0"/>
              <a:t>., 32768 Hz</a:t>
            </a:r>
          </a:p>
          <a:p>
            <a:pPr lvl="1"/>
            <a:r>
              <a:rPr lang="en-US" dirty="0"/>
              <a:t>XT2CLK = 4MHz crystal</a:t>
            </a:r>
          </a:p>
          <a:p>
            <a:pPr lvl="1"/>
            <a:r>
              <a:rPr lang="en-US" dirty="0"/>
              <a:t>DCOCLK = Internal Digitally Controlled Oscillator (frequency selectable) (can use LF and HF crystals as source)</a:t>
            </a:r>
          </a:p>
          <a:p>
            <a:pPr lvl="1"/>
            <a:r>
              <a:rPr lang="en-US" dirty="0"/>
              <a:t>VLOCLK = Internal </a:t>
            </a:r>
            <a:r>
              <a:rPr lang="en-US" dirty="0" err="1"/>
              <a:t>osc</a:t>
            </a:r>
            <a:r>
              <a:rPr lang="en-US" dirty="0"/>
              <a:t>., ~10KHz</a:t>
            </a:r>
          </a:p>
          <a:p>
            <a:r>
              <a:rPr lang="en-US" dirty="0"/>
              <a:t> &gt;&gt;  Provides 3 clock signals to CPU and peripherals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/>
              <a:t>On Reset </a:t>
            </a:r>
            <a:r>
              <a:rPr lang="en-US" b="1" i="1" dirty="0" err="1"/>
              <a:t>theyDEFAULT</a:t>
            </a:r>
            <a:r>
              <a:rPr lang="en-US" b="1" i="1" dirty="0"/>
              <a:t> to the following</a:t>
            </a:r>
            <a:r>
              <a:rPr lang="en-US" dirty="0"/>
              <a:t>... </a:t>
            </a:r>
            <a:r>
              <a:rPr lang="en-US" b="1" i="1" dirty="0"/>
              <a:t>KNOW THESE</a:t>
            </a:r>
            <a:r>
              <a:rPr lang="en-US" b="1" dirty="0"/>
              <a:t>!</a:t>
            </a:r>
            <a:r>
              <a:rPr lang="en-US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ACLK</a:t>
            </a:r>
            <a:r>
              <a:rPr lang="en-US" dirty="0"/>
              <a:t>= </a:t>
            </a:r>
            <a:r>
              <a:rPr lang="en-US" dirty="0" err="1"/>
              <a:t>Auxillary</a:t>
            </a:r>
            <a:r>
              <a:rPr lang="en-US" dirty="0"/>
              <a:t> Clock = XT1CLK = </a:t>
            </a:r>
            <a:r>
              <a:rPr lang="en-US" b="1" dirty="0"/>
              <a:t>32768 Hz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MCLK</a:t>
            </a:r>
            <a:r>
              <a:rPr lang="en-US" dirty="0"/>
              <a:t>= Master Clock (CPU) = DCOCLK = 32*XT1CLK = </a:t>
            </a:r>
            <a:r>
              <a:rPr lang="en-US" b="1" dirty="0"/>
              <a:t>1.048576 MHz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SMCL</a:t>
            </a:r>
            <a:r>
              <a:rPr lang="en-US" dirty="0"/>
              <a:t>K =  Sub-main Clock = DCOCLK =  </a:t>
            </a:r>
            <a:r>
              <a:rPr lang="en-US" b="1" dirty="0"/>
              <a:t>1.048576 MHz</a:t>
            </a:r>
            <a:endParaRPr lang="en-US" dirty="0"/>
          </a:p>
          <a:p>
            <a:r>
              <a:rPr lang="en-US" dirty="0"/>
              <a:t>&gt;&gt; Clock sources/speeds for CPU and peripherals are </a:t>
            </a:r>
            <a:r>
              <a:rPr lang="en-US" i="1" dirty="0"/>
              <a:t>SOFTWARE selectable</a:t>
            </a:r>
            <a:endParaRPr lang="en-US" dirty="0"/>
          </a:p>
          <a:p>
            <a:pPr lvl="1"/>
            <a:r>
              <a:rPr lang="en-US" dirty="0"/>
              <a:t>Controlled through 9 registers (see User's Guide!)</a:t>
            </a:r>
          </a:p>
        </p:txBody>
      </p:sp>
    </p:spTree>
    <p:extLst>
      <p:ext uri="{BB962C8B-B14F-4D97-AF65-F5344CB8AC3E}">
        <p14:creationId xmlns:p14="http://schemas.microsoft.com/office/powerpoint/2010/main" val="190354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FFCB-0A7E-4A13-89FE-AEC62128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0B36-469E-4BCB-A88F-FB537249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700" y="1845734"/>
            <a:ext cx="453898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&gt;&gt; CPU finishes current assembly instruction then foes to ISR like it was a function call</a:t>
            </a:r>
          </a:p>
          <a:p>
            <a:r>
              <a:rPr lang="en-US" sz="1800" dirty="0"/>
              <a:t>&gt;&gt; After ISR complete, CPU resume execution where it left off!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8DA13-5AC3-4702-9B27-EA8480FCB052}"/>
              </a:ext>
            </a:extLst>
          </p:cNvPr>
          <p:cNvSpPr/>
          <p:nvPr/>
        </p:nvSpPr>
        <p:spPr>
          <a:xfrm>
            <a:off x="1097280" y="1845734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timer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timer count variable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Forever loop of the stop watch{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chkBtns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check for button press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button1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timer_on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stoptimerA2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reset timer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P1OUT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BIT0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turn LED off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button2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timer_on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runtimerA2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starts timer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P1OUT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BIT0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turn LED off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GrClearDisplay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g_sContext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timer_on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timer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update display every 1/10th sec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displayTime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timer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/* End while(1) loop */</a:t>
            </a:r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111974-0340-45B6-BEDF-E2455F345C92}"/>
              </a:ext>
            </a:extLst>
          </p:cNvPr>
          <p:cNvCxnSpPr>
            <a:cxnSpLocks/>
          </p:cNvCxnSpPr>
          <p:nvPr/>
        </p:nvCxnSpPr>
        <p:spPr>
          <a:xfrm>
            <a:off x="3302000" y="3035300"/>
            <a:ext cx="87630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F2EB83-5294-42ED-9AB0-17637BC1C6D6}"/>
              </a:ext>
            </a:extLst>
          </p:cNvPr>
          <p:cNvSpPr txBox="1"/>
          <p:nvPr/>
        </p:nvSpPr>
        <p:spPr>
          <a:xfrm>
            <a:off x="4145280" y="2818368"/>
            <a:ext cx="11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 occurs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EAD809-BBDE-45CC-9C3F-356C7A9478AB}"/>
              </a:ext>
            </a:extLst>
          </p:cNvPr>
          <p:cNvCxnSpPr>
            <a:cxnSpLocks/>
          </p:cNvCxnSpPr>
          <p:nvPr/>
        </p:nvCxnSpPr>
        <p:spPr>
          <a:xfrm>
            <a:off x="4267200" y="4762500"/>
            <a:ext cx="87630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3942EA-08F8-44F5-BD0C-421567ED27BB}"/>
              </a:ext>
            </a:extLst>
          </p:cNvPr>
          <p:cNvSpPr txBox="1"/>
          <p:nvPr/>
        </p:nvSpPr>
        <p:spPr>
          <a:xfrm>
            <a:off x="5110480" y="4545568"/>
            <a:ext cx="11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 occurs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31D46-3222-483A-95CE-EA08D07801F9}"/>
              </a:ext>
            </a:extLst>
          </p:cNvPr>
          <p:cNvCxnSpPr>
            <a:cxnSpLocks/>
          </p:cNvCxnSpPr>
          <p:nvPr/>
        </p:nvCxnSpPr>
        <p:spPr>
          <a:xfrm>
            <a:off x="5956300" y="5836736"/>
            <a:ext cx="87630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D1FADC-3D49-492C-83F3-B1A3341F09AB}"/>
              </a:ext>
            </a:extLst>
          </p:cNvPr>
          <p:cNvSpPr txBox="1"/>
          <p:nvPr/>
        </p:nvSpPr>
        <p:spPr>
          <a:xfrm>
            <a:off x="6799580" y="5619804"/>
            <a:ext cx="11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 occurs</a:t>
            </a:r>
          </a:p>
        </p:txBody>
      </p:sp>
    </p:spTree>
    <p:extLst>
      <p:ext uri="{BB962C8B-B14F-4D97-AF65-F5344CB8AC3E}">
        <p14:creationId xmlns:p14="http://schemas.microsoft.com/office/powerpoint/2010/main" val="26134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FB33-75B8-4267-BFA8-994F14A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0723-6B15-4442-9CB9-61E34AB6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Digital circuit block that</a:t>
            </a:r>
            <a:r>
              <a:rPr lang="en-US" b="1" dirty="0"/>
              <a:t> </a:t>
            </a:r>
            <a:r>
              <a:rPr lang="en-US" dirty="0"/>
              <a:t>counts clock ticks</a:t>
            </a:r>
          </a:p>
          <a:p>
            <a:r>
              <a:rPr lang="en-US" dirty="0"/>
              <a:t>&gt;&gt; Digital circuit that is separate from CPU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39B76B-4D5F-479D-A17D-0376E2AD3978}"/>
              </a:ext>
            </a:extLst>
          </p:cNvPr>
          <p:cNvCxnSpPr>
            <a:cxnSpLocks/>
          </p:cNvCxnSpPr>
          <p:nvPr/>
        </p:nvCxnSpPr>
        <p:spPr>
          <a:xfrm>
            <a:off x="945784" y="3429000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AAD21-25F0-43BF-B817-A82069F9EFE3}"/>
              </a:ext>
            </a:extLst>
          </p:cNvPr>
          <p:cNvCxnSpPr>
            <a:cxnSpLocks/>
          </p:cNvCxnSpPr>
          <p:nvPr/>
        </p:nvCxnSpPr>
        <p:spPr>
          <a:xfrm flipV="1">
            <a:off x="1382029" y="2978626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B5182-BCDB-48DF-A663-F36FFF9198C3}"/>
              </a:ext>
            </a:extLst>
          </p:cNvPr>
          <p:cNvCxnSpPr>
            <a:cxnSpLocks/>
          </p:cNvCxnSpPr>
          <p:nvPr/>
        </p:nvCxnSpPr>
        <p:spPr>
          <a:xfrm>
            <a:off x="1382029" y="2978626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EE93C-25C8-4360-9ED9-5FDD46D15AA6}"/>
              </a:ext>
            </a:extLst>
          </p:cNvPr>
          <p:cNvCxnSpPr>
            <a:cxnSpLocks/>
          </p:cNvCxnSpPr>
          <p:nvPr/>
        </p:nvCxnSpPr>
        <p:spPr>
          <a:xfrm flipV="1">
            <a:off x="1818274" y="2978626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2E846-BF5E-46CF-A7E2-B26576445464}"/>
              </a:ext>
            </a:extLst>
          </p:cNvPr>
          <p:cNvCxnSpPr>
            <a:cxnSpLocks/>
          </p:cNvCxnSpPr>
          <p:nvPr/>
        </p:nvCxnSpPr>
        <p:spPr>
          <a:xfrm>
            <a:off x="1803034" y="3429000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F54EC1-45D0-4133-9D07-5F7E7434E7A9}"/>
              </a:ext>
            </a:extLst>
          </p:cNvPr>
          <p:cNvCxnSpPr>
            <a:cxnSpLocks/>
          </p:cNvCxnSpPr>
          <p:nvPr/>
        </p:nvCxnSpPr>
        <p:spPr>
          <a:xfrm flipV="1">
            <a:off x="2239279" y="2978626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9474DA-C414-41FF-9676-4F420801B67A}"/>
              </a:ext>
            </a:extLst>
          </p:cNvPr>
          <p:cNvCxnSpPr>
            <a:cxnSpLocks/>
          </p:cNvCxnSpPr>
          <p:nvPr/>
        </p:nvCxnSpPr>
        <p:spPr>
          <a:xfrm>
            <a:off x="2239279" y="2978626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0F3620-662F-4F83-8BDD-D526E4674E0F}"/>
              </a:ext>
            </a:extLst>
          </p:cNvPr>
          <p:cNvCxnSpPr>
            <a:cxnSpLocks/>
          </p:cNvCxnSpPr>
          <p:nvPr/>
        </p:nvCxnSpPr>
        <p:spPr>
          <a:xfrm flipV="1">
            <a:off x="2675524" y="2978626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2CAF03-8E9E-4D6D-B125-9EE9D79428E6}"/>
              </a:ext>
            </a:extLst>
          </p:cNvPr>
          <p:cNvCxnSpPr>
            <a:cxnSpLocks/>
          </p:cNvCxnSpPr>
          <p:nvPr/>
        </p:nvCxnSpPr>
        <p:spPr>
          <a:xfrm>
            <a:off x="2660284" y="3429000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61CAB0-9880-4356-9874-AD602749C1F0}"/>
              </a:ext>
            </a:extLst>
          </p:cNvPr>
          <p:cNvCxnSpPr>
            <a:cxnSpLocks/>
          </p:cNvCxnSpPr>
          <p:nvPr/>
        </p:nvCxnSpPr>
        <p:spPr>
          <a:xfrm flipV="1">
            <a:off x="3096529" y="2978626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6B4D39-8F88-4C2B-94BD-F72AFF3AD686}"/>
              </a:ext>
            </a:extLst>
          </p:cNvPr>
          <p:cNvCxnSpPr>
            <a:cxnSpLocks/>
          </p:cNvCxnSpPr>
          <p:nvPr/>
        </p:nvCxnSpPr>
        <p:spPr>
          <a:xfrm>
            <a:off x="3096529" y="2978626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1287E-961F-4E5A-9ACA-10B44077D1EF}"/>
              </a:ext>
            </a:extLst>
          </p:cNvPr>
          <p:cNvCxnSpPr>
            <a:cxnSpLocks/>
          </p:cNvCxnSpPr>
          <p:nvPr/>
        </p:nvCxnSpPr>
        <p:spPr>
          <a:xfrm flipV="1">
            <a:off x="3532774" y="2978626"/>
            <a:ext cx="0" cy="4503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E9E717-0DA7-44F2-8F5F-E7CA18AC2F9D}"/>
              </a:ext>
            </a:extLst>
          </p:cNvPr>
          <p:cNvCxnSpPr>
            <a:cxnSpLocks/>
          </p:cNvCxnSpPr>
          <p:nvPr/>
        </p:nvCxnSpPr>
        <p:spPr>
          <a:xfrm>
            <a:off x="3523249" y="3429000"/>
            <a:ext cx="4362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42DC48-BB17-4FC7-9D78-FD7FFFAC742C}"/>
              </a:ext>
            </a:extLst>
          </p:cNvPr>
          <p:cNvSpPr txBox="1"/>
          <p:nvPr/>
        </p:nvSpPr>
        <p:spPr>
          <a:xfrm>
            <a:off x="542320" y="285136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3DD2B-E3F7-4774-8059-927CD6B67642}"/>
              </a:ext>
            </a:extLst>
          </p:cNvPr>
          <p:cNvSpPr txBox="1"/>
          <p:nvPr/>
        </p:nvSpPr>
        <p:spPr>
          <a:xfrm>
            <a:off x="568339" y="327511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4187FD-E85A-403C-966D-3A0DFEDCD1AD}"/>
              </a:ext>
            </a:extLst>
          </p:cNvPr>
          <p:cNvSpPr/>
          <p:nvPr/>
        </p:nvSpPr>
        <p:spPr>
          <a:xfrm>
            <a:off x="3897228" y="2851366"/>
            <a:ext cx="2294019" cy="25869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4-bit counter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BBF5B-525E-42E2-BC01-C83EF35614CE}"/>
              </a:ext>
            </a:extLst>
          </p:cNvPr>
          <p:cNvSpPr txBox="1"/>
          <p:nvPr/>
        </p:nvSpPr>
        <p:spPr>
          <a:xfrm>
            <a:off x="3920992" y="30596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803A25-F3D1-4E55-B6AE-A82F8780753B}"/>
              </a:ext>
            </a:extLst>
          </p:cNvPr>
          <p:cNvSpPr/>
          <p:nvPr/>
        </p:nvSpPr>
        <p:spPr>
          <a:xfrm>
            <a:off x="4263717" y="4507837"/>
            <a:ext cx="396838" cy="41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19C7E9-65AD-4B8A-ABE8-46D8637E1099}"/>
              </a:ext>
            </a:extLst>
          </p:cNvPr>
          <p:cNvSpPr/>
          <p:nvPr/>
        </p:nvSpPr>
        <p:spPr>
          <a:xfrm>
            <a:off x="4660555" y="4507837"/>
            <a:ext cx="388217" cy="41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EA87-ED0E-476D-9869-ADB9C8635057}"/>
              </a:ext>
            </a:extLst>
          </p:cNvPr>
          <p:cNvSpPr/>
          <p:nvPr/>
        </p:nvSpPr>
        <p:spPr>
          <a:xfrm>
            <a:off x="5057393" y="4507837"/>
            <a:ext cx="388217" cy="41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38095-C7F8-44DE-9CCF-33421BE34F0B}"/>
              </a:ext>
            </a:extLst>
          </p:cNvPr>
          <p:cNvSpPr/>
          <p:nvPr/>
        </p:nvSpPr>
        <p:spPr>
          <a:xfrm>
            <a:off x="5431372" y="4507836"/>
            <a:ext cx="388217" cy="41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D5C616-202C-49D8-9DE0-9AC17FA5C6A4}"/>
              </a:ext>
            </a:extLst>
          </p:cNvPr>
          <p:cNvCxnSpPr/>
          <p:nvPr/>
        </p:nvCxnSpPr>
        <p:spPr>
          <a:xfrm>
            <a:off x="6191247" y="3216835"/>
            <a:ext cx="73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ED1DBC-AF11-40D5-9A00-A6D9AEFE1773}"/>
              </a:ext>
            </a:extLst>
          </p:cNvPr>
          <p:cNvSpPr txBox="1"/>
          <p:nvPr/>
        </p:nvSpPr>
        <p:spPr>
          <a:xfrm>
            <a:off x="5949893" y="3275111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4-bit 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0F37CB-1DB0-4F89-9007-2259C79D1959}"/>
              </a:ext>
            </a:extLst>
          </p:cNvPr>
          <p:cNvSpPr txBox="1"/>
          <p:nvPr/>
        </p:nvSpPr>
        <p:spPr>
          <a:xfrm>
            <a:off x="7273091" y="30191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E8A0AA-AEEA-44EB-9EB5-1763CCD11A7F}"/>
              </a:ext>
            </a:extLst>
          </p:cNvPr>
          <p:cNvSpPr txBox="1"/>
          <p:nvPr/>
        </p:nvSpPr>
        <p:spPr>
          <a:xfrm>
            <a:off x="7273091" y="34554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512B1D-6BDD-4B66-A46B-F7BB232A38C4}"/>
              </a:ext>
            </a:extLst>
          </p:cNvPr>
          <p:cNvSpPr txBox="1"/>
          <p:nvPr/>
        </p:nvSpPr>
        <p:spPr>
          <a:xfrm>
            <a:off x="7273090" y="38697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0AB3F-78F3-492B-BDC7-8E7EB3F0D245}"/>
              </a:ext>
            </a:extLst>
          </p:cNvPr>
          <p:cNvSpPr txBox="1"/>
          <p:nvPr/>
        </p:nvSpPr>
        <p:spPr>
          <a:xfrm>
            <a:off x="7273091" y="42874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CB3E9F-D802-4689-AF91-F0E73C9B9703}"/>
              </a:ext>
            </a:extLst>
          </p:cNvPr>
          <p:cNvSpPr txBox="1"/>
          <p:nvPr/>
        </p:nvSpPr>
        <p:spPr>
          <a:xfrm>
            <a:off x="7273091" y="522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AFF7F2-77B4-4B5F-94E2-4F7094A215C8}"/>
              </a:ext>
            </a:extLst>
          </p:cNvPr>
          <p:cNvSpPr txBox="1"/>
          <p:nvPr/>
        </p:nvSpPr>
        <p:spPr>
          <a:xfrm>
            <a:off x="7273089" y="56208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5A410B-BC91-4000-B28C-0EE5FD702AC2}"/>
              </a:ext>
            </a:extLst>
          </p:cNvPr>
          <p:cNvSpPr txBox="1"/>
          <p:nvPr/>
        </p:nvSpPr>
        <p:spPr>
          <a:xfrm>
            <a:off x="7208968" y="479159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.  .  .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DA6102-3372-4184-9522-FE717D2238C4}"/>
              </a:ext>
            </a:extLst>
          </p:cNvPr>
          <p:cNvSpPr/>
          <p:nvPr/>
        </p:nvSpPr>
        <p:spPr>
          <a:xfrm>
            <a:off x="7208968" y="3005255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84F3D-A07E-48AA-8CB4-6B6B05B2A082}"/>
              </a:ext>
            </a:extLst>
          </p:cNvPr>
          <p:cNvSpPr/>
          <p:nvPr/>
        </p:nvSpPr>
        <p:spPr>
          <a:xfrm>
            <a:off x="7171281" y="3449321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B8161-E289-4E06-807C-85A0AAF4C92F}"/>
              </a:ext>
            </a:extLst>
          </p:cNvPr>
          <p:cNvSpPr/>
          <p:nvPr/>
        </p:nvSpPr>
        <p:spPr>
          <a:xfrm>
            <a:off x="7273089" y="3933137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FA93A-48DA-4A74-861F-949B1C50C9B2}"/>
              </a:ext>
            </a:extLst>
          </p:cNvPr>
          <p:cNvSpPr/>
          <p:nvPr/>
        </p:nvSpPr>
        <p:spPr>
          <a:xfrm>
            <a:off x="7208968" y="4269322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F35A1C-66E4-46F3-AA31-B7F5C36DFA05}"/>
              </a:ext>
            </a:extLst>
          </p:cNvPr>
          <p:cNvSpPr/>
          <p:nvPr/>
        </p:nvSpPr>
        <p:spPr>
          <a:xfrm>
            <a:off x="7170649" y="4818670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12BA46-6BBF-40F5-AD0D-B1A5AF9073B6}"/>
              </a:ext>
            </a:extLst>
          </p:cNvPr>
          <p:cNvSpPr/>
          <p:nvPr/>
        </p:nvSpPr>
        <p:spPr>
          <a:xfrm>
            <a:off x="7188849" y="5279359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BB5896-9C57-4AA0-A499-F2568AA1CD13}"/>
              </a:ext>
            </a:extLst>
          </p:cNvPr>
          <p:cNvSpPr/>
          <p:nvPr/>
        </p:nvSpPr>
        <p:spPr>
          <a:xfrm>
            <a:off x="7209563" y="5710682"/>
            <a:ext cx="780983" cy="329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4A0C-328E-4035-830F-5572A649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 -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D467-080B-4612-B9B8-EBD66D23E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Unidirectional mode </a:t>
                </a:r>
                <a:r>
                  <a:rPr lang="en-US" dirty="0"/>
                  <a:t>(Up mode in MSP430) = Count from 0 to a </a:t>
                </a:r>
                <a:r>
                  <a:rPr lang="en-US" i="1" dirty="0"/>
                  <a:t>programmer set </a:t>
                </a:r>
                <a:r>
                  <a:rPr lang="en-US" dirty="0"/>
                  <a:t>maximum count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/>
                  <a:t> = time between interrupts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D467-080B-4612-B9B8-EBD66D23E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8A139-AA1E-4724-A2F5-DEAE6D871174}"/>
              </a:ext>
            </a:extLst>
          </p:cNvPr>
          <p:cNvCxnSpPr/>
          <p:nvPr/>
        </p:nvCxnSpPr>
        <p:spPr>
          <a:xfrm flipV="1">
            <a:off x="2165684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DB615-726B-4928-A699-4099373EF350}"/>
              </a:ext>
            </a:extLst>
          </p:cNvPr>
          <p:cNvCxnSpPr>
            <a:cxnSpLocks/>
          </p:cNvCxnSpPr>
          <p:nvPr/>
        </p:nvCxnSpPr>
        <p:spPr>
          <a:xfrm flipV="1">
            <a:off x="3336758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F0D104-2F1D-4546-AC7D-C6E9A10F7B69}"/>
              </a:ext>
            </a:extLst>
          </p:cNvPr>
          <p:cNvCxnSpPr/>
          <p:nvPr/>
        </p:nvCxnSpPr>
        <p:spPr>
          <a:xfrm flipV="1">
            <a:off x="3336758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A5D68-9BA4-4EB5-A216-FC76A6268390}"/>
              </a:ext>
            </a:extLst>
          </p:cNvPr>
          <p:cNvCxnSpPr>
            <a:cxnSpLocks/>
          </p:cNvCxnSpPr>
          <p:nvPr/>
        </p:nvCxnSpPr>
        <p:spPr>
          <a:xfrm flipV="1">
            <a:off x="4507832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57140C-29A4-4A17-9AB8-BC7A2D7BF193}"/>
              </a:ext>
            </a:extLst>
          </p:cNvPr>
          <p:cNvCxnSpPr/>
          <p:nvPr/>
        </p:nvCxnSpPr>
        <p:spPr>
          <a:xfrm flipV="1">
            <a:off x="4491790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4F94E2-36D0-4376-911A-2C33FCDB65A9}"/>
              </a:ext>
            </a:extLst>
          </p:cNvPr>
          <p:cNvCxnSpPr>
            <a:cxnSpLocks/>
          </p:cNvCxnSpPr>
          <p:nvPr/>
        </p:nvCxnSpPr>
        <p:spPr>
          <a:xfrm flipV="1">
            <a:off x="5662864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8C4D9E-3079-4146-A2F1-DDFE0B60D1C5}"/>
              </a:ext>
            </a:extLst>
          </p:cNvPr>
          <p:cNvCxnSpPr/>
          <p:nvPr/>
        </p:nvCxnSpPr>
        <p:spPr>
          <a:xfrm flipV="1">
            <a:off x="5646821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7CD7C-F417-4F37-9D19-8792F904382E}"/>
              </a:ext>
            </a:extLst>
          </p:cNvPr>
          <p:cNvCxnSpPr>
            <a:cxnSpLocks/>
          </p:cNvCxnSpPr>
          <p:nvPr/>
        </p:nvCxnSpPr>
        <p:spPr>
          <a:xfrm flipV="1">
            <a:off x="6817895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960DF9-DD56-4DA6-B4B9-CEBB762DEC32}"/>
                  </a:ext>
                </a:extLst>
              </p:cNvPr>
              <p:cNvSpPr txBox="1"/>
              <p:nvPr/>
            </p:nvSpPr>
            <p:spPr>
              <a:xfrm>
                <a:off x="7655378" y="3714750"/>
                <a:ext cx="274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𝐶𝑁𝑇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960DF9-DD56-4DA6-B4B9-CEBB762D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3714750"/>
                <a:ext cx="2743187" cy="276999"/>
              </a:xfrm>
              <a:prstGeom prst="rect">
                <a:avLst/>
              </a:prstGeom>
              <a:blipFill>
                <a:blip r:embed="rId3"/>
                <a:stretch>
                  <a:fillRect l="-1556" r="-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E3075-72D3-4514-8B34-97128BAE24BC}"/>
                  </a:ext>
                </a:extLst>
              </p:cNvPr>
              <p:cNvSpPr txBox="1"/>
              <p:nvPr/>
            </p:nvSpPr>
            <p:spPr>
              <a:xfrm>
                <a:off x="7655378" y="4100123"/>
                <a:ext cx="129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E3075-72D3-4514-8B34-97128BAE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4100123"/>
                <a:ext cx="1297599" cy="276999"/>
              </a:xfrm>
              <a:prstGeom prst="rect">
                <a:avLst/>
              </a:prstGeom>
              <a:blipFill>
                <a:blip r:embed="rId4"/>
                <a:stretch>
                  <a:fillRect l="-3756" t="-4444" r="-14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9E7A4-430E-4F07-9BF2-5B2A396F2193}"/>
              </a:ext>
            </a:extLst>
          </p:cNvPr>
          <p:cNvCxnSpPr/>
          <p:nvPr/>
        </p:nvCxnSpPr>
        <p:spPr>
          <a:xfrm>
            <a:off x="2165684" y="4737434"/>
            <a:ext cx="117107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924D67-11BA-487F-ABDE-61A18A137EA4}"/>
                  </a:ext>
                </a:extLst>
              </p:cNvPr>
              <p:cNvSpPr txBox="1"/>
              <p:nvPr/>
            </p:nvSpPr>
            <p:spPr>
              <a:xfrm>
                <a:off x="1863559" y="4737434"/>
                <a:ext cx="104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924D67-11BA-487F-ABDE-61A18A13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559" y="4737434"/>
                <a:ext cx="104942" cy="276999"/>
              </a:xfrm>
              <a:prstGeom prst="rect">
                <a:avLst/>
              </a:prstGeom>
              <a:blipFill>
                <a:blip r:embed="rId5"/>
                <a:stretch>
                  <a:fillRect l="-82353" r="-10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AF77E1-A8ED-41DD-8AFF-859F636C996F}"/>
                  </a:ext>
                </a:extLst>
              </p:cNvPr>
              <p:cNvSpPr txBox="1"/>
              <p:nvPr/>
            </p:nvSpPr>
            <p:spPr>
              <a:xfrm flipH="1">
                <a:off x="1330494" y="3427860"/>
                <a:ext cx="1066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AF77E1-A8ED-41DD-8AFF-859F636C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0494" y="3427860"/>
                <a:ext cx="1066130" cy="276999"/>
              </a:xfrm>
              <a:prstGeom prst="rect">
                <a:avLst/>
              </a:prstGeom>
              <a:blipFill>
                <a:blip r:embed="rId6"/>
                <a:stretch>
                  <a:fillRect l="-5143" r="-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CB215-5FB2-47F6-B1FF-E881866FEE91}"/>
                  </a:ext>
                </a:extLst>
              </p:cNvPr>
              <p:cNvSpPr txBox="1"/>
              <p:nvPr/>
            </p:nvSpPr>
            <p:spPr>
              <a:xfrm>
                <a:off x="2675022" y="4778343"/>
                <a:ext cx="396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CB215-5FB2-47F6-B1FF-E881866F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22" y="4778343"/>
                <a:ext cx="396968" cy="276999"/>
              </a:xfrm>
              <a:prstGeom prst="rect">
                <a:avLst/>
              </a:prstGeom>
              <a:blipFill>
                <a:blip r:embed="rId7"/>
                <a:stretch>
                  <a:fillRect l="-12308" r="-61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4A0C-328E-4035-830F-5572A649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 -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D467-080B-4612-B9B8-EBD66D23E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Continuous Mode </a:t>
                </a:r>
                <a:r>
                  <a:rPr lang="en-US" dirty="0"/>
                  <a:t>= Counts from 0 to Full Count of timer (8, 12 or 16 bits)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/>
                  <a:t> = time between interrupts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D467-080B-4612-B9B8-EBD66D23E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8A139-AA1E-4724-A2F5-DEAE6D871174}"/>
              </a:ext>
            </a:extLst>
          </p:cNvPr>
          <p:cNvCxnSpPr/>
          <p:nvPr/>
        </p:nvCxnSpPr>
        <p:spPr>
          <a:xfrm flipV="1">
            <a:off x="2165684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DB615-726B-4928-A699-4099373EF350}"/>
              </a:ext>
            </a:extLst>
          </p:cNvPr>
          <p:cNvCxnSpPr>
            <a:cxnSpLocks/>
          </p:cNvCxnSpPr>
          <p:nvPr/>
        </p:nvCxnSpPr>
        <p:spPr>
          <a:xfrm flipV="1">
            <a:off x="3336758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F0D104-2F1D-4546-AC7D-C6E9A10F7B69}"/>
              </a:ext>
            </a:extLst>
          </p:cNvPr>
          <p:cNvCxnSpPr/>
          <p:nvPr/>
        </p:nvCxnSpPr>
        <p:spPr>
          <a:xfrm flipV="1">
            <a:off x="3336758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A5D68-9BA4-4EB5-A216-FC76A6268390}"/>
              </a:ext>
            </a:extLst>
          </p:cNvPr>
          <p:cNvCxnSpPr>
            <a:cxnSpLocks/>
          </p:cNvCxnSpPr>
          <p:nvPr/>
        </p:nvCxnSpPr>
        <p:spPr>
          <a:xfrm flipV="1">
            <a:off x="4507832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57140C-29A4-4A17-9AB8-BC7A2D7BF193}"/>
              </a:ext>
            </a:extLst>
          </p:cNvPr>
          <p:cNvCxnSpPr/>
          <p:nvPr/>
        </p:nvCxnSpPr>
        <p:spPr>
          <a:xfrm flipV="1">
            <a:off x="4491790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4F94E2-36D0-4376-911A-2C33FCDB65A9}"/>
              </a:ext>
            </a:extLst>
          </p:cNvPr>
          <p:cNvCxnSpPr>
            <a:cxnSpLocks/>
          </p:cNvCxnSpPr>
          <p:nvPr/>
        </p:nvCxnSpPr>
        <p:spPr>
          <a:xfrm flipV="1">
            <a:off x="5662864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8C4D9E-3079-4146-A2F1-DDFE0B60D1C5}"/>
              </a:ext>
            </a:extLst>
          </p:cNvPr>
          <p:cNvCxnSpPr/>
          <p:nvPr/>
        </p:nvCxnSpPr>
        <p:spPr>
          <a:xfrm flipV="1">
            <a:off x="5646821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7CD7C-F417-4F37-9D19-8792F904382E}"/>
              </a:ext>
            </a:extLst>
          </p:cNvPr>
          <p:cNvCxnSpPr>
            <a:cxnSpLocks/>
          </p:cNvCxnSpPr>
          <p:nvPr/>
        </p:nvCxnSpPr>
        <p:spPr>
          <a:xfrm flipV="1">
            <a:off x="6817895" y="3566361"/>
            <a:ext cx="0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960DF9-DD56-4DA6-B4B9-CEBB762DEC32}"/>
                  </a:ext>
                </a:extLst>
              </p:cNvPr>
              <p:cNvSpPr txBox="1"/>
              <p:nvPr/>
            </p:nvSpPr>
            <p:spPr>
              <a:xfrm>
                <a:off x="7655378" y="3714750"/>
                <a:ext cx="1835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960DF9-DD56-4DA6-B4B9-CEBB762D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3714750"/>
                <a:ext cx="1835374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99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E3075-72D3-4514-8B34-97128BAE24BC}"/>
                  </a:ext>
                </a:extLst>
              </p:cNvPr>
              <p:cNvSpPr txBox="1"/>
              <p:nvPr/>
            </p:nvSpPr>
            <p:spPr>
              <a:xfrm>
                <a:off x="7655378" y="4100123"/>
                <a:ext cx="129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E3075-72D3-4514-8B34-97128BAE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4100123"/>
                <a:ext cx="1297599" cy="276999"/>
              </a:xfrm>
              <a:prstGeom prst="rect">
                <a:avLst/>
              </a:prstGeom>
              <a:blipFill>
                <a:blip r:embed="rId4"/>
                <a:stretch>
                  <a:fillRect l="-3756" t="-4444" r="-14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9E7A4-430E-4F07-9BF2-5B2A396F2193}"/>
              </a:ext>
            </a:extLst>
          </p:cNvPr>
          <p:cNvCxnSpPr/>
          <p:nvPr/>
        </p:nvCxnSpPr>
        <p:spPr>
          <a:xfrm>
            <a:off x="2165684" y="4737434"/>
            <a:ext cx="117107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924D67-11BA-487F-ABDE-61A18A137EA4}"/>
                  </a:ext>
                </a:extLst>
              </p:cNvPr>
              <p:cNvSpPr txBox="1"/>
              <p:nvPr/>
            </p:nvSpPr>
            <p:spPr>
              <a:xfrm>
                <a:off x="1863559" y="4737434"/>
                <a:ext cx="104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924D67-11BA-487F-ABDE-61A18A13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559" y="4737434"/>
                <a:ext cx="104942" cy="276999"/>
              </a:xfrm>
              <a:prstGeom prst="rect">
                <a:avLst/>
              </a:prstGeom>
              <a:blipFill>
                <a:blip r:embed="rId5"/>
                <a:stretch>
                  <a:fillRect l="-82353" r="-10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AF77E1-A8ED-41DD-8AFF-859F636C996F}"/>
                  </a:ext>
                </a:extLst>
              </p:cNvPr>
              <p:cNvSpPr txBox="1"/>
              <p:nvPr/>
            </p:nvSpPr>
            <p:spPr>
              <a:xfrm flipH="1">
                <a:off x="1330494" y="3427860"/>
                <a:ext cx="1066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AF77E1-A8ED-41DD-8AFF-859F636C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0494" y="3427860"/>
                <a:ext cx="1066130" cy="276999"/>
              </a:xfrm>
              <a:prstGeom prst="rect">
                <a:avLst/>
              </a:prstGeom>
              <a:blipFill>
                <a:blip r:embed="rId6"/>
                <a:stretch>
                  <a:fillRect l="-7429" r="-91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CB215-5FB2-47F6-B1FF-E881866FEE91}"/>
                  </a:ext>
                </a:extLst>
              </p:cNvPr>
              <p:cNvSpPr txBox="1"/>
              <p:nvPr/>
            </p:nvSpPr>
            <p:spPr>
              <a:xfrm>
                <a:off x="2675022" y="4778343"/>
                <a:ext cx="396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CB215-5FB2-47F6-B1FF-E881866F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22" y="4778343"/>
                <a:ext cx="396968" cy="276999"/>
              </a:xfrm>
              <a:prstGeom prst="rect">
                <a:avLst/>
              </a:prstGeom>
              <a:blipFill>
                <a:blip r:embed="rId7"/>
                <a:stretch>
                  <a:fillRect l="-12308" r="-61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2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4A0C-328E-4035-830F-5572A649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 -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D467-080B-4612-B9B8-EBD66D23E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Up/Down mode </a:t>
                </a:r>
                <a:r>
                  <a:rPr lang="en-US" dirty="0"/>
                  <a:t>= Counts from 0 to selected Max Count then back to 0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/>
                  <a:t> = time between interrupts</a:t>
                </a:r>
              </a:p>
              <a:p>
                <a:pPr marL="201168" lvl="1" indent="0">
                  <a:buNone/>
                </a:pPr>
                <a:r>
                  <a:rPr lang="en-US" dirty="0"/>
                  <a:t>&gt;&gt; Timers typically generate an </a:t>
                </a:r>
                <a:r>
                  <a:rPr lang="en-US" i="1" dirty="0"/>
                  <a:t>Interrupts </a:t>
                </a:r>
                <a:r>
                  <a:rPr lang="en-US" dirty="0"/>
                  <a:t>(to the CPU) at the transition back to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D467-080B-4612-B9B8-EBD66D23E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8A139-AA1E-4724-A2F5-DEAE6D871174}"/>
              </a:ext>
            </a:extLst>
          </p:cNvPr>
          <p:cNvCxnSpPr/>
          <p:nvPr/>
        </p:nvCxnSpPr>
        <p:spPr>
          <a:xfrm flipV="1">
            <a:off x="2165684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F0D104-2F1D-4546-AC7D-C6E9A10F7B69}"/>
              </a:ext>
            </a:extLst>
          </p:cNvPr>
          <p:cNvCxnSpPr>
            <a:cxnSpLocks/>
          </p:cNvCxnSpPr>
          <p:nvPr/>
        </p:nvCxnSpPr>
        <p:spPr>
          <a:xfrm>
            <a:off x="3336758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57140C-29A4-4A17-9AB8-BC7A2D7BF193}"/>
              </a:ext>
            </a:extLst>
          </p:cNvPr>
          <p:cNvCxnSpPr/>
          <p:nvPr/>
        </p:nvCxnSpPr>
        <p:spPr>
          <a:xfrm flipV="1">
            <a:off x="4491790" y="3566361"/>
            <a:ext cx="1171074" cy="117107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8C4D9E-3079-4146-A2F1-DDFE0B60D1C5}"/>
              </a:ext>
            </a:extLst>
          </p:cNvPr>
          <p:cNvCxnSpPr>
            <a:cxnSpLocks/>
          </p:cNvCxnSpPr>
          <p:nvPr/>
        </p:nvCxnSpPr>
        <p:spPr>
          <a:xfrm>
            <a:off x="5662864" y="3566361"/>
            <a:ext cx="1155031" cy="117107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960DF9-DD56-4DA6-B4B9-CEBB762DEC32}"/>
                  </a:ext>
                </a:extLst>
              </p:cNvPr>
              <p:cNvSpPr txBox="1"/>
              <p:nvPr/>
            </p:nvSpPr>
            <p:spPr>
              <a:xfrm>
                <a:off x="7655378" y="3714750"/>
                <a:ext cx="273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𝐶𝑁𝑇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960DF9-DD56-4DA6-B4B9-CEBB762D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3714750"/>
                <a:ext cx="2735171" cy="276999"/>
              </a:xfrm>
              <a:prstGeom prst="rect">
                <a:avLst/>
              </a:prstGeom>
              <a:blipFill>
                <a:blip r:embed="rId3"/>
                <a:stretch>
                  <a:fillRect l="-1563" r="-4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E3075-72D3-4514-8B34-97128BAE24BC}"/>
                  </a:ext>
                </a:extLst>
              </p:cNvPr>
              <p:cNvSpPr txBox="1"/>
              <p:nvPr/>
            </p:nvSpPr>
            <p:spPr>
              <a:xfrm>
                <a:off x="7655378" y="4100123"/>
                <a:ext cx="129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E3075-72D3-4514-8B34-97128BAE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4100123"/>
                <a:ext cx="1297599" cy="276999"/>
              </a:xfrm>
              <a:prstGeom prst="rect">
                <a:avLst/>
              </a:prstGeom>
              <a:blipFill>
                <a:blip r:embed="rId4"/>
                <a:stretch>
                  <a:fillRect l="-3756" t="-4444" r="-14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9E7A4-430E-4F07-9BF2-5B2A396F2193}"/>
              </a:ext>
            </a:extLst>
          </p:cNvPr>
          <p:cNvCxnSpPr>
            <a:cxnSpLocks/>
          </p:cNvCxnSpPr>
          <p:nvPr/>
        </p:nvCxnSpPr>
        <p:spPr>
          <a:xfrm>
            <a:off x="2165684" y="4737434"/>
            <a:ext cx="234214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924D67-11BA-487F-ABDE-61A18A137EA4}"/>
                  </a:ext>
                </a:extLst>
              </p:cNvPr>
              <p:cNvSpPr txBox="1"/>
              <p:nvPr/>
            </p:nvSpPr>
            <p:spPr>
              <a:xfrm>
                <a:off x="1863559" y="4737434"/>
                <a:ext cx="104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924D67-11BA-487F-ABDE-61A18A13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559" y="4737434"/>
                <a:ext cx="104942" cy="276999"/>
              </a:xfrm>
              <a:prstGeom prst="rect">
                <a:avLst/>
              </a:prstGeom>
              <a:blipFill>
                <a:blip r:embed="rId5"/>
                <a:stretch>
                  <a:fillRect l="-82353" r="-10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AF77E1-A8ED-41DD-8AFF-859F636C996F}"/>
                  </a:ext>
                </a:extLst>
              </p:cNvPr>
              <p:cNvSpPr txBox="1"/>
              <p:nvPr/>
            </p:nvSpPr>
            <p:spPr>
              <a:xfrm flipH="1">
                <a:off x="1330494" y="3427860"/>
                <a:ext cx="1066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AF77E1-A8ED-41DD-8AFF-859F636C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0494" y="3427860"/>
                <a:ext cx="1066130" cy="276999"/>
              </a:xfrm>
              <a:prstGeom prst="rect">
                <a:avLst/>
              </a:prstGeom>
              <a:blipFill>
                <a:blip r:embed="rId6"/>
                <a:stretch>
                  <a:fillRect l="-5143" r="-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CB215-5FB2-47F6-B1FF-E881866FEE91}"/>
                  </a:ext>
                </a:extLst>
              </p:cNvPr>
              <p:cNvSpPr txBox="1"/>
              <p:nvPr/>
            </p:nvSpPr>
            <p:spPr>
              <a:xfrm>
                <a:off x="2675022" y="4778343"/>
                <a:ext cx="396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CB215-5FB2-47F6-B1FF-E881866F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22" y="4778343"/>
                <a:ext cx="396968" cy="276999"/>
              </a:xfrm>
              <a:prstGeom prst="rect">
                <a:avLst/>
              </a:prstGeom>
              <a:blipFill>
                <a:blip r:embed="rId7"/>
                <a:stretch>
                  <a:fillRect l="-12308" r="-61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307B-628B-4AAE-9473-C74CD70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12660-76D0-4579-8813-634391794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Signal to the CPU from a peripheral or other external source</a:t>
                </a:r>
              </a:p>
              <a:p>
                <a:r>
                  <a:rPr lang="en-US" dirty="0"/>
                  <a:t>&gt;&gt;  Typically either a request for service from the CPU or a notification that peripheral has something (data) for the CPU</a:t>
                </a:r>
              </a:p>
              <a:p>
                <a:r>
                  <a:rPr lang="en-US" dirty="0"/>
                  <a:t>&gt;&gt; CPU chooses to accept or ignore interrupts </a:t>
                </a:r>
              </a:p>
              <a:p>
                <a:pPr lvl="1"/>
                <a:r>
                  <a:rPr lang="en-US" dirty="0"/>
                  <a:t>except Non-maskable Interrupts: Power Faults or Oscillator Faults</a:t>
                </a:r>
              </a:p>
              <a:p>
                <a:r>
                  <a:rPr lang="en-US" dirty="0"/>
                  <a:t>&gt;&gt; What will an interrupt from a timer mean?</a:t>
                </a:r>
              </a:p>
              <a:p>
                <a:pPr lvl="1"/>
                <a:r>
                  <a:rPr lang="en-US" dirty="0"/>
                  <a:t>That a fixed amount of time has elapsed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𝐶𝑁𝑇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12660-76D0-4579-8813-634391794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68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3F2998C-21A0-4D9D-8D7A-8418452A8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828" y="905933"/>
            <a:ext cx="467434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FAA-29B9-429D-B8E1-E9D20563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MSP430F5529 - General Purpose Timers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9D5A-6D92-4335-866E-8A75D3AB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 Timer B</a:t>
            </a:r>
          </a:p>
          <a:p>
            <a:pPr lvl="1"/>
            <a:r>
              <a:rPr lang="en-US" dirty="0"/>
              <a:t>Used by Graphics Library</a:t>
            </a:r>
          </a:p>
          <a:p>
            <a:pPr lvl="2"/>
            <a:r>
              <a:rPr lang="en-US" dirty="0"/>
              <a:t>7 Capture and Compare registers</a:t>
            </a:r>
          </a:p>
          <a:p>
            <a:pPr lvl="2"/>
            <a:r>
              <a:rPr lang="en-US" dirty="0"/>
              <a:t>PWM used for </a:t>
            </a:r>
            <a:r>
              <a:rPr lang="en-US" dirty="0" err="1"/>
              <a:t>Buzeer</a:t>
            </a:r>
            <a:endParaRPr lang="en-US" dirty="0"/>
          </a:p>
          <a:p>
            <a:r>
              <a:rPr lang="en-US" dirty="0"/>
              <a:t>&gt;&gt; Timer A0</a:t>
            </a:r>
          </a:p>
          <a:p>
            <a:pPr lvl="1"/>
            <a:r>
              <a:rPr lang="en-US" dirty="0"/>
              <a:t>PWM</a:t>
            </a:r>
          </a:p>
          <a:p>
            <a:r>
              <a:rPr lang="en-US" dirty="0"/>
              <a:t>&gt;&gt; Timer A1</a:t>
            </a:r>
          </a:p>
          <a:p>
            <a:pPr lvl="1"/>
            <a:r>
              <a:rPr lang="en-US" dirty="0"/>
              <a:t>PWM</a:t>
            </a:r>
          </a:p>
          <a:p>
            <a:pPr lvl="1"/>
            <a:r>
              <a:rPr lang="en-US" dirty="0"/>
              <a:t>Used by LCD</a:t>
            </a:r>
          </a:p>
          <a:p>
            <a:r>
              <a:rPr lang="en-US" dirty="0"/>
              <a:t>&gt;&gt; Timer A2</a:t>
            </a:r>
          </a:p>
          <a:p>
            <a:pPr lvl="1"/>
            <a:r>
              <a:rPr lang="en-US" dirty="0"/>
              <a:t>We will used for measuring time</a:t>
            </a:r>
          </a:p>
          <a:p>
            <a:pPr lvl="1"/>
            <a:r>
              <a:rPr lang="en-US" dirty="0"/>
              <a:t>3 Capture and Compare registers</a:t>
            </a:r>
          </a:p>
        </p:txBody>
      </p:sp>
    </p:spTree>
    <p:extLst>
      <p:ext uri="{BB962C8B-B14F-4D97-AF65-F5344CB8AC3E}">
        <p14:creationId xmlns:p14="http://schemas.microsoft.com/office/powerpoint/2010/main" val="1127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Widescreen</PresentationFormat>
  <Paragraphs>207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Retrospect</vt:lpstr>
      <vt:lpstr>More Clocks and Timers</vt:lpstr>
      <vt:lpstr>  MSP430F5529 Clock System</vt:lpstr>
      <vt:lpstr>TIMERS </vt:lpstr>
      <vt:lpstr>TIMER - Modes</vt:lpstr>
      <vt:lpstr>TIMER - Modes</vt:lpstr>
      <vt:lpstr>TIMER - Modes</vt:lpstr>
      <vt:lpstr>Interrupts</vt:lpstr>
      <vt:lpstr>PowerPoint Presentation</vt:lpstr>
      <vt:lpstr>MSP430F5529 - General Purpose Timers</vt:lpstr>
      <vt:lpstr>MSP430F5529 - General Purpose Timers</vt:lpstr>
      <vt:lpstr>MSP430F5529 - General Purpose Timers</vt:lpstr>
      <vt:lpstr>MSP430F5529 - General Purpose Timers</vt:lpstr>
      <vt:lpstr>MSP430F5529 - General Purpose Timers</vt:lpstr>
      <vt:lpstr>Interrupt Service  Routine</vt:lpstr>
      <vt:lpstr>Interrupt Service Routine</vt:lpstr>
      <vt:lpstr>Initializing control registers</vt:lpstr>
      <vt:lpstr>PowerPoint Presentation</vt:lpstr>
      <vt:lpstr>Interrupt Service Routine</vt:lpstr>
      <vt:lpstr>Interrupt Service Routine</vt:lpstr>
      <vt:lpstr>Interrupt Service Routine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Clocks and Timers</dc:title>
  <dc:creator>Yarkin Doroz</dc:creator>
  <cp:lastModifiedBy>Yarkin Doroz</cp:lastModifiedBy>
  <cp:revision>2</cp:revision>
  <dcterms:created xsi:type="dcterms:W3CDTF">2020-02-02T21:23:30Z</dcterms:created>
  <dcterms:modified xsi:type="dcterms:W3CDTF">2020-02-02T23:53:23Z</dcterms:modified>
</cp:coreProperties>
</file>