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4" r:id="rId12"/>
    <p:sldId id="272" r:id="rId13"/>
    <p:sldId id="273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kin Doroz" initials="YD" lastIdx="1" clrIdx="0">
    <p:extLst>
      <p:ext uri="{19B8F6BF-5375-455C-9EA6-DF929625EA0E}">
        <p15:presenceInfo xmlns:p15="http://schemas.microsoft.com/office/powerpoint/2012/main" userId="7b7646e217bd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678" autoAdjust="0"/>
  </p:normalViewPr>
  <p:slideViewPr>
    <p:cSldViewPr snapToGrid="0" snapToObjects="1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5T20:54:28.81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6:28.6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6:31.7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6:34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7:57.6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7:57.6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6T18:37:57.6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6A7D-62EF-4AC8-B460-977783C0F57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6D1B0-4E39-4B6E-A7FB-47E013F1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7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6D1B0-4E39-4B6E-A7FB-47E013F187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/>
              <a:t>Getting to know the Hardware: The MSP430F5529 Architecture &amp; Memory Map 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/>
              <a:t>#4-5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6D66-07FE-4C8D-BF1D-384E0E8A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26DE-25F5-4715-B858-7844A71C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Memory for Data and Instruction </a:t>
            </a:r>
          </a:p>
          <a:p>
            <a:r>
              <a:rPr lang="en-US" dirty="0"/>
              <a:t>Data and Instruction Fetch happens on different times</a:t>
            </a:r>
          </a:p>
          <a:p>
            <a:pPr lvl="1"/>
            <a:r>
              <a:rPr lang="en-US" dirty="0"/>
              <a:t>2 instruction cycles</a:t>
            </a:r>
          </a:p>
          <a:p>
            <a:r>
              <a:rPr lang="en-US" dirty="0"/>
              <a:t>Easier and cheaper development</a:t>
            </a:r>
          </a:p>
          <a:p>
            <a:endParaRPr lang="en-US" dirty="0"/>
          </a:p>
          <a:p>
            <a:r>
              <a:rPr lang="en-US" dirty="0"/>
              <a:t>Used by most “general purpose” processors</a:t>
            </a:r>
          </a:p>
          <a:p>
            <a:r>
              <a:rPr lang="en-US" dirty="0"/>
              <a:t>MSP430 also uses this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465EF-D38F-47D0-BF57-B5F9A6D8A4DA}"/>
              </a:ext>
            </a:extLst>
          </p:cNvPr>
          <p:cNvSpPr/>
          <p:nvPr/>
        </p:nvSpPr>
        <p:spPr>
          <a:xfrm>
            <a:off x="6824699" y="2458954"/>
            <a:ext cx="1203158" cy="1074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7F670-EB7A-4094-87A5-08602609DCDF}"/>
              </a:ext>
            </a:extLst>
          </p:cNvPr>
          <p:cNvSpPr/>
          <p:nvPr/>
        </p:nvSpPr>
        <p:spPr>
          <a:xfrm>
            <a:off x="9588854" y="2467978"/>
            <a:ext cx="1203158" cy="15374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(Code)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(Data)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016A87-5FEA-4BB7-AD70-9F7166CE2E0A}"/>
              </a:ext>
            </a:extLst>
          </p:cNvPr>
          <p:cNvCxnSpPr>
            <a:cxnSpLocks/>
          </p:cNvCxnSpPr>
          <p:nvPr/>
        </p:nvCxnSpPr>
        <p:spPr>
          <a:xfrm flipH="1">
            <a:off x="8024835" y="2686050"/>
            <a:ext cx="156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150A5-0E53-4824-9055-13B80812865E}"/>
              </a:ext>
            </a:extLst>
          </p:cNvPr>
          <p:cNvCxnSpPr>
            <a:cxnSpLocks/>
          </p:cNvCxnSpPr>
          <p:nvPr/>
        </p:nvCxnSpPr>
        <p:spPr>
          <a:xfrm flipV="1">
            <a:off x="8024833" y="2987348"/>
            <a:ext cx="1564021" cy="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15F0AB-8C80-4764-A886-8211E3ECB603}"/>
              </a:ext>
            </a:extLst>
          </p:cNvPr>
          <p:cNvCxnSpPr>
            <a:cxnSpLocks/>
          </p:cNvCxnSpPr>
          <p:nvPr/>
        </p:nvCxnSpPr>
        <p:spPr>
          <a:xfrm>
            <a:off x="8024833" y="3343275"/>
            <a:ext cx="1564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F6BB0C-6F30-46BA-BA35-46ECCFA1DA4A}"/>
              </a:ext>
            </a:extLst>
          </p:cNvPr>
          <p:cNvSpPr txBox="1"/>
          <p:nvPr/>
        </p:nvSpPr>
        <p:spPr>
          <a:xfrm>
            <a:off x="8225835" y="2421372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</a:t>
            </a:r>
            <a:r>
              <a:rPr lang="en-US" sz="1400" dirty="0" err="1"/>
              <a:t>Addr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13267-E882-4ADF-A67C-0B5297582916}"/>
              </a:ext>
            </a:extLst>
          </p:cNvPr>
          <p:cNvSpPr txBox="1"/>
          <p:nvPr/>
        </p:nvSpPr>
        <p:spPr>
          <a:xfrm>
            <a:off x="8220999" y="2759258"/>
            <a:ext cx="8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Bus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6E58D-37C5-4E53-AF26-4B1AF687D135}"/>
              </a:ext>
            </a:extLst>
          </p:cNvPr>
          <p:cNvSpPr txBox="1"/>
          <p:nvPr/>
        </p:nvSpPr>
        <p:spPr>
          <a:xfrm>
            <a:off x="8299738" y="3085076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02890F-EEB4-4C1B-AC03-2CF509D04F72}"/>
              </a:ext>
            </a:extLst>
          </p:cNvPr>
          <p:cNvSpPr/>
          <p:nvPr/>
        </p:nvSpPr>
        <p:spPr>
          <a:xfrm>
            <a:off x="7945565" y="4544955"/>
            <a:ext cx="1894667" cy="588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67367-9412-411B-B14A-62218959E1FD}"/>
              </a:ext>
            </a:extLst>
          </p:cNvPr>
          <p:cNvCxnSpPr/>
          <p:nvPr/>
        </p:nvCxnSpPr>
        <p:spPr>
          <a:xfrm>
            <a:off x="9147241" y="2686050"/>
            <a:ext cx="0" cy="185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E0F6E-6A63-4A47-9832-C66E556B54E6}"/>
              </a:ext>
            </a:extLst>
          </p:cNvPr>
          <p:cNvCxnSpPr/>
          <p:nvPr/>
        </p:nvCxnSpPr>
        <p:spPr>
          <a:xfrm>
            <a:off x="9309554" y="3005389"/>
            <a:ext cx="0" cy="15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4BE280-AB5C-4BE3-83CA-7B53F21E79AF}"/>
              </a:ext>
            </a:extLst>
          </p:cNvPr>
          <p:cNvCxnSpPr/>
          <p:nvPr/>
        </p:nvCxnSpPr>
        <p:spPr>
          <a:xfrm>
            <a:off x="9436554" y="3343275"/>
            <a:ext cx="0" cy="12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FA58C-8C92-4E7C-91B0-87E031663BF5}"/>
                  </a:ext>
                </a:extLst>
              </p14:cNvPr>
              <p14:cNvContentPartPr/>
              <p14:nvPr/>
            </p14:nvContentPartPr>
            <p14:xfrm>
              <a:off x="9438883" y="334544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FA58C-8C92-4E7C-91B0-87E031663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883" y="33278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798A8F-F012-4719-B5B3-534FAE033634}"/>
                  </a:ext>
                </a:extLst>
              </p14:cNvPr>
              <p14:cNvContentPartPr/>
              <p14:nvPr/>
            </p14:nvContentPartPr>
            <p14:xfrm>
              <a:off x="9310003" y="300497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798A8F-F012-4719-B5B3-534FAE033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2363" y="298697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132A934-B8B6-4FB0-AFE6-5B03FB80CF7C}"/>
                  </a:ext>
                </a:extLst>
              </p14:cNvPr>
              <p14:cNvContentPartPr/>
              <p14:nvPr/>
            </p14:nvContentPartPr>
            <p14:xfrm>
              <a:off x="9148363" y="268835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132A934-B8B6-4FB0-AFE6-5B03FB80C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30363" y="2670356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A4E36C-B1D5-4035-9043-B83F4B649E1A}"/>
              </a:ext>
            </a:extLst>
          </p:cNvPr>
          <p:cNvCxnSpPr/>
          <p:nvPr/>
        </p:nvCxnSpPr>
        <p:spPr>
          <a:xfrm>
            <a:off x="9725025" y="3343275"/>
            <a:ext cx="933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5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A3E9-8DC3-41FE-903B-13D5159E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MSP430F5529 – Functional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482-F2D9-4458-94B9-1B8C9DC3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&gt;&gt; MSP 430 family contains over 100 versions of this CPU with various memory/ peripheral configurations</a:t>
            </a:r>
          </a:p>
          <a:p>
            <a:pPr lvl="1"/>
            <a:r>
              <a:rPr lang="en-US" dirty="0"/>
              <a:t>--Really a </a:t>
            </a:r>
            <a:r>
              <a:rPr lang="en-US" b="1" i="1" dirty="0"/>
              <a:t>“System on a Chip”</a:t>
            </a:r>
          </a:p>
          <a:p>
            <a:pPr lvl="1"/>
            <a:r>
              <a:rPr lang="en-US" dirty="0"/>
              <a:t>MAB -&gt; Memory Address Bus</a:t>
            </a:r>
          </a:p>
          <a:p>
            <a:pPr lvl="1"/>
            <a:r>
              <a:rPr lang="en-US" dirty="0"/>
              <a:t>MDB -&gt; Memory Data Bus</a:t>
            </a:r>
          </a:p>
          <a:p>
            <a:r>
              <a:rPr lang="en-US" dirty="0"/>
              <a:t>&gt;&gt; We'll be using </a:t>
            </a:r>
            <a:r>
              <a:rPr lang="en-US" b="1" i="1" dirty="0"/>
              <a:t>MSP430F5529</a:t>
            </a:r>
          </a:p>
          <a:p>
            <a:pPr lvl="1"/>
            <a:r>
              <a:rPr lang="en-US" dirty="0"/>
              <a:t>128 KB Flash memory &gt; Code storage</a:t>
            </a:r>
          </a:p>
          <a:p>
            <a:pPr lvl="1"/>
            <a:r>
              <a:rPr lang="en-US" dirty="0"/>
              <a:t>8 KB RAM (+2 KB RAM associated with USB)  &gt; Data storage</a:t>
            </a:r>
          </a:p>
          <a:p>
            <a:pPr lvl="1"/>
            <a:r>
              <a:rPr lang="en-US" dirty="0"/>
              <a:t>LCD controller</a:t>
            </a:r>
          </a:p>
          <a:p>
            <a:pPr lvl="1"/>
            <a:r>
              <a:rPr lang="en-US" dirty="0"/>
              <a:t>32-bit Hardware multiplier, Serial interfaces (UART), analog to-digital converter (ADC) and a slew of other peripherals</a:t>
            </a:r>
          </a:p>
          <a:p>
            <a:pPr lvl="1"/>
            <a:r>
              <a:rPr lang="it-IT" dirty="0"/>
              <a:t>Multiple timers, comparator, USB controller, DMA, general IO ports...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78F76-44F8-4733-A2CB-52239D76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909" y="2389274"/>
            <a:ext cx="4498535" cy="20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2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7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33003CDA-B573-438B-A8A8-6357CBB9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334" y="980356"/>
            <a:ext cx="10577744" cy="48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488F-6955-41B4-A458-DC83FB9F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477F-68CD-4D19-9D95-BC302BC9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&gt;&gt; Memory = group of sequential locations where binary data is stored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MSP430, each memory location holds 1 byte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byte has unique address which CPU uses to read to and write from that location (think “mailbox”)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Multibyte data is stored Little Endian!  (</a:t>
            </a:r>
            <a:r>
              <a:rPr lang="en-US" i="1" dirty="0"/>
              <a:t>low byte, high byte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5C4EA-386E-41BE-92C0-A630C3DA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6" y="3429000"/>
            <a:ext cx="2056577" cy="28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E8-59DB-4DF4-8C65-E3DE6A9C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13A3-9498-4B90-81C1-03A25657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aligned with even addresses</a:t>
            </a:r>
          </a:p>
          <a:p>
            <a:pPr lvl="1"/>
            <a:r>
              <a:rPr lang="en-US" dirty="0"/>
              <a:t>Low byte always stored at even address</a:t>
            </a:r>
          </a:p>
          <a:p>
            <a:pPr lvl="1"/>
            <a:endParaRPr lang="en-US" dirty="0"/>
          </a:p>
          <a:p>
            <a:r>
              <a:rPr lang="en-US" dirty="0"/>
              <a:t>Byte F3h is at address 02401h</a:t>
            </a:r>
          </a:p>
          <a:p>
            <a:r>
              <a:rPr lang="en-US" dirty="0"/>
              <a:t>Word F307h is at address 02400h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7EF7D3-D0E0-4C83-968F-CBB316A8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17490"/>
              </p:ext>
            </p:extLst>
          </p:nvPr>
        </p:nvGraphicFramePr>
        <p:xfrm>
          <a:off x="5244164" y="2954424"/>
          <a:ext cx="4052236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118">
                  <a:extLst>
                    <a:ext uri="{9D8B030D-6E8A-4147-A177-3AD203B41FA5}">
                      <a16:colId xmlns:a16="http://schemas.microsoft.com/office/drawing/2014/main" val="21118462"/>
                    </a:ext>
                  </a:extLst>
                </a:gridCol>
                <a:gridCol w="2026118">
                  <a:extLst>
                    <a:ext uri="{9D8B030D-6E8A-4147-A177-3AD203B41FA5}">
                      <a16:colId xmlns:a16="http://schemas.microsoft.com/office/drawing/2014/main" val="2275736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581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873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02403h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02402h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5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02401h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5732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02400h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49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7326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8B2AD3D-5F7A-40FB-A1BA-E3621BF64DC2}"/>
              </a:ext>
            </a:extLst>
          </p:cNvPr>
          <p:cNvSpPr/>
          <p:nvPr/>
        </p:nvSpPr>
        <p:spPr>
          <a:xfrm>
            <a:off x="9296400" y="4622262"/>
            <a:ext cx="916004" cy="36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C799C-0DA4-4EA4-A7CE-75D1C6BD3885}"/>
              </a:ext>
            </a:extLst>
          </p:cNvPr>
          <p:cNvSpPr txBox="1"/>
          <p:nvPr/>
        </p:nvSpPr>
        <p:spPr>
          <a:xfrm>
            <a:off x="10256990" y="4508530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= F307h</a:t>
            </a:r>
          </a:p>
          <a:p>
            <a:r>
              <a:rPr lang="en-US" dirty="0" err="1"/>
              <a:t>Addr</a:t>
            </a:r>
            <a:r>
              <a:rPr lang="en-US" dirty="0"/>
              <a:t>  = 02400h </a:t>
            </a:r>
          </a:p>
        </p:txBody>
      </p:sp>
    </p:spTree>
    <p:extLst>
      <p:ext uri="{BB962C8B-B14F-4D97-AF65-F5344CB8AC3E}">
        <p14:creationId xmlns:p14="http://schemas.microsoft.com/office/powerpoint/2010/main" val="831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4A3A-B38B-4EAD-B322-26110F82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Volatile vs Non-volatile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9977-4CAE-4A13-88BE-2B35B311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0640"/>
            <a:ext cx="10058400" cy="4023360"/>
          </a:xfrm>
        </p:spPr>
        <p:txBody>
          <a:bodyPr>
            <a:normAutofit/>
          </a:bodyPr>
          <a:lstStyle/>
          <a:p>
            <a:r>
              <a:rPr lang="en-US" b="1" i="1" dirty="0"/>
              <a:t>Non-Volatile </a:t>
            </a:r>
          </a:p>
          <a:p>
            <a:pPr lvl="1"/>
            <a:r>
              <a:rPr lang="en-US" i="1" dirty="0"/>
              <a:t>Keeps contents when power removed or interrupted</a:t>
            </a:r>
            <a:endParaRPr lang="en-US" dirty="0"/>
          </a:p>
          <a:p>
            <a:r>
              <a:rPr lang="en-US" b="1" i="1" dirty="0"/>
              <a:t>FLASH</a:t>
            </a:r>
          </a:p>
          <a:p>
            <a:pPr lvl="1"/>
            <a:r>
              <a:rPr lang="en-US" dirty="0"/>
              <a:t>128 KB = CODE memory (primarily!) = Non-volatile</a:t>
            </a:r>
          </a:p>
          <a:p>
            <a:pPr lvl="1"/>
            <a:r>
              <a:rPr lang="en-US" dirty="0"/>
              <a:t>Fetch = retrieving of instruction from CODE (Flash) memory </a:t>
            </a:r>
            <a:br>
              <a:rPr lang="en-US" dirty="0"/>
            </a:br>
            <a:r>
              <a:rPr lang="en-US" dirty="0"/>
              <a:t>(automatic CPU function)</a:t>
            </a:r>
          </a:p>
          <a:p>
            <a:pPr lvl="1"/>
            <a:r>
              <a:rPr lang="en-US" dirty="0"/>
              <a:t>Flash is writable under program control</a:t>
            </a:r>
          </a:p>
          <a:p>
            <a:pPr lvl="2"/>
            <a:r>
              <a:rPr lang="en-US" sz="1600" dirty="0"/>
              <a:t>time required to write &gt;&gt; time required to read</a:t>
            </a:r>
          </a:p>
          <a:p>
            <a:pPr lvl="2"/>
            <a:r>
              <a:rPr lang="en-US" sz="1600" dirty="0"/>
              <a:t>Must be erased in multi-byte segments (</a:t>
            </a:r>
            <a:r>
              <a:rPr lang="en-US" sz="1600" dirty="0" err="1"/>
              <a:t>e.g</a:t>
            </a:r>
            <a:r>
              <a:rPr lang="en-US" sz="1600" dirty="0"/>
              <a:t> 512 bytes)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B1127-E282-401A-BE60-74487D248A11}"/>
              </a:ext>
            </a:extLst>
          </p:cNvPr>
          <p:cNvSpPr txBox="1">
            <a:spLocks/>
          </p:cNvSpPr>
          <p:nvPr/>
        </p:nvSpPr>
        <p:spPr>
          <a:xfrm>
            <a:off x="256673" y="21906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Volatile 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Loses contents when power removed or interrupted</a:t>
            </a:r>
          </a:p>
          <a:p>
            <a:r>
              <a:rPr lang="it-IT" b="1" i="1" dirty="0"/>
              <a:t>RAM 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8 KB (+2 KB) = DATA memory = Volatile</a:t>
            </a:r>
          </a:p>
          <a:p>
            <a:pPr lvl="1"/>
            <a:r>
              <a:rPr lang="en-US" dirty="0"/>
              <a:t>Read and Write = retrieving or writing DATA </a:t>
            </a:r>
            <a:br>
              <a:rPr lang="en-US" dirty="0"/>
            </a:br>
            <a:r>
              <a:rPr lang="en-US" dirty="0"/>
              <a:t>to/from RAM (under programmer control)</a:t>
            </a:r>
          </a:p>
          <a:p>
            <a:pPr lvl="1"/>
            <a:r>
              <a:rPr lang="en-US" dirty="0"/>
              <a:t>(MSP430F5529 –has a RAM retention low power mode)</a:t>
            </a:r>
          </a:p>
        </p:txBody>
      </p:sp>
    </p:spTree>
    <p:extLst>
      <p:ext uri="{BB962C8B-B14F-4D97-AF65-F5344CB8AC3E}">
        <p14:creationId xmlns:p14="http://schemas.microsoft.com/office/powerpoint/2010/main" val="161962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31F6-9DDB-42EF-B86B-4172A6DB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is </a:t>
            </a:r>
            <a:r>
              <a:rPr lang="en-US" i="1" dirty="0"/>
              <a:t>16-bit </a:t>
            </a:r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C84F-BE4C-4037-AE84-46C441FC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16-bit word size =&gt; 16-bit internal registers</a:t>
            </a:r>
          </a:p>
          <a:p>
            <a:r>
              <a:rPr lang="en-US" dirty="0"/>
              <a:t>&gt;&gt; 16-bit data bus</a:t>
            </a:r>
          </a:p>
          <a:p>
            <a:r>
              <a:rPr lang="en-US" dirty="0"/>
              <a:t>&gt;&gt; BUT MSP430x5xxx and '6xxx families have and extended </a:t>
            </a:r>
            <a:r>
              <a:rPr lang="en-US" i="1" dirty="0"/>
              <a:t>20-bit memory address bus </a:t>
            </a:r>
            <a:r>
              <a:rPr lang="en-US" dirty="0"/>
              <a:t>to allow access to up to “1MB” of memory</a:t>
            </a:r>
          </a:p>
          <a:p>
            <a:r>
              <a:rPr lang="en-US" dirty="0"/>
              <a:t>&gt;&gt; Each bit in bus has its own electrical connection!</a:t>
            </a:r>
          </a:p>
          <a:p>
            <a:pPr lvl="1"/>
            <a:r>
              <a:rPr lang="en-US" dirty="0"/>
              <a:t>Parallel bus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08CCA-E4D4-4193-924F-677C3A084D0D}"/>
              </a:ext>
            </a:extLst>
          </p:cNvPr>
          <p:cNvSpPr/>
          <p:nvPr/>
        </p:nvSpPr>
        <p:spPr>
          <a:xfrm>
            <a:off x="4256503" y="3810000"/>
            <a:ext cx="2197769" cy="241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A488F3-B20B-4175-8464-27D33E723D90}"/>
              </a:ext>
            </a:extLst>
          </p:cNvPr>
          <p:cNvSpPr/>
          <p:nvPr/>
        </p:nvSpPr>
        <p:spPr>
          <a:xfrm>
            <a:off x="4657555" y="4669922"/>
            <a:ext cx="1395663" cy="313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7D7917-2647-4EF6-8495-738823DF031A}"/>
              </a:ext>
            </a:extLst>
          </p:cNvPr>
          <p:cNvSpPr/>
          <p:nvPr/>
        </p:nvSpPr>
        <p:spPr>
          <a:xfrm>
            <a:off x="4657555" y="5261819"/>
            <a:ext cx="1395663" cy="313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49B0FB-E241-4CBC-AB57-F0FE523859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55387" y="4983411"/>
            <a:ext cx="0" cy="27840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32F564-DD59-4AFE-B5B3-E5162F7A19AB}"/>
              </a:ext>
            </a:extLst>
          </p:cNvPr>
          <p:cNvSpPr/>
          <p:nvPr/>
        </p:nvSpPr>
        <p:spPr>
          <a:xfrm>
            <a:off x="8923418" y="3810000"/>
            <a:ext cx="2197769" cy="241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6AE8E-A761-43F3-AF9A-0426C2D34AED}"/>
              </a:ext>
            </a:extLst>
          </p:cNvPr>
          <p:cNvCxnSpPr/>
          <p:nvPr/>
        </p:nvCxnSpPr>
        <p:spPr>
          <a:xfrm>
            <a:off x="6454270" y="4114800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3C770C-62EA-4D11-B68A-E565BDE45D57}"/>
              </a:ext>
            </a:extLst>
          </p:cNvPr>
          <p:cNvSpPr txBox="1"/>
          <p:nvPr/>
        </p:nvSpPr>
        <p:spPr>
          <a:xfrm>
            <a:off x="6537136" y="387204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baseline="-25000" dirty="0"/>
              <a:t>19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583FC0-FD46-4091-AB87-DCC078DE0F12}"/>
              </a:ext>
            </a:extLst>
          </p:cNvPr>
          <p:cNvCxnSpPr/>
          <p:nvPr/>
        </p:nvCxnSpPr>
        <p:spPr>
          <a:xfrm>
            <a:off x="6454272" y="4351204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D995B1-10AA-4B32-B5AE-CA47D839EC19}"/>
              </a:ext>
            </a:extLst>
          </p:cNvPr>
          <p:cNvSpPr txBox="1"/>
          <p:nvPr/>
        </p:nvSpPr>
        <p:spPr>
          <a:xfrm>
            <a:off x="6537138" y="410845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baseline="-25000" dirty="0"/>
              <a:t>18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C2BAAB-F114-4342-8A62-F956BB926C39}"/>
              </a:ext>
            </a:extLst>
          </p:cNvPr>
          <p:cNvCxnSpPr/>
          <p:nvPr/>
        </p:nvCxnSpPr>
        <p:spPr>
          <a:xfrm>
            <a:off x="6454270" y="4846498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A54559-46DA-4780-9BBA-7B176F920B6C}"/>
              </a:ext>
            </a:extLst>
          </p:cNvPr>
          <p:cNvSpPr txBox="1"/>
          <p:nvPr/>
        </p:nvSpPr>
        <p:spPr>
          <a:xfrm>
            <a:off x="6562631" y="460374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BCE317-4D23-4AE9-A49E-336D7AE5AA83}"/>
              </a:ext>
            </a:extLst>
          </p:cNvPr>
          <p:cNvCxnSpPr/>
          <p:nvPr/>
        </p:nvCxnSpPr>
        <p:spPr>
          <a:xfrm>
            <a:off x="7688844" y="4373946"/>
            <a:ext cx="0" cy="43830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B190B-ED27-425A-AD2A-0B4181404C15}"/>
              </a:ext>
            </a:extLst>
          </p:cNvPr>
          <p:cNvCxnSpPr/>
          <p:nvPr/>
        </p:nvCxnSpPr>
        <p:spPr>
          <a:xfrm>
            <a:off x="6472392" y="5277345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43A4CF-3EB3-4A1E-886D-5E4A19F267DB}"/>
              </a:ext>
            </a:extLst>
          </p:cNvPr>
          <p:cNvSpPr txBox="1"/>
          <p:nvPr/>
        </p:nvSpPr>
        <p:spPr>
          <a:xfrm>
            <a:off x="6555258" y="503459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15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3130B-383F-4FDA-8CAE-CCD288D62A2B}"/>
              </a:ext>
            </a:extLst>
          </p:cNvPr>
          <p:cNvCxnSpPr/>
          <p:nvPr/>
        </p:nvCxnSpPr>
        <p:spPr>
          <a:xfrm>
            <a:off x="6472394" y="5513749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6E0A22-626D-48E8-B93E-C97DF0D20002}"/>
              </a:ext>
            </a:extLst>
          </p:cNvPr>
          <p:cNvSpPr txBox="1"/>
          <p:nvPr/>
        </p:nvSpPr>
        <p:spPr>
          <a:xfrm>
            <a:off x="6555260" y="527099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14</a:t>
            </a:r>
            <a:endParaRPr lang="en-US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77DDF-E896-4A4A-9FC6-66894441AAFC}"/>
              </a:ext>
            </a:extLst>
          </p:cNvPr>
          <p:cNvCxnSpPr/>
          <p:nvPr/>
        </p:nvCxnSpPr>
        <p:spPr>
          <a:xfrm>
            <a:off x="6466042" y="5913793"/>
            <a:ext cx="2469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5C03D4-6601-49D9-A2E4-3DF378EE16E0}"/>
              </a:ext>
            </a:extLst>
          </p:cNvPr>
          <p:cNvSpPr txBox="1"/>
          <p:nvPr/>
        </p:nvSpPr>
        <p:spPr>
          <a:xfrm>
            <a:off x="6574403" y="567103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FF6F37-6A79-44CF-AD65-FE069AB4FFBA}"/>
              </a:ext>
            </a:extLst>
          </p:cNvPr>
          <p:cNvCxnSpPr>
            <a:cxnSpLocks/>
          </p:cNvCxnSpPr>
          <p:nvPr/>
        </p:nvCxnSpPr>
        <p:spPr>
          <a:xfrm>
            <a:off x="7706966" y="5536491"/>
            <a:ext cx="0" cy="37730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1E8C96-1A3C-4C18-AF11-5BE4D6E605B4}"/>
              </a:ext>
            </a:extLst>
          </p:cNvPr>
          <p:cNvSpPr txBox="1"/>
          <p:nvPr/>
        </p:nvSpPr>
        <p:spPr>
          <a:xfrm>
            <a:off x="7286226" y="3780826"/>
            <a:ext cx="768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79D2CC-59F2-408A-9E49-9821A3224022}"/>
              </a:ext>
            </a:extLst>
          </p:cNvPr>
          <p:cNvSpPr txBox="1"/>
          <p:nvPr/>
        </p:nvSpPr>
        <p:spPr>
          <a:xfrm>
            <a:off x="7404791" y="5967664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93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/>
      <p:bldP spid="14" grpId="0"/>
      <p:bldP spid="18" grpId="0"/>
      <p:bldP spid="22" grpId="0"/>
      <p:bldP spid="24" grpId="0"/>
      <p:bldP spid="26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5A1A-5AEF-4AD3-8596-1CF51BE0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6AD9C-573F-41F2-B0A0-D5373C6E7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&gt;&gt; 1 KB = 2</a:t>
                </a:r>
                <a:r>
                  <a:rPr lang="en-US" baseline="30000" dirty="0"/>
                  <a:t>10 </a:t>
                </a:r>
                <a:r>
                  <a:rPr lang="en-US" dirty="0"/>
                  <a:t>bytes = 1024 bytes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</a:t>
                </a:r>
              </a:p>
              <a:p>
                <a:r>
                  <a:rPr lang="en-US" dirty="0"/>
                  <a:t>&gt;&gt; 2</a:t>
                </a:r>
                <a:r>
                  <a:rPr lang="en-US" baseline="30000" dirty="0"/>
                  <a:t>10 </a:t>
                </a:r>
                <a:r>
                  <a:rPr lang="en-US" dirty="0"/>
                  <a:t>bytes = 1024 bytes = 1 </a:t>
                </a:r>
                <a:r>
                  <a:rPr lang="en-US" dirty="0" err="1"/>
                  <a:t>kilobinary</a:t>
                </a:r>
                <a:r>
                  <a:rPr lang="en-US" dirty="0"/>
                  <a:t> = 1KiB = 1 kibibyte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128×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=131072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𝐹𝑙𝑎𝑠h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=128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8192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=     8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2048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𝑏𝑦𝑡𝑒𝑠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 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6AD9C-573F-41F2-B0A0-D5373C6E7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22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621EC-B2F1-4A0C-B77F-454F10DA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35E1D7-CCD3-4181-9183-028C67EC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40" y="640081"/>
            <a:ext cx="5301119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9AD9-76F0-4921-A9F8-09E89865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 RAM starts at 02400h, implemented in 2KB banks (sectors)</a:t>
            </a:r>
          </a:p>
          <a:p>
            <a:pPr lvl="1"/>
            <a:r>
              <a:rPr lang="en-US" dirty="0"/>
              <a:t>Variables used during program execution are stored in RAM</a:t>
            </a:r>
          </a:p>
          <a:p>
            <a:r>
              <a:rPr lang="en-US" dirty="0"/>
              <a:t>&gt;&gt; Our 128 KB of Flash starts at 04400h and ends at 0243FFh.  </a:t>
            </a:r>
          </a:p>
          <a:p>
            <a:pPr lvl="1"/>
            <a:r>
              <a:rPr lang="en-US" dirty="0"/>
              <a:t>(Interrupt Vector Table is written within Flash)</a:t>
            </a:r>
          </a:p>
          <a:p>
            <a:r>
              <a:rPr lang="en-US" b="1" i="1" dirty="0"/>
              <a:t>&gt;&gt; Code is written to Flash when you program the chip from CCS starting at address</a:t>
            </a:r>
            <a:endParaRPr lang="en-US" dirty="0"/>
          </a:p>
          <a:p>
            <a:pPr lvl="1"/>
            <a:r>
              <a:rPr lang="en-US" b="1" i="1" dirty="0"/>
              <a:t>04400h </a:t>
            </a:r>
            <a:r>
              <a:rPr lang="en-US" dirty="0"/>
              <a:t>(by default, can give compiler directives specify other location)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8F6D0E-57B8-4D0E-B891-526B10F1FC62}"/>
              </a:ext>
            </a:extLst>
          </p:cNvPr>
          <p:cNvSpPr/>
          <p:nvPr/>
        </p:nvSpPr>
        <p:spPr>
          <a:xfrm rot="10800000">
            <a:off x="6667500" y="3086100"/>
            <a:ext cx="6762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8159B62-4745-4190-AA85-C0B43A97A8C8}"/>
              </a:ext>
            </a:extLst>
          </p:cNvPr>
          <p:cNvSpPr/>
          <p:nvPr/>
        </p:nvSpPr>
        <p:spPr>
          <a:xfrm rot="10800000">
            <a:off x="6672024" y="2237014"/>
            <a:ext cx="6762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931CD4-9B5D-4E54-8621-AFD5CABD92DD}"/>
              </a:ext>
            </a:extLst>
          </p:cNvPr>
          <p:cNvSpPr/>
          <p:nvPr/>
        </p:nvSpPr>
        <p:spPr>
          <a:xfrm rot="10800000">
            <a:off x="6672024" y="1309592"/>
            <a:ext cx="67627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1556-5781-4139-BFF7-F9EEFBB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0BF9-C6F3-4AE1-B0B2-254FB0E1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 There are sixteen 16-bit register inside CPU</a:t>
            </a:r>
          </a:p>
          <a:p>
            <a:pPr lvl="1"/>
            <a:r>
              <a:rPr lang="en-US" dirty="0"/>
              <a:t>Registers R0 –R3 have dedicated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&gt;&gt; Registers R4 –R15 are user registers</a:t>
            </a:r>
          </a:p>
          <a:p>
            <a:pPr lvl="1"/>
            <a:r>
              <a:rPr lang="en-US" dirty="0"/>
              <a:t>Like scratch pad for data values being used by current or recent  instructions</a:t>
            </a:r>
          </a:p>
          <a:p>
            <a:pPr lvl="1"/>
            <a:r>
              <a:rPr lang="en-US" dirty="0"/>
              <a:t>Retrieving an operand from a CPU register is </a:t>
            </a:r>
            <a:r>
              <a:rPr lang="en-US" b="1" i="1" dirty="0"/>
              <a:t>much </a:t>
            </a:r>
            <a:r>
              <a:rPr lang="en-US" dirty="0"/>
              <a:t>more efficient than reading it in from memory</a:t>
            </a:r>
          </a:p>
          <a:p>
            <a:pPr lvl="1"/>
            <a:r>
              <a:rPr lang="en-US" dirty="0"/>
              <a:t>CCS compiler tries to maximize register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EC4A5-7A9F-4214-AA59-C97F1DE14AB7}"/>
              </a:ext>
            </a:extLst>
          </p:cNvPr>
          <p:cNvSpPr txBox="1"/>
          <p:nvPr/>
        </p:nvSpPr>
        <p:spPr>
          <a:xfrm>
            <a:off x="4668660" y="274561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(20-bits)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FCEEE-FE5F-4292-BCA4-BB3522873123}"/>
              </a:ext>
            </a:extLst>
          </p:cNvPr>
          <p:cNvSpPr txBox="1"/>
          <p:nvPr/>
        </p:nvSpPr>
        <p:spPr>
          <a:xfrm>
            <a:off x="4668660" y="303865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(20-bits)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C0F15-5245-4027-AFF4-4AFD7C76252C}"/>
              </a:ext>
            </a:extLst>
          </p:cNvPr>
          <p:cNvSpPr txBox="1"/>
          <p:nvPr/>
        </p:nvSpPr>
        <p:spPr>
          <a:xfrm>
            <a:off x="4668660" y="331323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(16-bits)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8E734-D38D-457F-A281-1AC59ABC6720}"/>
              </a:ext>
            </a:extLst>
          </p:cNvPr>
          <p:cNvSpPr txBox="1"/>
          <p:nvPr/>
        </p:nvSpPr>
        <p:spPr>
          <a:xfrm>
            <a:off x="4941175" y="35605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(16-bits)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4732AE5-49B3-4860-AFAC-A8A5BAA7D92E}"/>
              </a:ext>
            </a:extLst>
          </p:cNvPr>
          <p:cNvSpPr/>
          <p:nvPr/>
        </p:nvSpPr>
        <p:spPr>
          <a:xfrm>
            <a:off x="2183535" y="2631611"/>
            <a:ext cx="391427" cy="14507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5E4BF-D0CE-4D15-915A-CA4BA5E6A39B}"/>
              </a:ext>
            </a:extLst>
          </p:cNvPr>
          <p:cNvSpPr txBox="1"/>
          <p:nvPr/>
        </p:nvSpPr>
        <p:spPr>
          <a:xfrm>
            <a:off x="524992" y="2951921"/>
            <a:ext cx="184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by CPU to control program execution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C80A8-A452-4D0E-BC29-D6A5993E623A}"/>
              </a:ext>
            </a:extLst>
          </p:cNvPr>
          <p:cNvSpPr txBox="1"/>
          <p:nvPr/>
        </p:nvSpPr>
        <p:spPr>
          <a:xfrm>
            <a:off x="1588167" y="2756824"/>
            <a:ext cx="35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dirty="0"/>
              <a:t>R0 = Program Counter </a:t>
            </a:r>
          </a:p>
          <a:p>
            <a:pPr lvl="2"/>
            <a:r>
              <a:rPr lang="en-US" dirty="0"/>
              <a:t>R1 = Stack Pointer </a:t>
            </a:r>
          </a:p>
          <a:p>
            <a:pPr lvl="2"/>
            <a:r>
              <a:rPr lang="en-US" dirty="0"/>
              <a:t>R2 = Status Register</a:t>
            </a:r>
          </a:p>
          <a:p>
            <a:pPr lvl="2"/>
            <a:r>
              <a:rPr lang="en-US" dirty="0"/>
              <a:t>R3 = Constant Generator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F5EBA0-C538-48D2-B616-FD01BB306094}"/>
              </a:ext>
            </a:extLst>
          </p:cNvPr>
          <p:cNvSpPr/>
          <p:nvPr/>
        </p:nvSpPr>
        <p:spPr>
          <a:xfrm>
            <a:off x="5613628" y="2763198"/>
            <a:ext cx="322853" cy="5676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0D0C7-DED4-4196-A0AA-239B9D473543}"/>
              </a:ext>
            </a:extLst>
          </p:cNvPr>
          <p:cNvSpPr txBox="1"/>
          <p:nvPr/>
        </p:nvSpPr>
        <p:spPr>
          <a:xfrm>
            <a:off x="5969369" y="2863794"/>
            <a:ext cx="25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addresses -&gt; 20-bits</a:t>
            </a:r>
          </a:p>
        </p:txBody>
      </p:sp>
    </p:spTree>
    <p:extLst>
      <p:ext uri="{BB962C8B-B14F-4D97-AF65-F5344CB8AC3E}">
        <p14:creationId xmlns:p14="http://schemas.microsoft.com/office/powerpoint/2010/main" val="5208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4FCC-7250-4D22-B15B-F06F60C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i="1" dirty="0"/>
              <a:t>Getting to know the MSP430 Hardware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70F1-BA4C-40B8-A080-43E63E0A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a Programming course – Typically its all about the code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Read in data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Manipulate data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Output/Store data</a:t>
            </a:r>
          </a:p>
          <a:p>
            <a:r>
              <a:rPr lang="en-US" dirty="0"/>
              <a:t>&gt;&gt; Learn syntax of a high-level language &amp; logical and algorithmic approaches to solving some (common) problems </a:t>
            </a:r>
          </a:p>
          <a:p>
            <a:r>
              <a:rPr lang="en-US" dirty="0"/>
              <a:t>&gt;&gt; Use a very high-level view of a computer </a:t>
            </a:r>
          </a:p>
        </p:txBody>
      </p:sp>
    </p:spTree>
    <p:extLst>
      <p:ext uri="{BB962C8B-B14F-4D97-AF65-F5344CB8AC3E}">
        <p14:creationId xmlns:p14="http://schemas.microsoft.com/office/powerpoint/2010/main" val="214308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A19-8ABC-4BEF-84BB-00F64312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1C9-6522-465C-A592-90BB8AAC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&gt;&gt;</a:t>
            </a:r>
            <a:r>
              <a:rPr lang="en-US" b="1" i="1" dirty="0"/>
              <a:t>What's the deal with the addresses below 00FFFh assigned to peripherals?</a:t>
            </a:r>
          </a:p>
          <a:p>
            <a:pPr lvl="1"/>
            <a:r>
              <a:rPr lang="en-US" dirty="0"/>
              <a:t>These addresses are associated with the Control and Data registers of the peripherals</a:t>
            </a:r>
          </a:p>
          <a:p>
            <a:pPr lvl="1"/>
            <a:r>
              <a:rPr lang="en-US" dirty="0"/>
              <a:t>Allows for data to be read or written to I/O peripherals as if being read or written to memory </a:t>
            </a:r>
          </a:p>
          <a:p>
            <a:r>
              <a:rPr lang="en-US" dirty="0"/>
              <a:t>–They are what you use to do IO!!</a:t>
            </a:r>
          </a:p>
          <a:p>
            <a:r>
              <a:rPr lang="en-US" b="1" dirty="0"/>
              <a:t>&gt;&gt; Almost all computer programs require Input and produce Output</a:t>
            </a:r>
            <a:r>
              <a:rPr lang="en-US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1453C-9562-4046-8BC3-DB2BF70D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78" y="4197537"/>
            <a:ext cx="10538244" cy="5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7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23FE-008A-454E-A591-1D11F5E2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this C code for a General-Purpose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CA78-AE6A-4F94-B99D-FECD4D81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void main(){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charinKey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=  '-’;   // declare variable named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inKey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// and initialize to ASCII '-'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while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inKey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 != 'X'){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/* get character from keyboard */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getchar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();  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/* display character entered on screen */</a:t>
            </a:r>
          </a:p>
          <a:p>
            <a:pPr marL="475488" lvl="2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inKey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81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973B-9C5D-4D0C-B5C0-20EB08A1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General-Purpose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2F4D-8127-4084-B1D2-7188DA41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is the Input and Output handled? Is it just a simple bit of software?</a:t>
            </a:r>
          </a:p>
          <a:p>
            <a:r>
              <a:rPr lang="en-US" dirty="0"/>
              <a:t>&gt;&gt; </a:t>
            </a:r>
            <a:r>
              <a:rPr lang="en-US" dirty="0" err="1"/>
              <a:t>getchar</a:t>
            </a:r>
            <a:r>
              <a:rPr lang="en-US" dirty="0"/>
              <a:t>( )and </a:t>
            </a:r>
            <a:r>
              <a:rPr lang="en-US" dirty="0" err="1"/>
              <a:t>putchar</a:t>
            </a:r>
            <a:r>
              <a:rPr lang="en-US" dirty="0"/>
              <a:t>( ) are C functions and part of the </a:t>
            </a:r>
            <a:r>
              <a:rPr lang="en-US" dirty="0" err="1"/>
              <a:t>stdio</a:t>
            </a:r>
            <a:r>
              <a:rPr lang="en-US" dirty="0"/>
              <a:t> library</a:t>
            </a:r>
          </a:p>
          <a:p>
            <a:r>
              <a:rPr lang="en-US" dirty="0"/>
              <a:t>➔ Their function prototypes can be found in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➔ Also their implementations are part of </a:t>
            </a:r>
            <a:r>
              <a:rPr lang="en-US" dirty="0" err="1"/>
              <a:t>stdio</a:t>
            </a:r>
            <a:r>
              <a:rPr lang="en-US" dirty="0"/>
              <a:t> library which is “included” during the build process (compilation and linking)</a:t>
            </a:r>
          </a:p>
          <a:p>
            <a:endParaRPr lang="en-US" dirty="0"/>
          </a:p>
          <a:p>
            <a:r>
              <a:rPr lang="en-US" dirty="0"/>
              <a:t>&gt;&gt; These “canned” software routines have Why embedded stuff is cool! Always been part of standard C because everybody using general purpose computers has needed to read characters from a keyboard and write to a monitor!</a:t>
            </a:r>
          </a:p>
          <a:p>
            <a:r>
              <a:rPr lang="en-US" dirty="0"/>
              <a:t>➔ Several computing “layers” below our simple little application a byte has been placed on the microprocessor’s data bus from the PORT attached to the keyboard…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7248-4D21-4255-B44F-1FBE30BC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General-Purpose computer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0926F7-F98E-4F64-B39D-CA34733D8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685633"/>
              </p:ext>
            </p:extLst>
          </p:nvPr>
        </p:nvGraphicFramePr>
        <p:xfrm>
          <a:off x="1140822" y="1923966"/>
          <a:ext cx="2531608" cy="1559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1608">
                  <a:extLst>
                    <a:ext uri="{9D8B030D-6E8A-4147-A177-3AD203B41FA5}">
                      <a16:colId xmlns:a16="http://schemas.microsoft.com/office/drawing/2014/main" val="1791964950"/>
                    </a:ext>
                  </a:extLst>
                </a:gridCol>
              </a:tblGrid>
              <a:tr h="3141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17538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Operating System = User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89174"/>
                  </a:ext>
                </a:extLst>
              </a:tr>
              <a:tr h="458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System SW = Interface to HW </a:t>
                      </a:r>
                    </a:p>
                    <a:p>
                      <a:pPr algn="ctr"/>
                      <a:r>
                        <a:rPr lang="en-US" sz="1100" dirty="0"/>
                        <a:t>(Hardware Abstraction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18455"/>
                  </a:ext>
                </a:extLst>
              </a:tr>
              <a:tr h="4723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HW Layer = CPU, MEM., Peripherals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097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49F1F5-767E-4AAC-86EC-C749D2C6AF2B}"/>
              </a:ext>
            </a:extLst>
          </p:cNvPr>
          <p:cNvSpPr txBox="1"/>
          <p:nvPr/>
        </p:nvSpPr>
        <p:spPr>
          <a:xfrm>
            <a:off x="4920342" y="1923966"/>
            <a:ext cx="443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getchar</a:t>
            </a:r>
            <a:r>
              <a:rPr lang="en-US" dirty="0"/>
              <a:t>( ) and </a:t>
            </a:r>
            <a:r>
              <a:rPr lang="en-US" dirty="0" err="1"/>
              <a:t>putchar</a:t>
            </a:r>
            <a:r>
              <a:rPr lang="en-US" dirty="0"/>
              <a:t>( ) = C Library functions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E80A1-E003-416C-A130-8DC78FF1D67E}"/>
              </a:ext>
            </a:extLst>
          </p:cNvPr>
          <p:cNvSpPr/>
          <p:nvPr/>
        </p:nvSpPr>
        <p:spPr>
          <a:xfrm>
            <a:off x="4343207" y="4700985"/>
            <a:ext cx="1768451" cy="9761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8DDFA4-A5AF-4501-BA6D-D46BCF0F24C2}"/>
              </a:ext>
            </a:extLst>
          </p:cNvPr>
          <p:cNvSpPr/>
          <p:nvPr/>
        </p:nvSpPr>
        <p:spPr>
          <a:xfrm>
            <a:off x="10725145" y="5087612"/>
            <a:ext cx="1175889" cy="786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088402-1CBB-4F81-A9BE-A8B473D3E7CC}"/>
              </a:ext>
            </a:extLst>
          </p:cNvPr>
          <p:cNvSpPr/>
          <p:nvPr/>
        </p:nvSpPr>
        <p:spPr>
          <a:xfrm>
            <a:off x="7626906" y="3404096"/>
            <a:ext cx="1175889" cy="786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486FE-9B74-4ECE-A890-D59993E70291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10416163" y="5480643"/>
            <a:ext cx="308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68710C-6BAC-4E3E-8B24-B13A7FE23905}"/>
              </a:ext>
            </a:extLst>
          </p:cNvPr>
          <p:cNvSpPr/>
          <p:nvPr/>
        </p:nvSpPr>
        <p:spPr>
          <a:xfrm>
            <a:off x="9240274" y="5284127"/>
            <a:ext cx="1175889" cy="393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 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D00DD0-6DF8-49FB-B21B-BA02BACF3C04}"/>
              </a:ext>
            </a:extLst>
          </p:cNvPr>
          <p:cNvSpPr/>
          <p:nvPr/>
        </p:nvSpPr>
        <p:spPr>
          <a:xfrm>
            <a:off x="7626907" y="4466369"/>
            <a:ext cx="1175889" cy="3930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 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0FF959-98A3-4FC5-83FD-18D85260436A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H="1" flipV="1">
            <a:off x="8214851" y="4190158"/>
            <a:ext cx="1" cy="27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913CF01-2713-49BD-A85B-9686613B4333}"/>
              </a:ext>
            </a:extLst>
          </p:cNvPr>
          <p:cNvCxnSpPr>
            <a:stCxn id="14" idx="2"/>
            <a:endCxn id="7" idx="2"/>
          </p:cNvCxnSpPr>
          <p:nvPr/>
        </p:nvCxnSpPr>
        <p:spPr>
          <a:xfrm rot="5400000">
            <a:off x="7527826" y="3376765"/>
            <a:ext cx="12700" cy="4600786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86CF452-0758-4CC9-B41A-82284DFC4101}"/>
              </a:ext>
            </a:extLst>
          </p:cNvPr>
          <p:cNvCxnSpPr>
            <a:stCxn id="14" idx="0"/>
            <a:endCxn id="7" idx="3"/>
          </p:cNvCxnSpPr>
          <p:nvPr/>
        </p:nvCxnSpPr>
        <p:spPr>
          <a:xfrm rot="16200000" flipV="1">
            <a:off x="7922412" y="3378319"/>
            <a:ext cx="95055" cy="371656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DC65E-0B72-4CEF-900D-A44DFCD35115}"/>
              </a:ext>
            </a:extLst>
          </p:cNvPr>
          <p:cNvSpPr txBox="1"/>
          <p:nvPr/>
        </p:nvSpPr>
        <p:spPr>
          <a:xfrm>
            <a:off x="7171747" y="5820850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AA6357-CFB2-4E0B-B09B-E8FCBD2D37FA}"/>
              </a:ext>
            </a:extLst>
          </p:cNvPr>
          <p:cNvSpPr txBox="1"/>
          <p:nvPr/>
        </p:nvSpPr>
        <p:spPr>
          <a:xfrm>
            <a:off x="6420640" y="480239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Bus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145E1-FAB3-4AA8-840F-D76294F065C8}"/>
              </a:ext>
            </a:extLst>
          </p:cNvPr>
          <p:cNvCxnSpPr/>
          <p:nvPr/>
        </p:nvCxnSpPr>
        <p:spPr>
          <a:xfrm flipV="1">
            <a:off x="8492670" y="4859400"/>
            <a:ext cx="0" cy="101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0C052F-9592-4E3A-B6B9-A9C4048396BE}"/>
              </a:ext>
            </a:extLst>
          </p:cNvPr>
          <p:cNvCxnSpPr>
            <a:cxnSpLocks/>
          </p:cNvCxnSpPr>
          <p:nvPr/>
        </p:nvCxnSpPr>
        <p:spPr>
          <a:xfrm flipV="1">
            <a:off x="7902120" y="4859400"/>
            <a:ext cx="0" cy="32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058BBFA-DD1B-4061-B11B-41451232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Byte must be “written” or “read” from voltages </a:t>
            </a:r>
            <a:br>
              <a:rPr lang="en-US" dirty="0"/>
            </a:br>
            <a:r>
              <a:rPr lang="en-US" dirty="0"/>
              <a:t>applied to or on the package pins of the CPU </a:t>
            </a:r>
          </a:p>
          <a:p>
            <a:r>
              <a:rPr lang="en-US" dirty="0"/>
              <a:t>Voltages -&gt; Logic Levels 0 or 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5F3F2D-D557-4413-A0AD-437E9D0DEA89}"/>
              </a:ext>
            </a:extLst>
          </p:cNvPr>
          <p:cNvCxnSpPr>
            <a:cxnSpLocks/>
          </p:cNvCxnSpPr>
          <p:nvPr/>
        </p:nvCxnSpPr>
        <p:spPr>
          <a:xfrm>
            <a:off x="3686944" y="3184075"/>
            <a:ext cx="3764747" cy="7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6AF0B-4BCF-46A0-B356-DF3B85741553}"/>
              </a:ext>
            </a:extLst>
          </p:cNvPr>
          <p:cNvCxnSpPr/>
          <p:nvPr/>
        </p:nvCxnSpPr>
        <p:spPr>
          <a:xfrm>
            <a:off x="3686944" y="2090057"/>
            <a:ext cx="123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E02-0EA1-412A-BA4D-5EAB27C9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to know the MSP430 Hardware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C7C0-68DA-4BC9-BFA1-578F86BF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constructs</a:t>
            </a:r>
          </a:p>
          <a:p>
            <a:pPr lvl="1"/>
            <a:r>
              <a:rPr lang="en-US" dirty="0"/>
              <a:t>loops, arithmetic operations, searches, if-then-else, sorts, calculate</a:t>
            </a:r>
          </a:p>
          <a:p>
            <a:r>
              <a:rPr lang="en-US" dirty="0"/>
              <a:t>Software: Write function &amp; syntax correctly and it will run</a:t>
            </a:r>
          </a:p>
          <a:p>
            <a:r>
              <a:rPr lang="en-US" dirty="0"/>
              <a:t>Use library functions for I/O read(), </a:t>
            </a:r>
            <a:r>
              <a:rPr lang="en-US" dirty="0" err="1"/>
              <a:t>getchar</a:t>
            </a:r>
            <a:r>
              <a:rPr lang="en-US" dirty="0"/>
              <a:t>(), send(), </a:t>
            </a:r>
            <a:r>
              <a:rPr lang="en-US" dirty="0" err="1"/>
              <a:t>printf</a:t>
            </a:r>
            <a:r>
              <a:rPr lang="en-US" dirty="0"/>
              <a:t>(), </a:t>
            </a:r>
            <a:r>
              <a:rPr lang="en-US" dirty="0" err="1"/>
              <a:t>putchar</a:t>
            </a:r>
            <a:r>
              <a:rPr lang="en-US" dirty="0"/>
              <a:t>() 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CDE80-B50F-4903-848A-0A84726261ED}"/>
              </a:ext>
            </a:extLst>
          </p:cNvPr>
          <p:cNvSpPr/>
          <p:nvPr/>
        </p:nvSpPr>
        <p:spPr>
          <a:xfrm>
            <a:off x="3031958" y="4844716"/>
            <a:ext cx="2213810" cy="1283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4BEEDA-FEF4-4812-AC52-BCD7E13C2A4E}"/>
              </a:ext>
            </a:extLst>
          </p:cNvPr>
          <p:cNvSpPr/>
          <p:nvPr/>
        </p:nvSpPr>
        <p:spPr>
          <a:xfrm>
            <a:off x="6004557" y="5093369"/>
            <a:ext cx="1175889" cy="786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677F9-910F-45A6-B569-A96738CB69BC}"/>
              </a:ext>
            </a:extLst>
          </p:cNvPr>
          <p:cNvSpPr/>
          <p:nvPr/>
        </p:nvSpPr>
        <p:spPr>
          <a:xfrm>
            <a:off x="3406539" y="3531582"/>
            <a:ext cx="1175889" cy="786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89F326-BF15-4380-87D3-8A66AE961883}"/>
              </a:ext>
            </a:extLst>
          </p:cNvPr>
          <p:cNvSpPr/>
          <p:nvPr/>
        </p:nvSpPr>
        <p:spPr>
          <a:xfrm>
            <a:off x="1097280" y="5088201"/>
            <a:ext cx="1175889" cy="7860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Disc, I/O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9BBEBEB-A30D-45A1-8D8E-178A770BECEF}"/>
              </a:ext>
            </a:extLst>
          </p:cNvPr>
          <p:cNvCxnSpPr>
            <a:stCxn id="4" idx="0"/>
          </p:cNvCxnSpPr>
          <p:nvPr/>
        </p:nvCxnSpPr>
        <p:spPr>
          <a:xfrm rot="16200000" flipV="1">
            <a:off x="3803137" y="4508990"/>
            <a:ext cx="527072" cy="1443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ED087-9E71-4AFC-97F1-8DFE8873254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5245768" y="5486400"/>
            <a:ext cx="758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D77D8-8612-4B87-86E8-A02AC1BD0C1B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 flipV="1">
            <a:off x="2273169" y="5481232"/>
            <a:ext cx="758789" cy="5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8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B505-30F9-4F11-8FA5-7BFA7E8F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Getting to know the MSP430 </a:t>
            </a:r>
            <a:r>
              <a:rPr lang="en-US" b="1" i="1"/>
              <a:t>Hardware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A099-E08F-449D-9BF5-782DD0D6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&gt;&gt; Developing SW for embedded systems </a:t>
            </a:r>
            <a:r>
              <a:rPr lang="en-US" sz="2400" b="1" i="1" dirty="0"/>
              <a:t>requires </a:t>
            </a:r>
            <a:r>
              <a:rPr lang="en-US" sz="2400" dirty="0"/>
              <a:t>much more in-depth knowledge of target microprocessor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Need to understand architecture of the processor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&amp; Where code and data are stored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How much memory &amp; what resources are available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5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D93D-06FD-4D3C-AA7D-5EC97354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Microprocessor System HW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2F97-D217-4674-8B8B-D5ED94F0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87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CPU = Central Processing Unit = Core or brains of computer</a:t>
            </a:r>
          </a:p>
          <a:p>
            <a:pPr lvl="1"/>
            <a:r>
              <a:rPr lang="en-US" dirty="0"/>
              <a:t>Executes program instructions</a:t>
            </a:r>
          </a:p>
          <a:p>
            <a:pPr lvl="1"/>
            <a:r>
              <a:rPr lang="en-US" dirty="0"/>
              <a:t>Provides timing</a:t>
            </a:r>
          </a:p>
          <a:p>
            <a:pPr lvl="1"/>
            <a:r>
              <a:rPr lang="en-US" dirty="0"/>
              <a:t>Controls/Directs operation of memory and peripherals</a:t>
            </a:r>
          </a:p>
          <a:p>
            <a:r>
              <a:rPr lang="en-US" dirty="0"/>
              <a:t>Memory = Stores binary information</a:t>
            </a:r>
          </a:p>
          <a:p>
            <a:pPr lvl="1"/>
            <a:r>
              <a:rPr lang="en-US" dirty="0"/>
              <a:t>Under control of CPU (memory is DUMB!)</a:t>
            </a:r>
          </a:p>
          <a:p>
            <a:pPr lvl="1"/>
            <a:r>
              <a:rPr lang="en-US" dirty="0"/>
              <a:t>2 main types</a:t>
            </a:r>
          </a:p>
          <a:p>
            <a:pPr lvl="2"/>
            <a:r>
              <a:rPr lang="en-US" dirty="0"/>
              <a:t>Non-volatile -&gt; ROM/FLASH = code Memory</a:t>
            </a:r>
          </a:p>
          <a:p>
            <a:pPr lvl="2"/>
            <a:r>
              <a:rPr lang="en-US" dirty="0"/>
              <a:t>Volatile -&gt; RAM = Data Memory</a:t>
            </a:r>
          </a:p>
          <a:p>
            <a:r>
              <a:rPr lang="en-US" dirty="0"/>
              <a:t>Peripherals = Everything that’s not memory</a:t>
            </a:r>
          </a:p>
          <a:p>
            <a:pPr lvl="1"/>
            <a:r>
              <a:rPr lang="en-US" dirty="0"/>
              <a:t>Provide means of exchanging data with the I/O devices</a:t>
            </a:r>
          </a:p>
          <a:p>
            <a:pPr lvl="1"/>
            <a:r>
              <a:rPr lang="en-US" dirty="0"/>
              <a:t>I/O Access is similar to Memory Access in Embedded Systems </a:t>
            </a:r>
          </a:p>
          <a:p>
            <a:pPr lvl="2"/>
            <a:r>
              <a:rPr lang="en-US" dirty="0"/>
              <a:t>Memory Mapped Peripherals</a:t>
            </a:r>
          </a:p>
          <a:p>
            <a:r>
              <a:rPr lang="en-US" dirty="0"/>
              <a:t>CPU, Memory, Peripherals connected through </a:t>
            </a:r>
          </a:p>
          <a:p>
            <a:pPr lvl="1"/>
            <a:r>
              <a:rPr lang="en-US" dirty="0"/>
              <a:t>data lines, address lines &amp; control lines </a:t>
            </a:r>
          </a:p>
          <a:p>
            <a:r>
              <a:rPr lang="en-US" dirty="0"/>
              <a:t>Bus </a:t>
            </a:r>
          </a:p>
          <a:p>
            <a:pPr lvl="1"/>
            <a:r>
              <a:rPr lang="en-US" dirty="0"/>
              <a:t>Multiple connections in parallel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C2C0D-F03F-4EF7-B368-C2C5BDD8B717}"/>
              </a:ext>
            </a:extLst>
          </p:cNvPr>
          <p:cNvSpPr/>
          <p:nvPr/>
        </p:nvSpPr>
        <p:spPr>
          <a:xfrm>
            <a:off x="6313213" y="2921956"/>
            <a:ext cx="1008477" cy="1716506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83E6EA-D0F7-49A7-A693-0BF9C057DDF4}"/>
              </a:ext>
            </a:extLst>
          </p:cNvPr>
          <p:cNvSpPr/>
          <p:nvPr/>
        </p:nvSpPr>
        <p:spPr>
          <a:xfrm>
            <a:off x="10586261" y="3008894"/>
            <a:ext cx="1429750" cy="1450757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4B09D-2E65-45EC-92F4-FAD3A6C96F69}"/>
              </a:ext>
            </a:extLst>
          </p:cNvPr>
          <p:cNvSpPr/>
          <p:nvPr/>
        </p:nvSpPr>
        <p:spPr>
          <a:xfrm>
            <a:off x="7750629" y="5476661"/>
            <a:ext cx="2365829" cy="827863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Peripherals</a:t>
            </a:r>
          </a:p>
          <a:p>
            <a:pPr algn="ctr"/>
            <a:r>
              <a:rPr lang="en-US" dirty="0"/>
              <a:t>(I/O devices, etc.)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CAA52-CFD7-4C98-9570-62CD91193983}"/>
              </a:ext>
            </a:extLst>
          </p:cNvPr>
          <p:cNvCxnSpPr/>
          <p:nvPr/>
        </p:nvCxnSpPr>
        <p:spPr>
          <a:xfrm>
            <a:off x="7321691" y="3258841"/>
            <a:ext cx="326457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DF584A-84EF-4F57-BC1C-CA77B0AB35B7}"/>
              </a:ext>
            </a:extLst>
          </p:cNvPr>
          <p:cNvSpPr txBox="1"/>
          <p:nvPr/>
        </p:nvSpPr>
        <p:spPr>
          <a:xfrm>
            <a:off x="8272251" y="2939602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A3B666-4555-4070-927D-E812215C52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21690" y="3780209"/>
            <a:ext cx="3264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74C5C4-92D9-47D0-831C-C079BA1BAB31}"/>
              </a:ext>
            </a:extLst>
          </p:cNvPr>
          <p:cNvSpPr txBox="1"/>
          <p:nvPr/>
        </p:nvSpPr>
        <p:spPr>
          <a:xfrm>
            <a:off x="8272251" y="3461153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Bus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16FFE0-B650-45C7-A773-827C010E791E}"/>
              </a:ext>
            </a:extLst>
          </p:cNvPr>
          <p:cNvCxnSpPr/>
          <p:nvPr/>
        </p:nvCxnSpPr>
        <p:spPr>
          <a:xfrm>
            <a:off x="7321691" y="4258755"/>
            <a:ext cx="326457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B88294-C7A1-48B0-B61C-F4F522AB02F8}"/>
              </a:ext>
            </a:extLst>
          </p:cNvPr>
          <p:cNvSpPr txBox="1"/>
          <p:nvPr/>
        </p:nvSpPr>
        <p:spPr>
          <a:xfrm>
            <a:off x="8272251" y="393024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Bus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078517-EA55-472D-983C-7DA70C3F693E}"/>
              </a:ext>
            </a:extLst>
          </p:cNvPr>
          <p:cNvCxnSpPr/>
          <p:nvPr/>
        </p:nvCxnSpPr>
        <p:spPr>
          <a:xfrm flipV="1">
            <a:off x="9945911" y="4258755"/>
            <a:ext cx="0" cy="121790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39374-C4DC-4722-AEB7-82B23319C462}"/>
              </a:ext>
            </a:extLst>
          </p:cNvPr>
          <p:cNvCxnSpPr/>
          <p:nvPr/>
        </p:nvCxnSpPr>
        <p:spPr>
          <a:xfrm>
            <a:off x="7875811" y="3780208"/>
            <a:ext cx="0" cy="1696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CDA6AB-B9F2-40CC-AE41-DBD095BE67C1}"/>
                  </a:ext>
                </a:extLst>
              </p14:cNvPr>
              <p14:cNvContentPartPr/>
              <p14:nvPr/>
            </p14:nvContentPartPr>
            <p14:xfrm>
              <a:off x="7877106" y="377830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CDA6AB-B9F2-40CC-AE41-DBD095BE6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1466" y="3742668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91B4A9-C7D0-4B1D-A11E-6CC6244A5AE3}"/>
              </a:ext>
            </a:extLst>
          </p:cNvPr>
          <p:cNvCxnSpPr/>
          <p:nvPr/>
        </p:nvCxnSpPr>
        <p:spPr>
          <a:xfrm>
            <a:off x="1643743" y="5885161"/>
            <a:ext cx="81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B0F51D-2A19-4B51-9B2E-E12748D19C3D}"/>
              </a:ext>
            </a:extLst>
          </p:cNvPr>
          <p:cNvCxnSpPr/>
          <p:nvPr/>
        </p:nvCxnSpPr>
        <p:spPr>
          <a:xfrm flipH="1">
            <a:off x="1936750" y="5799890"/>
            <a:ext cx="127000" cy="15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5BB324-89AC-4A24-87C3-8AC5BE060F5F}"/>
              </a:ext>
            </a:extLst>
          </p:cNvPr>
          <p:cNvCxnSpPr/>
          <p:nvPr/>
        </p:nvCxnSpPr>
        <p:spPr>
          <a:xfrm flipH="1">
            <a:off x="9806211" y="3186029"/>
            <a:ext cx="127000" cy="1587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D55FC-7BAE-4782-B22B-5D08EF442F19}"/>
              </a:ext>
            </a:extLst>
          </p:cNvPr>
          <p:cNvCxnSpPr/>
          <p:nvPr/>
        </p:nvCxnSpPr>
        <p:spPr>
          <a:xfrm flipH="1">
            <a:off x="9754201" y="3693674"/>
            <a:ext cx="127000" cy="1587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FF423C-69F8-4E4B-B475-6E85ECCBC0BA}"/>
              </a:ext>
            </a:extLst>
          </p:cNvPr>
          <p:cNvCxnSpPr/>
          <p:nvPr/>
        </p:nvCxnSpPr>
        <p:spPr>
          <a:xfrm flipH="1">
            <a:off x="9655778" y="4179380"/>
            <a:ext cx="127000" cy="1587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9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BF9-7F9D-4ED1-9E81-D85F480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(PC-style) Computing Hardware/Software Hierarchy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2ADB05-5521-478B-9BB5-41F9CFDE5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4215"/>
              </p:ext>
            </p:extLst>
          </p:nvPr>
        </p:nvGraphicFramePr>
        <p:xfrm>
          <a:off x="1096963" y="1846261"/>
          <a:ext cx="4261100" cy="450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1100">
                  <a:extLst>
                    <a:ext uri="{9D8B030D-6E8A-4147-A177-3AD203B41FA5}">
                      <a16:colId xmlns:a16="http://schemas.microsoft.com/office/drawing/2014/main" val="1791964950"/>
                    </a:ext>
                  </a:extLst>
                </a:gridCol>
              </a:tblGrid>
              <a:tr h="1106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Office, </a:t>
                      </a:r>
                      <a:r>
                        <a:rPr lang="en-US" b="1" dirty="0" err="1"/>
                        <a:t>Matlab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17538"/>
                  </a:ext>
                </a:extLst>
              </a:tr>
              <a:tr h="1106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 = User Interface</a:t>
                      </a:r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Win 10, Linux, MacOS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89174"/>
                  </a:ext>
                </a:extLst>
              </a:tr>
              <a:tr h="1106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SW = Interface to HW </a:t>
                      </a:r>
                    </a:p>
                    <a:p>
                      <a:pPr algn="ctr"/>
                      <a:r>
                        <a:rPr lang="en-US" dirty="0"/>
                        <a:t>(Hardware Abstraction Layer)</a:t>
                      </a:r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Device Drivers, BIOS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18455"/>
                  </a:ext>
                </a:extLst>
              </a:tr>
              <a:tr h="11065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Layer = CPU, MEM., Peripherals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0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8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FA27-E573-443E-B75C-8A511188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Computing Hardware/Software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8F82-0F88-441F-B521-FDE7D391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gets “squashed” in an embedded system…</a:t>
            </a:r>
          </a:p>
          <a:p>
            <a:endParaRPr lang="en-US" dirty="0"/>
          </a:p>
          <a:p>
            <a:r>
              <a:rPr lang="en-US" dirty="0"/>
              <a:t>Application (singular!) </a:t>
            </a:r>
          </a:p>
          <a:p>
            <a:pPr lvl="1"/>
            <a:r>
              <a:rPr lang="en-US" dirty="0"/>
              <a:t>Closely integrated with Hardware Layer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I/O is Low Level</a:t>
            </a:r>
          </a:p>
          <a:p>
            <a:pPr lvl="1"/>
            <a:r>
              <a:rPr lang="en-US" dirty="0"/>
              <a:t>Reads/Writes to pins of Microprocess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Little or no wrapping of I/O functions (no </a:t>
            </a:r>
            <a:r>
              <a:rPr lang="en-US" dirty="0" err="1"/>
              <a:t>printf</a:t>
            </a:r>
            <a:r>
              <a:rPr lang="en-US" dirty="0"/>
              <a:t>(), etc.)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E414D-483F-49E8-B627-BC505C27C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172420"/>
              </p:ext>
            </p:extLst>
          </p:nvPr>
        </p:nvGraphicFramePr>
        <p:xfrm>
          <a:off x="6551279" y="2376573"/>
          <a:ext cx="3860048" cy="213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048">
                  <a:extLst>
                    <a:ext uri="{9D8B030D-6E8A-4147-A177-3AD203B41FA5}">
                      <a16:colId xmlns:a16="http://schemas.microsoft.com/office/drawing/2014/main" val="1791964950"/>
                    </a:ext>
                  </a:extLst>
                </a:gridCol>
              </a:tblGrid>
              <a:tr h="680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017538"/>
                  </a:ext>
                </a:extLst>
              </a:tr>
              <a:tr h="641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System/OS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89174"/>
                  </a:ext>
                </a:extLst>
              </a:tr>
              <a:tr h="81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Layer = CPU, MEM., Peripherals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0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88DF-A98D-4994-8F96-0E4A97B1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4F77-0364-4C7D-B163-47EB204C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Most microprocessor/microcontrollers are use one of the following architectures </a:t>
            </a:r>
          </a:p>
          <a:p>
            <a:endParaRPr lang="en-US" dirty="0"/>
          </a:p>
          <a:p>
            <a:r>
              <a:rPr lang="en-US" b="1" i="1" dirty="0"/>
              <a:t>Von </a:t>
            </a:r>
            <a:r>
              <a:rPr lang="en-US" b="1" i="1" dirty="0" err="1"/>
              <a:t>Nuemann</a:t>
            </a:r>
            <a:r>
              <a:rPr lang="en-US" b="1" i="1" dirty="0"/>
              <a:t> </a:t>
            </a:r>
            <a:r>
              <a:rPr lang="en-US" dirty="0"/>
              <a:t>(or IAS or Princeton) Architecture </a:t>
            </a:r>
          </a:p>
          <a:p>
            <a:r>
              <a:rPr lang="en-US" dirty="0"/>
              <a:t>-- first used for IAS Computer (~1952) </a:t>
            </a:r>
          </a:p>
          <a:p>
            <a:endParaRPr lang="en-US" dirty="0"/>
          </a:p>
          <a:p>
            <a:r>
              <a:rPr lang="en-US" b="1" i="1" dirty="0"/>
              <a:t>Harvard Architecture </a:t>
            </a:r>
            <a:endParaRPr lang="en-US" dirty="0"/>
          </a:p>
          <a:p>
            <a:r>
              <a:rPr lang="en-US" dirty="0"/>
              <a:t>-- first used by Harvard Mark I (~1944) </a:t>
            </a:r>
          </a:p>
        </p:txBody>
      </p:sp>
    </p:spTree>
    <p:extLst>
      <p:ext uri="{BB962C8B-B14F-4D97-AF65-F5344CB8AC3E}">
        <p14:creationId xmlns:p14="http://schemas.microsoft.com/office/powerpoint/2010/main" val="32152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79E-7C74-4A44-B174-80959E6B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Harvard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6215-C88A-4CB8-B83D-FBC58579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Memory for Data and Instruction </a:t>
            </a:r>
          </a:p>
          <a:p>
            <a:r>
              <a:rPr lang="en-US" dirty="0"/>
              <a:t>Data and Instruction Fetch happens at the same time</a:t>
            </a:r>
          </a:p>
          <a:p>
            <a:pPr lvl="1"/>
            <a:r>
              <a:rPr lang="en-US" dirty="0"/>
              <a:t>Single instruction cycle</a:t>
            </a:r>
          </a:p>
          <a:p>
            <a:r>
              <a:rPr lang="en-US" dirty="0"/>
              <a:t>More complicated and costlier development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3B3605-645C-43B1-8D84-6BE6F22C0734}"/>
              </a:ext>
            </a:extLst>
          </p:cNvPr>
          <p:cNvSpPr/>
          <p:nvPr/>
        </p:nvSpPr>
        <p:spPr>
          <a:xfrm>
            <a:off x="7082587" y="3584405"/>
            <a:ext cx="1203158" cy="1074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660091-F997-4F0A-A938-8F2C59815021}"/>
              </a:ext>
            </a:extLst>
          </p:cNvPr>
          <p:cNvSpPr/>
          <p:nvPr/>
        </p:nvSpPr>
        <p:spPr>
          <a:xfrm>
            <a:off x="4615311" y="3593429"/>
            <a:ext cx="1203158" cy="1074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Mem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95B03D-4863-4CB6-99BF-F62684875CB3}"/>
              </a:ext>
            </a:extLst>
          </p:cNvPr>
          <p:cNvSpPr/>
          <p:nvPr/>
        </p:nvSpPr>
        <p:spPr>
          <a:xfrm>
            <a:off x="9846742" y="3593429"/>
            <a:ext cx="1203158" cy="1074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Mem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321850-7A26-4E0F-84D1-A65C7190DE4A}"/>
              </a:ext>
            </a:extLst>
          </p:cNvPr>
          <p:cNvCxnSpPr>
            <a:cxnSpLocks/>
          </p:cNvCxnSpPr>
          <p:nvPr/>
        </p:nvCxnSpPr>
        <p:spPr>
          <a:xfrm flipH="1">
            <a:off x="5818470" y="3811501"/>
            <a:ext cx="126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C61A25-4041-4D68-9E38-5E8912476CBE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818469" y="4121816"/>
            <a:ext cx="1264118" cy="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5DF9D8-6991-4CE6-9522-35EDA5F0873C}"/>
              </a:ext>
            </a:extLst>
          </p:cNvPr>
          <p:cNvCxnSpPr>
            <a:cxnSpLocks/>
          </p:cNvCxnSpPr>
          <p:nvPr/>
        </p:nvCxnSpPr>
        <p:spPr>
          <a:xfrm>
            <a:off x="5818469" y="4468726"/>
            <a:ext cx="1264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7B894-842F-46E4-A3E4-751AC80CF629}"/>
              </a:ext>
            </a:extLst>
          </p:cNvPr>
          <p:cNvSpPr txBox="1"/>
          <p:nvPr/>
        </p:nvSpPr>
        <p:spPr>
          <a:xfrm>
            <a:off x="6019471" y="3546823"/>
            <a:ext cx="912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</a:t>
            </a:r>
            <a:r>
              <a:rPr lang="en-US" sz="1400" dirty="0"/>
              <a:t> </a:t>
            </a:r>
            <a:r>
              <a:rPr lang="en-US" sz="1400" dirty="0" err="1"/>
              <a:t>Addr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28E84-B3FB-4171-83C2-49509067B65D}"/>
              </a:ext>
            </a:extLst>
          </p:cNvPr>
          <p:cNvSpPr txBox="1"/>
          <p:nvPr/>
        </p:nvSpPr>
        <p:spPr>
          <a:xfrm>
            <a:off x="6195610" y="3884709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Code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140FC-C319-4F6D-AE3E-9A934360C60E}"/>
              </a:ext>
            </a:extLst>
          </p:cNvPr>
          <p:cNvSpPr txBox="1"/>
          <p:nvPr/>
        </p:nvSpPr>
        <p:spPr>
          <a:xfrm>
            <a:off x="6093374" y="421052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E9267-22A9-4168-8EC2-FC5C9B8DCD2C}"/>
              </a:ext>
            </a:extLst>
          </p:cNvPr>
          <p:cNvCxnSpPr>
            <a:cxnSpLocks/>
          </p:cNvCxnSpPr>
          <p:nvPr/>
        </p:nvCxnSpPr>
        <p:spPr>
          <a:xfrm flipH="1">
            <a:off x="8282723" y="3811501"/>
            <a:ext cx="1564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9A890-7156-430C-924A-02B47FC8229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282721" y="4130840"/>
            <a:ext cx="1564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A7835F-F640-43BC-B780-E376AA75BAFF}"/>
              </a:ext>
            </a:extLst>
          </p:cNvPr>
          <p:cNvCxnSpPr>
            <a:cxnSpLocks/>
          </p:cNvCxnSpPr>
          <p:nvPr/>
        </p:nvCxnSpPr>
        <p:spPr>
          <a:xfrm>
            <a:off x="8282721" y="4468726"/>
            <a:ext cx="1564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218EBF-A738-482A-A294-CC4B7402B920}"/>
              </a:ext>
            </a:extLst>
          </p:cNvPr>
          <p:cNvSpPr txBox="1"/>
          <p:nvPr/>
        </p:nvSpPr>
        <p:spPr>
          <a:xfrm>
            <a:off x="8483723" y="3546823"/>
            <a:ext cx="921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</a:t>
            </a:r>
            <a:r>
              <a:rPr lang="en-US" sz="1400" dirty="0" err="1"/>
              <a:t>Addr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603A6-00C8-448F-8724-958F205286AC}"/>
              </a:ext>
            </a:extLst>
          </p:cNvPr>
          <p:cNvSpPr txBox="1"/>
          <p:nvPr/>
        </p:nvSpPr>
        <p:spPr>
          <a:xfrm>
            <a:off x="8478887" y="3884709"/>
            <a:ext cx="8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Bus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033A98-AB90-49BC-83D9-FB69FFAA222B}"/>
              </a:ext>
            </a:extLst>
          </p:cNvPr>
          <p:cNvSpPr txBox="1"/>
          <p:nvPr/>
        </p:nvSpPr>
        <p:spPr>
          <a:xfrm>
            <a:off x="8557626" y="4210527"/>
            <a:ext cx="72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653BB8-C454-47AF-9FF6-1B1782B8AF23}"/>
              </a:ext>
            </a:extLst>
          </p:cNvPr>
          <p:cNvSpPr/>
          <p:nvPr/>
        </p:nvSpPr>
        <p:spPr>
          <a:xfrm>
            <a:off x="8203453" y="5670406"/>
            <a:ext cx="1894667" cy="588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94A334-E6A8-430B-934D-5DBCC648CFDC}"/>
              </a:ext>
            </a:extLst>
          </p:cNvPr>
          <p:cNvCxnSpPr/>
          <p:nvPr/>
        </p:nvCxnSpPr>
        <p:spPr>
          <a:xfrm>
            <a:off x="9405129" y="3811501"/>
            <a:ext cx="0" cy="185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70271D-2F2C-4FD3-8C14-EA38D1FEDBA2}"/>
              </a:ext>
            </a:extLst>
          </p:cNvPr>
          <p:cNvCxnSpPr/>
          <p:nvPr/>
        </p:nvCxnSpPr>
        <p:spPr>
          <a:xfrm>
            <a:off x="9567442" y="4130840"/>
            <a:ext cx="0" cy="15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A2F025-F178-4152-BB1B-B6BDC882B8DE}"/>
              </a:ext>
            </a:extLst>
          </p:cNvPr>
          <p:cNvCxnSpPr/>
          <p:nvPr/>
        </p:nvCxnSpPr>
        <p:spPr>
          <a:xfrm>
            <a:off x="9694442" y="4468726"/>
            <a:ext cx="0" cy="12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2AC4FD5-46E5-4443-B1F2-92368F32C9BB}"/>
                  </a:ext>
                </a:extLst>
              </p14:cNvPr>
              <p14:cNvContentPartPr/>
              <p14:nvPr/>
            </p14:nvContentPartPr>
            <p14:xfrm>
              <a:off x="9696771" y="447089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2AC4FD5-46E5-4443-B1F2-92368F32C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8771" y="44532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8474DBD-7A2D-484F-AEDF-F190D09E59E1}"/>
                  </a:ext>
                </a:extLst>
              </p14:cNvPr>
              <p14:cNvContentPartPr/>
              <p14:nvPr/>
            </p14:nvContentPartPr>
            <p14:xfrm>
              <a:off x="9567891" y="4130427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8474DBD-7A2D-484F-AEDF-F190D09E5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251" y="41124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1BE19B-463B-4BA5-AE03-F98F38CF0DD3}"/>
                  </a:ext>
                </a:extLst>
              </p14:cNvPr>
              <p14:cNvContentPartPr/>
              <p14:nvPr/>
            </p14:nvContentPartPr>
            <p14:xfrm>
              <a:off x="9406251" y="381380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1BE19B-463B-4BA5-AE03-F98F38CF0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251" y="379580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7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1432</Words>
  <Application>Microsoft Office PowerPoint</Application>
  <PresentationFormat>Widescreen</PresentationFormat>
  <Paragraphs>282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Cambria Math</vt:lpstr>
      <vt:lpstr>Retrospect</vt:lpstr>
      <vt:lpstr>Getting to know the Hardware: The MSP430F5529 Architecture &amp; Memory Map </vt:lpstr>
      <vt:lpstr>  Getting to know the MSP430 Hardware  </vt:lpstr>
      <vt:lpstr>Getting to know the MSP430 Hardware  </vt:lpstr>
      <vt:lpstr>Getting to know the MSP430 Hardware  </vt:lpstr>
      <vt:lpstr>General Microprocessor System HW Architecture</vt:lpstr>
      <vt:lpstr>General Purpose (PC-style) Computing Hardware/Software Hierarchy </vt:lpstr>
      <vt:lpstr>Embedded System Computing Hardware/Software Hierarchy </vt:lpstr>
      <vt:lpstr>Architectures</vt:lpstr>
      <vt:lpstr>Harvard Architecture</vt:lpstr>
      <vt:lpstr>Von Neumann  Architecture </vt:lpstr>
      <vt:lpstr>MSP430F5529 – Functional Block Diagram</vt:lpstr>
      <vt:lpstr>PowerPoint Presentation</vt:lpstr>
      <vt:lpstr>Memory Organization</vt:lpstr>
      <vt:lpstr>Memory Organization</vt:lpstr>
      <vt:lpstr>Volatile vs Non-volatile Memory</vt:lpstr>
      <vt:lpstr>MSP430 is 16-bit microcontroller</vt:lpstr>
      <vt:lpstr>Memory Size Conversion</vt:lpstr>
      <vt:lpstr>Memory Organization</vt:lpstr>
      <vt:lpstr>Internal Registers</vt:lpstr>
      <vt:lpstr>Peripherals</vt:lpstr>
      <vt:lpstr>Consider this C code for a General-Purpose computer</vt:lpstr>
      <vt:lpstr>C code for a General-Purpose computer</vt:lpstr>
      <vt:lpstr>C code for a General-Purpose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the Hardware: The MSP430F5529 Architecture &amp; Memory Map </dc:title>
  <dc:creator>Yarkin Doroz</dc:creator>
  <cp:lastModifiedBy>Yarkin Doroz</cp:lastModifiedBy>
  <cp:revision>57</cp:revision>
  <dcterms:created xsi:type="dcterms:W3CDTF">2019-10-16T22:19:36Z</dcterms:created>
  <dcterms:modified xsi:type="dcterms:W3CDTF">2020-01-23T03:28:57Z</dcterms:modified>
</cp:coreProperties>
</file>