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83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678" autoAdjust="0"/>
  </p:normalViewPr>
  <p:slideViewPr>
    <p:cSldViewPr snapToGrid="0" snapToObjects="1">
      <p:cViewPr varScale="1">
        <p:scale>
          <a:sx n="80" d="100"/>
          <a:sy n="80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56A7D-62EF-4AC8-B460-977783C0F57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6D1B0-4E39-4B6E-A7FB-47E013F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5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8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4FFEB5-5D58-F544-8537-99AC2257EE2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F0B-367D-8D4C-971B-9703DEA0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1" dirty="0"/>
              <a:t>Digital I/O using the MSP430F5529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7E216-45CD-6641-9EE4-7C55D81A7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/>
              <a:t>#6-7-8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2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B357-6A07-4577-8C4B-5708F591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</a:t>
            </a:r>
            <a:r>
              <a:rPr lang="en-US" u="sng" dirty="0"/>
              <a:t>Better Way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C206-1F34-4EBC-9579-E46C81E7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Pins might be used by other functions, so we should avoid overwriting them.</a:t>
            </a:r>
          </a:p>
          <a:p>
            <a:pPr lvl="1"/>
            <a:r>
              <a:rPr lang="en-US" dirty="0"/>
              <a:t>Preserve the settings of Pins 2 and 3.</a:t>
            </a:r>
          </a:p>
          <a:p>
            <a:pPr marL="0" indent="0">
              <a:buNone/>
            </a:pPr>
            <a:r>
              <a:rPr lang="en-US" dirty="0"/>
              <a:t>&gt;&gt; This requires some bitwise operations</a:t>
            </a:r>
          </a:p>
          <a:p>
            <a:pPr lvl="1"/>
            <a:r>
              <a:rPr lang="en-US" dirty="0"/>
              <a:t>We will use AND </a:t>
            </a:r>
            <a:r>
              <a:rPr lang="en-US" dirty="0" err="1"/>
              <a:t>and</a:t>
            </a:r>
            <a:r>
              <a:rPr lang="en-US" dirty="0"/>
              <a:t> OR operations in combination to avoid overwriting certain bits</a:t>
            </a:r>
          </a:p>
          <a:p>
            <a:r>
              <a:rPr lang="en-US" dirty="0"/>
              <a:t>P3SEL:</a:t>
            </a:r>
          </a:p>
          <a:p>
            <a:pPr lvl="1"/>
            <a:r>
              <a:rPr lang="en-US" dirty="0"/>
              <a:t>Set necessary bits to 0</a:t>
            </a:r>
          </a:p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0 0 0 0 X </a:t>
            </a:r>
            <a:r>
              <a:rPr lang="en-US" dirty="0" err="1">
                <a:sym typeface="Wingdings" panose="05000000000000000000" pitchFamily="2" charset="2"/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 0 0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C07C51-6656-4747-97E3-E617FBE7FF57}"/>
                  </a:ext>
                </a:extLst>
              </p:cNvPr>
              <p:cNvSpPr txBox="1"/>
              <p:nvPr/>
            </p:nvSpPr>
            <p:spPr>
              <a:xfrm>
                <a:off x="5104512" y="4761098"/>
                <a:ext cx="141064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∗∗∗∗   ∗∗∗∗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&amp;  0000   1100</a:t>
                </a:r>
              </a:p>
              <a:p>
                <a:r>
                  <a:rPr lang="en-US" dirty="0"/>
                  <a:t>      0000   **00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C07C51-6656-4747-97E3-E617FBE7F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12" y="4761098"/>
                <a:ext cx="1410643" cy="1107996"/>
              </a:xfrm>
              <a:prstGeom prst="rect">
                <a:avLst/>
              </a:prstGeom>
              <a:blipFill>
                <a:blip r:embed="rId2"/>
                <a:stretch>
                  <a:fillRect l="-6034" r="-9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A70514-719E-4D55-810B-224585159298}"/>
              </a:ext>
            </a:extLst>
          </p:cNvPr>
          <p:cNvCxnSpPr>
            <a:cxnSpLocks/>
          </p:cNvCxnSpPr>
          <p:nvPr/>
        </p:nvCxnSpPr>
        <p:spPr>
          <a:xfrm flipV="1">
            <a:off x="5104512" y="5315096"/>
            <a:ext cx="163317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87C8CD-0D99-4B5F-8D6E-DC3EDB3BA4FB}"/>
              </a:ext>
            </a:extLst>
          </p:cNvPr>
          <p:cNvCxnSpPr/>
          <p:nvPr/>
        </p:nvCxnSpPr>
        <p:spPr>
          <a:xfrm>
            <a:off x="6737684" y="5149516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A02686-8172-4E10-93CE-E7AB36F44395}"/>
              </a:ext>
            </a:extLst>
          </p:cNvPr>
          <p:cNvSpPr txBox="1"/>
          <p:nvPr/>
        </p:nvSpPr>
        <p:spPr>
          <a:xfrm>
            <a:off x="6866021" y="476109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22E7B-D0BE-4DD8-B070-CA26C4EC0DB3}"/>
              </a:ext>
            </a:extLst>
          </p:cNvPr>
          <p:cNvSpPr txBox="1"/>
          <p:nvPr/>
        </p:nvSpPr>
        <p:spPr>
          <a:xfrm>
            <a:off x="7764379" y="494576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0x0C</a:t>
            </a:r>
          </a:p>
        </p:txBody>
      </p:sp>
    </p:spTree>
    <p:extLst>
      <p:ext uri="{BB962C8B-B14F-4D97-AF65-F5344CB8AC3E}">
        <p14:creationId xmlns:p14="http://schemas.microsoft.com/office/powerpoint/2010/main" val="28924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57C3-BF1F-4D2F-A089-7907B6D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</a:t>
            </a:r>
            <a:r>
              <a:rPr lang="en-US" u="sng" dirty="0"/>
              <a:t>Better Way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27D8-5824-458D-B731-6216E522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P3DIR:</a:t>
            </a:r>
          </a:p>
          <a:p>
            <a:pPr lvl="1"/>
            <a:r>
              <a:rPr lang="en-US" dirty="0"/>
              <a:t>Set necessary bits to 0 or 1 </a:t>
            </a:r>
          </a:p>
          <a:p>
            <a:pPr lvl="1"/>
            <a:r>
              <a:rPr lang="en-US" dirty="0"/>
              <a:t>We can do it in 2 steps</a:t>
            </a:r>
          </a:p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1 1 1 1 X </a:t>
            </a:r>
            <a:r>
              <a:rPr lang="en-US" dirty="0" err="1">
                <a:sym typeface="Wingdings" panose="05000000000000000000" pitchFamily="2" charset="2"/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 0 0</a:t>
            </a:r>
          </a:p>
          <a:p>
            <a:r>
              <a:rPr lang="en-US" b="1" dirty="0"/>
              <a:t>Step 1:</a:t>
            </a:r>
          </a:p>
          <a:p>
            <a:endParaRPr lang="en-US" dirty="0"/>
          </a:p>
          <a:p>
            <a:r>
              <a:rPr lang="en-US" b="1" dirty="0"/>
              <a:t>Step 2: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FDBA-A5E3-44EE-85FD-70DC2B74EB24}"/>
                  </a:ext>
                </a:extLst>
              </p:cNvPr>
              <p:cNvSpPr txBox="1"/>
              <p:nvPr/>
            </p:nvSpPr>
            <p:spPr>
              <a:xfrm>
                <a:off x="5024302" y="3525252"/>
                <a:ext cx="141064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∗∗∗∗   ∗∗∗∗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|   1111   0000</a:t>
                </a:r>
              </a:p>
              <a:p>
                <a:r>
                  <a:rPr lang="en-US" dirty="0"/>
                  <a:t>      1111   ****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FDBA-A5E3-44EE-85FD-70DC2B74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02" y="3525252"/>
                <a:ext cx="1410643" cy="1107996"/>
              </a:xfrm>
              <a:prstGeom prst="rect">
                <a:avLst/>
              </a:prstGeom>
              <a:blipFill>
                <a:blip r:embed="rId2"/>
                <a:stretch>
                  <a:fillRect l="-6034" r="-9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1419E-CAE1-4D50-8712-0CD889984CF8}"/>
              </a:ext>
            </a:extLst>
          </p:cNvPr>
          <p:cNvCxnSpPr>
            <a:cxnSpLocks/>
          </p:cNvCxnSpPr>
          <p:nvPr/>
        </p:nvCxnSpPr>
        <p:spPr>
          <a:xfrm flipV="1">
            <a:off x="5024302" y="4079250"/>
            <a:ext cx="163317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77900-93CB-4927-850E-E761EF30C0A7}"/>
                  </a:ext>
                </a:extLst>
              </p:cNvPr>
              <p:cNvSpPr txBox="1"/>
              <p:nvPr/>
            </p:nvSpPr>
            <p:spPr>
              <a:xfrm>
                <a:off x="5056386" y="4889434"/>
                <a:ext cx="152605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1111   ∗∗∗∗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&amp;  1111    1100</a:t>
                </a:r>
              </a:p>
              <a:p>
                <a:r>
                  <a:rPr lang="en-US" dirty="0"/>
                  <a:t>      1111    **00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77900-93CB-4927-850E-E761EF30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386" y="4889434"/>
                <a:ext cx="1526059" cy="1107996"/>
              </a:xfrm>
              <a:prstGeom prst="rect">
                <a:avLst/>
              </a:prstGeom>
              <a:blipFill>
                <a:blip r:embed="rId3"/>
                <a:stretch>
                  <a:fillRect l="-5578" r="-4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632B0B-5CDB-43A6-9D4C-4F036C6E8494}"/>
              </a:ext>
            </a:extLst>
          </p:cNvPr>
          <p:cNvCxnSpPr>
            <a:cxnSpLocks/>
          </p:cNvCxnSpPr>
          <p:nvPr/>
        </p:nvCxnSpPr>
        <p:spPr>
          <a:xfrm flipV="1">
            <a:off x="5056386" y="5443432"/>
            <a:ext cx="163317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9CE5E7-476F-45A8-9CA7-D826FE2CB0EF}"/>
              </a:ext>
            </a:extLst>
          </p:cNvPr>
          <p:cNvCxnSpPr/>
          <p:nvPr/>
        </p:nvCxnSpPr>
        <p:spPr>
          <a:xfrm>
            <a:off x="6737684" y="391367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C778B6-A95E-47C8-B0DD-0E2AF87ED7BD}"/>
              </a:ext>
            </a:extLst>
          </p:cNvPr>
          <p:cNvSpPr txBox="1"/>
          <p:nvPr/>
        </p:nvSpPr>
        <p:spPr>
          <a:xfrm>
            <a:off x="6866021" y="352525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A0183-5F0B-4142-8D79-547718A21C6E}"/>
              </a:ext>
            </a:extLst>
          </p:cNvPr>
          <p:cNvCxnSpPr/>
          <p:nvPr/>
        </p:nvCxnSpPr>
        <p:spPr>
          <a:xfrm>
            <a:off x="6737684" y="529085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E08690-85C6-4A25-A9C8-B36F00B15806}"/>
              </a:ext>
            </a:extLst>
          </p:cNvPr>
          <p:cNvSpPr txBox="1"/>
          <p:nvPr/>
        </p:nvSpPr>
        <p:spPr>
          <a:xfrm>
            <a:off x="6866021" y="490243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73375-5F7A-424F-862E-94328F6FF974}"/>
              </a:ext>
            </a:extLst>
          </p:cNvPr>
          <p:cNvSpPr txBox="1"/>
          <p:nvPr/>
        </p:nvSpPr>
        <p:spPr>
          <a:xfrm>
            <a:off x="7833029" y="370992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A3F36-4FF9-4B0E-8976-C9AF9CE6CAA8}"/>
              </a:ext>
            </a:extLst>
          </p:cNvPr>
          <p:cNvSpPr txBox="1"/>
          <p:nvPr/>
        </p:nvSpPr>
        <p:spPr>
          <a:xfrm>
            <a:off x="7807323" y="5130430"/>
            <a:ext cx="6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0xFC</a:t>
            </a:r>
          </a:p>
        </p:txBody>
      </p:sp>
    </p:spTree>
    <p:extLst>
      <p:ext uri="{BB962C8B-B14F-4D97-AF65-F5344CB8AC3E}">
        <p14:creationId xmlns:p14="http://schemas.microsoft.com/office/powerpoint/2010/main" val="402800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0D5B-44C3-4E56-92B8-34CE8F0E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</a:t>
            </a:r>
            <a:r>
              <a:rPr lang="en-US" u="sng" dirty="0"/>
              <a:t>Better Way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3EF7-1896-480D-88B6-283E3B06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C:</a:t>
            </a:r>
          </a:p>
          <a:p>
            <a:endParaRPr lang="en-US" dirty="0"/>
          </a:p>
          <a:p>
            <a:r>
              <a:rPr lang="en-US" dirty="0"/>
              <a:t>P3SEL = P3SEL &amp; 0x0C;</a:t>
            </a:r>
          </a:p>
          <a:p>
            <a:endParaRPr lang="en-US" dirty="0"/>
          </a:p>
          <a:p>
            <a:r>
              <a:rPr lang="en-US" dirty="0"/>
              <a:t>P3DIR = P3DIR | 0xF0;</a:t>
            </a:r>
          </a:p>
          <a:p>
            <a:r>
              <a:rPr lang="en-US" dirty="0"/>
              <a:t>P3DIR = P3DIR &amp; 0xFC;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3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1220-B27E-4E35-B590-E0690059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“Magic Numbers”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7E82B-0F70-42C4-9468-BCCC4691F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r>
                  <a:rPr lang="en-US" dirty="0"/>
                  <a:t>&gt;&gt; In C, there is always multiple ways to implement the same functionality </a:t>
                </a:r>
              </a:p>
              <a:p>
                <a:r>
                  <a:rPr lang="en-US" dirty="0"/>
                  <a:t>&gt;&gt; Some ways are accepted as representing better coding style </a:t>
                </a:r>
              </a:p>
              <a:p>
                <a:pPr lvl="1"/>
                <a:r>
                  <a:rPr lang="en-US" dirty="0"/>
                  <a:t>Try to avoid “</a:t>
                </a:r>
                <a:r>
                  <a:rPr lang="en-US" i="1" dirty="0"/>
                  <a:t>magic numbers</a:t>
                </a:r>
                <a:r>
                  <a:rPr lang="en-US" dirty="0"/>
                  <a:t>” = fixed hard-coded numbers that appear in code without explanation of their meaning or purpose </a:t>
                </a:r>
              </a:p>
              <a:p>
                <a:r>
                  <a:rPr lang="en-US" dirty="0"/>
                  <a:t>&gt;&gt; These values are pre-defined in the msp430f5529.h header file ... we can just use '</a:t>
                </a:r>
                <a:r>
                  <a:rPr lang="en-US" dirty="0" err="1"/>
                  <a:t>em</a:t>
                </a:r>
                <a:r>
                  <a:rPr lang="en-US" dirty="0"/>
                  <a:t>!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7E82B-0F70-42C4-9468-BCCC4691F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300919-4111-4961-908B-2137BDE17A41}"/>
                  </a:ext>
                </a:extLst>
              </p:cNvPr>
              <p:cNvSpPr txBox="1"/>
              <p:nvPr/>
            </p:nvSpPr>
            <p:spPr>
              <a:xfrm>
                <a:off x="1227221" y="3858127"/>
                <a:ext cx="1949115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𝐵𝐼𝑇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0=00000001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𝐵𝐼𝑇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=0000001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𝐵𝐼𝑇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=000001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𝐵𝐼𝑇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300919-4111-4961-908B-2137BDE17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21" y="3858127"/>
                <a:ext cx="1949115" cy="1661993"/>
              </a:xfrm>
              <a:prstGeom prst="rect">
                <a:avLst/>
              </a:prstGeom>
              <a:blipFill>
                <a:blip r:embed="rId3"/>
                <a:stretch>
                  <a:fillRect l="-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13BE3-097D-4A29-9BEA-8136808B7A9E}"/>
                  </a:ext>
                </a:extLst>
              </p:cNvPr>
              <p:cNvSpPr txBox="1"/>
              <p:nvPr/>
            </p:nvSpPr>
            <p:spPr>
              <a:xfrm>
                <a:off x="3935930" y="3854176"/>
                <a:ext cx="1949115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𝐵𝐼𝑇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𝐵𝐼𝑇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𝐵𝐼𝑇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𝐵𝐼𝑇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0000000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13BE3-097D-4A29-9BEA-8136808B7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930" y="3854176"/>
                <a:ext cx="1949115" cy="1661993"/>
              </a:xfrm>
              <a:prstGeom prst="rect">
                <a:avLst/>
              </a:prstGeom>
              <a:blipFill>
                <a:blip r:embed="rId4"/>
                <a:stretch>
                  <a:fillRect l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B9559-0023-462C-88CC-266DB5643766}"/>
                  </a:ext>
                </a:extLst>
              </p:cNvPr>
              <p:cNvSpPr txBox="1"/>
              <p:nvPr/>
            </p:nvSpPr>
            <p:spPr>
              <a:xfrm>
                <a:off x="2808973" y="5184830"/>
                <a:ext cx="113011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0000 0100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0000 1000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0000 1100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B9559-0023-462C-88CC-266DB564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973" y="5184830"/>
                <a:ext cx="1130118" cy="830997"/>
              </a:xfrm>
              <a:prstGeom prst="rect">
                <a:avLst/>
              </a:prstGeom>
              <a:blipFill>
                <a:blip r:embed="rId5"/>
                <a:stretch>
                  <a:fillRect l="-4865" r="-4865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20FA3F-66CD-4002-BADE-6C9434A25308}"/>
              </a:ext>
            </a:extLst>
          </p:cNvPr>
          <p:cNvCxnSpPr>
            <a:cxnSpLocks/>
          </p:cNvCxnSpPr>
          <p:nvPr/>
        </p:nvCxnSpPr>
        <p:spPr>
          <a:xfrm>
            <a:off x="2679032" y="5740757"/>
            <a:ext cx="13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5B55CD-FF59-4F46-9CBD-38E3BB0BF2BF}"/>
                  </a:ext>
                </a:extLst>
              </p:cNvPr>
              <p:cNvSpPr txBox="1"/>
              <p:nvPr/>
            </p:nvSpPr>
            <p:spPr>
              <a:xfrm>
                <a:off x="4536544" y="5184830"/>
                <a:ext cx="6428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𝐵𝐼𝑇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𝐵𝐼𝑇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00000010 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00000001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=1111 1100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5B55CD-FF59-4F46-9CBD-38E3BB0BF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44" y="5184830"/>
                <a:ext cx="6428235" cy="276999"/>
              </a:xfrm>
              <a:prstGeom prst="rect">
                <a:avLst/>
              </a:prstGeom>
              <a:blipFill>
                <a:blip r:embed="rId6"/>
                <a:stretch>
                  <a:fillRect r="-37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15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2A1-EFEF-41FC-B4F8-A6D0382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12221-5DA6-4E3B-8BFB-AC4928B9D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&gt;&gt; Using CCS C configure Port 3 for Digital I/O with Pins 1 and 0 as inputs and Pins 7 thru 4 as outputs.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𝑆𝐸𝐿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𝑆𝐸𝐿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𝐵𝐼𝑇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𝐵𝐼𝑇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3); // =0000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𝐵𝐼𝑇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𝐵𝐼𝑇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𝐵𝐼𝑇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𝐵𝐼𝑇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); //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𝐵𝐼𝑇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𝐵𝐼𝑇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); //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code sets up Port 3 pins 7-4 (P3.7-4) as digital IO outputs and Port 3 pins 1-0 (P3.1-0) as digital IO inputs while preserving any setting for Port 3 pins 3-2 (P3.3-2)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12221-5DA6-4E3B-8BFB-AC4928B9D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31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235E-EC60-40A8-BE14-198FF491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3C6A-37B2-4E07-979B-D3BA1FB9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Read in from properly configured Port 3 Pins 1-0 and place a 1 on the outputs. Pins 7-4 that correspond to the binary code 0-3 on Pins 1-0. Pin 4 should represent 0 and Pin 7 should be 3.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96676-A1FB-4AC0-B68F-64E9992EF756}"/>
              </a:ext>
            </a:extLst>
          </p:cNvPr>
          <p:cNvSpPr txBox="1"/>
          <p:nvPr/>
        </p:nvSpPr>
        <p:spPr>
          <a:xfrm>
            <a:off x="1524000" y="6015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092AD-CCE2-403F-843D-FE05630243E7}"/>
              </a:ext>
            </a:extLst>
          </p:cNvPr>
          <p:cNvSpPr/>
          <p:nvPr/>
        </p:nvSpPr>
        <p:spPr>
          <a:xfrm>
            <a:off x="1097280" y="2498795"/>
            <a:ext cx="83579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inbits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P3IN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//This reads in from Port 3 keeping only bits 1 and 0. Rest are set to 0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P3OUT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BIT7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BIT6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//clear output bits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P3OUT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P3OUT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P3OUT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P3OUT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P3OUT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P3OUT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BIT6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P3OUT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P3OUT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BIT7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F6C65-BC87-4AA0-ABAA-F43D521F0A12}"/>
              </a:ext>
            </a:extLst>
          </p:cNvPr>
          <p:cNvSpPr/>
          <p:nvPr/>
        </p:nvSpPr>
        <p:spPr>
          <a:xfrm>
            <a:off x="1097280" y="2498795"/>
            <a:ext cx="8912994" cy="260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C93B4-6E3C-463D-BDC1-932D2D8713C4}"/>
              </a:ext>
            </a:extLst>
          </p:cNvPr>
          <p:cNvSpPr/>
          <p:nvPr/>
        </p:nvSpPr>
        <p:spPr>
          <a:xfrm>
            <a:off x="1097280" y="2778411"/>
            <a:ext cx="8912994" cy="47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799865-DBE0-430A-99AC-1F78B714A04B}"/>
              </a:ext>
            </a:extLst>
          </p:cNvPr>
          <p:cNvSpPr/>
          <p:nvPr/>
        </p:nvSpPr>
        <p:spPr>
          <a:xfrm>
            <a:off x="1097280" y="3220452"/>
            <a:ext cx="8912994" cy="47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9555-209A-498C-8F0D-69EBEE12F6D8}"/>
              </a:ext>
            </a:extLst>
          </p:cNvPr>
          <p:cNvSpPr/>
          <p:nvPr/>
        </p:nvSpPr>
        <p:spPr>
          <a:xfrm>
            <a:off x="1097280" y="3845283"/>
            <a:ext cx="8912994" cy="83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41595-110A-454A-A259-0026A688AA48}"/>
              </a:ext>
            </a:extLst>
          </p:cNvPr>
          <p:cNvSpPr/>
          <p:nvPr/>
        </p:nvSpPr>
        <p:spPr>
          <a:xfrm>
            <a:off x="819751" y="4743264"/>
            <a:ext cx="8912994" cy="211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59BB-E7A0-4490-9446-6A415EC0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19BE-DE67-4CBE-89E1-F1A33C78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Write a function that reads the low nibble from P6 into a byte (use internal pull-up resistors), and another functions that outputs the complement of the low nibble of its input argument on P47-4.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2FA04-0125-432D-8E00-BF1F7120CE3D}"/>
              </a:ext>
            </a:extLst>
          </p:cNvPr>
          <p:cNvSpPr/>
          <p:nvPr/>
        </p:nvSpPr>
        <p:spPr>
          <a:xfrm>
            <a:off x="1097279" y="2733089"/>
            <a:ext cx="939425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portConfig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Setup P6.3 0 as digital IO inputs with pull up resistors */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P6SEL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P6SEL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P6DIR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P6DIR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P6REN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P6REN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P6OUT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P6OUT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Setup P4.7 4 as digital IO outputs */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P4SEL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BIT7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P4DIR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BIT7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D65A8-6671-4C7F-8842-207E4330172B}"/>
              </a:ext>
            </a:extLst>
          </p:cNvPr>
          <p:cNvSpPr/>
          <p:nvPr/>
        </p:nvSpPr>
        <p:spPr>
          <a:xfrm>
            <a:off x="1578542" y="3556148"/>
            <a:ext cx="8912994" cy="502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2E764-0FD6-41A4-9129-1A6A41495D8D}"/>
              </a:ext>
            </a:extLst>
          </p:cNvPr>
          <p:cNvSpPr/>
          <p:nvPr/>
        </p:nvSpPr>
        <p:spPr>
          <a:xfrm>
            <a:off x="1578542" y="4227095"/>
            <a:ext cx="8912994" cy="502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29CE8-97B5-42B7-A554-C289C96ED447}"/>
              </a:ext>
            </a:extLst>
          </p:cNvPr>
          <p:cNvSpPr/>
          <p:nvPr/>
        </p:nvSpPr>
        <p:spPr>
          <a:xfrm>
            <a:off x="1578542" y="5254909"/>
            <a:ext cx="8912994" cy="502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0EE3-13DA-4308-9888-C179183C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5366E-23AF-402E-BB42-8BDC2CFE982A}"/>
              </a:ext>
            </a:extLst>
          </p:cNvPr>
          <p:cNvSpPr/>
          <p:nvPr/>
        </p:nvSpPr>
        <p:spPr>
          <a:xfrm>
            <a:off x="1166263" y="181364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in_P6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Read in from port 6. Save only the low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inbits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local variable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inbits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P6IN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0x0F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inbits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 the value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inbits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C4AFD-3588-4290-8844-E49DC1CD308A}"/>
              </a:ext>
            </a:extLst>
          </p:cNvPr>
          <p:cNvSpPr/>
          <p:nvPr/>
        </p:nvSpPr>
        <p:spPr>
          <a:xfrm>
            <a:off x="2777691" y="2624170"/>
            <a:ext cx="3494773" cy="252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BD5FB-1B7E-4794-9D40-FC9915D04793}"/>
              </a:ext>
            </a:extLst>
          </p:cNvPr>
          <p:cNvSpPr/>
          <p:nvPr/>
        </p:nvSpPr>
        <p:spPr>
          <a:xfrm>
            <a:off x="1166263" y="3923462"/>
            <a:ext cx="9116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out_comp_P4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inByte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outbits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Complement input value,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inByte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outbits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inByte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Shift low nibble left to bits 7 4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outbits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outbits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//output on P4.7 4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P4OUT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outbits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P4OUT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43635-987F-4419-8410-9CF11CB714EB}"/>
              </a:ext>
            </a:extLst>
          </p:cNvPr>
          <p:cNvSpPr/>
          <p:nvPr/>
        </p:nvSpPr>
        <p:spPr>
          <a:xfrm>
            <a:off x="2930091" y="4810272"/>
            <a:ext cx="3494773" cy="252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17F4-06FC-4D2E-B379-595F453D4DDE}"/>
              </a:ext>
            </a:extLst>
          </p:cNvPr>
          <p:cNvSpPr/>
          <p:nvPr/>
        </p:nvSpPr>
        <p:spPr>
          <a:xfrm>
            <a:off x="3074470" y="5356282"/>
            <a:ext cx="3494773" cy="252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67212-0FB2-4242-9864-880850961281}"/>
              </a:ext>
            </a:extLst>
          </p:cNvPr>
          <p:cNvSpPr/>
          <p:nvPr/>
        </p:nvSpPr>
        <p:spPr>
          <a:xfrm>
            <a:off x="2777691" y="5917077"/>
            <a:ext cx="4713972" cy="235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B74F-3738-4518-AA9C-94BF3434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1D4E-A498-4C54-BCFD-4BE19EA8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An example of calling these functions inside a main() …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CA85F-C93E-4645-B514-BF0B0B3D6218}"/>
              </a:ext>
            </a:extLst>
          </p:cNvPr>
          <p:cNvSpPr/>
          <p:nvPr/>
        </p:nvSpPr>
        <p:spPr>
          <a:xfrm>
            <a:off x="1036320" y="2274838"/>
            <a:ext cx="76039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portConfig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in_P6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inData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locally defined char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out_comp_P4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b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0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1DE1-7106-46A4-9DF7-510EE81D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or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D752-9B37-4B37-94AA-8F745548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Let's take a closer look at the digital IO devices on our lab board starting with the 4 multi-colored LED's .... </a:t>
            </a:r>
          </a:p>
          <a:p>
            <a:pPr lvl="1"/>
            <a:r>
              <a:rPr lang="en-US" dirty="0"/>
              <a:t>On what port and pins are these LEDs connected? (are they an input or output device?)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--&gt; Check board Schematics posted and/or look thru demo project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152B1-00B0-4A1D-96DC-83B1EF16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673" y="3662893"/>
            <a:ext cx="3562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4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B87F-56B1-431A-9900-0EB83D30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4E5E-86AE-44BF-B8FD-2BC83FD1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(Read digital data, i.e. 3.3V-&gt; 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 (Write digital data, i.e. 0V -&gt;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pins of the embedded system</a:t>
            </a:r>
          </a:p>
        </p:txBody>
      </p:sp>
      <p:pic>
        <p:nvPicPr>
          <p:cNvPr id="4" name="Picture 2" descr="Image result for led">
            <a:extLst>
              <a:ext uri="{FF2B5EF4-FFF2-40B4-BE49-F238E27FC236}">
                <a16:creationId xmlns:a16="http://schemas.microsoft.com/office/drawing/2014/main" id="{BD9EAACE-9B9F-4077-AB3C-58CC9D65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07" y="3429000"/>
            <a:ext cx="2177716" cy="217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push button">
            <a:extLst>
              <a:ext uri="{FF2B5EF4-FFF2-40B4-BE49-F238E27FC236}">
                <a16:creationId xmlns:a16="http://schemas.microsoft.com/office/drawing/2014/main" id="{752F4E0F-9311-47DC-A23D-B02D83435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5" y="3799752"/>
            <a:ext cx="2177716" cy="217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0A3A9-5A64-4670-9747-778A82F9C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792" y="2037395"/>
            <a:ext cx="4664239" cy="40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D721-DB42-4418-BD6E-724900A7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LED functions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D28A-4EAD-4C8E-9E79-E59266EC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Consider Blue Led…</a:t>
            </a:r>
          </a:p>
          <a:p>
            <a:r>
              <a:rPr lang="en-US" dirty="0"/>
              <a:t>Logic 0 = 0V = GND</a:t>
            </a:r>
          </a:p>
          <a:p>
            <a:r>
              <a:rPr lang="en-US" dirty="0"/>
              <a:t>Logic 1 = 3V = VCC </a:t>
            </a:r>
          </a:p>
          <a:p>
            <a:endParaRPr lang="en-US" dirty="0"/>
          </a:p>
          <a:p>
            <a:r>
              <a:rPr lang="en-US" dirty="0"/>
              <a:t>If P6.3 = 0V then there is no voltage drop across LED.</a:t>
            </a:r>
          </a:p>
          <a:p>
            <a:pPr lvl="1"/>
            <a:r>
              <a:rPr lang="en-US" dirty="0"/>
              <a:t>Led cannot turn on</a:t>
            </a:r>
          </a:p>
          <a:p>
            <a:pPr lvl="1"/>
            <a:endParaRPr lang="en-US" dirty="0"/>
          </a:p>
          <a:p>
            <a:r>
              <a:rPr lang="en-US" dirty="0"/>
              <a:t>If P6.3 = 3.3V = 1 then there is a voltage drop across LED</a:t>
            </a:r>
          </a:p>
          <a:p>
            <a:pPr marL="201168" lvl="1" indent="0">
              <a:buNone/>
            </a:pP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C28735-3212-4FB4-BEF9-8DEEBD7E3A17}"/>
              </a:ext>
            </a:extLst>
          </p:cNvPr>
          <p:cNvGrpSpPr/>
          <p:nvPr/>
        </p:nvGrpSpPr>
        <p:grpSpPr>
          <a:xfrm>
            <a:off x="4807667" y="2200783"/>
            <a:ext cx="304800" cy="1045768"/>
            <a:chOff x="9103895" y="2799951"/>
            <a:chExt cx="304800" cy="1045768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2C4B1AE-86EA-4FC9-9C4F-BD277666171F}"/>
                </a:ext>
              </a:extLst>
            </p:cNvPr>
            <p:cNvSpPr/>
            <p:nvPr/>
          </p:nvSpPr>
          <p:spPr>
            <a:xfrm rot="10800000">
              <a:off x="9103895" y="3437020"/>
              <a:ext cx="304800" cy="16342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C8761-3965-4702-802A-9A915F01E0EB}"/>
                </a:ext>
              </a:extLst>
            </p:cNvPr>
            <p:cNvCxnSpPr/>
            <p:nvPr/>
          </p:nvCxnSpPr>
          <p:spPr>
            <a:xfrm>
              <a:off x="9103895" y="3600449"/>
              <a:ext cx="304800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0B220B-CC44-480C-90A0-F9EFB42BA75E}"/>
                </a:ext>
              </a:extLst>
            </p:cNvPr>
            <p:cNvCxnSpPr>
              <a:stCxn id="7" idx="0"/>
            </p:cNvCxnSpPr>
            <p:nvPr/>
          </p:nvCxnSpPr>
          <p:spPr>
            <a:xfrm>
              <a:off x="9256295" y="3600449"/>
              <a:ext cx="0" cy="157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2EB107-483A-4DE5-8917-7D5137AF69FC}"/>
                </a:ext>
              </a:extLst>
            </p:cNvPr>
            <p:cNvCxnSpPr/>
            <p:nvPr/>
          </p:nvCxnSpPr>
          <p:spPr>
            <a:xfrm>
              <a:off x="9146381" y="3757613"/>
              <a:ext cx="221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A6F381-BE5B-4B7B-A2AB-0069F1F67261}"/>
                </a:ext>
              </a:extLst>
            </p:cNvPr>
            <p:cNvCxnSpPr/>
            <p:nvPr/>
          </p:nvCxnSpPr>
          <p:spPr>
            <a:xfrm>
              <a:off x="9174956" y="3786188"/>
              <a:ext cx="1643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083EE54-8CC1-40BC-A336-91D6614A58CD}"/>
                </a:ext>
              </a:extLst>
            </p:cNvPr>
            <p:cNvCxnSpPr/>
            <p:nvPr/>
          </p:nvCxnSpPr>
          <p:spPr>
            <a:xfrm>
              <a:off x="9205913" y="3817144"/>
              <a:ext cx="104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75C3FA-E58C-4CA3-904C-FB63CCAE3477}"/>
                </a:ext>
              </a:extLst>
            </p:cNvPr>
            <p:cNvCxnSpPr/>
            <p:nvPr/>
          </p:nvCxnSpPr>
          <p:spPr>
            <a:xfrm>
              <a:off x="9229725" y="3845719"/>
              <a:ext cx="571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CCD6BA1-C2D8-4F0C-84A1-F08104462AE8}"/>
                </a:ext>
              </a:extLst>
            </p:cNvPr>
            <p:cNvGrpSpPr/>
            <p:nvPr/>
          </p:nvGrpSpPr>
          <p:grpSpPr>
            <a:xfrm>
              <a:off x="9203907" y="2799951"/>
              <a:ext cx="82968" cy="629049"/>
              <a:chOff x="9203907" y="2799951"/>
              <a:chExt cx="82968" cy="62904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F416018-1FDB-4208-9D03-D6AD4DBA5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6295" y="3274219"/>
                <a:ext cx="0" cy="1547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B0C105-D121-4992-80DD-CFEF18412509}"/>
                  </a:ext>
                </a:extLst>
              </p:cNvPr>
              <p:cNvCxnSpPr/>
              <p:nvPr/>
            </p:nvCxnSpPr>
            <p:spPr>
              <a:xfrm flipH="1" flipV="1">
                <a:off x="9205913" y="3245645"/>
                <a:ext cx="50382" cy="33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BE54613-2344-4168-86EC-FC77292EC608}"/>
                  </a:ext>
                </a:extLst>
              </p:cNvPr>
              <p:cNvCxnSpPr/>
              <p:nvPr/>
            </p:nvCxnSpPr>
            <p:spPr>
              <a:xfrm flipV="1">
                <a:off x="9205913" y="3198020"/>
                <a:ext cx="80962" cy="476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69A70A3-6E31-4B86-8A3F-7E69F0494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05913" y="3146850"/>
                <a:ext cx="80962" cy="51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6D5B641-B446-4F2C-97B4-58A206EB6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5912" y="3099226"/>
                <a:ext cx="80961" cy="512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56563AB-37D9-4E4B-92BA-9A88B9B60117}"/>
                  </a:ext>
                </a:extLst>
              </p:cNvPr>
              <p:cNvCxnSpPr/>
              <p:nvPr/>
            </p:nvCxnSpPr>
            <p:spPr>
              <a:xfrm flipH="1" flipV="1">
                <a:off x="9205915" y="3040857"/>
                <a:ext cx="80960" cy="61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A3421D4-CDB1-4FA0-87CE-264DBBD4DF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907" y="2988195"/>
                <a:ext cx="80961" cy="512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03A80A-895C-4DBE-B1A2-C7E332845D57}"/>
                  </a:ext>
                </a:extLst>
              </p:cNvPr>
              <p:cNvCxnSpPr/>
              <p:nvPr/>
            </p:nvCxnSpPr>
            <p:spPr>
              <a:xfrm flipH="1" flipV="1">
                <a:off x="9236493" y="2954732"/>
                <a:ext cx="50382" cy="33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17393C3-2DEB-4BCD-BB7F-57902311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0001" y="2799951"/>
                <a:ext cx="0" cy="1547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859D67B-543C-4460-874A-A12CD546E89D}"/>
              </a:ext>
            </a:extLst>
          </p:cNvPr>
          <p:cNvSpPr txBox="1"/>
          <p:nvPr/>
        </p:nvSpPr>
        <p:spPr>
          <a:xfrm>
            <a:off x="4635979" y="19142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P6.3</a:t>
            </a:r>
          </a:p>
        </p:txBody>
      </p:sp>
    </p:spTree>
    <p:extLst>
      <p:ext uri="{BB962C8B-B14F-4D97-AF65-F5344CB8AC3E}">
        <p14:creationId xmlns:p14="http://schemas.microsoft.com/office/powerpoint/2010/main" val="206035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7921-75BA-401E-B5A7-5094B88A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Init in MSP430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3BF5-E6D4-46B6-A7EA-944B1146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532BF-C47B-4735-B3C5-D291F09B2B08}"/>
              </a:ext>
            </a:extLst>
          </p:cNvPr>
          <p:cNvSpPr/>
          <p:nvPr/>
        </p:nvSpPr>
        <p:spPr>
          <a:xfrm>
            <a:off x="1097280" y="174428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initLeds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Configure LEDs as outputs, initialize to logic low (off)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Note the assigned port pins are out of order test board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Red P6.2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Green P6.1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Blue P6.3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Yellow P6.4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smj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-- 27 Dec 2016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P6SEL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P6DIR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P6OUT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89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9D25D8-F723-4871-B6E6-4F679D5180F3}"/>
              </a:ext>
            </a:extLst>
          </p:cNvPr>
          <p:cNvSpPr/>
          <p:nvPr/>
        </p:nvSpPr>
        <p:spPr>
          <a:xfrm>
            <a:off x="885371" y="1379577"/>
            <a:ext cx="746034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setLeds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Turn on 4 colored LEDs on P6.1-6.4 to match the hex value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passed in on low nibble state. Unfortunately the LEDs are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 of order with 6.2 is the left most (i.e. what we think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of as MSB), then 6.1 followed by 6.3 and finally 6.4 is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the right most (i.e. what we think of as LSB) so we have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to be a bit clever in implementing our LEDs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Input: state = hex values to display (in low nibble)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Output: none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</a:p>
          <a:p>
            <a:r>
              <a:rPr lang="it-IT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smj, ECE2049, 27 Dec 2015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mask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Turn all LEDs off to start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P6OUT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mask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Right most LED P6.4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mask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next most right LED P.3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mask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third most left LED P6.1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mask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Left most LED on P6.2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P6OUT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mask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5CA4-2042-4F41-B7BA-D23B9B6DB696}"/>
              </a:ext>
            </a:extLst>
          </p:cNvPr>
          <p:cNvSpPr txBox="1">
            <a:spLocks/>
          </p:cNvSpPr>
          <p:nvPr/>
        </p:nvSpPr>
        <p:spPr>
          <a:xfrm>
            <a:off x="217714" y="379791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 In an application program like the demo project the digital I/O ports are used repeatedly. The </a:t>
            </a:r>
            <a:r>
              <a:rPr lang="en-US" i="1" dirty="0"/>
              <a:t>application programmer </a:t>
            </a:r>
            <a:r>
              <a:rPr lang="en-US" b="1" dirty="0"/>
              <a:t>wraps </a:t>
            </a:r>
            <a:r>
              <a:rPr lang="en-US" dirty="0"/>
              <a:t>the specific port functionalities by placing the assignments to the port specific registers into useful C functions.</a:t>
            </a:r>
          </a:p>
        </p:txBody>
      </p:sp>
    </p:spTree>
    <p:extLst>
      <p:ext uri="{BB962C8B-B14F-4D97-AF65-F5344CB8AC3E}">
        <p14:creationId xmlns:p14="http://schemas.microsoft.com/office/powerpoint/2010/main" val="370619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C80E1D-FDC7-412B-B1BD-BDF1A79F8C4E}"/>
              </a:ext>
            </a:extLst>
          </p:cNvPr>
          <p:cNvSpPr txBox="1">
            <a:spLocks/>
          </p:cNvSpPr>
          <p:nvPr/>
        </p:nvSpPr>
        <p:spPr>
          <a:xfrm>
            <a:off x="1097280" y="34078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 These functions are easy to manipulate and can be re-sued in other applications with same hardware </a:t>
            </a:r>
          </a:p>
          <a:p>
            <a:r>
              <a:rPr lang="en-US" dirty="0"/>
              <a:t>&gt;&gt; </a:t>
            </a:r>
            <a:r>
              <a:rPr lang="en-US" b="1" i="1" dirty="0"/>
              <a:t>main() </a:t>
            </a:r>
            <a:r>
              <a:rPr lang="en-US" dirty="0"/>
              <a:t>is then a series of calls to functions whose names convey their purpose …</a:t>
            </a:r>
          </a:p>
          <a:p>
            <a:pPr lvl="1"/>
            <a:r>
              <a:rPr lang="en-US" dirty="0"/>
              <a:t>Initialize once and reuse many times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DD931-04C3-4C06-9D5F-A5950AA9CF96}"/>
              </a:ext>
            </a:extLst>
          </p:cNvPr>
          <p:cNvSpPr/>
          <p:nvPr/>
        </p:nvSpPr>
        <p:spPr>
          <a:xfrm>
            <a:off x="2247900" y="181969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Stop WDT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WDTCTL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WDTPW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WDTHOLD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Stop watchdog timer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initButtons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initLeds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configDisplay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configKeypad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setLeds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some_val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3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48D4-0403-4EEE-938C-97993D59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buttons?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9315-3758-496C-AEE3-4E880C0C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There are 2 on Launchpad and 4 on the board. These are the lab board buttons.</a:t>
            </a:r>
          </a:p>
          <a:p>
            <a:r>
              <a:rPr lang="en-US" dirty="0"/>
              <a:t>&gt;&gt; Notice no external pull resistors used. </a:t>
            </a:r>
          </a:p>
          <a:p>
            <a:pPr lvl="1"/>
            <a:r>
              <a:rPr lang="en-US" dirty="0"/>
              <a:t>Need to configure internal pull resistors on these pins (</a:t>
            </a:r>
            <a:r>
              <a:rPr lang="en-US" dirty="0" err="1"/>
              <a:t>PxREN</a:t>
            </a:r>
            <a:r>
              <a:rPr lang="en-US" dirty="0"/>
              <a:t>) </a:t>
            </a:r>
          </a:p>
          <a:p>
            <a:r>
              <a:rPr lang="en-US" dirty="0"/>
              <a:t>--&gt; Do they need to be </a:t>
            </a:r>
            <a:r>
              <a:rPr lang="en-US" dirty="0" err="1"/>
              <a:t>Pull-UP</a:t>
            </a:r>
            <a:r>
              <a:rPr lang="en-US" dirty="0"/>
              <a:t> or </a:t>
            </a:r>
            <a:r>
              <a:rPr lang="en-US" dirty="0" err="1"/>
              <a:t>Pull-DOWN</a:t>
            </a:r>
            <a:r>
              <a:rPr lang="en-US" dirty="0"/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6509E-31E9-439F-B242-BB177366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3895191"/>
            <a:ext cx="6519863" cy="19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BFF6-D351-47F6-A04C-57A03A5F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Pull-Up/Pull-Down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C4EA9C-CC9C-464F-9593-4AEF95351338}"/>
              </a:ext>
            </a:extLst>
          </p:cNvPr>
          <p:cNvSpPr/>
          <p:nvPr/>
        </p:nvSpPr>
        <p:spPr>
          <a:xfrm>
            <a:off x="1248254" y="1851999"/>
            <a:ext cx="1415094" cy="2086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155426-08D9-4CCE-8AA2-88C5BAC03105}"/>
              </a:ext>
            </a:extLst>
          </p:cNvPr>
          <p:cNvSpPr txBox="1"/>
          <p:nvPr/>
        </p:nvSpPr>
        <p:spPr>
          <a:xfrm>
            <a:off x="2037018" y="200915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Vcc</a:t>
            </a:r>
            <a:endParaRPr lang="en-US" sz="11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1F164F-8673-40A4-803F-8C774511F01B}"/>
              </a:ext>
            </a:extLst>
          </p:cNvPr>
          <p:cNvGrpSpPr/>
          <p:nvPr/>
        </p:nvGrpSpPr>
        <p:grpSpPr>
          <a:xfrm>
            <a:off x="2186252" y="2262923"/>
            <a:ext cx="686671" cy="629049"/>
            <a:chOff x="3129679" y="2799951"/>
            <a:chExt cx="686671" cy="6290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473F88-7AA0-416A-BA58-3E7927A226F7}"/>
                </a:ext>
              </a:extLst>
            </p:cNvPr>
            <p:cNvGrpSpPr/>
            <p:nvPr/>
          </p:nvGrpSpPr>
          <p:grpSpPr>
            <a:xfrm>
              <a:off x="3129679" y="2799951"/>
              <a:ext cx="82968" cy="629049"/>
              <a:chOff x="9203907" y="2799951"/>
              <a:chExt cx="82968" cy="62904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651B751-919A-4FDC-BC2B-935744691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6295" y="3274219"/>
                <a:ext cx="0" cy="1547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FFCAC88-3858-4697-AE55-02702AED6805}"/>
                  </a:ext>
                </a:extLst>
              </p:cNvPr>
              <p:cNvCxnSpPr/>
              <p:nvPr/>
            </p:nvCxnSpPr>
            <p:spPr>
              <a:xfrm flipH="1" flipV="1">
                <a:off x="9205913" y="3245645"/>
                <a:ext cx="50382" cy="33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A9CA402-8412-4603-8649-D088BDB3C594}"/>
                  </a:ext>
                </a:extLst>
              </p:cNvPr>
              <p:cNvCxnSpPr/>
              <p:nvPr/>
            </p:nvCxnSpPr>
            <p:spPr>
              <a:xfrm flipV="1">
                <a:off x="9205913" y="3198020"/>
                <a:ext cx="80962" cy="476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A739F9F-9FC5-4464-9A66-9159FE466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05913" y="3146850"/>
                <a:ext cx="80962" cy="51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951B4E7-87F3-4A1B-B92B-B8CCBCE13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5912" y="3099226"/>
                <a:ext cx="80961" cy="512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10EC06-5EB9-4A9A-8768-158FE8D9B866}"/>
                  </a:ext>
                </a:extLst>
              </p:cNvPr>
              <p:cNvCxnSpPr/>
              <p:nvPr/>
            </p:nvCxnSpPr>
            <p:spPr>
              <a:xfrm flipH="1" flipV="1">
                <a:off x="9205915" y="3040857"/>
                <a:ext cx="80960" cy="61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70ABC8A-A2E8-4287-8364-27595289CF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907" y="2988195"/>
                <a:ext cx="80961" cy="512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182698-00E8-41B7-AED9-687817DDF496}"/>
                  </a:ext>
                </a:extLst>
              </p:cNvPr>
              <p:cNvCxnSpPr/>
              <p:nvPr/>
            </p:nvCxnSpPr>
            <p:spPr>
              <a:xfrm flipH="1" flipV="1">
                <a:off x="9236493" y="2954732"/>
                <a:ext cx="50382" cy="33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C5F2F5C-2425-4090-A901-54B773638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0001" y="2799951"/>
                <a:ext cx="0" cy="1547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60BE3D-F414-4030-BB00-E94334A98B51}"/>
                </a:ext>
              </a:extLst>
            </p:cNvPr>
            <p:cNvCxnSpPr/>
            <p:nvPr/>
          </p:nvCxnSpPr>
          <p:spPr>
            <a:xfrm>
              <a:off x="3172164" y="3429000"/>
              <a:ext cx="6441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71B207-5689-4ACE-96DA-CF5390E545C4}"/>
              </a:ext>
            </a:extLst>
          </p:cNvPr>
          <p:cNvCxnSpPr/>
          <p:nvPr/>
        </p:nvCxnSpPr>
        <p:spPr>
          <a:xfrm flipH="1" flipV="1">
            <a:off x="2872923" y="2789861"/>
            <a:ext cx="149225" cy="102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0A920-57EB-48F3-837F-C478F68FE3DD}"/>
              </a:ext>
            </a:extLst>
          </p:cNvPr>
          <p:cNvCxnSpPr/>
          <p:nvPr/>
        </p:nvCxnSpPr>
        <p:spPr>
          <a:xfrm>
            <a:off x="3022148" y="2891972"/>
            <a:ext cx="12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C46870-2B87-46CD-BBC6-300098EF944C}"/>
              </a:ext>
            </a:extLst>
          </p:cNvPr>
          <p:cNvCxnSpPr>
            <a:cxnSpLocks/>
          </p:cNvCxnSpPr>
          <p:nvPr/>
        </p:nvCxnSpPr>
        <p:spPr>
          <a:xfrm>
            <a:off x="3142798" y="2891972"/>
            <a:ext cx="0" cy="200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8AE545-F5F4-4983-88A0-82FB255C0C5E}"/>
              </a:ext>
            </a:extLst>
          </p:cNvPr>
          <p:cNvCxnSpPr/>
          <p:nvPr/>
        </p:nvCxnSpPr>
        <p:spPr>
          <a:xfrm>
            <a:off x="3032069" y="3089613"/>
            <a:ext cx="221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B9A2EF-2586-4AFA-9871-B7CDE0D9D2AE}"/>
              </a:ext>
            </a:extLst>
          </p:cNvPr>
          <p:cNvCxnSpPr/>
          <p:nvPr/>
        </p:nvCxnSpPr>
        <p:spPr>
          <a:xfrm>
            <a:off x="3060644" y="3118188"/>
            <a:ext cx="164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400E55-83CF-40B7-A22B-C869054F2F04}"/>
              </a:ext>
            </a:extLst>
          </p:cNvPr>
          <p:cNvCxnSpPr/>
          <p:nvPr/>
        </p:nvCxnSpPr>
        <p:spPr>
          <a:xfrm>
            <a:off x="3091601" y="3149144"/>
            <a:ext cx="104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2C5B89-C203-4AD8-B788-35B0A6FF964E}"/>
              </a:ext>
            </a:extLst>
          </p:cNvPr>
          <p:cNvCxnSpPr/>
          <p:nvPr/>
        </p:nvCxnSpPr>
        <p:spPr>
          <a:xfrm>
            <a:off x="3115413" y="3177719"/>
            <a:ext cx="5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DDE1D94-ED84-446B-B8A3-7BB18E2D26D2}"/>
              </a:ext>
            </a:extLst>
          </p:cNvPr>
          <p:cNvSpPr/>
          <p:nvPr/>
        </p:nvSpPr>
        <p:spPr>
          <a:xfrm>
            <a:off x="1248254" y="4152934"/>
            <a:ext cx="1562171" cy="2086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138236-4715-4A74-80BB-4EEDAF96CD3E}"/>
              </a:ext>
            </a:extLst>
          </p:cNvPr>
          <p:cNvSpPr txBox="1"/>
          <p:nvPr/>
        </p:nvSpPr>
        <p:spPr>
          <a:xfrm>
            <a:off x="3094612" y="476503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Vcc</a:t>
            </a:r>
            <a:endParaRPr lang="en-US" sz="11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03EF9E-C181-442A-908D-366ED3D8B216}"/>
              </a:ext>
            </a:extLst>
          </p:cNvPr>
          <p:cNvGrpSpPr/>
          <p:nvPr/>
        </p:nvGrpSpPr>
        <p:grpSpPr>
          <a:xfrm>
            <a:off x="2344233" y="5185649"/>
            <a:ext cx="82968" cy="629049"/>
            <a:chOff x="9203907" y="2799951"/>
            <a:chExt cx="82968" cy="6290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E6035F-D3A4-42C6-866A-C8CB6770232D}"/>
                </a:ext>
              </a:extLst>
            </p:cNvPr>
            <p:cNvCxnSpPr>
              <a:cxnSpLocks/>
            </p:cNvCxnSpPr>
            <p:nvPr/>
          </p:nvCxnSpPr>
          <p:spPr>
            <a:xfrm>
              <a:off x="9256295" y="3274219"/>
              <a:ext cx="0" cy="154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5FD19D-EE72-4EFB-9B34-C372E62D0713}"/>
                </a:ext>
              </a:extLst>
            </p:cNvPr>
            <p:cNvCxnSpPr/>
            <p:nvPr/>
          </p:nvCxnSpPr>
          <p:spPr>
            <a:xfrm flipH="1" flipV="1">
              <a:off x="9205913" y="3245645"/>
              <a:ext cx="50382" cy="33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28CE16-99F7-46AA-94BC-19703D22F67A}"/>
                </a:ext>
              </a:extLst>
            </p:cNvPr>
            <p:cNvCxnSpPr/>
            <p:nvPr/>
          </p:nvCxnSpPr>
          <p:spPr>
            <a:xfrm flipV="1">
              <a:off x="9205913" y="3198020"/>
              <a:ext cx="80962" cy="47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FD021F-45E5-4C5D-84B0-A70FD9B3E8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5913" y="3146850"/>
              <a:ext cx="80962" cy="51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43A96E-A9E1-44B1-BED8-93515D085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5912" y="3099226"/>
              <a:ext cx="80961" cy="51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BF0897-2896-4ABB-90B9-4732E8803EC2}"/>
                </a:ext>
              </a:extLst>
            </p:cNvPr>
            <p:cNvCxnSpPr/>
            <p:nvPr/>
          </p:nvCxnSpPr>
          <p:spPr>
            <a:xfrm flipH="1" flipV="1">
              <a:off x="9205915" y="3040857"/>
              <a:ext cx="80960" cy="61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6FD0543-7F4B-480D-8F2A-442A5CE7B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3907" y="2988195"/>
              <a:ext cx="80961" cy="51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45D5318-8667-483C-8A58-FDB745E5570B}"/>
                </a:ext>
              </a:extLst>
            </p:cNvPr>
            <p:cNvCxnSpPr/>
            <p:nvPr/>
          </p:nvCxnSpPr>
          <p:spPr>
            <a:xfrm flipH="1" flipV="1">
              <a:off x="9236493" y="2954732"/>
              <a:ext cx="50382" cy="33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6C0C2D-ADCB-4142-9462-D6D2DD0E8375}"/>
                </a:ext>
              </a:extLst>
            </p:cNvPr>
            <p:cNvCxnSpPr>
              <a:cxnSpLocks/>
            </p:cNvCxnSpPr>
            <p:nvPr/>
          </p:nvCxnSpPr>
          <p:spPr>
            <a:xfrm>
              <a:off x="9240001" y="2799951"/>
              <a:ext cx="0" cy="154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C88537-00CE-435A-8A0D-0500BDE5CC72}"/>
              </a:ext>
            </a:extLst>
          </p:cNvPr>
          <p:cNvCxnSpPr/>
          <p:nvPr/>
        </p:nvCxnSpPr>
        <p:spPr>
          <a:xfrm>
            <a:off x="2375814" y="5192907"/>
            <a:ext cx="6441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610E4D-E511-41FB-AB36-ADE64B23F943}"/>
              </a:ext>
            </a:extLst>
          </p:cNvPr>
          <p:cNvCxnSpPr/>
          <p:nvPr/>
        </p:nvCxnSpPr>
        <p:spPr>
          <a:xfrm flipH="1" flipV="1">
            <a:off x="3020000" y="5090796"/>
            <a:ext cx="149225" cy="102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EEF30EF-DCA7-477B-8B86-EC13ED449D85}"/>
              </a:ext>
            </a:extLst>
          </p:cNvPr>
          <p:cNvCxnSpPr/>
          <p:nvPr/>
        </p:nvCxnSpPr>
        <p:spPr>
          <a:xfrm>
            <a:off x="3169225" y="5192907"/>
            <a:ext cx="12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CB3D2E-037C-4A59-A928-0413E87CD42B}"/>
              </a:ext>
            </a:extLst>
          </p:cNvPr>
          <p:cNvCxnSpPr>
            <a:cxnSpLocks/>
          </p:cNvCxnSpPr>
          <p:nvPr/>
        </p:nvCxnSpPr>
        <p:spPr>
          <a:xfrm>
            <a:off x="3289875" y="4992882"/>
            <a:ext cx="0" cy="200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A4807D-F851-4946-8D30-3E0FEE7E3C84}"/>
              </a:ext>
            </a:extLst>
          </p:cNvPr>
          <p:cNvCxnSpPr/>
          <p:nvPr/>
        </p:nvCxnSpPr>
        <p:spPr>
          <a:xfrm>
            <a:off x="2286709" y="5821477"/>
            <a:ext cx="221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5461F0-A5A1-46CB-A5C3-6C5AC101183B}"/>
              </a:ext>
            </a:extLst>
          </p:cNvPr>
          <p:cNvCxnSpPr/>
          <p:nvPr/>
        </p:nvCxnSpPr>
        <p:spPr>
          <a:xfrm>
            <a:off x="2315284" y="5850052"/>
            <a:ext cx="164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9859A9-6CA3-4EC8-BE23-076846D1D46D}"/>
              </a:ext>
            </a:extLst>
          </p:cNvPr>
          <p:cNvCxnSpPr/>
          <p:nvPr/>
        </p:nvCxnSpPr>
        <p:spPr>
          <a:xfrm>
            <a:off x="2346241" y="5881008"/>
            <a:ext cx="104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0466B5-A78D-4AE0-91BD-7E64EE334FE1}"/>
              </a:ext>
            </a:extLst>
          </p:cNvPr>
          <p:cNvCxnSpPr/>
          <p:nvPr/>
        </p:nvCxnSpPr>
        <p:spPr>
          <a:xfrm>
            <a:off x="2370053" y="5909583"/>
            <a:ext cx="5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9CD31C2-E468-404E-BD2B-C46CAE3843B1}"/>
              </a:ext>
            </a:extLst>
          </p:cNvPr>
          <p:cNvSpPr txBox="1"/>
          <p:nvPr/>
        </p:nvSpPr>
        <p:spPr>
          <a:xfrm>
            <a:off x="2645511" y="253307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P7.0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07D0873-939E-4C6F-BB55-0F7A561D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880" y="1857648"/>
            <a:ext cx="1005840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&gt;&gt; Need pull-resistor to “assign” default Logic State of P7.0 input</a:t>
            </a:r>
          </a:p>
          <a:p>
            <a:pPr lvl="1"/>
            <a:r>
              <a:rPr lang="en-US" sz="1600" dirty="0"/>
              <a:t>Otherwise P7.0 would be floating in some unknown state!</a:t>
            </a:r>
          </a:p>
          <a:p>
            <a:r>
              <a:rPr lang="en-US" sz="1800" dirty="0"/>
              <a:t>&gt;&gt; Only needed for </a:t>
            </a:r>
            <a:r>
              <a:rPr lang="en-US" sz="1800" b="1" dirty="0"/>
              <a:t>Inputs</a:t>
            </a:r>
            <a:r>
              <a:rPr lang="en-US" sz="1800" dirty="0"/>
              <a:t>!</a:t>
            </a:r>
          </a:p>
          <a:p>
            <a:r>
              <a:rPr lang="en-US" sz="1800" dirty="0"/>
              <a:t>&gt;&gt; Outputs will not need internal pull resistors. </a:t>
            </a:r>
            <a:br>
              <a:rPr lang="en-US" sz="1800" dirty="0"/>
            </a:br>
            <a:r>
              <a:rPr lang="en-US" sz="1800" dirty="0"/>
              <a:t>Outputs will take on whatever voltage (0v or 3.3V) is assigned to that bit.</a:t>
            </a:r>
          </a:p>
          <a:p>
            <a:r>
              <a:rPr lang="en-US" sz="1800" dirty="0"/>
              <a:t>&gt;&gt; When Button Not Pressed (switch open)</a:t>
            </a:r>
          </a:p>
          <a:p>
            <a:pPr lvl="1"/>
            <a:r>
              <a:rPr lang="en-US" sz="1600" dirty="0"/>
              <a:t>P7.0 is at Logic 1</a:t>
            </a:r>
          </a:p>
          <a:p>
            <a:r>
              <a:rPr lang="en-US" sz="1800" dirty="0"/>
              <a:t>&gt;&gt; When Button Pressed (switched closed) </a:t>
            </a:r>
          </a:p>
          <a:p>
            <a:pPr lvl="1"/>
            <a:r>
              <a:rPr lang="en-US" sz="1600" dirty="0"/>
              <a:t>P7.0 is at Logic 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C06ABA-8158-49B3-B95E-B88EEA1D6714}"/>
              </a:ext>
            </a:extLst>
          </p:cNvPr>
          <p:cNvSpPr txBox="1"/>
          <p:nvPr/>
        </p:nvSpPr>
        <p:spPr>
          <a:xfrm rot="16200000">
            <a:off x="639030" y="275577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911345-6063-4678-A7D5-07014D1B6420}"/>
              </a:ext>
            </a:extLst>
          </p:cNvPr>
          <p:cNvSpPr txBox="1"/>
          <p:nvPr/>
        </p:nvSpPr>
        <p:spPr>
          <a:xfrm rot="16200000">
            <a:off x="526389" y="5046227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Pull-down</a:t>
            </a:r>
          </a:p>
        </p:txBody>
      </p:sp>
    </p:spTree>
    <p:extLst>
      <p:ext uri="{BB962C8B-B14F-4D97-AF65-F5344CB8AC3E}">
        <p14:creationId xmlns:p14="http://schemas.microsoft.com/office/powerpoint/2010/main" val="54867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285-7334-43E4-99FC-9FBE174E3AEE}"/>
              </a:ext>
            </a:extLst>
          </p:cNvPr>
          <p:cNvSpPr txBox="1">
            <a:spLocks/>
          </p:cNvSpPr>
          <p:nvPr/>
        </p:nvSpPr>
        <p:spPr>
          <a:xfrm>
            <a:off x="1066800" y="249265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keypad?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DA4B9-2282-4B29-94BB-2BD38E71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57" y="2838599"/>
            <a:ext cx="7115629" cy="31388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6A21D9-2307-41FD-A3E9-DBFE6BB410F6}"/>
              </a:ext>
            </a:extLst>
          </p:cNvPr>
          <p:cNvSpPr/>
          <p:nvPr/>
        </p:nvSpPr>
        <p:spPr>
          <a:xfrm>
            <a:off x="624115" y="97464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configKeypad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it-IT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Configure digital IO for keypad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smj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-- 27 Dec 2015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Col1 = P1.5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Col2 = P2.4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Col3 = P2.5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Row1 = P4.3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Row2 = P1.2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Row3 = P1.3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Row4 = P1.4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Select pins for digital IO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P1SEL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P2SEL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P4SEL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Columns are ?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P2DIR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P1DIR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P2OUT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P1OUT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BIT5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Rows are ?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P1DIR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P4DIR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P4REN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P1REN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P4OUT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P1OUT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4A6-D135-415E-8697-24C9ED5F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F4DA-B730-44A1-969C-9F314DCC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How do you now monitor and use your properly configured digital I/O ports? </a:t>
            </a:r>
          </a:p>
          <a:p>
            <a:pPr lvl="1"/>
            <a:r>
              <a:rPr lang="en-US" dirty="0"/>
              <a:t>---&gt; By repeatedly checking if button status has changed! </a:t>
            </a:r>
          </a:p>
          <a:p>
            <a:pPr lvl="1"/>
            <a:r>
              <a:rPr lang="en-US" dirty="0"/>
              <a:t>--&gt; Without the </a:t>
            </a:r>
            <a:r>
              <a:rPr lang="en-US" dirty="0" err="1"/>
              <a:t>swDelay</a:t>
            </a:r>
            <a:r>
              <a:rPr lang="en-US" dirty="0"/>
              <a:t> main loop executes &lt;&lt; 1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Code will Poll the buttons ~10,000 to 100,000 times per second!</a:t>
            </a:r>
          </a:p>
          <a:p>
            <a:pPr lvl="1"/>
            <a:r>
              <a:rPr lang="en-US" dirty="0"/>
              <a:t>--&gt; First thing that happens in each loop is to check the button! </a:t>
            </a:r>
          </a:p>
          <a:p>
            <a:pPr lvl="1"/>
            <a:endParaRPr lang="en-US" dirty="0"/>
          </a:p>
          <a:p>
            <a:r>
              <a:rPr lang="pt-BR" dirty="0"/>
              <a:t>Inside demo project main.c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B9BAD-E3CF-4A7A-A6D4-06A27299A91F}"/>
              </a:ext>
            </a:extLst>
          </p:cNvPr>
          <p:cNvSpPr/>
          <p:nvPr/>
        </p:nvSpPr>
        <p:spPr>
          <a:xfrm>
            <a:off x="1097280" y="43917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Forever loop{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ret_val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readButtons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setLeds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(~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ret_val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8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9968-9C20-4270-8C7C-3360377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MSP430F5529 </a:t>
            </a:r>
            <a:br>
              <a:rPr lang="en-US" b="1" dirty="0"/>
            </a:br>
            <a:r>
              <a:rPr lang="en-US" b="1" dirty="0"/>
              <a:t>Basic Digital I/O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ADDC-F1DA-49AF-8E47-B4F2CAEA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&gt;&gt; Eight independent, individually </a:t>
            </a:r>
            <a:br>
              <a:rPr lang="en-US" dirty="0"/>
            </a:br>
            <a:r>
              <a:rPr lang="en-US" dirty="0"/>
              <a:t>configurable digital I/O </a:t>
            </a:r>
            <a:r>
              <a:rPr lang="en-US" b="1" i="1" dirty="0"/>
              <a:t>ports </a:t>
            </a:r>
          </a:p>
          <a:p>
            <a:r>
              <a:rPr lang="en-US" dirty="0"/>
              <a:t> &gt;&gt; Ports 1-7 are each 8 bits wide,</a:t>
            </a:r>
            <a:br>
              <a:rPr lang="en-US" dirty="0"/>
            </a:br>
            <a:r>
              <a:rPr lang="en-US" dirty="0"/>
              <a:t>Port 8 is 3 bits wide </a:t>
            </a:r>
          </a:p>
          <a:p>
            <a:r>
              <a:rPr lang="en-US" dirty="0"/>
              <a:t> &gt;&gt; Each pin of each port can be </a:t>
            </a:r>
            <a:br>
              <a:rPr lang="en-US" dirty="0"/>
            </a:br>
            <a:r>
              <a:rPr lang="en-US" dirty="0"/>
              <a:t>configured individually as </a:t>
            </a:r>
            <a:br>
              <a:rPr lang="en-US" dirty="0"/>
            </a:br>
            <a:r>
              <a:rPr lang="en-US" dirty="0"/>
              <a:t>input or output </a:t>
            </a:r>
          </a:p>
          <a:p>
            <a:r>
              <a:rPr lang="en-US" dirty="0"/>
              <a:t> &gt;&gt; Each pin of each port can be </a:t>
            </a:r>
            <a:br>
              <a:rPr lang="en-US" dirty="0"/>
            </a:br>
            <a:r>
              <a:rPr lang="en-US" dirty="0"/>
              <a:t>individually read from or written to</a:t>
            </a:r>
          </a:p>
          <a:p>
            <a:r>
              <a:rPr lang="en-US" dirty="0"/>
              <a:t> &gt;&gt; Sequential ports can be logically </a:t>
            </a:r>
            <a:br>
              <a:rPr lang="en-US" dirty="0"/>
            </a:br>
            <a:r>
              <a:rPr lang="en-US" dirty="0"/>
              <a:t>combined to create 16 bit port </a:t>
            </a:r>
          </a:p>
          <a:p>
            <a:pPr lvl="1"/>
            <a:r>
              <a:rPr lang="en-US" dirty="0"/>
              <a:t>Port 1 &amp; 2 together are Port A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BBE04-A600-45A5-ADD6-F93A5F61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463" y="211704"/>
            <a:ext cx="7056341" cy="608797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03E9E4-8722-4D94-A706-5CE36C42D712}"/>
              </a:ext>
            </a:extLst>
          </p:cNvPr>
          <p:cNvSpPr/>
          <p:nvPr/>
        </p:nvSpPr>
        <p:spPr>
          <a:xfrm>
            <a:off x="6900205" y="4485369"/>
            <a:ext cx="1106905" cy="1609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7B5125-84F3-45B6-B3E0-051D953B3E39}"/>
              </a:ext>
            </a:extLst>
          </p:cNvPr>
          <p:cNvSpPr/>
          <p:nvPr/>
        </p:nvSpPr>
        <p:spPr>
          <a:xfrm>
            <a:off x="8007110" y="4485369"/>
            <a:ext cx="1106905" cy="1609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B40056-A0E2-4775-8332-9170F35CAB6B}"/>
              </a:ext>
            </a:extLst>
          </p:cNvPr>
          <p:cNvSpPr/>
          <p:nvPr/>
        </p:nvSpPr>
        <p:spPr>
          <a:xfrm>
            <a:off x="9114015" y="4485369"/>
            <a:ext cx="538665" cy="16092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6911A2-37D4-4516-A3EC-50EB50C4BEE0}"/>
              </a:ext>
            </a:extLst>
          </p:cNvPr>
          <p:cNvSpPr/>
          <p:nvPr/>
        </p:nvSpPr>
        <p:spPr>
          <a:xfrm>
            <a:off x="9652680" y="3904344"/>
            <a:ext cx="185737" cy="5657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B78733-2284-4912-9AF7-8537D486F457}"/>
              </a:ext>
            </a:extLst>
          </p:cNvPr>
          <p:cNvSpPr/>
          <p:nvPr/>
        </p:nvSpPr>
        <p:spPr>
          <a:xfrm>
            <a:off x="9652679" y="3370943"/>
            <a:ext cx="185737" cy="51810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5C0BED-E7D1-49C7-8876-5F685915760F}"/>
              </a:ext>
            </a:extLst>
          </p:cNvPr>
          <p:cNvSpPr/>
          <p:nvPr/>
        </p:nvSpPr>
        <p:spPr>
          <a:xfrm>
            <a:off x="9652678" y="2554675"/>
            <a:ext cx="185737" cy="51811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6C93A5-0FDE-4B31-80B7-3D9A79FAC771}"/>
              </a:ext>
            </a:extLst>
          </p:cNvPr>
          <p:cNvSpPr/>
          <p:nvPr/>
        </p:nvSpPr>
        <p:spPr>
          <a:xfrm>
            <a:off x="9666465" y="2256517"/>
            <a:ext cx="185737" cy="28286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53CD25-A7EE-4D4E-B9B9-A6C4111A244D}"/>
              </a:ext>
            </a:extLst>
          </p:cNvPr>
          <p:cNvSpPr/>
          <p:nvPr/>
        </p:nvSpPr>
        <p:spPr>
          <a:xfrm>
            <a:off x="8281080" y="1542144"/>
            <a:ext cx="276849" cy="15400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48F374-BF4A-4709-9C4E-EC243C9D112E}"/>
              </a:ext>
            </a:extLst>
          </p:cNvPr>
          <p:cNvSpPr/>
          <p:nvPr/>
        </p:nvSpPr>
        <p:spPr>
          <a:xfrm>
            <a:off x="6719608" y="3216939"/>
            <a:ext cx="180597" cy="27783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7C43B5-0E7B-4CD2-85AD-7476EBAE81C4}"/>
              </a:ext>
            </a:extLst>
          </p:cNvPr>
          <p:cNvSpPr/>
          <p:nvPr/>
        </p:nvSpPr>
        <p:spPr>
          <a:xfrm>
            <a:off x="6721172" y="2256517"/>
            <a:ext cx="185737" cy="54192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4C9A48-8D83-4DEA-9A21-00325BC7C7BD}"/>
              </a:ext>
            </a:extLst>
          </p:cNvPr>
          <p:cNvSpPr/>
          <p:nvPr/>
        </p:nvSpPr>
        <p:spPr>
          <a:xfrm>
            <a:off x="9666465" y="1723115"/>
            <a:ext cx="185737" cy="51811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A500BE-FC92-48B2-B8C7-87FE36B0A03D}"/>
              </a:ext>
            </a:extLst>
          </p:cNvPr>
          <p:cNvSpPr/>
          <p:nvPr/>
        </p:nvSpPr>
        <p:spPr>
          <a:xfrm>
            <a:off x="6714468" y="1711209"/>
            <a:ext cx="185737" cy="54192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DC7CAD-4108-444E-8867-863E4CE26A39}"/>
              </a:ext>
            </a:extLst>
          </p:cNvPr>
          <p:cNvSpPr/>
          <p:nvPr/>
        </p:nvSpPr>
        <p:spPr>
          <a:xfrm>
            <a:off x="6911922" y="1542145"/>
            <a:ext cx="550008" cy="15400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D2450E-61B3-496C-9A80-13ACAC3C5BD4}"/>
              </a:ext>
            </a:extLst>
          </p:cNvPr>
          <p:cNvSpPr/>
          <p:nvPr/>
        </p:nvSpPr>
        <p:spPr>
          <a:xfrm>
            <a:off x="6709956" y="2810588"/>
            <a:ext cx="180597" cy="27783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0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9968-9C20-4270-8C7C-3360377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MSP430F5529 </a:t>
            </a:r>
            <a:br>
              <a:rPr lang="en-US" b="1" dirty="0"/>
            </a:br>
            <a:r>
              <a:rPr lang="en-US" b="1" dirty="0"/>
              <a:t>Basic Digital I/O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ADDC-F1DA-49AF-8E47-B4F2CAEA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&gt;&gt; Ports 1 and 2 can generate </a:t>
            </a:r>
            <a:br>
              <a:rPr lang="en-US" dirty="0"/>
            </a:br>
            <a:r>
              <a:rPr lang="en-US" i="1" dirty="0"/>
              <a:t>interrupts </a:t>
            </a:r>
            <a:r>
              <a:rPr lang="en-US" dirty="0"/>
              <a:t>which are control signals </a:t>
            </a:r>
            <a:br>
              <a:rPr lang="en-US" dirty="0"/>
            </a:br>
            <a:r>
              <a:rPr lang="en-US" dirty="0"/>
              <a:t>that can be accepted or ignored </a:t>
            </a:r>
            <a:br>
              <a:rPr lang="en-US" dirty="0"/>
            </a:br>
            <a:r>
              <a:rPr lang="en-US" dirty="0"/>
              <a:t>by the '430 </a:t>
            </a:r>
          </a:p>
          <a:p>
            <a:pPr lvl="1"/>
            <a:r>
              <a:rPr lang="en-US" dirty="0"/>
              <a:t>We'll be using interrupts later in term </a:t>
            </a:r>
          </a:p>
          <a:p>
            <a:r>
              <a:rPr lang="en-US" dirty="0"/>
              <a:t>&gt;&gt; Each port is controlled by </a:t>
            </a:r>
            <a:br>
              <a:rPr lang="en-US" dirty="0"/>
            </a:br>
            <a:r>
              <a:rPr lang="en-US" b="1" i="1" dirty="0"/>
              <a:t>six </a:t>
            </a:r>
            <a:r>
              <a:rPr lang="en-US" b="1" dirty="0"/>
              <a:t>byte-addressable registers </a:t>
            </a:r>
            <a:br>
              <a:rPr lang="en-US" dirty="0"/>
            </a:br>
            <a:r>
              <a:rPr lang="en-US" dirty="0"/>
              <a:t>(i.e. 1 byte wide)</a:t>
            </a:r>
          </a:p>
          <a:p>
            <a:r>
              <a:rPr lang="en-US" dirty="0"/>
              <a:t>&gt;&gt; All the I/O port registers are </a:t>
            </a:r>
            <a:br>
              <a:rPr lang="en-US" dirty="0"/>
            </a:br>
            <a:r>
              <a:rPr lang="en-US" b="1" i="1" dirty="0"/>
              <a:t>memory mapped </a:t>
            </a:r>
            <a:r>
              <a:rPr lang="en-US" dirty="0"/>
              <a:t>meaning each </a:t>
            </a:r>
            <a:br>
              <a:rPr lang="en-US" dirty="0"/>
            </a:br>
            <a:r>
              <a:rPr lang="en-US" dirty="0"/>
              <a:t>register associated with an IO port </a:t>
            </a:r>
            <a:br>
              <a:rPr lang="en-US" dirty="0"/>
            </a:br>
            <a:r>
              <a:rPr lang="en-US" dirty="0"/>
              <a:t>or other peripheral device has a </a:t>
            </a:r>
            <a:br>
              <a:rPr lang="en-US" dirty="0"/>
            </a:br>
            <a:r>
              <a:rPr lang="en-US" dirty="0"/>
              <a:t>unique address </a:t>
            </a:r>
          </a:p>
          <a:p>
            <a:pPr lvl="1"/>
            <a:r>
              <a:rPr lang="en-US" dirty="0"/>
              <a:t>and in CCS a predefined </a:t>
            </a:r>
            <a:r>
              <a:rPr lang="en-US" i="1" dirty="0"/>
              <a:t>name </a:t>
            </a:r>
            <a:br>
              <a:rPr lang="en-US" i="1" dirty="0"/>
            </a:br>
            <a:r>
              <a:rPr lang="en-US" dirty="0"/>
              <a:t>(see msp430f5529.cmd and </a:t>
            </a:r>
            <a:br>
              <a:rPr lang="en-US" dirty="0"/>
            </a:br>
            <a:r>
              <a:rPr lang="en-US" dirty="0"/>
              <a:t>msp430f5529.h)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BBE04-A600-45A5-ADD6-F93A5F61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463" y="211704"/>
            <a:ext cx="7056341" cy="608797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03E9E4-8722-4D94-A706-5CE36C42D712}"/>
              </a:ext>
            </a:extLst>
          </p:cNvPr>
          <p:cNvSpPr/>
          <p:nvPr/>
        </p:nvSpPr>
        <p:spPr>
          <a:xfrm>
            <a:off x="6900205" y="4485369"/>
            <a:ext cx="1106905" cy="1609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7B5125-84F3-45B6-B3E0-051D953B3E39}"/>
              </a:ext>
            </a:extLst>
          </p:cNvPr>
          <p:cNvSpPr/>
          <p:nvPr/>
        </p:nvSpPr>
        <p:spPr>
          <a:xfrm>
            <a:off x="8007110" y="4485369"/>
            <a:ext cx="1106905" cy="1609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B40056-A0E2-4775-8332-9170F35CAB6B}"/>
              </a:ext>
            </a:extLst>
          </p:cNvPr>
          <p:cNvSpPr/>
          <p:nvPr/>
        </p:nvSpPr>
        <p:spPr>
          <a:xfrm>
            <a:off x="9114015" y="4485369"/>
            <a:ext cx="538665" cy="16092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6911A2-37D4-4516-A3EC-50EB50C4BEE0}"/>
              </a:ext>
            </a:extLst>
          </p:cNvPr>
          <p:cNvSpPr/>
          <p:nvPr/>
        </p:nvSpPr>
        <p:spPr>
          <a:xfrm>
            <a:off x="9652680" y="3904344"/>
            <a:ext cx="185737" cy="5657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B78733-2284-4912-9AF7-8537D486F457}"/>
              </a:ext>
            </a:extLst>
          </p:cNvPr>
          <p:cNvSpPr/>
          <p:nvPr/>
        </p:nvSpPr>
        <p:spPr>
          <a:xfrm>
            <a:off x="9652679" y="3370943"/>
            <a:ext cx="185737" cy="51810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5C0BED-E7D1-49C7-8876-5F685915760F}"/>
              </a:ext>
            </a:extLst>
          </p:cNvPr>
          <p:cNvSpPr/>
          <p:nvPr/>
        </p:nvSpPr>
        <p:spPr>
          <a:xfrm>
            <a:off x="9652678" y="2554675"/>
            <a:ext cx="185737" cy="51811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6C93A5-0FDE-4B31-80B7-3D9A79FAC771}"/>
              </a:ext>
            </a:extLst>
          </p:cNvPr>
          <p:cNvSpPr/>
          <p:nvPr/>
        </p:nvSpPr>
        <p:spPr>
          <a:xfrm>
            <a:off x="9666465" y="2256517"/>
            <a:ext cx="185737" cy="28286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53CD25-A7EE-4D4E-B9B9-A6C4111A244D}"/>
              </a:ext>
            </a:extLst>
          </p:cNvPr>
          <p:cNvSpPr/>
          <p:nvPr/>
        </p:nvSpPr>
        <p:spPr>
          <a:xfrm>
            <a:off x="8281080" y="1542144"/>
            <a:ext cx="276849" cy="15400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48F374-BF4A-4709-9C4E-EC243C9D112E}"/>
              </a:ext>
            </a:extLst>
          </p:cNvPr>
          <p:cNvSpPr/>
          <p:nvPr/>
        </p:nvSpPr>
        <p:spPr>
          <a:xfrm>
            <a:off x="6719608" y="3216939"/>
            <a:ext cx="180597" cy="27783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7C43B5-0E7B-4CD2-85AD-7476EBAE81C4}"/>
              </a:ext>
            </a:extLst>
          </p:cNvPr>
          <p:cNvSpPr/>
          <p:nvPr/>
        </p:nvSpPr>
        <p:spPr>
          <a:xfrm>
            <a:off x="6721172" y="2256517"/>
            <a:ext cx="185737" cy="54192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4C9A48-8D83-4DEA-9A21-00325BC7C7BD}"/>
              </a:ext>
            </a:extLst>
          </p:cNvPr>
          <p:cNvSpPr/>
          <p:nvPr/>
        </p:nvSpPr>
        <p:spPr>
          <a:xfrm>
            <a:off x="9666465" y="1723115"/>
            <a:ext cx="185737" cy="51811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A500BE-FC92-48B2-B8C7-87FE36B0A03D}"/>
              </a:ext>
            </a:extLst>
          </p:cNvPr>
          <p:cNvSpPr/>
          <p:nvPr/>
        </p:nvSpPr>
        <p:spPr>
          <a:xfrm>
            <a:off x="6714468" y="1711209"/>
            <a:ext cx="185737" cy="54192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DC7CAD-4108-444E-8867-863E4CE26A39}"/>
              </a:ext>
            </a:extLst>
          </p:cNvPr>
          <p:cNvSpPr/>
          <p:nvPr/>
        </p:nvSpPr>
        <p:spPr>
          <a:xfrm>
            <a:off x="6911922" y="1542145"/>
            <a:ext cx="550008" cy="15400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D2450E-61B3-496C-9A80-13ACAC3C5BD4}"/>
              </a:ext>
            </a:extLst>
          </p:cNvPr>
          <p:cNvSpPr/>
          <p:nvPr/>
        </p:nvSpPr>
        <p:spPr>
          <a:xfrm>
            <a:off x="6709956" y="2810588"/>
            <a:ext cx="180597" cy="27783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1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A841-77D5-443E-AD1E-F50AEF9D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I/O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8848-1C94-41F7-AAEA-08CE65D5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Select Registers</a:t>
            </a:r>
          </a:p>
          <a:p>
            <a:pPr lvl="1"/>
            <a:r>
              <a:rPr lang="en-US" dirty="0" err="1"/>
              <a:t>PxSEL</a:t>
            </a:r>
            <a:r>
              <a:rPr lang="en-US" dirty="0"/>
              <a:t> bit is used to select the pin function – I/O port or peripheral module function</a:t>
            </a:r>
          </a:p>
          <a:p>
            <a:pPr lvl="1"/>
            <a:r>
              <a:rPr lang="en-US" dirty="0"/>
              <a:t>Bit = 0: I/O Function is selected for the pin</a:t>
            </a:r>
          </a:p>
          <a:p>
            <a:pPr lvl="1"/>
            <a:r>
              <a:rPr lang="en-US" dirty="0"/>
              <a:t>Bit = 1: Peripheral module function is selected for the pin</a:t>
            </a:r>
          </a:p>
          <a:p>
            <a:pPr lvl="1"/>
            <a:r>
              <a:rPr lang="en-US" b="1" dirty="0"/>
              <a:t>Ex: </a:t>
            </a:r>
            <a:r>
              <a:rPr lang="en-US" dirty="0"/>
              <a:t>P3SEL = 0xF0;</a:t>
            </a:r>
          </a:p>
          <a:p>
            <a:r>
              <a:rPr lang="en-US" b="1" dirty="0"/>
              <a:t>Direction Registers</a:t>
            </a:r>
          </a:p>
          <a:p>
            <a:pPr lvl="1"/>
            <a:r>
              <a:rPr lang="en-US" dirty="0" err="1"/>
              <a:t>PxDIR</a:t>
            </a:r>
            <a:r>
              <a:rPr lang="en-US" dirty="0"/>
              <a:t> register selects the direction of the corresponding I/O pin</a:t>
            </a:r>
          </a:p>
          <a:p>
            <a:pPr lvl="1"/>
            <a:r>
              <a:rPr lang="en-US" dirty="0"/>
              <a:t>Bit = 0: Port pin is switched to input direction</a:t>
            </a:r>
          </a:p>
          <a:p>
            <a:pPr lvl="1"/>
            <a:r>
              <a:rPr lang="en-US" dirty="0"/>
              <a:t>Bit = 1: Port pin is switched to output direction</a:t>
            </a:r>
          </a:p>
          <a:p>
            <a:pPr lvl="1"/>
            <a:r>
              <a:rPr lang="en-US" b="1" dirty="0"/>
              <a:t>Ex: </a:t>
            </a:r>
            <a:r>
              <a:rPr lang="en-US" dirty="0"/>
              <a:t>P5DIR= 0x0F</a:t>
            </a:r>
          </a:p>
          <a:p>
            <a:pPr lvl="2"/>
            <a:r>
              <a:rPr lang="en-US" dirty="0"/>
              <a:t>Pins 7-4 = Inputs</a:t>
            </a:r>
          </a:p>
          <a:p>
            <a:pPr lvl="2"/>
            <a:r>
              <a:rPr lang="en-US" dirty="0"/>
              <a:t>Pins 3-0 = Outputs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DBA87-AD78-40FE-AAB9-DAC15503A3A4}"/>
              </a:ext>
            </a:extLst>
          </p:cNvPr>
          <p:cNvSpPr/>
          <p:nvPr/>
        </p:nvSpPr>
        <p:spPr>
          <a:xfrm>
            <a:off x="6466114" y="5653797"/>
            <a:ext cx="624115" cy="5346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BED08-26FE-4687-A2D2-D4EB15EB4F57}"/>
              </a:ext>
            </a:extLst>
          </p:cNvPr>
          <p:cNvSpPr/>
          <p:nvPr/>
        </p:nvSpPr>
        <p:spPr>
          <a:xfrm>
            <a:off x="7126515" y="5653797"/>
            <a:ext cx="624115" cy="5346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7944-BB72-4C7D-8B41-7C6E96972F3B}"/>
              </a:ext>
            </a:extLst>
          </p:cNvPr>
          <p:cNvSpPr/>
          <p:nvPr/>
        </p:nvSpPr>
        <p:spPr>
          <a:xfrm>
            <a:off x="7786916" y="5653797"/>
            <a:ext cx="624115" cy="5346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26421-2326-4308-BCAE-8A72DA54AD15}"/>
              </a:ext>
            </a:extLst>
          </p:cNvPr>
          <p:cNvSpPr/>
          <p:nvPr/>
        </p:nvSpPr>
        <p:spPr>
          <a:xfrm>
            <a:off x="8461831" y="5653796"/>
            <a:ext cx="624115" cy="5346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2C75E-37E1-4E3F-A84B-831BDAEAB190}"/>
              </a:ext>
            </a:extLst>
          </p:cNvPr>
          <p:cNvSpPr/>
          <p:nvPr/>
        </p:nvSpPr>
        <p:spPr>
          <a:xfrm>
            <a:off x="9122234" y="5653798"/>
            <a:ext cx="624115" cy="5346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97744-24BF-4544-B941-6A2A1A36EFD3}"/>
              </a:ext>
            </a:extLst>
          </p:cNvPr>
          <p:cNvSpPr/>
          <p:nvPr/>
        </p:nvSpPr>
        <p:spPr>
          <a:xfrm>
            <a:off x="9782635" y="5653798"/>
            <a:ext cx="624115" cy="5346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14A98-3234-43B9-9C0D-35412D335A55}"/>
              </a:ext>
            </a:extLst>
          </p:cNvPr>
          <p:cNvSpPr/>
          <p:nvPr/>
        </p:nvSpPr>
        <p:spPr>
          <a:xfrm>
            <a:off x="10443036" y="5653798"/>
            <a:ext cx="624115" cy="5346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D1DFE-1670-4104-B437-CDBBFDEFCB5F}"/>
              </a:ext>
            </a:extLst>
          </p:cNvPr>
          <p:cNvSpPr/>
          <p:nvPr/>
        </p:nvSpPr>
        <p:spPr>
          <a:xfrm>
            <a:off x="11117951" y="5653797"/>
            <a:ext cx="624115" cy="5346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DBFFA7-7EAA-4B04-95A2-56B9CC1F3F34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778171" y="5355771"/>
            <a:ext cx="1" cy="2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6B4CC8-DE7F-4ADF-B1DC-2DBA0045A1C5}"/>
              </a:ext>
            </a:extLst>
          </p:cNvPr>
          <p:cNvSpPr txBox="1"/>
          <p:nvPr/>
        </p:nvSpPr>
        <p:spPr>
          <a:xfrm>
            <a:off x="6489471" y="504639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Px.7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D130CB-5049-4D1C-931F-24DF528E125C}"/>
              </a:ext>
            </a:extLst>
          </p:cNvPr>
          <p:cNvCxnSpPr/>
          <p:nvPr/>
        </p:nvCxnSpPr>
        <p:spPr>
          <a:xfrm flipH="1" flipV="1">
            <a:off x="7426100" y="5355771"/>
            <a:ext cx="1" cy="2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333268-F380-46DA-88DE-3F6AA3FDBD4D}"/>
              </a:ext>
            </a:extLst>
          </p:cNvPr>
          <p:cNvSpPr txBox="1"/>
          <p:nvPr/>
        </p:nvSpPr>
        <p:spPr>
          <a:xfrm>
            <a:off x="7137400" y="504639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Px.6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865E40-22F4-4F42-826C-13FB30CB6CCB}"/>
              </a:ext>
            </a:extLst>
          </p:cNvPr>
          <p:cNvCxnSpPr/>
          <p:nvPr/>
        </p:nvCxnSpPr>
        <p:spPr>
          <a:xfrm flipH="1" flipV="1">
            <a:off x="8090130" y="5350102"/>
            <a:ext cx="1" cy="2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7280D1-3ABD-4992-8AF0-B22155B7802C}"/>
              </a:ext>
            </a:extLst>
          </p:cNvPr>
          <p:cNvSpPr txBox="1"/>
          <p:nvPr/>
        </p:nvSpPr>
        <p:spPr>
          <a:xfrm>
            <a:off x="7801430" y="504072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Px.5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486B02-2E56-494B-BC04-26D858505860}"/>
              </a:ext>
            </a:extLst>
          </p:cNvPr>
          <p:cNvCxnSpPr/>
          <p:nvPr/>
        </p:nvCxnSpPr>
        <p:spPr>
          <a:xfrm flipH="1" flipV="1">
            <a:off x="8759374" y="5367130"/>
            <a:ext cx="1" cy="2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BDDABE-C9BE-4706-86C2-81CF39DC8234}"/>
              </a:ext>
            </a:extLst>
          </p:cNvPr>
          <p:cNvSpPr txBox="1"/>
          <p:nvPr/>
        </p:nvSpPr>
        <p:spPr>
          <a:xfrm>
            <a:off x="8470674" y="50577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Px.4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997C5-CB48-4359-81FB-8806EE04CD0F}"/>
              </a:ext>
            </a:extLst>
          </p:cNvPr>
          <p:cNvCxnSpPr/>
          <p:nvPr/>
        </p:nvCxnSpPr>
        <p:spPr>
          <a:xfrm flipH="1" flipV="1">
            <a:off x="9410934" y="5350102"/>
            <a:ext cx="1" cy="2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49582C-323C-4AB3-928E-E8B6EFEE92CA}"/>
              </a:ext>
            </a:extLst>
          </p:cNvPr>
          <p:cNvSpPr txBox="1"/>
          <p:nvPr/>
        </p:nvSpPr>
        <p:spPr>
          <a:xfrm>
            <a:off x="9122234" y="504072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Px.3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C89F59-85B8-4092-BCDA-27A7FB8C28AF}"/>
              </a:ext>
            </a:extLst>
          </p:cNvPr>
          <p:cNvCxnSpPr/>
          <p:nvPr/>
        </p:nvCxnSpPr>
        <p:spPr>
          <a:xfrm flipH="1" flipV="1">
            <a:off x="10080178" y="5350102"/>
            <a:ext cx="1" cy="2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DFD544-1B7E-465E-8450-9F17BF340699}"/>
              </a:ext>
            </a:extLst>
          </p:cNvPr>
          <p:cNvSpPr txBox="1"/>
          <p:nvPr/>
        </p:nvSpPr>
        <p:spPr>
          <a:xfrm>
            <a:off x="9791478" y="504072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Px.2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6B4E84-39FF-4F55-B843-6BFBFB112189}"/>
              </a:ext>
            </a:extLst>
          </p:cNvPr>
          <p:cNvCxnSpPr/>
          <p:nvPr/>
        </p:nvCxnSpPr>
        <p:spPr>
          <a:xfrm flipH="1" flipV="1">
            <a:off x="10741862" y="5348173"/>
            <a:ext cx="1" cy="2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201CC2-F8A3-4005-A7AD-D6BC744C45F9}"/>
              </a:ext>
            </a:extLst>
          </p:cNvPr>
          <p:cNvSpPr txBox="1"/>
          <p:nvPr/>
        </p:nvSpPr>
        <p:spPr>
          <a:xfrm>
            <a:off x="10453162" y="503879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Px.1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9B8E67-8F8E-4A2C-9CC4-6033262F81FA}"/>
              </a:ext>
            </a:extLst>
          </p:cNvPr>
          <p:cNvCxnSpPr/>
          <p:nvPr/>
        </p:nvCxnSpPr>
        <p:spPr>
          <a:xfrm flipH="1" flipV="1">
            <a:off x="11411106" y="5348173"/>
            <a:ext cx="1" cy="2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50CB78-83EE-4369-904E-3B915275B28C}"/>
              </a:ext>
            </a:extLst>
          </p:cNvPr>
          <p:cNvSpPr txBox="1"/>
          <p:nvPr/>
        </p:nvSpPr>
        <p:spPr>
          <a:xfrm>
            <a:off x="11122406" y="503879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Px.0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E1F45C9-3350-4087-879D-D38ACFC8C662}"/>
              </a:ext>
            </a:extLst>
          </p:cNvPr>
          <p:cNvSpPr/>
          <p:nvPr/>
        </p:nvSpPr>
        <p:spPr>
          <a:xfrm rot="16200000">
            <a:off x="8803832" y="2287321"/>
            <a:ext cx="534611" cy="51633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488C32-7EC2-4EDE-8239-0880D08587C9}"/>
              </a:ext>
            </a:extLst>
          </p:cNvPr>
          <p:cNvSpPr txBox="1"/>
          <p:nvPr/>
        </p:nvSpPr>
        <p:spPr>
          <a:xfrm>
            <a:off x="8303042" y="4127500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Port-x Pins</a:t>
            </a:r>
          </a:p>
        </p:txBody>
      </p:sp>
    </p:spTree>
    <p:extLst>
      <p:ext uri="{BB962C8B-B14F-4D97-AF65-F5344CB8AC3E}">
        <p14:creationId xmlns:p14="http://schemas.microsoft.com/office/powerpoint/2010/main" val="376846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A841-77D5-443E-AD1E-F50AEF9D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I/O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8848-1C94-41F7-AAEA-08CE65D5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72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Input Registers</a:t>
            </a:r>
          </a:p>
          <a:p>
            <a:pPr lvl="1"/>
            <a:r>
              <a:rPr lang="en-US" dirty="0" err="1"/>
              <a:t>PxIN</a:t>
            </a:r>
            <a:r>
              <a:rPr lang="en-US" dirty="0"/>
              <a:t> register reflects the value of the input signal at the corresponding I/O pin when the pin is configured as I/O function (read-only)</a:t>
            </a:r>
          </a:p>
          <a:p>
            <a:pPr lvl="1"/>
            <a:r>
              <a:rPr lang="en-US" dirty="0"/>
              <a:t>Bit = 0: Input is low </a:t>
            </a:r>
          </a:p>
          <a:p>
            <a:pPr lvl="1"/>
            <a:r>
              <a:rPr lang="en-US" dirty="0"/>
              <a:t>Bit = 1: Input is high</a:t>
            </a:r>
          </a:p>
          <a:p>
            <a:pPr lvl="1"/>
            <a:r>
              <a:rPr lang="en-US" b="1" dirty="0"/>
              <a:t>Ex: </a:t>
            </a:r>
            <a:r>
              <a:rPr lang="en-US" dirty="0" err="1"/>
              <a:t>inValue</a:t>
            </a:r>
            <a:r>
              <a:rPr lang="en-US" dirty="0"/>
              <a:t> = P2IN;</a:t>
            </a:r>
            <a:endParaRPr lang="en-US" b="1" dirty="0"/>
          </a:p>
          <a:p>
            <a:r>
              <a:rPr lang="en-US" b="1" dirty="0"/>
              <a:t>Output Registers</a:t>
            </a:r>
          </a:p>
          <a:p>
            <a:pPr lvl="1"/>
            <a:r>
              <a:rPr lang="en-US" dirty="0" err="1"/>
              <a:t>PxOUT</a:t>
            </a:r>
            <a:r>
              <a:rPr lang="en-US" dirty="0"/>
              <a:t> register is the value to be output on the corresponding I/O pin when the pin is configured as I/O function</a:t>
            </a:r>
          </a:p>
          <a:p>
            <a:pPr lvl="1"/>
            <a:r>
              <a:rPr lang="en-US" dirty="0"/>
              <a:t>Bit = 0: Output is low </a:t>
            </a:r>
          </a:p>
          <a:p>
            <a:pPr lvl="1"/>
            <a:r>
              <a:rPr lang="en-US" dirty="0"/>
              <a:t>Bit = 1: Output is high</a:t>
            </a:r>
          </a:p>
          <a:p>
            <a:pPr lvl="1"/>
            <a:r>
              <a:rPr lang="en-US" b="1" dirty="0"/>
              <a:t>Ex: </a:t>
            </a:r>
            <a:r>
              <a:rPr lang="en-US" dirty="0"/>
              <a:t>P4OUT = </a:t>
            </a:r>
            <a:r>
              <a:rPr lang="en-US" dirty="0" err="1"/>
              <a:t>myOutByte</a:t>
            </a:r>
            <a:r>
              <a:rPr lang="en-US" dirty="0"/>
              <a:t>;</a:t>
            </a:r>
          </a:p>
          <a:p>
            <a:r>
              <a:rPr lang="en-US" b="1" dirty="0"/>
              <a:t>Output Drive Strength Registers</a:t>
            </a:r>
          </a:p>
          <a:p>
            <a:pPr lvl="1"/>
            <a:r>
              <a:rPr lang="en-US" dirty="0" err="1"/>
              <a:t>PxDS</a:t>
            </a:r>
            <a:r>
              <a:rPr lang="en-US" dirty="0"/>
              <a:t> register selects either full drive or reduced drive strength.</a:t>
            </a:r>
          </a:p>
          <a:p>
            <a:pPr lvl="1"/>
            <a:r>
              <a:rPr lang="en-US" dirty="0"/>
              <a:t>Bit = 0: Reduced drive strength </a:t>
            </a:r>
          </a:p>
          <a:p>
            <a:pPr lvl="1"/>
            <a:r>
              <a:rPr lang="en-US" dirty="0"/>
              <a:t>Bit = 1: Full drive strength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948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98DE-A425-46F9-BD18-7D55410B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I/O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3F5E-0652-44F2-A57C-79197CE7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Pullup or Pulldown Resistor Enable Registers</a:t>
            </a:r>
          </a:p>
          <a:p>
            <a:pPr lvl="1"/>
            <a:r>
              <a:rPr lang="en-US" dirty="0" err="1"/>
              <a:t>PxREN</a:t>
            </a:r>
            <a:r>
              <a:rPr lang="en-US" dirty="0"/>
              <a:t> register enables or disables the pullup/pulldown resistor of the corresponding I/O pin</a:t>
            </a:r>
          </a:p>
          <a:p>
            <a:pPr lvl="1"/>
            <a:r>
              <a:rPr lang="en-US" dirty="0"/>
              <a:t>The corresponding bit in the </a:t>
            </a:r>
            <a:r>
              <a:rPr lang="en-US" dirty="0" err="1"/>
              <a:t>PxOUT</a:t>
            </a:r>
            <a:r>
              <a:rPr lang="en-US" dirty="0"/>
              <a:t> register selects if the pin contains a pullup or pulldown</a:t>
            </a:r>
          </a:p>
          <a:p>
            <a:pPr lvl="1"/>
            <a:r>
              <a:rPr lang="en-US" dirty="0"/>
              <a:t>Bit = 0: Pullup/pulldown resistor disabled</a:t>
            </a:r>
          </a:p>
          <a:p>
            <a:pPr lvl="1"/>
            <a:r>
              <a:rPr lang="en-US" dirty="0"/>
              <a:t>Bit = 1: Pullup/pulldown resistor enabled 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97D248-08C8-4692-A120-CDE3988FF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63280"/>
              </p:ext>
            </p:extLst>
          </p:nvPr>
        </p:nvGraphicFramePr>
        <p:xfrm>
          <a:off x="465221" y="3887269"/>
          <a:ext cx="11293644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23411">
                  <a:extLst>
                    <a:ext uri="{9D8B030D-6E8A-4147-A177-3AD203B41FA5}">
                      <a16:colId xmlns:a16="http://schemas.microsoft.com/office/drawing/2014/main" val="202116500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4013328050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1766552354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318233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I/O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0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with pulldown resistor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4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with pullup resistor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0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8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E00-E63D-41E3-8C5A-3027C5FA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I/O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E619-13D0-4D40-B43A-87040E9C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Using the digital I/O ports is </a:t>
            </a:r>
            <a:r>
              <a:rPr lang="en-US" b="1" i="1" dirty="0"/>
              <a:t>conceptually simple</a:t>
            </a:r>
            <a:r>
              <a:rPr lang="en-US" dirty="0"/>
              <a:t>... </a:t>
            </a:r>
          </a:p>
          <a:p>
            <a:r>
              <a:rPr lang="en-US" dirty="0"/>
              <a:t>Read or Write desired values from/to the register names associated with the port</a:t>
            </a:r>
          </a:p>
          <a:p>
            <a:pPr lvl="1"/>
            <a:r>
              <a:rPr lang="en-US" dirty="0"/>
              <a:t>(msp430f5529.cmd and msp430f5529.h)</a:t>
            </a:r>
          </a:p>
          <a:p>
            <a:r>
              <a:rPr lang="en-US" i="1" dirty="0"/>
              <a:t>&gt;&gt; </a:t>
            </a:r>
            <a:r>
              <a:rPr lang="en-US" dirty="0"/>
              <a:t>Make extensive use of C's </a:t>
            </a:r>
            <a:r>
              <a:rPr lang="en-US" i="1" dirty="0"/>
              <a:t>Bitwise </a:t>
            </a:r>
            <a:r>
              <a:rPr lang="en-US" dirty="0"/>
              <a:t>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&amp; | ~ (and &amp;= |= ~=)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D3F831-C997-4CDF-89E5-3AF408F72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84325"/>
              </p:ext>
            </p:extLst>
          </p:nvPr>
        </p:nvGraphicFramePr>
        <p:xfrm>
          <a:off x="925092" y="3536574"/>
          <a:ext cx="28448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410264848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1892815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29359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Z=X &amp;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0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8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7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49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C6068-41FC-489B-809B-36EA494F1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957"/>
              </p:ext>
            </p:extLst>
          </p:nvPr>
        </p:nvGraphicFramePr>
        <p:xfrm>
          <a:off x="4414250" y="3536574"/>
          <a:ext cx="2732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35">
                  <a:extLst>
                    <a:ext uri="{9D8B030D-6E8A-4147-A177-3AD203B41FA5}">
                      <a16:colId xmlns:a16="http://schemas.microsoft.com/office/drawing/2014/main" val="410264848"/>
                    </a:ext>
                  </a:extLst>
                </a:gridCol>
                <a:gridCol w="910835">
                  <a:extLst>
                    <a:ext uri="{9D8B030D-6E8A-4147-A177-3AD203B41FA5}">
                      <a16:colId xmlns:a16="http://schemas.microsoft.com/office/drawing/2014/main" val="218928151"/>
                    </a:ext>
                  </a:extLst>
                </a:gridCol>
                <a:gridCol w="910835">
                  <a:extLst>
                    <a:ext uri="{9D8B030D-6E8A-4147-A177-3AD203B41FA5}">
                      <a16:colId xmlns:a16="http://schemas.microsoft.com/office/drawing/2014/main" val="329359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Z=X I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0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8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7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49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AA5B5C-2CE1-4518-BB3C-E5AD604E4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0856"/>
              </p:ext>
            </p:extLst>
          </p:nvPr>
        </p:nvGraphicFramePr>
        <p:xfrm>
          <a:off x="7903408" y="3543883"/>
          <a:ext cx="21015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58">
                  <a:extLst>
                    <a:ext uri="{9D8B030D-6E8A-4147-A177-3AD203B41FA5}">
                      <a16:colId xmlns:a16="http://schemas.microsoft.com/office/drawing/2014/main" val="1892157566"/>
                    </a:ext>
                  </a:extLst>
                </a:gridCol>
                <a:gridCol w="1050758">
                  <a:extLst>
                    <a:ext uri="{9D8B030D-6E8A-4147-A177-3AD203B41FA5}">
                      <a16:colId xmlns:a16="http://schemas.microsoft.com/office/drawing/2014/main" val="14646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C=~X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37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DB8ED8-6357-4537-BC62-A595F2B23D00}"/>
              </a:ext>
            </a:extLst>
          </p:cNvPr>
          <p:cNvSpPr txBox="1"/>
          <p:nvPr/>
        </p:nvSpPr>
        <p:spPr>
          <a:xfrm>
            <a:off x="1331495" y="5545928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AND 0 = 0</a:t>
            </a:r>
          </a:p>
          <a:p>
            <a:r>
              <a:rPr lang="en-US" dirty="0"/>
              <a:t>X AND 1 =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EACB2-F13C-4F44-B11B-DF59400526EF}"/>
              </a:ext>
            </a:extLst>
          </p:cNvPr>
          <p:cNvSpPr txBox="1"/>
          <p:nvPr/>
        </p:nvSpPr>
        <p:spPr>
          <a:xfrm>
            <a:off x="4952849" y="5549309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OR 1 = 1</a:t>
            </a:r>
          </a:p>
          <a:p>
            <a:r>
              <a:rPr lang="en-US" dirty="0"/>
              <a:t>X OR 0 = X</a:t>
            </a:r>
          </a:p>
        </p:txBody>
      </p:sp>
    </p:spTree>
    <p:extLst>
      <p:ext uri="{BB962C8B-B14F-4D97-AF65-F5344CB8AC3E}">
        <p14:creationId xmlns:p14="http://schemas.microsoft.com/office/powerpoint/2010/main" val="144504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E46-86DB-4B6E-8C70-AF28A389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/>
              <a:t>Ex</a:t>
            </a:r>
            <a:r>
              <a:rPr lang="en-US" sz="3600" b="1" dirty="0"/>
              <a:t>: Using CCS C configure Port 3 for digital I/O with Pins 1 and 0 as inputs and Pins 7 thru 4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1F24-ED9E-48E2-A8AF-10DBCDB6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P3SEL = 0x0;	// All pins selected for Dig I/O</a:t>
            </a:r>
          </a:p>
          <a:p>
            <a:endParaRPr lang="en-US" dirty="0"/>
          </a:p>
          <a:p>
            <a:r>
              <a:rPr lang="en-US" dirty="0"/>
              <a:t>P3DIR = 0xF0;	//P3.7-4 are outputs P3.3-0 are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0D88F2-D5D4-4618-ABF8-AA44433BD9D3}"/>
              </a:ext>
            </a:extLst>
          </p:cNvPr>
          <p:cNvSpPr/>
          <p:nvPr/>
        </p:nvSpPr>
        <p:spPr>
          <a:xfrm>
            <a:off x="7613583" y="2546687"/>
            <a:ext cx="3096126" cy="497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.      .      .      .      </a:t>
            </a:r>
            <a:r>
              <a:rPr lang="en-US" b="1" dirty="0">
                <a:solidFill>
                  <a:srgbClr val="C00000"/>
                </a:solidFill>
              </a:rPr>
              <a:t>.      .      .     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C5094-FB3D-4E8C-9195-071BAA8B0A12}"/>
              </a:ext>
            </a:extLst>
          </p:cNvPr>
          <p:cNvSpPr txBox="1"/>
          <p:nvPr/>
        </p:nvSpPr>
        <p:spPr>
          <a:xfrm>
            <a:off x="7584440" y="22536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71EAD-9D3E-4245-97E0-3A8AA9C2F33F}"/>
              </a:ext>
            </a:extLst>
          </p:cNvPr>
          <p:cNvSpPr txBox="1"/>
          <p:nvPr/>
        </p:nvSpPr>
        <p:spPr>
          <a:xfrm>
            <a:off x="10143817" y="22233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85BE0-4A15-4459-BC9A-4213F52E40F4}"/>
              </a:ext>
            </a:extLst>
          </p:cNvPr>
          <p:cNvSpPr txBox="1"/>
          <p:nvPr/>
        </p:nvSpPr>
        <p:spPr>
          <a:xfrm>
            <a:off x="10919326" y="2592718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DCCFA28-E040-48F8-A255-E5158CA9DCCE}"/>
              </a:ext>
            </a:extLst>
          </p:cNvPr>
          <p:cNvSpPr/>
          <p:nvPr/>
        </p:nvSpPr>
        <p:spPr>
          <a:xfrm rot="5400000">
            <a:off x="8247613" y="2604094"/>
            <a:ext cx="374583" cy="136204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8CD4F-8403-4D03-B11A-DB8B0BB9A1C1}"/>
              </a:ext>
            </a:extLst>
          </p:cNvPr>
          <p:cNvSpPr txBox="1"/>
          <p:nvPr/>
        </p:nvSpPr>
        <p:spPr>
          <a:xfrm>
            <a:off x="8179475" y="34331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C0469AF-F5A8-45CD-BB1A-092591976633}"/>
              </a:ext>
            </a:extLst>
          </p:cNvPr>
          <p:cNvSpPr/>
          <p:nvPr/>
        </p:nvSpPr>
        <p:spPr>
          <a:xfrm rot="5400000">
            <a:off x="9787187" y="2552208"/>
            <a:ext cx="374583" cy="147045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A8CCD-F9C5-4874-BBDA-5CB2BC011917}"/>
              </a:ext>
            </a:extLst>
          </p:cNvPr>
          <p:cNvSpPr txBox="1"/>
          <p:nvPr/>
        </p:nvSpPr>
        <p:spPr>
          <a:xfrm>
            <a:off x="10223550" y="34354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9397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1703</Words>
  <Application>Microsoft Office PowerPoint</Application>
  <PresentationFormat>Widescreen</PresentationFormat>
  <Paragraphs>412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Retrospect</vt:lpstr>
      <vt:lpstr> Digital I/O using the MSP430F5529 </vt:lpstr>
      <vt:lpstr>Digital I/O</vt:lpstr>
      <vt:lpstr>  MSP430F5529  Basic Digital I/O </vt:lpstr>
      <vt:lpstr>  MSP430F5529  Basic Digital I/O </vt:lpstr>
      <vt:lpstr>Digital I/O Registers</vt:lpstr>
      <vt:lpstr>Digital I/O Registers</vt:lpstr>
      <vt:lpstr>Digital I/O Registers</vt:lpstr>
      <vt:lpstr>Digital I/O Registers</vt:lpstr>
      <vt:lpstr>Ex: Using CCS C configure Port 3 for digital I/O with Pins 1 and 0 as inputs and Pins 7 thru 4 and outputs</vt:lpstr>
      <vt:lpstr>Is there a Better Way?</vt:lpstr>
      <vt:lpstr>Is there a Better Way?</vt:lpstr>
      <vt:lpstr>Is there a Better Way?</vt:lpstr>
      <vt:lpstr>Avoiding “Magic Numbers”</vt:lpstr>
      <vt:lpstr>Previous Example</vt:lpstr>
      <vt:lpstr>Example</vt:lpstr>
      <vt:lpstr>Another Example</vt:lpstr>
      <vt:lpstr>Another Example</vt:lpstr>
      <vt:lpstr>Another Example</vt:lpstr>
      <vt:lpstr>Input or Output?</vt:lpstr>
      <vt:lpstr>How do the LED functions work?</vt:lpstr>
      <vt:lpstr>Led Init in MSP430 board</vt:lpstr>
      <vt:lpstr>PowerPoint Presentation</vt:lpstr>
      <vt:lpstr>PowerPoint Presentation</vt:lpstr>
      <vt:lpstr>What about buttons?</vt:lpstr>
      <vt:lpstr>Pull-Up/Pull-Down</vt:lpstr>
      <vt:lpstr>PowerPoint Presentation</vt:lpstr>
      <vt:lpstr>Pooling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Integers and Endians...</dc:title>
  <dc:creator>Yarkin Doroz</dc:creator>
  <cp:lastModifiedBy>Yarkin Doroz</cp:lastModifiedBy>
  <cp:revision>421</cp:revision>
  <dcterms:created xsi:type="dcterms:W3CDTF">2019-10-03T14:26:56Z</dcterms:created>
  <dcterms:modified xsi:type="dcterms:W3CDTF">2020-01-24T18:48:18Z</dcterms:modified>
</cp:coreProperties>
</file>