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54" r:id="rId3"/>
    <p:sldId id="260" r:id="rId4"/>
    <p:sldId id="261" r:id="rId5"/>
    <p:sldId id="270" r:id="rId6"/>
    <p:sldId id="272" r:id="rId7"/>
    <p:sldId id="273" r:id="rId8"/>
    <p:sldId id="274" r:id="rId9"/>
    <p:sldId id="280" r:id="rId10"/>
    <p:sldId id="276" r:id="rId11"/>
    <p:sldId id="353" r:id="rId12"/>
    <p:sldId id="278" r:id="rId13"/>
    <p:sldId id="358" r:id="rId14"/>
    <p:sldId id="279"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305" r:id="rId40"/>
    <p:sldId id="306" r:id="rId41"/>
    <p:sldId id="307" r:id="rId42"/>
    <p:sldId id="308" r:id="rId43"/>
    <p:sldId id="309"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35"/>
    <p:restoredTop sz="94787"/>
  </p:normalViewPr>
  <p:slideViewPr>
    <p:cSldViewPr>
      <p:cViewPr varScale="1">
        <p:scale>
          <a:sx n="87" d="100"/>
          <a:sy n="87" d="100"/>
        </p:scale>
        <p:origin x="1142"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3000"/>
                    </a14:imgEffect>
                  </a14:imgLayer>
                </a14:imgProps>
              </a:ext>
            </a:extLst>
          </a:blip>
          <a:srcRect/>
          <a:stretch>
            <a:fillRect l="-6000" r="-6000"/>
          </a:stretch>
        </a:blipFill>
        <a:effectLst/>
      </p:bgPr>
    </p:bg>
    <p:spTree>
      <p:nvGrpSpPr>
        <p:cNvPr id="1" name=""/>
        <p:cNvGrpSpPr/>
        <p:nvPr/>
      </p:nvGrpSpPr>
      <p:grpSpPr>
        <a:xfrm>
          <a:off x="0" y="0"/>
          <a:ext cx="0" cy="0"/>
          <a:chOff x="0" y="0"/>
          <a:chExt cx="0" cy="0"/>
        </a:xfrm>
      </p:grpSpPr>
      <p:pic>
        <p:nvPicPr>
          <p:cNvPr id="1027" name="Picture 3" descr="C:\Users\User\Desktop\Bizotic\PPT Backgrounds\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911" y="2438400"/>
            <a:ext cx="4954889"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235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Solution</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Options (a) and (b) do not make any sense if they are put in the blanks of the series sequence: DEFFDEEFDDEFEDEDF using the option (a) shows no consistent pattern.</a:t>
            </a:r>
          </a:p>
          <a:p>
            <a:endParaRPr lang="en-IN" dirty="0"/>
          </a:p>
          <a:p>
            <a:pPr marL="0" indent="0">
              <a:buNone/>
            </a:pPr>
            <a:r>
              <a:rPr lang="en-US" dirty="0"/>
              <a:t>Similarly the sequence DEFFDEEFDDEFDDEFF got by using the option (b) also shows no consistent pattern and hence can be rejected.</a:t>
            </a:r>
          </a:p>
          <a:p>
            <a:endParaRPr lang="en-IN" dirty="0"/>
          </a:p>
          <a:p>
            <a:pPr marL="0" indent="0">
              <a:buNone/>
            </a:pPr>
            <a:r>
              <a:rPr lang="en-US" dirty="0"/>
              <a:t>The sequence formed using option (c) is:</a:t>
            </a:r>
            <a:endParaRPr lang="en-IN" dirty="0"/>
          </a:p>
          <a:p>
            <a:pPr marL="0" indent="0">
              <a:buNone/>
            </a:pPr>
            <a:r>
              <a:rPr lang="en-US" dirty="0"/>
              <a:t>DEFFDEEFDDEFFDEEF. This sequence makes sense if you were to break the sequence into 3 terms at a time. You will get the sequence as: DEF – FDE – EFD – DEF – FDE – EF </a:t>
            </a:r>
            <a:endParaRPr lang="en-IN" dirty="0"/>
          </a:p>
          <a:p>
            <a:pPr marL="0" indent="0">
              <a:buNone/>
            </a:pPr>
            <a:r>
              <a:rPr lang="en-US" dirty="0"/>
              <a:t>In the above sequence it can be seen that there is always a sequential order in which the three letters appear and also the second group of 3 alphabets starts from the last letter of the first group of 3 alphabets. And this trend continues uninterrupted throughout the sequence. Hence, we can mark option (c) as the correct answer.</a:t>
            </a:r>
            <a:endParaRPr lang="en-IN" dirty="0"/>
          </a:p>
        </p:txBody>
      </p:sp>
    </p:spTree>
    <p:extLst>
      <p:ext uri="{BB962C8B-B14F-4D97-AF65-F5344CB8AC3E}">
        <p14:creationId xmlns:p14="http://schemas.microsoft.com/office/powerpoint/2010/main" val="209429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76200"/>
            <a:ext cx="6642100" cy="1143000"/>
          </a:xfrm>
        </p:spPr>
        <p:txBody>
          <a:bodyPr>
            <a:normAutofit/>
          </a:bodyPr>
          <a:lstStyle/>
          <a:p>
            <a:r>
              <a:rPr lang="en-IN" sz="4000" dirty="0"/>
              <a:t>Problems on Letter Series</a:t>
            </a:r>
          </a:p>
        </p:txBody>
      </p:sp>
      <p:sp>
        <p:nvSpPr>
          <p:cNvPr id="3" name="Content Placeholder 2"/>
          <p:cNvSpPr>
            <a:spLocks noGrp="1"/>
          </p:cNvSpPr>
          <p:nvPr>
            <p:ph idx="1"/>
          </p:nvPr>
        </p:nvSpPr>
        <p:spPr>
          <a:xfrm>
            <a:off x="330200" y="1219200"/>
            <a:ext cx="8585200" cy="5486400"/>
          </a:xfrm>
        </p:spPr>
        <p:txBody>
          <a:bodyPr>
            <a:noAutofit/>
          </a:bodyPr>
          <a:lstStyle/>
          <a:p>
            <a:pPr marL="0" indent="0" algn="just">
              <a:buNone/>
            </a:pPr>
            <a:r>
              <a:rPr lang="en-IN" dirty="0"/>
              <a:t>5. </a:t>
            </a:r>
            <a:r>
              <a:rPr lang="en-US" dirty="0"/>
              <a:t>Complete the following series by replacing the ?: </a:t>
            </a:r>
          </a:p>
          <a:p>
            <a:pPr marL="0" indent="0" algn="just">
              <a:buNone/>
            </a:pPr>
            <a:r>
              <a:rPr lang="en-US" dirty="0"/>
              <a:t>TBLD, VEPI, XHTN, ?</a:t>
            </a:r>
          </a:p>
          <a:p>
            <a:pPr marL="0" indent="0" algn="just">
              <a:buNone/>
            </a:pPr>
            <a:endParaRPr lang="en-IN" dirty="0"/>
          </a:p>
          <a:p>
            <a:pPr marL="514350" indent="-514350" algn="just">
              <a:buAutoNum type="alphaLcPeriod"/>
            </a:pPr>
            <a:r>
              <a:rPr lang="en-US" dirty="0"/>
              <a:t>ZJVP</a:t>
            </a:r>
            <a:r>
              <a:rPr lang="en-IN" dirty="0"/>
              <a:t> </a:t>
            </a:r>
            <a:r>
              <a:rPr lang="en-US" dirty="0"/>
              <a:t>	</a:t>
            </a:r>
            <a:r>
              <a:rPr lang="en-IN" dirty="0"/>
              <a:t> </a:t>
            </a:r>
          </a:p>
          <a:p>
            <a:pPr marL="514350" indent="-514350" algn="just">
              <a:buAutoNum type="alphaLcPeriod"/>
            </a:pPr>
            <a:r>
              <a:rPr lang="en-US" dirty="0"/>
              <a:t>ZVJP</a:t>
            </a:r>
            <a:r>
              <a:rPr lang="en-IN" dirty="0"/>
              <a:t> </a:t>
            </a:r>
          </a:p>
          <a:p>
            <a:pPr marL="514350" indent="-514350" algn="just">
              <a:buAutoNum type="alphaLcPeriod"/>
            </a:pPr>
            <a:r>
              <a:rPr lang="en-US" dirty="0"/>
              <a:t>ZKXS</a:t>
            </a:r>
            <a:r>
              <a:rPr lang="en-IN" dirty="0"/>
              <a:t> </a:t>
            </a:r>
          </a:p>
          <a:p>
            <a:pPr marL="514350" indent="-514350" algn="just">
              <a:buFont typeface="Arial" pitchFamily="34" charset="0"/>
              <a:buAutoNum type="alphaLcPeriod"/>
            </a:pPr>
            <a:r>
              <a:rPr lang="en-US" dirty="0"/>
              <a:t>ZKXP</a:t>
            </a:r>
            <a:endParaRPr lang="en-IN" dirty="0"/>
          </a:p>
        </p:txBody>
      </p:sp>
    </p:spTree>
    <p:extLst>
      <p:ext uri="{BB962C8B-B14F-4D97-AF65-F5344CB8AC3E}">
        <p14:creationId xmlns:p14="http://schemas.microsoft.com/office/powerpoint/2010/main" val="1949428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Solution</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The four series that are running in the words are:</a:t>
            </a:r>
            <a:endParaRPr lang="en-IN" dirty="0"/>
          </a:p>
          <a:p>
            <a:pPr marL="0" indent="0">
              <a:buNone/>
            </a:pPr>
            <a:r>
              <a:rPr lang="en-US" dirty="0"/>
              <a:t>1. First letter of every word: T, V, X. So, the missing letter in Z (as there is one letter missing between T and V, so also between V and X). Thus, after X we would skip Y and use Z as the first letter of the last word.</a:t>
            </a:r>
            <a:endParaRPr lang="en-IN" dirty="0"/>
          </a:p>
          <a:p>
            <a:pPr marL="0" indent="0">
              <a:buNone/>
            </a:pPr>
            <a:r>
              <a:rPr lang="en-US" dirty="0"/>
              <a:t>2. Second letter of every word: B, E, H. So, the missing letter is K (as there are two letters missing between B and E, so also between E and H). Thus, after H we would skip I and J and use K as the second letter of the last word.</a:t>
            </a:r>
            <a:endParaRPr lang="en-IN" dirty="0"/>
          </a:p>
          <a:p>
            <a:endParaRPr lang="en-IN" dirty="0"/>
          </a:p>
          <a:p>
            <a:pPr marL="0" indent="0" algn="just">
              <a:buNone/>
            </a:pPr>
            <a:endParaRPr lang="en-IN" dirty="0"/>
          </a:p>
        </p:txBody>
      </p:sp>
    </p:spTree>
    <p:extLst>
      <p:ext uri="{BB962C8B-B14F-4D97-AF65-F5344CB8AC3E}">
        <p14:creationId xmlns:p14="http://schemas.microsoft.com/office/powerpoint/2010/main" val="73781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Solution</a:t>
            </a:r>
          </a:p>
        </p:txBody>
      </p:sp>
      <p:sp>
        <p:nvSpPr>
          <p:cNvPr id="3" name="Content Placeholder 2"/>
          <p:cNvSpPr>
            <a:spLocks noGrp="1"/>
          </p:cNvSpPr>
          <p:nvPr>
            <p:ph idx="1"/>
          </p:nvPr>
        </p:nvSpPr>
        <p:spPr/>
        <p:txBody>
          <a:bodyPr>
            <a:normAutofit/>
          </a:bodyPr>
          <a:lstStyle/>
          <a:p>
            <a:pPr marL="0" indent="0">
              <a:buNone/>
            </a:pPr>
            <a:r>
              <a:rPr lang="en-US" dirty="0"/>
              <a:t>3. Third letter of every word: L, P, T. So, the missing letter is X (as there are three letters missing between L and P, so also between P and T). Thus, after T we would skip U, V and W and use X as the third letter of the last word).</a:t>
            </a:r>
            <a:endParaRPr lang="en-IN" dirty="0"/>
          </a:p>
          <a:p>
            <a:pPr marL="0" indent="0">
              <a:buNone/>
            </a:pPr>
            <a:r>
              <a:rPr lang="en-US" dirty="0"/>
              <a:t>4. Similarly D-I-N-S (Skip 4 letters).</a:t>
            </a:r>
            <a:endParaRPr lang="en-IN" dirty="0"/>
          </a:p>
          <a:p>
            <a:pPr marL="0" indent="0">
              <a:buNone/>
            </a:pPr>
            <a:r>
              <a:rPr lang="en-US" dirty="0"/>
              <a:t>Thus, the correct answer would be ZKXS. Option (c) is correct.</a:t>
            </a:r>
            <a:endParaRPr lang="en-IN" dirty="0"/>
          </a:p>
          <a:p>
            <a:endParaRPr lang="en-IN" dirty="0"/>
          </a:p>
          <a:p>
            <a:pPr marL="0" indent="0" algn="just">
              <a:buNone/>
            </a:pPr>
            <a:endParaRPr lang="en-IN" dirty="0"/>
          </a:p>
        </p:txBody>
      </p:sp>
    </p:spTree>
    <p:extLst>
      <p:ext uri="{BB962C8B-B14F-4D97-AF65-F5344CB8AC3E}">
        <p14:creationId xmlns:p14="http://schemas.microsoft.com/office/powerpoint/2010/main" val="206746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76200"/>
            <a:ext cx="6642100" cy="1143000"/>
          </a:xfrm>
        </p:spPr>
        <p:txBody>
          <a:bodyPr>
            <a:normAutofit/>
          </a:bodyPr>
          <a:lstStyle/>
          <a:p>
            <a:r>
              <a:rPr lang="en-IN" sz="4000" dirty="0"/>
              <a:t>Problems on Letter Series</a:t>
            </a:r>
          </a:p>
        </p:txBody>
      </p:sp>
      <p:sp>
        <p:nvSpPr>
          <p:cNvPr id="3" name="Content Placeholder 2"/>
          <p:cNvSpPr>
            <a:spLocks noGrp="1"/>
          </p:cNvSpPr>
          <p:nvPr>
            <p:ph idx="1"/>
          </p:nvPr>
        </p:nvSpPr>
        <p:spPr>
          <a:xfrm>
            <a:off x="330200" y="1219200"/>
            <a:ext cx="8585200" cy="5486400"/>
          </a:xfrm>
        </p:spPr>
        <p:txBody>
          <a:bodyPr>
            <a:noAutofit/>
          </a:bodyPr>
          <a:lstStyle/>
          <a:p>
            <a:pPr marL="0" indent="0" algn="just">
              <a:buNone/>
            </a:pPr>
            <a:r>
              <a:rPr lang="en-US" dirty="0"/>
              <a:t>6. What is the next letter in the series?</a:t>
            </a:r>
            <a:endParaRPr lang="en-IN" dirty="0"/>
          </a:p>
          <a:p>
            <a:pPr marL="0" indent="0" algn="just">
              <a:buNone/>
            </a:pPr>
            <a:r>
              <a:rPr lang="en-US" dirty="0"/>
              <a:t> U, F, Q, J, M ,N, ?</a:t>
            </a:r>
          </a:p>
          <a:p>
            <a:pPr marL="0" indent="0" algn="just">
              <a:buNone/>
            </a:pPr>
            <a:r>
              <a:rPr lang="pt-BR" dirty="0"/>
              <a:t>21,6,17,10,13,14</a:t>
            </a:r>
          </a:p>
          <a:p>
            <a:pPr marL="514350" indent="-514350" algn="just">
              <a:buAutoNum type="alphaLcPeriod"/>
            </a:pPr>
            <a:r>
              <a:rPr lang="pt-BR" dirty="0" err="1"/>
              <a:t>I</a:t>
            </a:r>
            <a:endParaRPr lang="pt-BR" dirty="0"/>
          </a:p>
          <a:p>
            <a:pPr marL="514350" indent="-514350" algn="just">
              <a:buAutoNum type="alphaLcPeriod"/>
            </a:pPr>
            <a:r>
              <a:rPr lang="pt-BR" dirty="0" err="1"/>
              <a:t>T</a:t>
            </a:r>
            <a:endParaRPr lang="pt-BR" dirty="0"/>
          </a:p>
          <a:p>
            <a:pPr marL="514350" indent="-514350" algn="just">
              <a:buAutoNum type="alphaLcPeriod"/>
            </a:pPr>
            <a:r>
              <a:rPr lang="pt-BR" dirty="0"/>
              <a:t>O</a:t>
            </a:r>
          </a:p>
          <a:p>
            <a:pPr marL="514350" indent="-514350" algn="just">
              <a:buAutoNum type="alphaLcPeriod"/>
            </a:pPr>
            <a:r>
              <a:rPr lang="pt-BR" dirty="0"/>
              <a:t>M</a:t>
            </a:r>
          </a:p>
          <a:p>
            <a:pPr marL="0" indent="0" algn="just">
              <a:buNone/>
            </a:pPr>
            <a:endParaRPr lang="pt-BR"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r>
              <a:rPr lang="pt-BR" dirty="0"/>
              <a:t> </a:t>
            </a:r>
            <a:endParaRPr lang="en-IN" dirty="0"/>
          </a:p>
        </p:txBody>
      </p:sp>
    </p:spTree>
    <p:extLst>
      <p:ext uri="{BB962C8B-B14F-4D97-AF65-F5344CB8AC3E}">
        <p14:creationId xmlns:p14="http://schemas.microsoft.com/office/powerpoint/2010/main" val="3610839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76200"/>
            <a:ext cx="6642100" cy="1143000"/>
          </a:xfrm>
        </p:spPr>
        <p:txBody>
          <a:bodyPr>
            <a:normAutofit/>
          </a:bodyPr>
          <a:lstStyle/>
          <a:p>
            <a:r>
              <a:rPr lang="en-IN" sz="4000" dirty="0"/>
              <a:t>Solution</a:t>
            </a:r>
          </a:p>
        </p:txBody>
      </p:sp>
      <p:sp>
        <p:nvSpPr>
          <p:cNvPr id="3" name="Content Placeholder 2"/>
          <p:cNvSpPr>
            <a:spLocks noGrp="1"/>
          </p:cNvSpPr>
          <p:nvPr>
            <p:ph idx="1"/>
          </p:nvPr>
        </p:nvSpPr>
        <p:spPr>
          <a:xfrm>
            <a:off x="330200" y="1219200"/>
            <a:ext cx="8585200" cy="5486400"/>
          </a:xfrm>
        </p:spPr>
        <p:txBody>
          <a:bodyPr>
            <a:noAutofit/>
          </a:bodyPr>
          <a:lstStyle/>
          <a:p>
            <a:pPr marL="0" indent="0">
              <a:buNone/>
            </a:pPr>
            <a:r>
              <a:rPr lang="en-US" dirty="0"/>
              <a:t>There are two series intertwined in the given series.</a:t>
            </a:r>
            <a:endParaRPr lang="en-IN" dirty="0"/>
          </a:p>
          <a:p>
            <a:pPr marL="0" indent="0">
              <a:buNone/>
            </a:pPr>
            <a:r>
              <a:rPr lang="en-US" dirty="0"/>
              <a:t>F – J – N (skip 3 alphabets)</a:t>
            </a:r>
            <a:endParaRPr lang="en-IN" dirty="0"/>
          </a:p>
          <a:p>
            <a:pPr marL="0" indent="0">
              <a:buNone/>
            </a:pPr>
            <a:r>
              <a:rPr lang="en-US" dirty="0"/>
              <a:t>U – Q – M (skip 3 alphabets in the opposite order).</a:t>
            </a:r>
            <a:endParaRPr lang="en-IN" dirty="0"/>
          </a:p>
          <a:p>
            <a:pPr marL="0" indent="0">
              <a:buNone/>
            </a:pPr>
            <a:r>
              <a:rPr lang="en-US" dirty="0"/>
              <a:t>The next letter would depend on the second series above. After M, the 3 letters to be skipped are L, K, J and hence ‘I’ should be the next letter in the series. Option (a) is correct.</a:t>
            </a:r>
            <a:endParaRPr lang="en-IN"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r>
              <a:rPr lang="pt-BR" dirty="0"/>
              <a:t> </a:t>
            </a:r>
            <a:endParaRPr lang="en-IN" dirty="0"/>
          </a:p>
        </p:txBody>
      </p:sp>
    </p:spTree>
    <p:extLst>
      <p:ext uri="{BB962C8B-B14F-4D97-AF65-F5344CB8AC3E}">
        <p14:creationId xmlns:p14="http://schemas.microsoft.com/office/powerpoint/2010/main" val="337457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76200"/>
            <a:ext cx="6642100" cy="1143000"/>
          </a:xfrm>
        </p:spPr>
        <p:txBody>
          <a:bodyPr>
            <a:normAutofit/>
          </a:bodyPr>
          <a:lstStyle/>
          <a:p>
            <a:r>
              <a:rPr lang="en-IN" sz="4000" dirty="0"/>
              <a:t>Problems on Letter Series</a:t>
            </a:r>
          </a:p>
        </p:txBody>
      </p:sp>
      <p:sp>
        <p:nvSpPr>
          <p:cNvPr id="3" name="Content Placeholder 2"/>
          <p:cNvSpPr>
            <a:spLocks noGrp="1"/>
          </p:cNvSpPr>
          <p:nvPr>
            <p:ph idx="1"/>
          </p:nvPr>
        </p:nvSpPr>
        <p:spPr>
          <a:xfrm>
            <a:off x="330200" y="1219200"/>
            <a:ext cx="8585200" cy="5486400"/>
          </a:xfrm>
        </p:spPr>
        <p:txBody>
          <a:bodyPr>
            <a:noAutofit/>
          </a:bodyPr>
          <a:lstStyle/>
          <a:p>
            <a:pPr marL="0" indent="0" algn="just">
              <a:buNone/>
            </a:pPr>
            <a:r>
              <a:rPr lang="en-US" dirty="0"/>
              <a:t>7. Replace the question mark with the right option. </a:t>
            </a:r>
          </a:p>
          <a:p>
            <a:pPr marL="0" indent="0" algn="just">
              <a:buNone/>
            </a:pPr>
            <a:r>
              <a:rPr lang="en-US" dirty="0"/>
              <a:t>BZ, HT, NN, ?, ZB</a:t>
            </a:r>
            <a:endParaRPr lang="en-IN" dirty="0"/>
          </a:p>
          <a:p>
            <a:pPr marL="0" indent="0" algn="just">
              <a:buNone/>
            </a:pPr>
            <a:endParaRPr lang="en-IN" dirty="0"/>
          </a:p>
          <a:p>
            <a:pPr marL="514350" indent="-514350" algn="just">
              <a:buAutoNum type="alphaLcPeriod"/>
            </a:pPr>
            <a:r>
              <a:rPr lang="en-US" dirty="0"/>
              <a:t>LF</a:t>
            </a:r>
          </a:p>
          <a:p>
            <a:pPr marL="514350" indent="-514350" algn="just">
              <a:buAutoNum type="alphaLcPeriod"/>
            </a:pPr>
            <a:r>
              <a:rPr lang="en-US" dirty="0"/>
              <a:t>SX</a:t>
            </a:r>
            <a:endParaRPr lang="en-IN" dirty="0"/>
          </a:p>
          <a:p>
            <a:pPr marL="514350" indent="-514350" algn="just">
              <a:buAutoNum type="alphaLcPeriod"/>
            </a:pPr>
            <a:r>
              <a:rPr lang="en-US" dirty="0"/>
              <a:t>TH</a:t>
            </a:r>
            <a:endParaRPr lang="en-IN" dirty="0"/>
          </a:p>
          <a:p>
            <a:pPr marL="514350" indent="-514350" algn="just">
              <a:buAutoNum type="alphaLcPeriod"/>
            </a:pPr>
            <a:r>
              <a:rPr lang="en-US" dirty="0"/>
              <a:t>TI</a:t>
            </a:r>
            <a:endParaRPr lang="en-IN" dirty="0"/>
          </a:p>
          <a:p>
            <a:pPr marL="0" indent="0" algn="just">
              <a:buNone/>
            </a:pPr>
            <a:endParaRPr lang="en-IN" dirty="0"/>
          </a:p>
          <a:p>
            <a:pPr marL="0" indent="0" algn="just">
              <a:buNone/>
            </a:pPr>
            <a:endParaRPr lang="en-IN"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r>
              <a:rPr lang="pt-BR" dirty="0"/>
              <a:t> </a:t>
            </a:r>
            <a:endParaRPr lang="en-IN" dirty="0"/>
          </a:p>
        </p:txBody>
      </p:sp>
    </p:spTree>
    <p:extLst>
      <p:ext uri="{BB962C8B-B14F-4D97-AF65-F5344CB8AC3E}">
        <p14:creationId xmlns:p14="http://schemas.microsoft.com/office/powerpoint/2010/main" val="1217194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76200"/>
            <a:ext cx="6642100" cy="1143000"/>
          </a:xfrm>
        </p:spPr>
        <p:txBody>
          <a:bodyPr>
            <a:normAutofit/>
          </a:bodyPr>
          <a:lstStyle/>
          <a:p>
            <a:r>
              <a:rPr lang="en-IN" sz="4000" dirty="0"/>
              <a:t>Solution</a:t>
            </a:r>
          </a:p>
        </p:txBody>
      </p:sp>
      <p:sp>
        <p:nvSpPr>
          <p:cNvPr id="3" name="Content Placeholder 2"/>
          <p:cNvSpPr>
            <a:spLocks noGrp="1"/>
          </p:cNvSpPr>
          <p:nvPr>
            <p:ph idx="1"/>
          </p:nvPr>
        </p:nvSpPr>
        <p:spPr>
          <a:xfrm>
            <a:off x="330200" y="1219200"/>
            <a:ext cx="8585200" cy="5486400"/>
          </a:xfrm>
        </p:spPr>
        <p:txBody>
          <a:bodyPr>
            <a:noAutofit/>
          </a:bodyPr>
          <a:lstStyle/>
          <a:p>
            <a:pPr marL="0" indent="0">
              <a:buNone/>
            </a:pPr>
            <a:r>
              <a:rPr lang="en-US" dirty="0"/>
              <a:t>For the first alphabet add 6 to the position number to get the next first alphabet of the next element of the series and for the second alphabet subtract 6 from the position and we’ll get the required number. Option (c) is correct.</a:t>
            </a:r>
            <a:endParaRPr lang="en-IN" dirty="0"/>
          </a:p>
          <a:p>
            <a:endParaRPr lang="en-IN" dirty="0"/>
          </a:p>
          <a:p>
            <a:pPr marL="0" indent="0" algn="just">
              <a:buNone/>
            </a:pPr>
            <a:endParaRPr lang="en-IN" dirty="0"/>
          </a:p>
          <a:p>
            <a:pPr marL="0" indent="0" algn="just">
              <a:buNone/>
            </a:pPr>
            <a:endParaRPr lang="en-IN"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r>
              <a:rPr lang="pt-BR" dirty="0"/>
              <a:t> </a:t>
            </a:r>
            <a:endParaRPr lang="en-IN" dirty="0"/>
          </a:p>
        </p:txBody>
      </p:sp>
    </p:spTree>
    <p:extLst>
      <p:ext uri="{BB962C8B-B14F-4D97-AF65-F5344CB8AC3E}">
        <p14:creationId xmlns:p14="http://schemas.microsoft.com/office/powerpoint/2010/main" val="26135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76200"/>
            <a:ext cx="6642100" cy="1143000"/>
          </a:xfrm>
        </p:spPr>
        <p:txBody>
          <a:bodyPr>
            <a:normAutofit/>
          </a:bodyPr>
          <a:lstStyle/>
          <a:p>
            <a:r>
              <a:rPr lang="en-IN" sz="4000" dirty="0"/>
              <a:t>Problems on Letter Series</a:t>
            </a:r>
          </a:p>
        </p:txBody>
      </p:sp>
      <p:sp>
        <p:nvSpPr>
          <p:cNvPr id="3" name="Content Placeholder 2"/>
          <p:cNvSpPr>
            <a:spLocks noGrp="1"/>
          </p:cNvSpPr>
          <p:nvPr>
            <p:ph idx="1"/>
          </p:nvPr>
        </p:nvSpPr>
        <p:spPr>
          <a:xfrm>
            <a:off x="330200" y="1219200"/>
            <a:ext cx="8585200" cy="5486400"/>
          </a:xfrm>
        </p:spPr>
        <p:txBody>
          <a:bodyPr>
            <a:noAutofit/>
          </a:bodyPr>
          <a:lstStyle/>
          <a:p>
            <a:pPr marL="0" indent="0">
              <a:buNone/>
            </a:pPr>
            <a:r>
              <a:rPr lang="en-US" dirty="0"/>
              <a:t>8. The letters skipped between adjacent letters is in the order of 1, 2, 3, 4… Which alternative follows this rule?</a:t>
            </a:r>
            <a:r>
              <a:rPr lang="en-IN" dirty="0"/>
              <a:t> </a:t>
            </a:r>
          </a:p>
          <a:p>
            <a:pPr marL="0" indent="0">
              <a:buNone/>
            </a:pPr>
            <a:endParaRPr lang="en-IN" dirty="0"/>
          </a:p>
          <a:p>
            <a:pPr marL="514350" indent="-514350" algn="just">
              <a:buAutoNum type="alphaLcPeriod"/>
            </a:pPr>
            <a:r>
              <a:rPr lang="en-US" dirty="0"/>
              <a:t>EFJNS</a:t>
            </a:r>
            <a:r>
              <a:rPr lang="en-IN" dirty="0"/>
              <a:t> </a:t>
            </a:r>
          </a:p>
          <a:p>
            <a:pPr marL="514350" indent="-514350" algn="just">
              <a:buAutoNum type="alphaLcPeriod"/>
            </a:pPr>
            <a:r>
              <a:rPr lang="en-US" dirty="0"/>
              <a:t>EGJOS	</a:t>
            </a:r>
            <a:r>
              <a:rPr lang="en-IN" dirty="0"/>
              <a:t> </a:t>
            </a:r>
          </a:p>
          <a:p>
            <a:pPr marL="514350" indent="-514350" algn="just">
              <a:buAutoNum type="alphaLcPeriod"/>
            </a:pPr>
            <a:r>
              <a:rPr lang="en-US" dirty="0"/>
              <a:t>EGJNS</a:t>
            </a:r>
          </a:p>
          <a:p>
            <a:pPr marL="514350" indent="-514350" algn="just">
              <a:buAutoNum type="alphaLcPeriod"/>
            </a:pPr>
            <a:r>
              <a:rPr lang="en-US" dirty="0"/>
              <a:t>EGJNT</a:t>
            </a:r>
            <a:r>
              <a:rPr lang="en-IN" dirty="0"/>
              <a:t> </a:t>
            </a:r>
          </a:p>
          <a:p>
            <a:pPr marL="0" indent="0" algn="just">
              <a:buNone/>
            </a:pPr>
            <a:endParaRPr lang="pt-BR"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r>
              <a:rPr lang="pt-BR" dirty="0"/>
              <a:t> </a:t>
            </a:r>
            <a:endParaRPr lang="en-IN" dirty="0"/>
          </a:p>
        </p:txBody>
      </p:sp>
    </p:spTree>
    <p:extLst>
      <p:ext uri="{BB962C8B-B14F-4D97-AF65-F5344CB8AC3E}">
        <p14:creationId xmlns:p14="http://schemas.microsoft.com/office/powerpoint/2010/main" val="2515363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76200"/>
            <a:ext cx="6642100" cy="1143000"/>
          </a:xfrm>
        </p:spPr>
        <p:txBody>
          <a:bodyPr>
            <a:normAutofit/>
          </a:bodyPr>
          <a:lstStyle/>
          <a:p>
            <a:r>
              <a:rPr lang="en-IN" sz="4000" dirty="0"/>
              <a:t>Solution</a:t>
            </a:r>
          </a:p>
        </p:txBody>
      </p:sp>
      <p:sp>
        <p:nvSpPr>
          <p:cNvPr id="3" name="Content Placeholder 2"/>
          <p:cNvSpPr>
            <a:spLocks noGrp="1"/>
          </p:cNvSpPr>
          <p:nvPr>
            <p:ph idx="1"/>
          </p:nvPr>
        </p:nvSpPr>
        <p:spPr>
          <a:xfrm>
            <a:off x="330200" y="1219200"/>
            <a:ext cx="8585200" cy="5486400"/>
          </a:xfrm>
        </p:spPr>
        <p:txBody>
          <a:bodyPr>
            <a:noAutofit/>
          </a:bodyPr>
          <a:lstStyle/>
          <a:p>
            <a:pPr marL="0" indent="0">
              <a:buNone/>
            </a:pPr>
            <a:r>
              <a:rPr lang="en-US" dirty="0"/>
              <a:t>EGJNS follows the skipping of 1, 2, 3 &amp; 4 letters respectively as we can see in: EFGHIJKLMNOPQRS</a:t>
            </a:r>
            <a:endParaRPr lang="en-IN" dirty="0"/>
          </a:p>
          <a:p>
            <a:endParaRPr lang="en-IN" dirty="0"/>
          </a:p>
          <a:p>
            <a:endParaRPr lang="en-IN" dirty="0"/>
          </a:p>
          <a:p>
            <a:pPr marL="0" indent="0" algn="just">
              <a:buNone/>
            </a:pPr>
            <a:endParaRPr lang="en-IN" dirty="0"/>
          </a:p>
          <a:p>
            <a:pPr marL="0" indent="0" algn="just">
              <a:buNone/>
            </a:pPr>
            <a:endParaRPr lang="en-IN"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r>
              <a:rPr lang="pt-BR" dirty="0"/>
              <a:t> </a:t>
            </a:r>
            <a:endParaRPr lang="en-IN" dirty="0"/>
          </a:p>
        </p:txBody>
      </p:sp>
    </p:spTree>
    <p:extLst>
      <p:ext uri="{BB962C8B-B14F-4D97-AF65-F5344CB8AC3E}">
        <p14:creationId xmlns:p14="http://schemas.microsoft.com/office/powerpoint/2010/main" val="1723522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7C66C-F8D5-E545-9AF9-79968B7F73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043C27A-977A-2C4E-93FF-5DD40812FC30}"/>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r>
              <a:rPr lang="en-US" sz="6000" b="1" dirty="0">
                <a:solidFill>
                  <a:schemeClr val="tx2">
                    <a:lumMod val="60000"/>
                    <a:lumOff val="40000"/>
                  </a:schemeClr>
                </a:solidFill>
              </a:rPr>
              <a:t>LETTER SERIES</a:t>
            </a:r>
          </a:p>
        </p:txBody>
      </p:sp>
    </p:spTree>
    <p:extLst>
      <p:ext uri="{BB962C8B-B14F-4D97-AF65-F5344CB8AC3E}">
        <p14:creationId xmlns:p14="http://schemas.microsoft.com/office/powerpoint/2010/main" val="3208533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76200"/>
            <a:ext cx="6642100" cy="1143000"/>
          </a:xfrm>
        </p:spPr>
        <p:txBody>
          <a:bodyPr>
            <a:normAutofit/>
          </a:bodyPr>
          <a:lstStyle/>
          <a:p>
            <a:r>
              <a:rPr lang="en-IN" sz="4000" dirty="0"/>
              <a:t>Problems on Letter Series</a:t>
            </a:r>
          </a:p>
        </p:txBody>
      </p:sp>
      <p:sp>
        <p:nvSpPr>
          <p:cNvPr id="3" name="Content Placeholder 2"/>
          <p:cNvSpPr>
            <a:spLocks noGrp="1"/>
          </p:cNvSpPr>
          <p:nvPr>
            <p:ph idx="1"/>
          </p:nvPr>
        </p:nvSpPr>
        <p:spPr>
          <a:xfrm>
            <a:off x="330200" y="1219200"/>
            <a:ext cx="8585200" cy="5486400"/>
          </a:xfrm>
        </p:spPr>
        <p:txBody>
          <a:bodyPr>
            <a:noAutofit/>
          </a:bodyPr>
          <a:lstStyle/>
          <a:p>
            <a:pPr marL="0" indent="0">
              <a:buNone/>
            </a:pPr>
            <a:r>
              <a:rPr lang="en-US" dirty="0"/>
              <a:t>9. Find out the missing term: ABCDEFG, GABCDEF, FGABCDE, ?</a:t>
            </a:r>
          </a:p>
          <a:p>
            <a:pPr marL="0" indent="0">
              <a:buNone/>
            </a:pPr>
            <a:endParaRPr lang="en-IN" dirty="0"/>
          </a:p>
          <a:p>
            <a:pPr marL="514350" indent="-514350" algn="just">
              <a:buAutoNum type="alphaLcPeriod"/>
            </a:pPr>
            <a:r>
              <a:rPr lang="en-US" dirty="0"/>
              <a:t>EFGABCD</a:t>
            </a:r>
          </a:p>
          <a:p>
            <a:pPr marL="514350" indent="-514350" algn="just">
              <a:buAutoNum type="alphaLcPeriod"/>
            </a:pPr>
            <a:r>
              <a:rPr lang="en-US" dirty="0"/>
              <a:t>GABCDEF</a:t>
            </a:r>
          </a:p>
          <a:p>
            <a:pPr marL="514350" indent="-514350" algn="just">
              <a:buAutoNum type="alphaLcPeriod"/>
            </a:pPr>
            <a:r>
              <a:rPr lang="en-US" dirty="0"/>
              <a:t>EFGABCDE</a:t>
            </a:r>
          </a:p>
          <a:p>
            <a:pPr marL="514350" indent="-514350" algn="just">
              <a:buAutoNum type="alphaLcPeriod"/>
            </a:pPr>
            <a:r>
              <a:rPr lang="en-US" dirty="0"/>
              <a:t>FGABCDE</a:t>
            </a:r>
            <a:r>
              <a:rPr lang="en-IN" dirty="0"/>
              <a:t>  </a:t>
            </a:r>
          </a:p>
          <a:p>
            <a:pPr marL="0" indent="0" algn="just">
              <a:buNone/>
            </a:pPr>
            <a:endParaRPr lang="pt-BR"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r>
              <a:rPr lang="pt-BR" dirty="0"/>
              <a:t> </a:t>
            </a:r>
            <a:endParaRPr lang="en-IN" dirty="0"/>
          </a:p>
        </p:txBody>
      </p:sp>
    </p:spTree>
    <p:extLst>
      <p:ext uri="{BB962C8B-B14F-4D97-AF65-F5344CB8AC3E}">
        <p14:creationId xmlns:p14="http://schemas.microsoft.com/office/powerpoint/2010/main" val="1766372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76200"/>
            <a:ext cx="6642100" cy="1143000"/>
          </a:xfrm>
        </p:spPr>
        <p:txBody>
          <a:bodyPr>
            <a:normAutofit/>
          </a:bodyPr>
          <a:lstStyle/>
          <a:p>
            <a:r>
              <a:rPr lang="en-IN" sz="4000" dirty="0"/>
              <a:t>Solution</a:t>
            </a:r>
          </a:p>
        </p:txBody>
      </p:sp>
      <p:sp>
        <p:nvSpPr>
          <p:cNvPr id="3" name="Content Placeholder 2"/>
          <p:cNvSpPr>
            <a:spLocks noGrp="1"/>
          </p:cNvSpPr>
          <p:nvPr>
            <p:ph idx="1"/>
          </p:nvPr>
        </p:nvSpPr>
        <p:spPr>
          <a:xfrm>
            <a:off x="330200" y="1219200"/>
            <a:ext cx="8585200" cy="5486400"/>
          </a:xfrm>
        </p:spPr>
        <p:txBody>
          <a:bodyPr>
            <a:noAutofit/>
          </a:bodyPr>
          <a:lstStyle/>
          <a:p>
            <a:pPr marL="0" indent="0">
              <a:buNone/>
            </a:pPr>
            <a:r>
              <a:rPr lang="en-US" dirty="0"/>
              <a:t>The next term is formed by removing the last alphabet in the previous term and attaching it to the first alphabet of the next. Hence, the next term in the series would be EFGABCD. So, the answer is option (a)</a:t>
            </a:r>
            <a:endParaRPr lang="en-IN" dirty="0"/>
          </a:p>
          <a:p>
            <a:pPr marL="0" indent="0">
              <a:buNone/>
            </a:pPr>
            <a:endParaRPr lang="en-IN" dirty="0"/>
          </a:p>
          <a:p>
            <a:endParaRPr lang="en-IN" dirty="0"/>
          </a:p>
          <a:p>
            <a:endParaRPr lang="en-IN" dirty="0"/>
          </a:p>
          <a:p>
            <a:pPr marL="0" indent="0" algn="just">
              <a:buNone/>
            </a:pPr>
            <a:endParaRPr lang="en-IN" dirty="0"/>
          </a:p>
          <a:p>
            <a:pPr marL="0" indent="0" algn="just">
              <a:buNone/>
            </a:pPr>
            <a:endParaRPr lang="en-IN"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r>
              <a:rPr lang="pt-BR" dirty="0"/>
              <a:t> </a:t>
            </a:r>
            <a:endParaRPr lang="en-IN" dirty="0"/>
          </a:p>
        </p:txBody>
      </p:sp>
    </p:spTree>
    <p:extLst>
      <p:ext uri="{BB962C8B-B14F-4D97-AF65-F5344CB8AC3E}">
        <p14:creationId xmlns:p14="http://schemas.microsoft.com/office/powerpoint/2010/main" val="1183585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76200"/>
            <a:ext cx="6642100" cy="1143000"/>
          </a:xfrm>
        </p:spPr>
        <p:txBody>
          <a:bodyPr>
            <a:normAutofit/>
          </a:bodyPr>
          <a:lstStyle/>
          <a:p>
            <a:r>
              <a:rPr lang="en-IN" sz="4000" dirty="0"/>
              <a:t>Problems on Letter Series</a:t>
            </a:r>
          </a:p>
        </p:txBody>
      </p:sp>
      <p:sp>
        <p:nvSpPr>
          <p:cNvPr id="3" name="Content Placeholder 2"/>
          <p:cNvSpPr>
            <a:spLocks noGrp="1"/>
          </p:cNvSpPr>
          <p:nvPr>
            <p:ph idx="1"/>
          </p:nvPr>
        </p:nvSpPr>
        <p:spPr>
          <a:xfrm>
            <a:off x="330200" y="1219200"/>
            <a:ext cx="8585200" cy="5486400"/>
          </a:xfrm>
        </p:spPr>
        <p:txBody>
          <a:bodyPr>
            <a:noAutofit/>
          </a:bodyPr>
          <a:lstStyle/>
          <a:p>
            <a:pPr marL="0" indent="0">
              <a:buNone/>
            </a:pPr>
            <a:r>
              <a:rPr lang="en-US" dirty="0"/>
              <a:t>10. What is the next term in the following series?</a:t>
            </a:r>
          </a:p>
          <a:p>
            <a:pPr marL="0" indent="0">
              <a:buNone/>
            </a:pPr>
            <a:r>
              <a:rPr lang="en-US" dirty="0"/>
              <a:t>ZYXWTSRQNMLK</a:t>
            </a:r>
            <a:endParaRPr lang="en-IN" dirty="0"/>
          </a:p>
          <a:p>
            <a:pPr marL="0" indent="0">
              <a:buNone/>
            </a:pPr>
            <a:r>
              <a:rPr lang="en-IN" dirty="0"/>
              <a:t> </a:t>
            </a:r>
          </a:p>
          <a:p>
            <a:pPr marL="514350" indent="-514350" algn="just">
              <a:buAutoNum type="alphaLcPeriod"/>
            </a:pPr>
            <a:r>
              <a:rPr lang="en-US" dirty="0"/>
              <a:t>I</a:t>
            </a:r>
            <a:endParaRPr lang="en-IN" dirty="0"/>
          </a:p>
          <a:p>
            <a:pPr marL="514350" indent="-514350" algn="just">
              <a:buAutoNum type="alphaLcPeriod"/>
            </a:pPr>
            <a:r>
              <a:rPr lang="en-US" dirty="0"/>
              <a:t>G</a:t>
            </a:r>
            <a:endParaRPr lang="en-IN" dirty="0"/>
          </a:p>
          <a:p>
            <a:pPr marL="514350" indent="-514350" algn="just">
              <a:buAutoNum type="alphaLcPeriod"/>
            </a:pPr>
            <a:r>
              <a:rPr lang="en-US" dirty="0"/>
              <a:t>H	</a:t>
            </a:r>
            <a:r>
              <a:rPr lang="en-IN" dirty="0"/>
              <a:t> </a:t>
            </a:r>
          </a:p>
          <a:p>
            <a:pPr marL="0" indent="0" algn="just">
              <a:buNone/>
            </a:pPr>
            <a:r>
              <a:rPr lang="pt-BR" dirty="0"/>
              <a:t>d.  J</a:t>
            </a:r>
          </a:p>
          <a:p>
            <a:pPr marL="0" indent="0" algn="just">
              <a:buNone/>
            </a:pPr>
            <a:endParaRPr lang="pt-BR"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r>
              <a:rPr lang="pt-BR" dirty="0"/>
              <a:t> </a:t>
            </a:r>
            <a:endParaRPr lang="en-IN" dirty="0"/>
          </a:p>
        </p:txBody>
      </p:sp>
    </p:spTree>
    <p:extLst>
      <p:ext uri="{BB962C8B-B14F-4D97-AF65-F5344CB8AC3E}">
        <p14:creationId xmlns:p14="http://schemas.microsoft.com/office/powerpoint/2010/main" val="3799713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76200"/>
            <a:ext cx="6642100" cy="1143000"/>
          </a:xfrm>
        </p:spPr>
        <p:txBody>
          <a:bodyPr>
            <a:normAutofit/>
          </a:bodyPr>
          <a:lstStyle/>
          <a:p>
            <a:r>
              <a:rPr lang="en-IN" sz="4000" dirty="0"/>
              <a:t>Solution</a:t>
            </a:r>
          </a:p>
        </p:txBody>
      </p:sp>
      <p:sp>
        <p:nvSpPr>
          <p:cNvPr id="3" name="Content Placeholder 2"/>
          <p:cNvSpPr>
            <a:spLocks noGrp="1"/>
          </p:cNvSpPr>
          <p:nvPr>
            <p:ph idx="1"/>
          </p:nvPr>
        </p:nvSpPr>
        <p:spPr>
          <a:xfrm>
            <a:off x="330200" y="1219200"/>
            <a:ext cx="8585200" cy="5486400"/>
          </a:xfrm>
        </p:spPr>
        <p:txBody>
          <a:bodyPr>
            <a:noAutofit/>
          </a:bodyPr>
          <a:lstStyle/>
          <a:p>
            <a:pPr marL="0" indent="0">
              <a:buNone/>
            </a:pPr>
            <a:r>
              <a:rPr lang="en-US" dirty="0"/>
              <a:t>The given series starts with the last 4 alphabets of the English language and then gives a break of 2 alphabets, followed by the next four alphabets and so on. Hence, the next term in the series would be H (after skipping J and I). So option (c) is the answer.</a:t>
            </a:r>
            <a:endParaRPr lang="en-IN" dirty="0"/>
          </a:p>
          <a:p>
            <a:endParaRPr lang="en-IN" dirty="0"/>
          </a:p>
          <a:p>
            <a:pPr marL="0" indent="0">
              <a:buNone/>
            </a:pPr>
            <a:endParaRPr lang="en-IN" dirty="0"/>
          </a:p>
          <a:p>
            <a:endParaRPr lang="en-IN" dirty="0"/>
          </a:p>
          <a:p>
            <a:endParaRPr lang="en-IN" dirty="0"/>
          </a:p>
          <a:p>
            <a:pPr marL="0" indent="0" algn="just">
              <a:buNone/>
            </a:pPr>
            <a:endParaRPr lang="en-IN" dirty="0"/>
          </a:p>
          <a:p>
            <a:pPr marL="0" indent="0" algn="just">
              <a:buNone/>
            </a:pPr>
            <a:endParaRPr lang="en-IN"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r>
              <a:rPr lang="pt-BR" dirty="0"/>
              <a:t> </a:t>
            </a:r>
            <a:endParaRPr lang="en-IN" dirty="0"/>
          </a:p>
        </p:txBody>
      </p:sp>
    </p:spTree>
    <p:extLst>
      <p:ext uri="{BB962C8B-B14F-4D97-AF65-F5344CB8AC3E}">
        <p14:creationId xmlns:p14="http://schemas.microsoft.com/office/powerpoint/2010/main" val="7901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76200"/>
            <a:ext cx="6642100" cy="1143000"/>
          </a:xfrm>
        </p:spPr>
        <p:txBody>
          <a:bodyPr>
            <a:normAutofit/>
          </a:bodyPr>
          <a:lstStyle/>
          <a:p>
            <a:r>
              <a:rPr lang="en-IN" sz="4000" dirty="0"/>
              <a:t>Problems on Letter Series</a:t>
            </a:r>
          </a:p>
        </p:txBody>
      </p:sp>
      <p:sp>
        <p:nvSpPr>
          <p:cNvPr id="3" name="Content Placeholder 2"/>
          <p:cNvSpPr>
            <a:spLocks noGrp="1"/>
          </p:cNvSpPr>
          <p:nvPr>
            <p:ph idx="1"/>
          </p:nvPr>
        </p:nvSpPr>
        <p:spPr>
          <a:xfrm>
            <a:off x="330200" y="1219200"/>
            <a:ext cx="8585200" cy="5486400"/>
          </a:xfrm>
        </p:spPr>
        <p:txBody>
          <a:bodyPr>
            <a:noAutofit/>
          </a:bodyPr>
          <a:lstStyle/>
          <a:p>
            <a:pPr marL="0" indent="0">
              <a:buNone/>
            </a:pPr>
            <a:r>
              <a:rPr lang="en-US" dirty="0"/>
              <a:t>11. Which letter should be the tenth letter to the left of the ninth letter from the right, if the first half of the alphabets of English is reversed?</a:t>
            </a:r>
            <a:r>
              <a:rPr lang="en-IN" dirty="0"/>
              <a:t> </a:t>
            </a:r>
          </a:p>
          <a:p>
            <a:pPr marL="0" indent="0">
              <a:buNone/>
            </a:pPr>
            <a:endParaRPr lang="en-IN" dirty="0"/>
          </a:p>
          <a:p>
            <a:pPr marL="514350" indent="-514350" algn="just">
              <a:buAutoNum type="alphaLcPeriod"/>
            </a:pPr>
            <a:r>
              <a:rPr lang="en-US" dirty="0"/>
              <a:t>D</a:t>
            </a:r>
            <a:endParaRPr lang="en-IN" dirty="0"/>
          </a:p>
          <a:p>
            <a:pPr marL="514350" indent="-514350" algn="just">
              <a:buAutoNum type="alphaLcPeriod"/>
            </a:pPr>
            <a:r>
              <a:rPr lang="en-US" dirty="0"/>
              <a:t>F</a:t>
            </a:r>
          </a:p>
          <a:p>
            <a:pPr marL="514350" indent="-514350" algn="just">
              <a:buAutoNum type="alphaLcPeriod"/>
            </a:pPr>
            <a:r>
              <a:rPr lang="en-US" dirty="0"/>
              <a:t>E</a:t>
            </a:r>
            <a:endParaRPr lang="en-IN" dirty="0"/>
          </a:p>
          <a:p>
            <a:pPr marL="0" indent="0" algn="just">
              <a:buNone/>
            </a:pPr>
            <a:r>
              <a:rPr lang="pt-BR" dirty="0"/>
              <a:t>d.  </a:t>
            </a:r>
            <a:r>
              <a:rPr lang="en-US" dirty="0"/>
              <a:t>I</a:t>
            </a:r>
            <a:endParaRPr lang="pt-BR"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r>
              <a:rPr lang="pt-BR" dirty="0"/>
              <a:t> </a:t>
            </a:r>
            <a:endParaRPr lang="en-IN" dirty="0"/>
          </a:p>
        </p:txBody>
      </p:sp>
    </p:spTree>
    <p:extLst>
      <p:ext uri="{BB962C8B-B14F-4D97-AF65-F5344CB8AC3E}">
        <p14:creationId xmlns:p14="http://schemas.microsoft.com/office/powerpoint/2010/main" val="3567789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76200"/>
            <a:ext cx="6642100" cy="1143000"/>
          </a:xfrm>
        </p:spPr>
        <p:txBody>
          <a:bodyPr>
            <a:normAutofit/>
          </a:bodyPr>
          <a:lstStyle/>
          <a:p>
            <a:r>
              <a:rPr lang="en-IN" sz="4000" dirty="0"/>
              <a:t>Solution</a:t>
            </a:r>
          </a:p>
        </p:txBody>
      </p:sp>
      <p:sp>
        <p:nvSpPr>
          <p:cNvPr id="3" name="Content Placeholder 2"/>
          <p:cNvSpPr>
            <a:spLocks noGrp="1"/>
          </p:cNvSpPr>
          <p:nvPr>
            <p:ph idx="1"/>
          </p:nvPr>
        </p:nvSpPr>
        <p:spPr>
          <a:xfrm>
            <a:off x="330200" y="1219200"/>
            <a:ext cx="8585200" cy="5486400"/>
          </a:xfrm>
        </p:spPr>
        <p:txBody>
          <a:bodyPr>
            <a:noAutofit/>
          </a:bodyPr>
          <a:lstStyle/>
          <a:p>
            <a:pPr marL="0" indent="0">
              <a:buNone/>
            </a:pPr>
            <a:r>
              <a:rPr lang="en-US" dirty="0"/>
              <a:t>We are looking for the 19</a:t>
            </a:r>
            <a:r>
              <a:rPr lang="en-US" baseline="30000" dirty="0"/>
              <a:t>th</a:t>
            </a:r>
            <a:r>
              <a:rPr lang="en-US" dirty="0"/>
              <a:t> letter from the right in the series:</a:t>
            </a:r>
            <a:endParaRPr lang="en-IN" dirty="0"/>
          </a:p>
          <a:p>
            <a:pPr marL="0" indent="0">
              <a:buNone/>
            </a:pPr>
            <a:r>
              <a:rPr lang="en-US" dirty="0"/>
              <a:t>MLKJIHGFEDCBANOPQRSTUVWXYZ.</a:t>
            </a:r>
            <a:endParaRPr lang="en-IN" dirty="0"/>
          </a:p>
          <a:p>
            <a:pPr marL="0" indent="0">
              <a:buNone/>
            </a:pPr>
            <a:r>
              <a:rPr lang="en-US" dirty="0"/>
              <a:t>The letter would be F as can be counted from the above series. Option (b) is correct.</a:t>
            </a:r>
            <a:endParaRPr lang="en-IN" dirty="0"/>
          </a:p>
          <a:p>
            <a:endParaRPr lang="en-IN" dirty="0"/>
          </a:p>
          <a:p>
            <a:pPr marL="0" indent="0">
              <a:buNone/>
            </a:pPr>
            <a:endParaRPr lang="en-IN" dirty="0"/>
          </a:p>
          <a:p>
            <a:endParaRPr lang="en-IN" dirty="0"/>
          </a:p>
          <a:p>
            <a:endParaRPr lang="en-IN" dirty="0"/>
          </a:p>
          <a:p>
            <a:pPr marL="0" indent="0" algn="just">
              <a:buNone/>
            </a:pPr>
            <a:endParaRPr lang="en-IN" dirty="0"/>
          </a:p>
          <a:p>
            <a:pPr marL="0" indent="0" algn="just">
              <a:buNone/>
            </a:pPr>
            <a:endParaRPr lang="en-IN"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r>
              <a:rPr lang="pt-BR" dirty="0"/>
              <a:t> </a:t>
            </a:r>
            <a:endParaRPr lang="en-IN" dirty="0"/>
          </a:p>
        </p:txBody>
      </p:sp>
    </p:spTree>
    <p:extLst>
      <p:ext uri="{BB962C8B-B14F-4D97-AF65-F5344CB8AC3E}">
        <p14:creationId xmlns:p14="http://schemas.microsoft.com/office/powerpoint/2010/main" val="49474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76200"/>
            <a:ext cx="6642100" cy="1143000"/>
          </a:xfrm>
        </p:spPr>
        <p:txBody>
          <a:bodyPr>
            <a:normAutofit/>
          </a:bodyPr>
          <a:lstStyle/>
          <a:p>
            <a:r>
              <a:rPr lang="en-IN" sz="4000" dirty="0"/>
              <a:t>Problems on Letter Series</a:t>
            </a:r>
          </a:p>
        </p:txBody>
      </p:sp>
      <p:sp>
        <p:nvSpPr>
          <p:cNvPr id="3" name="Content Placeholder 2"/>
          <p:cNvSpPr>
            <a:spLocks noGrp="1"/>
          </p:cNvSpPr>
          <p:nvPr>
            <p:ph idx="1"/>
          </p:nvPr>
        </p:nvSpPr>
        <p:spPr>
          <a:xfrm>
            <a:off x="330200" y="1219200"/>
            <a:ext cx="8585200" cy="5486400"/>
          </a:xfrm>
        </p:spPr>
        <p:txBody>
          <a:bodyPr>
            <a:noAutofit/>
          </a:bodyPr>
          <a:lstStyle/>
          <a:p>
            <a:pPr marL="0" indent="0">
              <a:buNone/>
            </a:pPr>
            <a:r>
              <a:rPr lang="en-US" dirty="0"/>
              <a:t>12. What is the next term in the following series? ABE, BCF, CDG, DEH, EFI, ______</a:t>
            </a:r>
            <a:r>
              <a:rPr lang="en-IN" dirty="0"/>
              <a:t> </a:t>
            </a:r>
          </a:p>
          <a:p>
            <a:pPr marL="0" lvl="0" indent="0">
              <a:buNone/>
            </a:pPr>
            <a:endParaRPr lang="en-IN" dirty="0"/>
          </a:p>
          <a:p>
            <a:pPr marL="514350" indent="-514350" algn="just">
              <a:buAutoNum type="alphaLcPeriod"/>
            </a:pPr>
            <a:r>
              <a:rPr lang="en-US" dirty="0"/>
              <a:t>FGK</a:t>
            </a:r>
            <a:r>
              <a:rPr lang="en-IN" dirty="0"/>
              <a:t> </a:t>
            </a:r>
          </a:p>
          <a:p>
            <a:pPr marL="514350" indent="-514350" algn="just">
              <a:buAutoNum type="alphaLcPeriod"/>
            </a:pPr>
            <a:r>
              <a:rPr lang="en-US" dirty="0"/>
              <a:t>FGJ</a:t>
            </a:r>
            <a:r>
              <a:rPr lang="en-IN" dirty="0"/>
              <a:t> </a:t>
            </a:r>
            <a:r>
              <a:rPr lang="en-US" dirty="0"/>
              <a:t>	</a:t>
            </a:r>
            <a:r>
              <a:rPr lang="en-IN" dirty="0"/>
              <a:t> </a:t>
            </a:r>
          </a:p>
          <a:p>
            <a:pPr marL="514350" indent="-514350" algn="just">
              <a:buAutoNum type="alphaLcPeriod"/>
            </a:pPr>
            <a:r>
              <a:rPr lang="en-US" dirty="0"/>
              <a:t>FGL</a:t>
            </a:r>
            <a:r>
              <a:rPr lang="en-IN" dirty="0"/>
              <a:t> </a:t>
            </a:r>
          </a:p>
          <a:p>
            <a:pPr marL="514350" indent="-514350" algn="just">
              <a:buAutoNum type="alphaLcPeriod"/>
            </a:pPr>
            <a:r>
              <a:rPr lang="en-IN" dirty="0"/>
              <a:t>None of these</a:t>
            </a:r>
          </a:p>
          <a:p>
            <a:pPr marL="0" indent="0" algn="just">
              <a:buNone/>
            </a:pPr>
            <a:endParaRPr lang="pt-BR" dirty="0"/>
          </a:p>
          <a:p>
            <a:pPr marL="0" indent="0" algn="just">
              <a:buNone/>
            </a:pPr>
            <a:endParaRPr lang="pt-BR" dirty="0"/>
          </a:p>
          <a:p>
            <a:pPr marL="0" indent="0" algn="just">
              <a:buNone/>
            </a:pPr>
            <a:r>
              <a:rPr lang="pt-BR" dirty="0"/>
              <a:t> </a:t>
            </a:r>
            <a:endParaRPr lang="en-IN" dirty="0"/>
          </a:p>
        </p:txBody>
      </p:sp>
    </p:spTree>
    <p:extLst>
      <p:ext uri="{BB962C8B-B14F-4D97-AF65-F5344CB8AC3E}">
        <p14:creationId xmlns:p14="http://schemas.microsoft.com/office/powerpoint/2010/main" val="2350768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76200"/>
            <a:ext cx="6642100" cy="1143000"/>
          </a:xfrm>
        </p:spPr>
        <p:txBody>
          <a:bodyPr>
            <a:normAutofit/>
          </a:bodyPr>
          <a:lstStyle/>
          <a:p>
            <a:r>
              <a:rPr lang="en-IN" sz="4000" dirty="0"/>
              <a:t>Solution</a:t>
            </a:r>
          </a:p>
        </p:txBody>
      </p:sp>
      <p:sp>
        <p:nvSpPr>
          <p:cNvPr id="3" name="Content Placeholder 2"/>
          <p:cNvSpPr>
            <a:spLocks noGrp="1"/>
          </p:cNvSpPr>
          <p:nvPr>
            <p:ph idx="1"/>
          </p:nvPr>
        </p:nvSpPr>
        <p:spPr>
          <a:xfrm>
            <a:off x="330200" y="1219200"/>
            <a:ext cx="8585200" cy="5486400"/>
          </a:xfrm>
        </p:spPr>
        <p:txBody>
          <a:bodyPr>
            <a:noAutofit/>
          </a:bodyPr>
          <a:lstStyle/>
          <a:p>
            <a:pPr marL="0" indent="0">
              <a:buNone/>
            </a:pPr>
            <a:r>
              <a:rPr lang="en-US" dirty="0"/>
              <a:t>The first two letters in the terms are continuous and it has a pattern - AB, BC, CD, DE, EF and hence the next term should be FG</a:t>
            </a:r>
            <a:endParaRPr lang="en-IN" dirty="0"/>
          </a:p>
          <a:p>
            <a:pPr marL="0" indent="0">
              <a:buNone/>
            </a:pPr>
            <a:r>
              <a:rPr lang="en-US" dirty="0"/>
              <a:t>The third letter in the terms are continuous and it has a pattern – E, F, G, H, I and hence the next term should be J.</a:t>
            </a:r>
            <a:endParaRPr lang="en-IN" dirty="0"/>
          </a:p>
          <a:p>
            <a:pPr marL="0" indent="0">
              <a:buNone/>
            </a:pPr>
            <a:r>
              <a:rPr lang="en-US" dirty="0"/>
              <a:t>Hence the answer is option (b).</a:t>
            </a:r>
            <a:endParaRPr lang="en-IN" dirty="0"/>
          </a:p>
          <a:p>
            <a:pPr marL="0" indent="0">
              <a:buNone/>
            </a:pPr>
            <a:endParaRPr lang="en-IN" dirty="0"/>
          </a:p>
          <a:p>
            <a:pPr marL="0" indent="0">
              <a:buNone/>
            </a:pPr>
            <a:endParaRPr lang="en-IN" dirty="0"/>
          </a:p>
          <a:p>
            <a:endParaRPr lang="en-IN" dirty="0"/>
          </a:p>
          <a:p>
            <a:endParaRPr lang="en-IN" dirty="0"/>
          </a:p>
          <a:p>
            <a:pPr marL="0" indent="0" algn="just">
              <a:buNone/>
            </a:pPr>
            <a:endParaRPr lang="en-IN" dirty="0"/>
          </a:p>
          <a:p>
            <a:pPr marL="0" indent="0" algn="just">
              <a:buNone/>
            </a:pPr>
            <a:endParaRPr lang="en-IN"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r>
              <a:rPr lang="pt-BR" dirty="0"/>
              <a:t> </a:t>
            </a:r>
            <a:endParaRPr lang="en-IN" dirty="0"/>
          </a:p>
        </p:txBody>
      </p:sp>
    </p:spTree>
    <p:extLst>
      <p:ext uri="{BB962C8B-B14F-4D97-AF65-F5344CB8AC3E}">
        <p14:creationId xmlns:p14="http://schemas.microsoft.com/office/powerpoint/2010/main" val="473635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76200"/>
            <a:ext cx="6642100" cy="1143000"/>
          </a:xfrm>
        </p:spPr>
        <p:txBody>
          <a:bodyPr>
            <a:normAutofit/>
          </a:bodyPr>
          <a:lstStyle/>
          <a:p>
            <a:r>
              <a:rPr lang="en-IN" sz="4000" dirty="0"/>
              <a:t>Problems on Letter Series</a:t>
            </a:r>
          </a:p>
        </p:txBody>
      </p:sp>
      <p:sp>
        <p:nvSpPr>
          <p:cNvPr id="3" name="Content Placeholder 2"/>
          <p:cNvSpPr>
            <a:spLocks noGrp="1"/>
          </p:cNvSpPr>
          <p:nvPr>
            <p:ph idx="1"/>
          </p:nvPr>
        </p:nvSpPr>
        <p:spPr>
          <a:xfrm>
            <a:off x="330200" y="1219200"/>
            <a:ext cx="8585200" cy="5486400"/>
          </a:xfrm>
        </p:spPr>
        <p:txBody>
          <a:bodyPr>
            <a:noAutofit/>
          </a:bodyPr>
          <a:lstStyle/>
          <a:p>
            <a:pPr marL="0" lvl="0" indent="0">
              <a:buNone/>
            </a:pPr>
            <a:r>
              <a:rPr lang="en-US" dirty="0"/>
              <a:t>13. Find the missing term: ABXW, EFTS, ?, MNLK</a:t>
            </a:r>
            <a:r>
              <a:rPr lang="en-IN" dirty="0"/>
              <a:t> </a:t>
            </a:r>
          </a:p>
          <a:p>
            <a:pPr marL="0" lvl="0" indent="0">
              <a:buNone/>
            </a:pPr>
            <a:endParaRPr lang="en-IN" dirty="0"/>
          </a:p>
          <a:p>
            <a:pPr marL="514350" indent="-514350" algn="just">
              <a:buAutoNum type="alphaLcPeriod"/>
            </a:pPr>
            <a:r>
              <a:rPr lang="en-US" dirty="0"/>
              <a:t>IJOP</a:t>
            </a:r>
            <a:r>
              <a:rPr lang="en-IN" dirty="0"/>
              <a:t> </a:t>
            </a:r>
          </a:p>
          <a:p>
            <a:pPr marL="514350" indent="-514350" algn="just">
              <a:buAutoNum type="alphaLcPeriod"/>
            </a:pPr>
            <a:r>
              <a:rPr lang="en-US" dirty="0"/>
              <a:t>IJPO</a:t>
            </a:r>
            <a:r>
              <a:rPr lang="en-IN" dirty="0"/>
              <a:t> </a:t>
            </a:r>
          </a:p>
          <a:p>
            <a:pPr marL="514350" indent="-514350" algn="just">
              <a:buAutoNum type="alphaLcPeriod"/>
            </a:pPr>
            <a:r>
              <a:rPr lang="en-US" dirty="0"/>
              <a:t>JIOP</a:t>
            </a:r>
            <a:r>
              <a:rPr lang="en-IN" dirty="0"/>
              <a:t> </a:t>
            </a:r>
          </a:p>
          <a:p>
            <a:pPr marL="514350" indent="-514350" algn="just">
              <a:buAutoNum type="alphaLcPeriod"/>
            </a:pPr>
            <a:r>
              <a:rPr lang="en-US" dirty="0"/>
              <a:t>JIPO</a:t>
            </a:r>
            <a:r>
              <a:rPr lang="en-IN" dirty="0"/>
              <a:t> </a:t>
            </a:r>
          </a:p>
          <a:p>
            <a:pPr marL="0" indent="0" algn="just">
              <a:buNone/>
            </a:pPr>
            <a:endParaRPr lang="pt-BR" dirty="0"/>
          </a:p>
          <a:p>
            <a:pPr marL="0" indent="0" algn="just">
              <a:buNone/>
            </a:pPr>
            <a:r>
              <a:rPr lang="pt-BR" dirty="0"/>
              <a:t> </a:t>
            </a:r>
            <a:endParaRPr lang="en-IN" dirty="0"/>
          </a:p>
        </p:txBody>
      </p:sp>
    </p:spTree>
    <p:extLst>
      <p:ext uri="{BB962C8B-B14F-4D97-AF65-F5344CB8AC3E}">
        <p14:creationId xmlns:p14="http://schemas.microsoft.com/office/powerpoint/2010/main" val="929357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76200"/>
            <a:ext cx="6642100" cy="1143000"/>
          </a:xfrm>
        </p:spPr>
        <p:txBody>
          <a:bodyPr>
            <a:normAutofit/>
          </a:bodyPr>
          <a:lstStyle/>
          <a:p>
            <a:r>
              <a:rPr lang="en-IN" sz="4000" dirty="0"/>
              <a:t>Solution</a:t>
            </a:r>
          </a:p>
        </p:txBody>
      </p:sp>
      <p:sp>
        <p:nvSpPr>
          <p:cNvPr id="3" name="Content Placeholder 2"/>
          <p:cNvSpPr>
            <a:spLocks noGrp="1"/>
          </p:cNvSpPr>
          <p:nvPr>
            <p:ph idx="1"/>
          </p:nvPr>
        </p:nvSpPr>
        <p:spPr>
          <a:xfrm>
            <a:off x="330200" y="1219200"/>
            <a:ext cx="8585200" cy="5486400"/>
          </a:xfrm>
        </p:spPr>
        <p:txBody>
          <a:bodyPr>
            <a:noAutofit/>
          </a:bodyPr>
          <a:lstStyle/>
          <a:p>
            <a:pPr marL="0" indent="0">
              <a:buNone/>
            </a:pPr>
            <a:r>
              <a:rPr lang="en-US" dirty="0"/>
              <a:t>First and second terms are in alphabetical order, while third and fourth terms are in reverse order. Therefore, missing term is IJPO. Hence the answer is option (b).</a:t>
            </a:r>
            <a:endParaRPr lang="en-IN" dirty="0"/>
          </a:p>
          <a:p>
            <a:pPr marL="0" indent="0">
              <a:buNone/>
            </a:pPr>
            <a:endParaRPr lang="en-IN" dirty="0"/>
          </a:p>
          <a:p>
            <a:pPr marL="0" indent="0">
              <a:buNone/>
            </a:pPr>
            <a:endParaRPr lang="en-IN" dirty="0"/>
          </a:p>
          <a:p>
            <a:pPr marL="0" indent="0">
              <a:buNone/>
            </a:pPr>
            <a:endParaRPr lang="en-IN" dirty="0"/>
          </a:p>
          <a:p>
            <a:endParaRPr lang="en-IN" dirty="0"/>
          </a:p>
          <a:p>
            <a:endParaRPr lang="en-IN" dirty="0"/>
          </a:p>
          <a:p>
            <a:pPr marL="0" indent="0" algn="just">
              <a:buNone/>
            </a:pPr>
            <a:endParaRPr lang="en-IN" dirty="0"/>
          </a:p>
          <a:p>
            <a:pPr marL="0" indent="0" algn="just">
              <a:buNone/>
            </a:pPr>
            <a:endParaRPr lang="en-IN"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r>
              <a:rPr lang="pt-BR" dirty="0"/>
              <a:t> </a:t>
            </a:r>
            <a:endParaRPr lang="en-IN" dirty="0"/>
          </a:p>
        </p:txBody>
      </p:sp>
    </p:spTree>
    <p:extLst>
      <p:ext uri="{BB962C8B-B14F-4D97-AF65-F5344CB8AC3E}">
        <p14:creationId xmlns:p14="http://schemas.microsoft.com/office/powerpoint/2010/main" val="2190529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6705600" cy="914400"/>
          </a:xfrm>
        </p:spPr>
        <p:txBody>
          <a:bodyPr>
            <a:normAutofit/>
          </a:bodyPr>
          <a:lstStyle/>
          <a:p>
            <a:r>
              <a:rPr lang="en-IN" sz="4000" dirty="0"/>
              <a:t>Problems on Letter Series</a:t>
            </a:r>
          </a:p>
        </p:txBody>
      </p:sp>
      <p:sp>
        <p:nvSpPr>
          <p:cNvPr id="3" name="Content Placeholder 2"/>
          <p:cNvSpPr>
            <a:spLocks noGrp="1"/>
          </p:cNvSpPr>
          <p:nvPr>
            <p:ph idx="1"/>
          </p:nvPr>
        </p:nvSpPr>
        <p:spPr/>
        <p:txBody>
          <a:bodyPr>
            <a:normAutofit fontScale="85000" lnSpcReduction="20000"/>
          </a:bodyPr>
          <a:lstStyle/>
          <a:p>
            <a:pPr marL="514350" indent="-514350">
              <a:buAutoNum type="arabicPeriod"/>
            </a:pPr>
            <a:r>
              <a:rPr lang="en-US" dirty="0"/>
              <a:t>In the question below, three incomplete rows of letters/numerals are given which correspond to each other in some way. Find the letters/numerals which come in the vacant places marked by “?”</a:t>
            </a:r>
          </a:p>
          <a:p>
            <a:pPr marL="0" indent="0">
              <a:buNone/>
            </a:pPr>
            <a:endParaRPr lang="en-IN" dirty="0"/>
          </a:p>
          <a:p>
            <a:pPr marL="0" indent="0">
              <a:buNone/>
            </a:pPr>
            <a:r>
              <a:rPr lang="en-IN" dirty="0"/>
              <a:t> </a:t>
            </a:r>
          </a:p>
          <a:p>
            <a:pPr marL="0" indent="0">
              <a:buNone/>
            </a:pPr>
            <a:endParaRPr lang="en-IN" dirty="0"/>
          </a:p>
          <a:p>
            <a:pPr marL="0" indent="0">
              <a:buNone/>
            </a:pPr>
            <a:endParaRPr lang="en-IN" dirty="0"/>
          </a:p>
          <a:p>
            <a:pPr marL="0" indent="0">
              <a:buNone/>
            </a:pPr>
            <a:endParaRPr lang="en-IN" dirty="0"/>
          </a:p>
          <a:p>
            <a:pPr marL="514350" indent="-514350" algn="just">
              <a:buFont typeface="+mj-lt"/>
              <a:buAutoNum type="alphaLcPeriod"/>
            </a:pPr>
            <a:r>
              <a:rPr lang="en-US" dirty="0" err="1"/>
              <a:t>a,c,d,d</a:t>
            </a:r>
            <a:r>
              <a:rPr lang="en-IN" dirty="0"/>
              <a:t> 		b)</a:t>
            </a:r>
            <a:r>
              <a:rPr lang="en-US" dirty="0"/>
              <a:t> </a:t>
            </a:r>
            <a:r>
              <a:rPr lang="en-US" dirty="0" err="1"/>
              <a:t>d,a,c,c</a:t>
            </a:r>
            <a:r>
              <a:rPr lang="en-IN" dirty="0"/>
              <a:t> 	</a:t>
            </a:r>
            <a:r>
              <a:rPr lang="en-US" dirty="0"/>
              <a:t>	</a:t>
            </a:r>
            <a:r>
              <a:rPr lang="en-IN" dirty="0"/>
              <a:t> </a:t>
            </a:r>
          </a:p>
          <a:p>
            <a:pPr marL="0" indent="0" algn="just">
              <a:buNone/>
            </a:pPr>
            <a:r>
              <a:rPr lang="en-IN" dirty="0"/>
              <a:t>c.   </a:t>
            </a:r>
            <a:r>
              <a:rPr lang="en-US" dirty="0" err="1"/>
              <a:t>c,a,d,d</a:t>
            </a:r>
            <a:r>
              <a:rPr lang="en-IN" dirty="0"/>
              <a:t> 		d)</a:t>
            </a:r>
            <a:r>
              <a:rPr lang="en-US" b="1" dirty="0"/>
              <a:t> </a:t>
            </a:r>
            <a:r>
              <a:rPr lang="en-US" dirty="0" err="1"/>
              <a:t>d,c,a,a</a:t>
            </a:r>
            <a:r>
              <a:rPr lang="en-IN" dirty="0"/>
              <a:t> </a:t>
            </a:r>
          </a:p>
        </p:txBody>
      </p:sp>
      <p:graphicFrame>
        <p:nvGraphicFramePr>
          <p:cNvPr id="6" name="Table 5">
            <a:extLst>
              <a:ext uri="{FF2B5EF4-FFF2-40B4-BE49-F238E27FC236}">
                <a16:creationId xmlns:a16="http://schemas.microsoft.com/office/drawing/2014/main" id="{6298721C-A90A-A447-B842-AA2076D9FF1C}"/>
              </a:ext>
            </a:extLst>
          </p:cNvPr>
          <p:cNvGraphicFramePr>
            <a:graphicFrameLocks noGrp="1"/>
          </p:cNvGraphicFramePr>
          <p:nvPr>
            <p:extLst>
              <p:ext uri="{D42A27DB-BD31-4B8C-83A1-F6EECF244321}">
                <p14:modId xmlns:p14="http://schemas.microsoft.com/office/powerpoint/2010/main" val="743078998"/>
              </p:ext>
            </p:extLst>
          </p:nvPr>
        </p:nvGraphicFramePr>
        <p:xfrm>
          <a:off x="914400" y="3124200"/>
          <a:ext cx="7315200" cy="1371600"/>
        </p:xfrm>
        <a:graphic>
          <a:graphicData uri="http://schemas.openxmlformats.org/drawingml/2006/table">
            <a:tbl>
              <a:tblPr firstRow="1" firstCol="1" bandRow="1">
                <a:tableStyleId>{5C22544A-7EE6-4342-B048-85BDC9FD1C3A}</a:tableStyleId>
              </a:tblPr>
              <a:tblGrid>
                <a:gridCol w="609600">
                  <a:extLst>
                    <a:ext uri="{9D8B030D-6E8A-4147-A177-3AD203B41FA5}">
                      <a16:colId xmlns:a16="http://schemas.microsoft.com/office/drawing/2014/main" val="1365132595"/>
                    </a:ext>
                  </a:extLst>
                </a:gridCol>
                <a:gridCol w="609600">
                  <a:extLst>
                    <a:ext uri="{9D8B030D-6E8A-4147-A177-3AD203B41FA5}">
                      <a16:colId xmlns:a16="http://schemas.microsoft.com/office/drawing/2014/main" val="2414378758"/>
                    </a:ext>
                  </a:extLst>
                </a:gridCol>
                <a:gridCol w="609600">
                  <a:extLst>
                    <a:ext uri="{9D8B030D-6E8A-4147-A177-3AD203B41FA5}">
                      <a16:colId xmlns:a16="http://schemas.microsoft.com/office/drawing/2014/main" val="2323430315"/>
                    </a:ext>
                  </a:extLst>
                </a:gridCol>
                <a:gridCol w="609600">
                  <a:extLst>
                    <a:ext uri="{9D8B030D-6E8A-4147-A177-3AD203B41FA5}">
                      <a16:colId xmlns:a16="http://schemas.microsoft.com/office/drawing/2014/main" val="4103685691"/>
                    </a:ext>
                  </a:extLst>
                </a:gridCol>
                <a:gridCol w="609600">
                  <a:extLst>
                    <a:ext uri="{9D8B030D-6E8A-4147-A177-3AD203B41FA5}">
                      <a16:colId xmlns:a16="http://schemas.microsoft.com/office/drawing/2014/main" val="2809261816"/>
                    </a:ext>
                  </a:extLst>
                </a:gridCol>
                <a:gridCol w="609600">
                  <a:extLst>
                    <a:ext uri="{9D8B030D-6E8A-4147-A177-3AD203B41FA5}">
                      <a16:colId xmlns:a16="http://schemas.microsoft.com/office/drawing/2014/main" val="4145845621"/>
                    </a:ext>
                  </a:extLst>
                </a:gridCol>
                <a:gridCol w="609600">
                  <a:extLst>
                    <a:ext uri="{9D8B030D-6E8A-4147-A177-3AD203B41FA5}">
                      <a16:colId xmlns:a16="http://schemas.microsoft.com/office/drawing/2014/main" val="1949890242"/>
                    </a:ext>
                  </a:extLst>
                </a:gridCol>
                <a:gridCol w="609600">
                  <a:extLst>
                    <a:ext uri="{9D8B030D-6E8A-4147-A177-3AD203B41FA5}">
                      <a16:colId xmlns:a16="http://schemas.microsoft.com/office/drawing/2014/main" val="3541319669"/>
                    </a:ext>
                  </a:extLst>
                </a:gridCol>
                <a:gridCol w="609600">
                  <a:extLst>
                    <a:ext uri="{9D8B030D-6E8A-4147-A177-3AD203B41FA5}">
                      <a16:colId xmlns:a16="http://schemas.microsoft.com/office/drawing/2014/main" val="3497560130"/>
                    </a:ext>
                  </a:extLst>
                </a:gridCol>
                <a:gridCol w="609600">
                  <a:extLst>
                    <a:ext uri="{9D8B030D-6E8A-4147-A177-3AD203B41FA5}">
                      <a16:colId xmlns:a16="http://schemas.microsoft.com/office/drawing/2014/main" val="2966123999"/>
                    </a:ext>
                  </a:extLst>
                </a:gridCol>
                <a:gridCol w="609600">
                  <a:extLst>
                    <a:ext uri="{9D8B030D-6E8A-4147-A177-3AD203B41FA5}">
                      <a16:colId xmlns:a16="http://schemas.microsoft.com/office/drawing/2014/main" val="1505933734"/>
                    </a:ext>
                  </a:extLst>
                </a:gridCol>
                <a:gridCol w="609600">
                  <a:extLst>
                    <a:ext uri="{9D8B030D-6E8A-4147-A177-3AD203B41FA5}">
                      <a16:colId xmlns:a16="http://schemas.microsoft.com/office/drawing/2014/main" val="1553494341"/>
                    </a:ext>
                  </a:extLst>
                </a:gridCol>
              </a:tblGrid>
              <a:tr h="457200">
                <a:tc>
                  <a:txBody>
                    <a:bodyPr/>
                    <a:lstStyle/>
                    <a:p>
                      <a:pPr algn="ctr">
                        <a:lnSpc>
                          <a:spcPct val="115000"/>
                        </a:lnSpc>
                        <a:spcAft>
                          <a:spcPts val="1000"/>
                        </a:spcAft>
                      </a:pPr>
                      <a:r>
                        <a:rPr lang="en-US" sz="12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200" dirty="0">
                          <a:effectLst/>
                        </a:rPr>
                        <a:t>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200">
                          <a:effectLst/>
                        </a:rPr>
                        <a:t>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200" dirty="0">
                          <a:effectLst/>
                        </a:rPr>
                        <a:t>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200" dirty="0">
                          <a:effectLst/>
                        </a:rPr>
                        <a:t>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200">
                          <a:effectLst/>
                        </a:rPr>
                        <a:t>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2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2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200">
                          <a:effectLst/>
                        </a:rPr>
                        <a:t>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200">
                          <a:effectLst/>
                        </a:rPr>
                        <a:t>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200">
                          <a:effectLst/>
                        </a:rPr>
                        <a:t>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200" dirty="0">
                          <a:effectLst/>
                        </a:rPr>
                        <a:t>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09727497"/>
                  </a:ext>
                </a:extLst>
              </a:tr>
              <a:tr h="457200">
                <a:tc>
                  <a:txBody>
                    <a:bodyPr/>
                    <a:lstStyle/>
                    <a:p>
                      <a:pPr algn="ctr">
                        <a:lnSpc>
                          <a:spcPct val="115000"/>
                        </a:lnSpc>
                        <a:spcAft>
                          <a:spcPts val="1000"/>
                        </a:spcAft>
                      </a:pPr>
                      <a:r>
                        <a:rPr lang="en-US"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200" dirty="0">
                          <a:effectLst/>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2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2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200" dirty="0">
                          <a:effectLst/>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200" dirty="0">
                          <a:effectLst/>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200" dirty="0">
                          <a:effectLst/>
                        </a:rPr>
                        <a:t>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2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2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2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36436329"/>
                  </a:ext>
                </a:extLst>
              </a:tr>
              <a:tr h="457200">
                <a:tc>
                  <a:txBody>
                    <a:bodyPr/>
                    <a:lstStyle/>
                    <a:p>
                      <a:pPr algn="ctr">
                        <a:lnSpc>
                          <a:spcPct val="115000"/>
                        </a:lnSpc>
                        <a:spcAft>
                          <a:spcPts val="1000"/>
                        </a:spcAft>
                      </a:pPr>
                      <a:r>
                        <a:rPr lang="en-US" sz="1200">
                          <a:effectLst/>
                        </a:rPr>
                        <a: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2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2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200">
                          <a:effectLst/>
                        </a:rPr>
                        <a:t>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2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endParaRPr lang="en-IN"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200">
                          <a:effectLst/>
                        </a:rPr>
                        <a:t>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200">
                          <a:effectLst/>
                        </a:rPr>
                        <a:t>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2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2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2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55323680"/>
                  </a:ext>
                </a:extLst>
              </a:tr>
            </a:tbl>
          </a:graphicData>
        </a:graphic>
      </p:graphicFrame>
    </p:spTree>
    <p:extLst>
      <p:ext uri="{BB962C8B-B14F-4D97-AF65-F5344CB8AC3E}">
        <p14:creationId xmlns:p14="http://schemas.microsoft.com/office/powerpoint/2010/main" val="93418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76200"/>
            <a:ext cx="6642100" cy="1143000"/>
          </a:xfrm>
        </p:spPr>
        <p:txBody>
          <a:bodyPr>
            <a:normAutofit/>
          </a:bodyPr>
          <a:lstStyle/>
          <a:p>
            <a:r>
              <a:rPr lang="en-IN" sz="4000" dirty="0"/>
              <a:t>Problems on Letter Series</a:t>
            </a:r>
          </a:p>
        </p:txBody>
      </p:sp>
      <p:sp>
        <p:nvSpPr>
          <p:cNvPr id="3" name="Content Placeholder 2"/>
          <p:cNvSpPr>
            <a:spLocks noGrp="1"/>
          </p:cNvSpPr>
          <p:nvPr>
            <p:ph idx="1"/>
          </p:nvPr>
        </p:nvSpPr>
        <p:spPr>
          <a:xfrm>
            <a:off x="330200" y="1219200"/>
            <a:ext cx="8585200" cy="5486400"/>
          </a:xfrm>
        </p:spPr>
        <p:txBody>
          <a:bodyPr>
            <a:noAutofit/>
          </a:bodyPr>
          <a:lstStyle/>
          <a:p>
            <a:pPr marL="0" indent="0">
              <a:buNone/>
            </a:pPr>
            <a:r>
              <a:rPr lang="en-IN" dirty="0"/>
              <a:t>14. </a:t>
            </a:r>
            <a:r>
              <a:rPr lang="en-US" dirty="0"/>
              <a:t>Find the next term in the series: R, K, F, C, ?</a:t>
            </a:r>
            <a:endParaRPr lang="en-IN" dirty="0"/>
          </a:p>
          <a:p>
            <a:pPr marL="0" indent="0">
              <a:buNone/>
            </a:pPr>
            <a:endParaRPr lang="en-IN" dirty="0"/>
          </a:p>
          <a:p>
            <a:pPr marL="514350" indent="-514350" algn="just">
              <a:buAutoNum type="alphaLcPeriod"/>
            </a:pPr>
            <a:r>
              <a:rPr lang="en-US" dirty="0"/>
              <a:t>A</a:t>
            </a:r>
            <a:endParaRPr lang="en-IN" dirty="0"/>
          </a:p>
          <a:p>
            <a:pPr marL="514350" indent="-514350" algn="just">
              <a:buAutoNum type="alphaLcPeriod"/>
            </a:pPr>
            <a:r>
              <a:rPr lang="en-US" dirty="0"/>
              <a:t>D</a:t>
            </a:r>
            <a:endParaRPr lang="en-IN" dirty="0"/>
          </a:p>
          <a:p>
            <a:pPr marL="514350" indent="-514350" algn="just">
              <a:buAutoNum type="alphaLcPeriod"/>
            </a:pPr>
            <a:r>
              <a:rPr lang="en-US" dirty="0"/>
              <a:t>E</a:t>
            </a:r>
            <a:endParaRPr lang="en-IN" dirty="0"/>
          </a:p>
          <a:p>
            <a:pPr marL="514350" indent="-514350" algn="just">
              <a:buAutoNum type="alphaLcPeriod"/>
            </a:pPr>
            <a:r>
              <a:rPr lang="en-US" dirty="0"/>
              <a:t>I</a:t>
            </a:r>
            <a:endParaRPr lang="pt-BR" dirty="0"/>
          </a:p>
          <a:p>
            <a:pPr marL="0" indent="0" algn="just">
              <a:buNone/>
            </a:pPr>
            <a:r>
              <a:rPr lang="pt-BR" dirty="0"/>
              <a:t> </a:t>
            </a:r>
            <a:endParaRPr lang="en-IN" dirty="0"/>
          </a:p>
        </p:txBody>
      </p:sp>
    </p:spTree>
    <p:extLst>
      <p:ext uri="{BB962C8B-B14F-4D97-AF65-F5344CB8AC3E}">
        <p14:creationId xmlns:p14="http://schemas.microsoft.com/office/powerpoint/2010/main" val="24000187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76200"/>
            <a:ext cx="6642100" cy="1143000"/>
          </a:xfrm>
        </p:spPr>
        <p:txBody>
          <a:bodyPr>
            <a:normAutofit/>
          </a:bodyPr>
          <a:lstStyle/>
          <a:p>
            <a:r>
              <a:rPr lang="en-IN" sz="4000" dirty="0"/>
              <a:t>Solution</a:t>
            </a:r>
          </a:p>
        </p:txBody>
      </p:sp>
      <p:sp>
        <p:nvSpPr>
          <p:cNvPr id="3" name="Content Placeholder 2"/>
          <p:cNvSpPr>
            <a:spLocks noGrp="1"/>
          </p:cNvSpPr>
          <p:nvPr>
            <p:ph idx="1"/>
          </p:nvPr>
        </p:nvSpPr>
        <p:spPr>
          <a:xfrm>
            <a:off x="330200" y="1219200"/>
            <a:ext cx="8585200" cy="5486400"/>
          </a:xfrm>
        </p:spPr>
        <p:txBody>
          <a:bodyPr>
            <a:noAutofit/>
          </a:bodyPr>
          <a:lstStyle/>
          <a:p>
            <a:pPr marL="0" indent="0">
              <a:buNone/>
            </a:pPr>
            <a:r>
              <a:rPr lang="en-US" dirty="0"/>
              <a:t>R</a:t>
            </a:r>
            <a:r>
              <a:rPr lang="en-US" baseline="30000" dirty="0"/>
              <a:t>-7</a:t>
            </a:r>
            <a:r>
              <a:rPr lang="en-US" dirty="0"/>
              <a:t>, K</a:t>
            </a:r>
            <a:r>
              <a:rPr lang="en-US" baseline="30000" dirty="0"/>
              <a:t>-5</a:t>
            </a:r>
            <a:r>
              <a:rPr lang="en-US" dirty="0"/>
              <a:t>, F</a:t>
            </a:r>
            <a:r>
              <a:rPr lang="en-US" baseline="30000" dirty="0"/>
              <a:t>-3</a:t>
            </a:r>
            <a:r>
              <a:rPr lang="en-US" dirty="0"/>
              <a:t>, C, __</a:t>
            </a:r>
            <a:endParaRPr lang="en-IN" dirty="0"/>
          </a:p>
          <a:p>
            <a:pPr marL="0" indent="0">
              <a:buNone/>
            </a:pPr>
            <a:r>
              <a:rPr lang="en-US" dirty="0"/>
              <a:t>The values that are subtracted are consecutive prime numbers in decreasing order.</a:t>
            </a:r>
            <a:endParaRPr lang="en-IN" dirty="0"/>
          </a:p>
          <a:p>
            <a:pPr marL="0" indent="0">
              <a:buNone/>
            </a:pPr>
            <a:r>
              <a:rPr lang="en-US" dirty="0"/>
              <a:t>Hence, the next letter in the series is C - 2 = A.</a:t>
            </a:r>
            <a:endParaRPr lang="en-IN" dirty="0"/>
          </a:p>
          <a:p>
            <a:pPr marL="0" indent="0">
              <a:buNone/>
            </a:pPr>
            <a:endParaRPr lang="en-IN" dirty="0"/>
          </a:p>
          <a:p>
            <a:endParaRPr lang="en-IN" dirty="0"/>
          </a:p>
          <a:p>
            <a:pPr marL="0" indent="0">
              <a:buNone/>
            </a:pPr>
            <a:endParaRPr lang="en-IN" dirty="0"/>
          </a:p>
          <a:p>
            <a:pPr marL="0" indent="0">
              <a:buNone/>
            </a:pPr>
            <a:endParaRPr lang="en-IN" dirty="0"/>
          </a:p>
          <a:p>
            <a:endParaRPr lang="en-IN" dirty="0"/>
          </a:p>
          <a:p>
            <a:endParaRPr lang="en-IN" dirty="0"/>
          </a:p>
          <a:p>
            <a:pPr marL="0" indent="0" algn="just">
              <a:buNone/>
            </a:pPr>
            <a:endParaRPr lang="en-IN" dirty="0"/>
          </a:p>
          <a:p>
            <a:pPr marL="0" indent="0" algn="just">
              <a:buNone/>
            </a:pPr>
            <a:endParaRPr lang="en-IN"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r>
              <a:rPr lang="pt-BR" dirty="0"/>
              <a:t> </a:t>
            </a:r>
            <a:endParaRPr lang="en-IN" dirty="0"/>
          </a:p>
        </p:txBody>
      </p:sp>
    </p:spTree>
    <p:extLst>
      <p:ext uri="{BB962C8B-B14F-4D97-AF65-F5344CB8AC3E}">
        <p14:creationId xmlns:p14="http://schemas.microsoft.com/office/powerpoint/2010/main" val="27409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76200"/>
            <a:ext cx="6642100" cy="1143000"/>
          </a:xfrm>
        </p:spPr>
        <p:txBody>
          <a:bodyPr>
            <a:normAutofit/>
          </a:bodyPr>
          <a:lstStyle/>
          <a:p>
            <a:r>
              <a:rPr lang="en-IN" sz="4000" dirty="0"/>
              <a:t>Problems on Letter Series</a:t>
            </a:r>
          </a:p>
        </p:txBody>
      </p:sp>
      <p:sp>
        <p:nvSpPr>
          <p:cNvPr id="3" name="Content Placeholder 2"/>
          <p:cNvSpPr>
            <a:spLocks noGrp="1"/>
          </p:cNvSpPr>
          <p:nvPr>
            <p:ph idx="1"/>
          </p:nvPr>
        </p:nvSpPr>
        <p:spPr>
          <a:xfrm>
            <a:off x="330200" y="1219200"/>
            <a:ext cx="8585200" cy="5486400"/>
          </a:xfrm>
        </p:spPr>
        <p:txBody>
          <a:bodyPr>
            <a:noAutofit/>
          </a:bodyPr>
          <a:lstStyle/>
          <a:p>
            <a:pPr marL="0" indent="0">
              <a:buNone/>
            </a:pPr>
            <a:r>
              <a:rPr lang="en-US" dirty="0"/>
              <a:t>15. Find the missing term: PKC, SPF, XSK, AXN, __, IFV</a:t>
            </a:r>
            <a:endParaRPr lang="en-IN" dirty="0"/>
          </a:p>
          <a:p>
            <a:pPr marL="0" indent="0">
              <a:buNone/>
            </a:pPr>
            <a:endParaRPr lang="en-IN" dirty="0"/>
          </a:p>
          <a:p>
            <a:pPr marL="514350" indent="-514350" algn="just">
              <a:buAutoNum type="alphaLcPeriod"/>
            </a:pPr>
            <a:r>
              <a:rPr lang="en-US" dirty="0"/>
              <a:t>CAQ</a:t>
            </a:r>
            <a:r>
              <a:rPr lang="en-IN" dirty="0"/>
              <a:t> </a:t>
            </a:r>
          </a:p>
          <a:p>
            <a:pPr marL="514350" indent="-514350" algn="just">
              <a:buAutoNum type="alphaLcPeriod"/>
            </a:pPr>
            <a:r>
              <a:rPr lang="en-US" dirty="0"/>
              <a:t>FCS</a:t>
            </a:r>
            <a:r>
              <a:rPr lang="en-IN" dirty="0"/>
              <a:t> </a:t>
            </a:r>
          </a:p>
          <a:p>
            <a:pPr marL="514350" indent="-514350" algn="just">
              <a:buAutoNum type="alphaLcPeriod"/>
            </a:pPr>
            <a:r>
              <a:rPr lang="en-US" dirty="0"/>
              <a:t>FAS</a:t>
            </a:r>
            <a:r>
              <a:rPr lang="en-IN" dirty="0"/>
              <a:t> </a:t>
            </a:r>
          </a:p>
          <a:p>
            <a:pPr marL="514350" indent="-514350" algn="just">
              <a:buAutoNum type="alphaLcPeriod"/>
            </a:pPr>
            <a:r>
              <a:rPr lang="en-US" dirty="0"/>
              <a:t>CFS</a:t>
            </a:r>
            <a:endParaRPr lang="en-IN" dirty="0"/>
          </a:p>
        </p:txBody>
      </p:sp>
    </p:spTree>
    <p:extLst>
      <p:ext uri="{BB962C8B-B14F-4D97-AF65-F5344CB8AC3E}">
        <p14:creationId xmlns:p14="http://schemas.microsoft.com/office/powerpoint/2010/main" val="10987534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76200"/>
            <a:ext cx="6642100" cy="1143000"/>
          </a:xfrm>
        </p:spPr>
        <p:txBody>
          <a:bodyPr>
            <a:normAutofit/>
          </a:bodyPr>
          <a:lstStyle/>
          <a:p>
            <a:r>
              <a:rPr lang="en-IN" sz="4000" dirty="0"/>
              <a:t>Solution</a:t>
            </a:r>
          </a:p>
        </p:txBody>
      </p:sp>
      <p:sp>
        <p:nvSpPr>
          <p:cNvPr id="3" name="Content Placeholder 2"/>
          <p:cNvSpPr>
            <a:spLocks noGrp="1"/>
          </p:cNvSpPr>
          <p:nvPr>
            <p:ph idx="1"/>
          </p:nvPr>
        </p:nvSpPr>
        <p:spPr>
          <a:xfrm>
            <a:off x="330200" y="1219200"/>
            <a:ext cx="8585200" cy="5486400"/>
          </a:xfrm>
        </p:spPr>
        <p:txBody>
          <a:bodyPr>
            <a:noAutofit/>
          </a:bodyPr>
          <a:lstStyle/>
          <a:p>
            <a:pPr marL="0" indent="0">
              <a:buNone/>
            </a:pPr>
            <a:r>
              <a:rPr lang="en-US" dirty="0"/>
              <a:t>The given series is a mixed series. Pattern for the first letter:</a:t>
            </a:r>
            <a:endParaRPr lang="en-IN" dirty="0"/>
          </a:p>
          <a:p>
            <a:pPr marL="0" indent="0">
              <a:buNone/>
            </a:pPr>
            <a:r>
              <a:rPr lang="en-US" dirty="0"/>
              <a:t>P+3, S+5, X+3, A+5, F+3, I</a:t>
            </a:r>
            <a:endParaRPr lang="en-IN" dirty="0"/>
          </a:p>
          <a:p>
            <a:pPr marL="0" indent="0">
              <a:buNone/>
            </a:pPr>
            <a:r>
              <a:rPr lang="en-US" dirty="0"/>
              <a:t>Pattern for the second letter:</a:t>
            </a:r>
            <a:endParaRPr lang="en-IN" dirty="0"/>
          </a:p>
          <a:p>
            <a:pPr marL="0" indent="0">
              <a:buNone/>
            </a:pPr>
            <a:r>
              <a:rPr lang="en-US" dirty="0"/>
              <a:t>K+5, P+3, S+5, X+3, A+5, F</a:t>
            </a:r>
            <a:endParaRPr lang="en-IN" dirty="0"/>
          </a:p>
          <a:p>
            <a:pPr marL="0" indent="0">
              <a:buNone/>
            </a:pPr>
            <a:r>
              <a:rPr lang="en-US" dirty="0"/>
              <a:t>Pattern for the third letter:</a:t>
            </a:r>
            <a:endParaRPr lang="en-IN" dirty="0"/>
          </a:p>
          <a:p>
            <a:pPr marL="0" indent="0">
              <a:buNone/>
            </a:pPr>
            <a:r>
              <a:rPr lang="en-US" dirty="0"/>
              <a:t>C+3, F+5, K+3, N+5, S+3, V</a:t>
            </a:r>
            <a:endParaRPr lang="en-IN" dirty="0"/>
          </a:p>
          <a:p>
            <a:pPr marL="0" indent="0">
              <a:buNone/>
            </a:pPr>
            <a:r>
              <a:rPr lang="en-US" dirty="0"/>
              <a:t>Hence, the missing group is FAS.</a:t>
            </a:r>
            <a:endParaRPr lang="en-IN" dirty="0"/>
          </a:p>
          <a:p>
            <a:pPr marL="0" indent="0">
              <a:buNone/>
            </a:pPr>
            <a:endParaRPr lang="en-IN" dirty="0"/>
          </a:p>
          <a:p>
            <a:pPr marL="0" indent="0">
              <a:buNone/>
            </a:pPr>
            <a:endParaRPr lang="en-IN" dirty="0"/>
          </a:p>
          <a:p>
            <a:endParaRPr lang="en-IN" dirty="0"/>
          </a:p>
          <a:p>
            <a:pPr marL="0" indent="0">
              <a:buNone/>
            </a:pPr>
            <a:endParaRPr lang="en-IN" dirty="0"/>
          </a:p>
          <a:p>
            <a:pPr marL="0" indent="0">
              <a:buNone/>
            </a:pPr>
            <a:endParaRPr lang="en-IN" dirty="0"/>
          </a:p>
          <a:p>
            <a:endParaRPr lang="en-IN" dirty="0"/>
          </a:p>
          <a:p>
            <a:endParaRPr lang="en-IN" dirty="0"/>
          </a:p>
          <a:p>
            <a:pPr marL="0" indent="0" algn="just">
              <a:buNone/>
            </a:pPr>
            <a:endParaRPr lang="en-IN" dirty="0"/>
          </a:p>
          <a:p>
            <a:pPr marL="0" indent="0" algn="just">
              <a:buNone/>
            </a:pPr>
            <a:endParaRPr lang="en-IN"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r>
              <a:rPr lang="pt-BR" dirty="0"/>
              <a:t> </a:t>
            </a:r>
            <a:endParaRPr lang="en-IN" dirty="0"/>
          </a:p>
        </p:txBody>
      </p:sp>
    </p:spTree>
    <p:extLst>
      <p:ext uri="{BB962C8B-B14F-4D97-AF65-F5344CB8AC3E}">
        <p14:creationId xmlns:p14="http://schemas.microsoft.com/office/powerpoint/2010/main" val="290313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76200"/>
            <a:ext cx="6642100" cy="1143000"/>
          </a:xfrm>
        </p:spPr>
        <p:txBody>
          <a:bodyPr>
            <a:normAutofit/>
          </a:bodyPr>
          <a:lstStyle/>
          <a:p>
            <a:r>
              <a:rPr lang="en-IN" sz="4000" dirty="0"/>
              <a:t>Problems on Letter Series</a:t>
            </a:r>
          </a:p>
        </p:txBody>
      </p:sp>
      <p:sp>
        <p:nvSpPr>
          <p:cNvPr id="3" name="Content Placeholder 2"/>
          <p:cNvSpPr>
            <a:spLocks noGrp="1"/>
          </p:cNvSpPr>
          <p:nvPr>
            <p:ph idx="1"/>
          </p:nvPr>
        </p:nvSpPr>
        <p:spPr>
          <a:xfrm>
            <a:off x="330200" y="1219200"/>
            <a:ext cx="8585200" cy="5486400"/>
          </a:xfrm>
        </p:spPr>
        <p:txBody>
          <a:bodyPr>
            <a:noAutofit/>
          </a:bodyPr>
          <a:lstStyle/>
          <a:p>
            <a:pPr marL="0" lvl="0" indent="0">
              <a:buNone/>
            </a:pPr>
            <a:r>
              <a:rPr lang="en-US" dirty="0"/>
              <a:t>16. Find the next terms in the following series:</a:t>
            </a:r>
            <a:r>
              <a:rPr lang="en-IN" dirty="0"/>
              <a:t> </a:t>
            </a:r>
          </a:p>
          <a:p>
            <a:pPr marL="0" indent="0">
              <a:buNone/>
            </a:pPr>
            <a:r>
              <a:rPr lang="en-US" dirty="0"/>
              <a:t>N, O, M, P, L, Q, K, R, _  _  _</a:t>
            </a:r>
            <a:endParaRPr lang="en-IN" dirty="0"/>
          </a:p>
          <a:p>
            <a:pPr marL="0" indent="0">
              <a:buNone/>
            </a:pPr>
            <a:endParaRPr lang="en-IN" dirty="0"/>
          </a:p>
          <a:p>
            <a:pPr marL="514350" indent="-514350" algn="just">
              <a:buAutoNum type="alphaLcPeriod"/>
            </a:pPr>
            <a:r>
              <a:rPr lang="en-US" dirty="0"/>
              <a:t>J, S, I</a:t>
            </a:r>
            <a:r>
              <a:rPr lang="en-IN" dirty="0"/>
              <a:t> </a:t>
            </a:r>
          </a:p>
          <a:p>
            <a:pPr marL="514350" indent="-514350" algn="just">
              <a:buAutoNum type="alphaLcPeriod"/>
            </a:pPr>
            <a:r>
              <a:rPr lang="en-US" dirty="0"/>
              <a:t>G, S, I</a:t>
            </a:r>
            <a:r>
              <a:rPr lang="en-IN" dirty="0"/>
              <a:t> </a:t>
            </a:r>
          </a:p>
          <a:p>
            <a:pPr marL="514350" indent="-514350" algn="just">
              <a:buAutoNum type="alphaLcPeriod"/>
            </a:pPr>
            <a:r>
              <a:rPr lang="en-US" dirty="0"/>
              <a:t>G, S, J</a:t>
            </a:r>
            <a:r>
              <a:rPr lang="en-IN" dirty="0"/>
              <a:t> </a:t>
            </a:r>
          </a:p>
          <a:p>
            <a:pPr marL="514350" indent="-514350" algn="just">
              <a:buAutoNum type="alphaLcPeriod"/>
            </a:pPr>
            <a:r>
              <a:rPr lang="en-US" dirty="0"/>
              <a:t>G, T, J</a:t>
            </a:r>
            <a:r>
              <a:rPr lang="en-IN" dirty="0"/>
              <a:t> </a:t>
            </a:r>
          </a:p>
        </p:txBody>
      </p:sp>
    </p:spTree>
    <p:extLst>
      <p:ext uri="{BB962C8B-B14F-4D97-AF65-F5344CB8AC3E}">
        <p14:creationId xmlns:p14="http://schemas.microsoft.com/office/powerpoint/2010/main" val="39954477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76200"/>
            <a:ext cx="6642100" cy="1143000"/>
          </a:xfrm>
        </p:spPr>
        <p:txBody>
          <a:bodyPr>
            <a:normAutofit/>
          </a:bodyPr>
          <a:lstStyle/>
          <a:p>
            <a:r>
              <a:rPr lang="en-IN" sz="4000" dirty="0"/>
              <a:t>Solution</a:t>
            </a:r>
          </a:p>
        </p:txBody>
      </p:sp>
      <p:sp>
        <p:nvSpPr>
          <p:cNvPr id="3" name="Content Placeholder 2"/>
          <p:cNvSpPr>
            <a:spLocks noGrp="1"/>
          </p:cNvSpPr>
          <p:nvPr>
            <p:ph idx="1"/>
          </p:nvPr>
        </p:nvSpPr>
        <p:spPr>
          <a:xfrm>
            <a:off x="330200" y="1219200"/>
            <a:ext cx="8585200" cy="5486400"/>
          </a:xfrm>
        </p:spPr>
        <p:txBody>
          <a:bodyPr>
            <a:noAutofit/>
          </a:bodyPr>
          <a:lstStyle/>
          <a:p>
            <a:pPr marL="0" indent="0">
              <a:buNone/>
            </a:pPr>
            <a:r>
              <a:rPr lang="en-US" dirty="0"/>
              <a:t>Odd Series: N, M, L, K, J, I….</a:t>
            </a:r>
            <a:endParaRPr lang="en-IN" dirty="0"/>
          </a:p>
          <a:p>
            <a:pPr marL="0" indent="0">
              <a:buNone/>
            </a:pPr>
            <a:r>
              <a:rPr lang="en-US" dirty="0"/>
              <a:t>Even Series: O, P, Q, R, S, T….</a:t>
            </a:r>
            <a:endParaRPr lang="en-IN" dirty="0"/>
          </a:p>
          <a:p>
            <a:pPr marL="0" indent="0">
              <a:buNone/>
            </a:pPr>
            <a:r>
              <a:rPr lang="en-US" dirty="0"/>
              <a:t>So Answer will be J, S, I</a:t>
            </a:r>
            <a:endParaRPr lang="en-IN" dirty="0"/>
          </a:p>
          <a:p>
            <a:pPr marL="0" indent="0">
              <a:buNone/>
            </a:pPr>
            <a:endParaRPr lang="en-IN" dirty="0"/>
          </a:p>
          <a:p>
            <a:pPr marL="0" indent="0">
              <a:buNone/>
            </a:pPr>
            <a:endParaRPr lang="en-IN" dirty="0"/>
          </a:p>
          <a:p>
            <a:pPr marL="0" indent="0">
              <a:buNone/>
            </a:pPr>
            <a:endParaRPr lang="en-IN" dirty="0"/>
          </a:p>
          <a:p>
            <a:endParaRPr lang="en-IN" dirty="0"/>
          </a:p>
          <a:p>
            <a:pPr marL="0" indent="0">
              <a:buNone/>
            </a:pPr>
            <a:endParaRPr lang="en-IN" dirty="0"/>
          </a:p>
          <a:p>
            <a:pPr marL="0" indent="0">
              <a:buNone/>
            </a:pPr>
            <a:endParaRPr lang="en-IN" dirty="0"/>
          </a:p>
          <a:p>
            <a:endParaRPr lang="en-IN" dirty="0"/>
          </a:p>
          <a:p>
            <a:endParaRPr lang="en-IN" dirty="0"/>
          </a:p>
          <a:p>
            <a:pPr marL="0" indent="0" algn="just">
              <a:buNone/>
            </a:pPr>
            <a:endParaRPr lang="en-IN" dirty="0"/>
          </a:p>
          <a:p>
            <a:pPr marL="0" indent="0" algn="just">
              <a:buNone/>
            </a:pPr>
            <a:endParaRPr lang="en-IN"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r>
              <a:rPr lang="pt-BR" dirty="0"/>
              <a:t> </a:t>
            </a:r>
            <a:endParaRPr lang="en-IN" dirty="0"/>
          </a:p>
        </p:txBody>
      </p:sp>
    </p:spTree>
    <p:extLst>
      <p:ext uri="{BB962C8B-B14F-4D97-AF65-F5344CB8AC3E}">
        <p14:creationId xmlns:p14="http://schemas.microsoft.com/office/powerpoint/2010/main" val="30926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76200"/>
            <a:ext cx="6642100" cy="1143000"/>
          </a:xfrm>
        </p:spPr>
        <p:txBody>
          <a:bodyPr>
            <a:normAutofit/>
          </a:bodyPr>
          <a:lstStyle/>
          <a:p>
            <a:r>
              <a:rPr lang="en-IN" sz="4000" dirty="0"/>
              <a:t>Problems on Letter Series</a:t>
            </a:r>
          </a:p>
        </p:txBody>
      </p:sp>
      <p:sp>
        <p:nvSpPr>
          <p:cNvPr id="3" name="Content Placeholder 2"/>
          <p:cNvSpPr>
            <a:spLocks noGrp="1"/>
          </p:cNvSpPr>
          <p:nvPr>
            <p:ph idx="1"/>
          </p:nvPr>
        </p:nvSpPr>
        <p:spPr>
          <a:xfrm>
            <a:off x="330200" y="1219200"/>
            <a:ext cx="8585200" cy="5486400"/>
          </a:xfrm>
        </p:spPr>
        <p:txBody>
          <a:bodyPr>
            <a:noAutofit/>
          </a:bodyPr>
          <a:lstStyle/>
          <a:p>
            <a:pPr marL="0" lvl="0" indent="0">
              <a:buNone/>
            </a:pPr>
            <a:r>
              <a:rPr lang="en-IN" dirty="0"/>
              <a:t>17.</a:t>
            </a:r>
            <a:r>
              <a:rPr lang="en-US" dirty="0"/>
              <a:t> What is the next term in the following series: O, T, T, F, F, S, S, ____</a:t>
            </a:r>
            <a:r>
              <a:rPr lang="en-IN" dirty="0"/>
              <a:t> </a:t>
            </a:r>
            <a:r>
              <a:rPr lang="en-US" dirty="0"/>
              <a:t>. </a:t>
            </a:r>
          </a:p>
          <a:p>
            <a:pPr marL="0" indent="0">
              <a:buNone/>
            </a:pPr>
            <a:endParaRPr lang="en-IN" dirty="0"/>
          </a:p>
          <a:p>
            <a:pPr marL="514350" indent="-514350" algn="just">
              <a:buAutoNum type="alphaLcPeriod"/>
            </a:pPr>
            <a:r>
              <a:rPr lang="en-US" dirty="0"/>
              <a:t>P</a:t>
            </a:r>
            <a:endParaRPr lang="en-IN" dirty="0"/>
          </a:p>
          <a:p>
            <a:pPr marL="514350" indent="-514350" algn="just">
              <a:buAutoNum type="alphaLcPeriod"/>
            </a:pPr>
            <a:r>
              <a:rPr lang="en-US" dirty="0"/>
              <a:t>T</a:t>
            </a:r>
            <a:endParaRPr lang="en-IN" dirty="0"/>
          </a:p>
          <a:p>
            <a:pPr marL="514350" indent="-514350" algn="just">
              <a:buAutoNum type="alphaLcPeriod"/>
            </a:pPr>
            <a:r>
              <a:rPr lang="en-US" dirty="0"/>
              <a:t>E</a:t>
            </a:r>
            <a:endParaRPr lang="en-IN" dirty="0"/>
          </a:p>
          <a:p>
            <a:pPr marL="514350" indent="-514350" algn="just">
              <a:buAutoNum type="alphaLcPeriod"/>
            </a:pPr>
            <a:r>
              <a:rPr lang="en-US" dirty="0"/>
              <a:t>R</a:t>
            </a:r>
            <a:endParaRPr lang="en-IN" dirty="0"/>
          </a:p>
        </p:txBody>
      </p:sp>
    </p:spTree>
    <p:extLst>
      <p:ext uri="{BB962C8B-B14F-4D97-AF65-F5344CB8AC3E}">
        <p14:creationId xmlns:p14="http://schemas.microsoft.com/office/powerpoint/2010/main" val="31193439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76200"/>
            <a:ext cx="6642100" cy="1143000"/>
          </a:xfrm>
        </p:spPr>
        <p:txBody>
          <a:bodyPr>
            <a:normAutofit/>
          </a:bodyPr>
          <a:lstStyle/>
          <a:p>
            <a:r>
              <a:rPr lang="en-IN" sz="4000" dirty="0"/>
              <a:t>Solution</a:t>
            </a:r>
          </a:p>
        </p:txBody>
      </p:sp>
      <p:sp>
        <p:nvSpPr>
          <p:cNvPr id="3" name="Content Placeholder 2"/>
          <p:cNvSpPr>
            <a:spLocks noGrp="1"/>
          </p:cNvSpPr>
          <p:nvPr>
            <p:ph idx="1"/>
          </p:nvPr>
        </p:nvSpPr>
        <p:spPr>
          <a:xfrm>
            <a:off x="330200" y="1219200"/>
            <a:ext cx="8585200" cy="5486400"/>
          </a:xfrm>
        </p:spPr>
        <p:txBody>
          <a:bodyPr>
            <a:noAutofit/>
          </a:bodyPr>
          <a:lstStyle/>
          <a:p>
            <a:r>
              <a:rPr lang="en-US" b="1" dirty="0"/>
              <a:t>O</a:t>
            </a:r>
            <a:r>
              <a:rPr lang="en-US" dirty="0"/>
              <a:t>ne</a:t>
            </a:r>
            <a:endParaRPr lang="en-IN" dirty="0"/>
          </a:p>
          <a:p>
            <a:r>
              <a:rPr lang="en-US" b="1" dirty="0"/>
              <a:t>T</a:t>
            </a:r>
            <a:r>
              <a:rPr lang="en-US" dirty="0"/>
              <a:t>wo</a:t>
            </a:r>
            <a:endParaRPr lang="en-IN" dirty="0"/>
          </a:p>
          <a:p>
            <a:r>
              <a:rPr lang="en-US" b="1" dirty="0"/>
              <a:t>T</a:t>
            </a:r>
            <a:r>
              <a:rPr lang="en-US" dirty="0"/>
              <a:t>hree</a:t>
            </a:r>
            <a:endParaRPr lang="en-IN" dirty="0"/>
          </a:p>
          <a:p>
            <a:r>
              <a:rPr lang="en-US" b="1" dirty="0"/>
              <a:t>F</a:t>
            </a:r>
            <a:r>
              <a:rPr lang="en-US" dirty="0"/>
              <a:t>our</a:t>
            </a:r>
            <a:endParaRPr lang="en-IN" dirty="0"/>
          </a:p>
          <a:p>
            <a:r>
              <a:rPr lang="en-US" b="1" dirty="0"/>
              <a:t>F</a:t>
            </a:r>
            <a:r>
              <a:rPr lang="en-US" dirty="0"/>
              <a:t>ive</a:t>
            </a:r>
            <a:endParaRPr lang="en-IN" dirty="0"/>
          </a:p>
          <a:p>
            <a:r>
              <a:rPr lang="en-US" b="1" dirty="0"/>
              <a:t>S</a:t>
            </a:r>
            <a:r>
              <a:rPr lang="en-US" dirty="0"/>
              <a:t>ix</a:t>
            </a:r>
            <a:endParaRPr lang="en-IN" dirty="0"/>
          </a:p>
          <a:p>
            <a:r>
              <a:rPr lang="en-US" b="1" dirty="0"/>
              <a:t>S</a:t>
            </a:r>
            <a:r>
              <a:rPr lang="en-US" dirty="0"/>
              <a:t>even</a:t>
            </a:r>
            <a:endParaRPr lang="en-IN" dirty="0"/>
          </a:p>
          <a:p>
            <a:r>
              <a:rPr lang="en-US" b="1" dirty="0"/>
              <a:t>E</a:t>
            </a:r>
            <a:r>
              <a:rPr lang="en-US" dirty="0"/>
              <a:t>ight</a:t>
            </a:r>
            <a:r>
              <a:rPr lang="en-IN" dirty="0"/>
              <a:t> </a:t>
            </a:r>
          </a:p>
          <a:p>
            <a:pPr marL="0" indent="0">
              <a:buNone/>
            </a:pPr>
            <a:r>
              <a:rPr lang="en-US" dirty="0"/>
              <a:t>Observe the first letter of each word.</a:t>
            </a:r>
            <a:endParaRPr lang="en-IN" dirty="0"/>
          </a:p>
          <a:p>
            <a:endParaRPr lang="en-IN" dirty="0"/>
          </a:p>
          <a:p>
            <a:pPr marL="0" indent="0">
              <a:buNone/>
            </a:pPr>
            <a:endParaRPr lang="en-IN" dirty="0"/>
          </a:p>
          <a:p>
            <a:pPr marL="0" indent="0">
              <a:buNone/>
            </a:pPr>
            <a:endParaRPr lang="en-IN" dirty="0"/>
          </a:p>
          <a:p>
            <a:pPr marL="0" indent="0">
              <a:buNone/>
            </a:pPr>
            <a:endParaRPr lang="en-IN" dirty="0"/>
          </a:p>
          <a:p>
            <a:endParaRPr lang="en-IN" dirty="0"/>
          </a:p>
          <a:p>
            <a:pPr marL="0" indent="0">
              <a:buNone/>
            </a:pPr>
            <a:endParaRPr lang="en-IN" dirty="0"/>
          </a:p>
          <a:p>
            <a:pPr marL="0" indent="0">
              <a:buNone/>
            </a:pPr>
            <a:endParaRPr lang="en-IN" dirty="0"/>
          </a:p>
          <a:p>
            <a:endParaRPr lang="en-IN" dirty="0"/>
          </a:p>
          <a:p>
            <a:endParaRPr lang="en-IN" dirty="0"/>
          </a:p>
          <a:p>
            <a:pPr marL="0" indent="0" algn="just">
              <a:buNone/>
            </a:pPr>
            <a:endParaRPr lang="en-IN" dirty="0"/>
          </a:p>
          <a:p>
            <a:pPr marL="0" indent="0" algn="just">
              <a:buNone/>
            </a:pPr>
            <a:endParaRPr lang="en-IN"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r>
              <a:rPr lang="pt-BR" dirty="0"/>
              <a:t> </a:t>
            </a:r>
            <a:endParaRPr lang="en-IN" dirty="0"/>
          </a:p>
        </p:txBody>
      </p:sp>
    </p:spTree>
    <p:extLst>
      <p:ext uri="{BB962C8B-B14F-4D97-AF65-F5344CB8AC3E}">
        <p14:creationId xmlns:p14="http://schemas.microsoft.com/office/powerpoint/2010/main" val="159007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76200"/>
            <a:ext cx="6642100" cy="1143000"/>
          </a:xfrm>
        </p:spPr>
        <p:txBody>
          <a:bodyPr>
            <a:normAutofit/>
          </a:bodyPr>
          <a:lstStyle/>
          <a:p>
            <a:r>
              <a:rPr lang="en-IN" sz="4000" dirty="0"/>
              <a:t>Problems on Letter Series</a:t>
            </a:r>
          </a:p>
        </p:txBody>
      </p:sp>
      <p:sp>
        <p:nvSpPr>
          <p:cNvPr id="3" name="Content Placeholder 2"/>
          <p:cNvSpPr>
            <a:spLocks noGrp="1"/>
          </p:cNvSpPr>
          <p:nvPr>
            <p:ph idx="1"/>
          </p:nvPr>
        </p:nvSpPr>
        <p:spPr>
          <a:xfrm>
            <a:off x="330200" y="1219200"/>
            <a:ext cx="8585200" cy="5486400"/>
          </a:xfrm>
        </p:spPr>
        <p:txBody>
          <a:bodyPr>
            <a:noAutofit/>
          </a:bodyPr>
          <a:lstStyle/>
          <a:p>
            <a:pPr marL="0" indent="0">
              <a:buNone/>
            </a:pPr>
            <a:r>
              <a:rPr lang="en-IN" dirty="0"/>
              <a:t>18. </a:t>
            </a:r>
            <a:r>
              <a:rPr lang="en-US" dirty="0"/>
              <a:t>Find the next letter in the following sequence: y, w, v, t, r, p, n, ?</a:t>
            </a:r>
            <a:r>
              <a:rPr lang="en-IN" dirty="0"/>
              <a:t> </a:t>
            </a:r>
          </a:p>
          <a:p>
            <a:pPr marL="0" indent="0">
              <a:buNone/>
            </a:pPr>
            <a:endParaRPr lang="en-IN" dirty="0"/>
          </a:p>
          <a:p>
            <a:pPr marL="514350" indent="-514350" algn="just">
              <a:buAutoNum type="alphaLcPeriod"/>
            </a:pPr>
            <a:r>
              <a:rPr lang="en-US" dirty="0"/>
              <a:t>m</a:t>
            </a:r>
            <a:endParaRPr lang="en-IN" dirty="0"/>
          </a:p>
          <a:p>
            <a:pPr marL="514350" indent="-514350" algn="just">
              <a:buAutoNum type="alphaLcPeriod"/>
            </a:pPr>
            <a:r>
              <a:rPr lang="en-US" dirty="0"/>
              <a:t>I</a:t>
            </a:r>
            <a:endParaRPr lang="en-IN" dirty="0"/>
          </a:p>
          <a:p>
            <a:pPr marL="514350" indent="-514350" algn="just">
              <a:buAutoNum type="alphaLcPeriod"/>
            </a:pPr>
            <a:r>
              <a:rPr lang="en-US" dirty="0"/>
              <a:t>k</a:t>
            </a:r>
            <a:r>
              <a:rPr lang="en-IN" dirty="0"/>
              <a:t> </a:t>
            </a:r>
          </a:p>
          <a:p>
            <a:pPr marL="514350" indent="-514350" algn="just">
              <a:buAutoNum type="alphaLcPeriod"/>
            </a:pPr>
            <a:r>
              <a:rPr lang="en-US" dirty="0"/>
              <a:t>j</a:t>
            </a:r>
            <a:endParaRPr lang="en-IN" dirty="0"/>
          </a:p>
        </p:txBody>
      </p:sp>
    </p:spTree>
    <p:extLst>
      <p:ext uri="{BB962C8B-B14F-4D97-AF65-F5344CB8AC3E}">
        <p14:creationId xmlns:p14="http://schemas.microsoft.com/office/powerpoint/2010/main" val="10907169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76200"/>
            <a:ext cx="6642100" cy="1143000"/>
          </a:xfrm>
        </p:spPr>
        <p:txBody>
          <a:bodyPr>
            <a:normAutofit/>
          </a:bodyPr>
          <a:lstStyle/>
          <a:p>
            <a:r>
              <a:rPr lang="en-IN" sz="4000" dirty="0"/>
              <a:t>Solution</a:t>
            </a:r>
          </a:p>
        </p:txBody>
      </p:sp>
      <p:sp>
        <p:nvSpPr>
          <p:cNvPr id="3" name="Content Placeholder 2"/>
          <p:cNvSpPr>
            <a:spLocks noGrp="1"/>
          </p:cNvSpPr>
          <p:nvPr>
            <p:ph idx="1"/>
          </p:nvPr>
        </p:nvSpPr>
        <p:spPr>
          <a:xfrm>
            <a:off x="330200" y="1219200"/>
            <a:ext cx="8585200" cy="5486400"/>
          </a:xfrm>
        </p:spPr>
        <p:txBody>
          <a:bodyPr>
            <a:noAutofit/>
          </a:bodyPr>
          <a:lstStyle/>
          <a:p>
            <a:pPr marL="0" indent="0">
              <a:buNone/>
            </a:pPr>
            <a:r>
              <a:rPr lang="en-US" dirty="0"/>
              <a:t>(y w) (v t) (r p) (n ?)</a:t>
            </a:r>
            <a:endParaRPr lang="en-IN" dirty="0"/>
          </a:p>
          <a:p>
            <a:pPr marL="0" indent="0">
              <a:buNone/>
            </a:pPr>
            <a:r>
              <a:rPr lang="en-US" dirty="0"/>
              <a:t>One letter gap</a:t>
            </a:r>
            <a:endParaRPr lang="en-IN" dirty="0"/>
          </a:p>
          <a:p>
            <a:pPr marL="0" indent="0">
              <a:buNone/>
            </a:pPr>
            <a:r>
              <a:rPr lang="en-US" dirty="0"/>
              <a:t>y-w</a:t>
            </a:r>
            <a:endParaRPr lang="en-IN" dirty="0"/>
          </a:p>
          <a:p>
            <a:pPr marL="0" indent="0">
              <a:buNone/>
            </a:pPr>
            <a:r>
              <a:rPr lang="en-US" dirty="0"/>
              <a:t>v-t</a:t>
            </a:r>
            <a:endParaRPr lang="en-IN" dirty="0"/>
          </a:p>
          <a:p>
            <a:pPr marL="0" indent="0">
              <a:buNone/>
            </a:pPr>
            <a:r>
              <a:rPr lang="en-US" dirty="0"/>
              <a:t>r-p</a:t>
            </a:r>
            <a:endParaRPr lang="en-IN" dirty="0"/>
          </a:p>
          <a:p>
            <a:pPr marL="0" indent="0">
              <a:buNone/>
            </a:pPr>
            <a:r>
              <a:rPr lang="en-US" dirty="0"/>
              <a:t>n-l</a:t>
            </a: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endParaRPr lang="en-IN" dirty="0"/>
          </a:p>
          <a:p>
            <a:pPr marL="0" indent="0">
              <a:buNone/>
            </a:pPr>
            <a:endParaRPr lang="en-IN" dirty="0"/>
          </a:p>
          <a:p>
            <a:pPr marL="0" indent="0">
              <a:buNone/>
            </a:pPr>
            <a:endParaRPr lang="en-IN" dirty="0"/>
          </a:p>
          <a:p>
            <a:endParaRPr lang="en-IN" dirty="0"/>
          </a:p>
          <a:p>
            <a:endParaRPr lang="en-IN" dirty="0"/>
          </a:p>
          <a:p>
            <a:pPr marL="0" indent="0" algn="just">
              <a:buNone/>
            </a:pPr>
            <a:endParaRPr lang="en-IN" dirty="0"/>
          </a:p>
          <a:p>
            <a:pPr marL="0" indent="0" algn="just">
              <a:buNone/>
            </a:pPr>
            <a:endParaRPr lang="en-IN"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r>
              <a:rPr lang="pt-BR" dirty="0"/>
              <a:t> </a:t>
            </a:r>
            <a:endParaRPr lang="en-IN" dirty="0"/>
          </a:p>
        </p:txBody>
      </p:sp>
    </p:spTree>
    <p:extLst>
      <p:ext uri="{BB962C8B-B14F-4D97-AF65-F5344CB8AC3E}">
        <p14:creationId xmlns:p14="http://schemas.microsoft.com/office/powerpoint/2010/main" val="6203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76200"/>
            <a:ext cx="8229600" cy="1143000"/>
          </a:xfrm>
        </p:spPr>
        <p:txBody>
          <a:bodyPr>
            <a:normAutofit/>
          </a:bodyPr>
          <a:lstStyle/>
          <a:p>
            <a:r>
              <a:rPr lang="en-IN" sz="4000" dirty="0"/>
              <a:t>Solution</a:t>
            </a:r>
          </a:p>
        </p:txBody>
      </p:sp>
      <p:sp>
        <p:nvSpPr>
          <p:cNvPr id="3" name="Content Placeholder 2"/>
          <p:cNvSpPr>
            <a:spLocks noGrp="1"/>
          </p:cNvSpPr>
          <p:nvPr>
            <p:ph idx="1"/>
          </p:nvPr>
        </p:nvSpPr>
        <p:spPr>
          <a:xfrm>
            <a:off x="330200" y="1219200"/>
            <a:ext cx="8509000" cy="5257800"/>
          </a:xfrm>
        </p:spPr>
        <p:txBody>
          <a:bodyPr>
            <a:noAutofit/>
          </a:bodyPr>
          <a:lstStyle/>
          <a:p>
            <a:pPr marL="0" indent="0">
              <a:buNone/>
            </a:pPr>
            <a:r>
              <a:rPr lang="en-US" sz="2800" dirty="0"/>
              <a:t>If we look vertically through the columns, you would be able to see that:</a:t>
            </a:r>
            <a:endParaRPr lang="en-IN" sz="2800" dirty="0"/>
          </a:p>
          <a:p>
            <a:pPr marL="0" indent="0">
              <a:buNone/>
            </a:pPr>
            <a:r>
              <a:rPr lang="en-US" sz="2800" dirty="0" err="1"/>
              <a:t>i</a:t>
            </a:r>
            <a:r>
              <a:rPr lang="en-US" sz="2800" dirty="0"/>
              <a:t>. The capital letter C, corresponds to the digit 1, which in turn corresponds to the small letter a. </a:t>
            </a:r>
            <a:endParaRPr lang="en-IN" sz="2800" dirty="0"/>
          </a:p>
          <a:p>
            <a:pPr marL="0" indent="0">
              <a:buNone/>
            </a:pPr>
            <a:r>
              <a:rPr lang="en-US" sz="2800" dirty="0"/>
              <a:t>ii. The capital letter B, corresponds to the digit 2, which in turn corresponds to the small letter d.</a:t>
            </a:r>
            <a:endParaRPr lang="en-IN" sz="2800" dirty="0"/>
          </a:p>
          <a:p>
            <a:pPr marL="0" indent="0">
              <a:buNone/>
            </a:pPr>
            <a:r>
              <a:rPr lang="en-US" sz="2800" dirty="0"/>
              <a:t>iii. The capital letter D, must be corresponding to the digit 4, which in turn corresponds to the small letter c.</a:t>
            </a:r>
            <a:r>
              <a:rPr lang="en-IN" sz="2800" dirty="0"/>
              <a:t> </a:t>
            </a:r>
          </a:p>
          <a:p>
            <a:pPr marL="0" indent="0">
              <a:buNone/>
            </a:pPr>
            <a:r>
              <a:rPr lang="en-US" sz="2800" dirty="0"/>
              <a:t>Hence, the correct sequence for the question marks would be </a:t>
            </a:r>
            <a:r>
              <a:rPr lang="en-US" sz="2800" dirty="0" err="1"/>
              <a:t>d,c,a,a</a:t>
            </a:r>
            <a:r>
              <a:rPr lang="en-US" sz="2800" dirty="0"/>
              <a:t>. Option (d) is correct.</a:t>
            </a:r>
            <a:endParaRPr lang="en-IN" sz="2800" dirty="0"/>
          </a:p>
          <a:p>
            <a:endParaRPr lang="en-IN" dirty="0"/>
          </a:p>
          <a:p>
            <a:pPr marL="0" indent="0" algn="just">
              <a:buNone/>
            </a:pPr>
            <a:endParaRPr lang="en-IN" dirty="0"/>
          </a:p>
          <a:p>
            <a:pPr marL="0" indent="0" algn="just">
              <a:buNone/>
            </a:pPr>
            <a:endParaRPr lang="en-IN" dirty="0"/>
          </a:p>
        </p:txBody>
      </p:sp>
    </p:spTree>
    <p:extLst>
      <p:ext uri="{BB962C8B-B14F-4D97-AF65-F5344CB8AC3E}">
        <p14:creationId xmlns:p14="http://schemas.microsoft.com/office/powerpoint/2010/main" val="2834693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800" decel="100000"/>
                                        <p:tgtEl>
                                          <p:spTgt spid="3">
                                            <p:txEl>
                                              <p:pRg st="0" end="0"/>
                                            </p:txEl>
                                          </p:spTgt>
                                        </p:tgtEl>
                                      </p:cBhvr>
                                    </p:animEffect>
                                    <p:anim calcmode="lin" valueType="num">
                                      <p:cBhvr>
                                        <p:cTn id="8"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800" decel="100000"/>
                                        <p:tgtEl>
                                          <p:spTgt spid="3">
                                            <p:txEl>
                                              <p:pRg st="1" end="1"/>
                                            </p:txEl>
                                          </p:spTgt>
                                        </p:tgtEl>
                                      </p:cBhvr>
                                    </p:animEffect>
                                    <p:anim calcmode="lin" valueType="num">
                                      <p:cBhvr>
                                        <p:cTn id="18"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19"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800" decel="100000"/>
                                        <p:tgtEl>
                                          <p:spTgt spid="3">
                                            <p:txEl>
                                              <p:pRg st="2" end="2"/>
                                            </p:txEl>
                                          </p:spTgt>
                                        </p:tgtEl>
                                      </p:cBhvr>
                                    </p:animEffect>
                                    <p:anim calcmode="lin" valueType="num">
                                      <p:cBhvr>
                                        <p:cTn id="28"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29"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30"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0" presetClass="entr" presetSubtype="0"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800" decel="100000"/>
                                        <p:tgtEl>
                                          <p:spTgt spid="3">
                                            <p:txEl>
                                              <p:pRg st="3" end="3"/>
                                            </p:txEl>
                                          </p:spTgt>
                                        </p:tgtEl>
                                      </p:cBhvr>
                                    </p:animEffect>
                                    <p:anim calcmode="lin" valueType="num">
                                      <p:cBhvr>
                                        <p:cTn id="38" dur="8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39" dur="8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40" dur="8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41" dur="200" accel="100000" fill="hold">
                                          <p:stCondLst>
                                            <p:cond delay="8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42" dur="200" accel="100000" fill="hold">
                                          <p:stCondLst>
                                            <p:cond delay="800"/>
                                          </p:stCondLst>
                                        </p:cTn>
                                        <p:tgtEl>
                                          <p:spTgt spid="3">
                                            <p:txEl>
                                              <p:pRg st="3" end="3"/>
                                            </p:txEl>
                                          </p:spTgt>
                                        </p:tgtEl>
                                        <p:attrNameLst>
                                          <p:attrName>ppt_y</p:attrName>
                                        </p:attrNameLst>
                                      </p:cBhvr>
                                      <p:tavLst>
                                        <p:tav tm="0">
                                          <p:val>
                                            <p:strVal val="#ppt_y+0.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0" presetClass="entr" presetSubtype="0" fill="hold"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fade">
                                      <p:cBhvr>
                                        <p:cTn id="47" dur="800" decel="100000"/>
                                        <p:tgtEl>
                                          <p:spTgt spid="3">
                                            <p:txEl>
                                              <p:pRg st="4" end="4"/>
                                            </p:txEl>
                                          </p:spTgt>
                                        </p:tgtEl>
                                      </p:cBhvr>
                                    </p:animEffect>
                                    <p:anim calcmode="lin" valueType="num">
                                      <p:cBhvr>
                                        <p:cTn id="48" dur="800" decel="100000" fill="hold"/>
                                        <p:tgtEl>
                                          <p:spTgt spid="3">
                                            <p:txEl>
                                              <p:pRg st="4" end="4"/>
                                            </p:txEl>
                                          </p:spTgt>
                                        </p:tgtEl>
                                        <p:attrNameLst>
                                          <p:attrName>style.rotation</p:attrName>
                                        </p:attrNameLst>
                                      </p:cBhvr>
                                      <p:tavLst>
                                        <p:tav tm="0">
                                          <p:val>
                                            <p:fltVal val="-90"/>
                                          </p:val>
                                        </p:tav>
                                        <p:tav tm="100000">
                                          <p:val>
                                            <p:fltVal val="0"/>
                                          </p:val>
                                        </p:tav>
                                      </p:tavLst>
                                    </p:anim>
                                    <p:anim calcmode="lin" valueType="num">
                                      <p:cBhvr>
                                        <p:cTn id="49" dur="800" decel="100000" fill="hold"/>
                                        <p:tgtEl>
                                          <p:spTgt spid="3">
                                            <p:txEl>
                                              <p:pRg st="4" end="4"/>
                                            </p:txEl>
                                          </p:spTgt>
                                        </p:tgtEl>
                                        <p:attrNameLst>
                                          <p:attrName>ppt_x</p:attrName>
                                        </p:attrNameLst>
                                      </p:cBhvr>
                                      <p:tavLst>
                                        <p:tav tm="0">
                                          <p:val>
                                            <p:strVal val="#ppt_x+0.4"/>
                                          </p:val>
                                        </p:tav>
                                        <p:tav tm="100000">
                                          <p:val>
                                            <p:strVal val="#ppt_x-0.05"/>
                                          </p:val>
                                        </p:tav>
                                      </p:tavLst>
                                    </p:anim>
                                    <p:anim calcmode="lin" valueType="num">
                                      <p:cBhvr>
                                        <p:cTn id="50" dur="800" decel="100000" fill="hold"/>
                                        <p:tgtEl>
                                          <p:spTgt spid="3">
                                            <p:txEl>
                                              <p:pRg st="4" end="4"/>
                                            </p:txEl>
                                          </p:spTgt>
                                        </p:tgtEl>
                                        <p:attrNameLst>
                                          <p:attrName>ppt_y</p:attrName>
                                        </p:attrNameLst>
                                      </p:cBhvr>
                                      <p:tavLst>
                                        <p:tav tm="0">
                                          <p:val>
                                            <p:strVal val="#ppt_y-0.4"/>
                                          </p:val>
                                        </p:tav>
                                        <p:tav tm="100000">
                                          <p:val>
                                            <p:strVal val="#ppt_y+0.1"/>
                                          </p:val>
                                        </p:tav>
                                      </p:tavLst>
                                    </p:anim>
                                    <p:anim calcmode="lin" valueType="num">
                                      <p:cBhvr>
                                        <p:cTn id="51" dur="200" accel="100000" fill="hold">
                                          <p:stCondLst>
                                            <p:cond delay="800"/>
                                          </p:stCondLst>
                                        </p:cTn>
                                        <p:tgtEl>
                                          <p:spTgt spid="3">
                                            <p:txEl>
                                              <p:pRg st="4" end="4"/>
                                            </p:txEl>
                                          </p:spTgt>
                                        </p:tgtEl>
                                        <p:attrNameLst>
                                          <p:attrName>ppt_x</p:attrName>
                                        </p:attrNameLst>
                                      </p:cBhvr>
                                      <p:tavLst>
                                        <p:tav tm="0">
                                          <p:val>
                                            <p:strVal val="#ppt_x-0.05"/>
                                          </p:val>
                                        </p:tav>
                                        <p:tav tm="100000">
                                          <p:val>
                                            <p:strVal val="#ppt_x"/>
                                          </p:val>
                                        </p:tav>
                                      </p:tavLst>
                                    </p:anim>
                                    <p:anim calcmode="lin" valueType="num">
                                      <p:cBhvr>
                                        <p:cTn id="52" dur="200" accel="100000" fill="hold">
                                          <p:stCondLst>
                                            <p:cond delay="800"/>
                                          </p:stCondLst>
                                        </p:cTn>
                                        <p:tgtEl>
                                          <p:spTgt spid="3">
                                            <p:txEl>
                                              <p:pRg st="4" end="4"/>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76200"/>
            <a:ext cx="6642100" cy="1143000"/>
          </a:xfrm>
        </p:spPr>
        <p:txBody>
          <a:bodyPr>
            <a:normAutofit/>
          </a:bodyPr>
          <a:lstStyle/>
          <a:p>
            <a:r>
              <a:rPr lang="en-IN" sz="4000" dirty="0"/>
              <a:t>Problems on Letter Series</a:t>
            </a:r>
          </a:p>
        </p:txBody>
      </p:sp>
      <p:sp>
        <p:nvSpPr>
          <p:cNvPr id="3" name="Content Placeholder 2"/>
          <p:cNvSpPr>
            <a:spLocks noGrp="1"/>
          </p:cNvSpPr>
          <p:nvPr>
            <p:ph idx="1"/>
          </p:nvPr>
        </p:nvSpPr>
        <p:spPr>
          <a:xfrm>
            <a:off x="330200" y="1219200"/>
            <a:ext cx="8585200" cy="5486400"/>
          </a:xfrm>
        </p:spPr>
        <p:txBody>
          <a:bodyPr>
            <a:noAutofit/>
          </a:bodyPr>
          <a:lstStyle/>
          <a:p>
            <a:pPr marL="0" indent="0">
              <a:buNone/>
            </a:pPr>
            <a:r>
              <a:rPr lang="en-IN" dirty="0"/>
              <a:t>19. </a:t>
            </a:r>
            <a:r>
              <a:rPr lang="en-US" dirty="0"/>
              <a:t>The word CONGRATULATIONS is first written in reverse order and then written in alphabetical order. The letters remaining in the same position are?</a:t>
            </a:r>
            <a:endParaRPr lang="en-IN" dirty="0"/>
          </a:p>
          <a:p>
            <a:pPr marL="0" indent="0">
              <a:buNone/>
            </a:pPr>
            <a:endParaRPr lang="en-US" dirty="0"/>
          </a:p>
          <a:p>
            <a:pPr marL="514350" indent="-514350">
              <a:buAutoNum type="alphaLcPeriod"/>
            </a:pPr>
            <a:r>
              <a:rPr lang="en-US" dirty="0"/>
              <a:t>0</a:t>
            </a:r>
          </a:p>
          <a:p>
            <a:pPr marL="514350" indent="-514350">
              <a:buAutoNum type="alphaLcPeriod"/>
            </a:pPr>
            <a:r>
              <a:rPr lang="en-US" dirty="0"/>
              <a:t>1</a:t>
            </a:r>
          </a:p>
          <a:p>
            <a:pPr marL="514350" indent="-514350">
              <a:buAutoNum type="alphaLcPeriod"/>
            </a:pPr>
            <a:r>
              <a:rPr lang="en-US" dirty="0"/>
              <a:t>2</a:t>
            </a:r>
          </a:p>
          <a:p>
            <a:pPr marL="514350" indent="-514350">
              <a:buAutoNum type="alphaLcPeriod"/>
            </a:pPr>
            <a:r>
              <a:rPr lang="en-US" dirty="0"/>
              <a:t>3</a:t>
            </a:r>
            <a:endParaRPr lang="en-IN" dirty="0"/>
          </a:p>
          <a:p>
            <a:pPr marL="0" indent="0">
              <a:buNone/>
            </a:pPr>
            <a:endParaRPr lang="en-IN" dirty="0"/>
          </a:p>
        </p:txBody>
      </p:sp>
    </p:spTree>
    <p:extLst>
      <p:ext uri="{BB962C8B-B14F-4D97-AF65-F5344CB8AC3E}">
        <p14:creationId xmlns:p14="http://schemas.microsoft.com/office/powerpoint/2010/main" val="3544571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76200"/>
            <a:ext cx="6642100" cy="1143000"/>
          </a:xfrm>
        </p:spPr>
        <p:txBody>
          <a:bodyPr>
            <a:normAutofit/>
          </a:bodyPr>
          <a:lstStyle/>
          <a:p>
            <a:r>
              <a:rPr lang="en-IN" sz="4000" dirty="0"/>
              <a:t>Solution</a:t>
            </a:r>
          </a:p>
        </p:txBody>
      </p:sp>
      <p:sp>
        <p:nvSpPr>
          <p:cNvPr id="3" name="Content Placeholder 2"/>
          <p:cNvSpPr>
            <a:spLocks noGrp="1"/>
          </p:cNvSpPr>
          <p:nvPr>
            <p:ph idx="1"/>
          </p:nvPr>
        </p:nvSpPr>
        <p:spPr>
          <a:xfrm>
            <a:off x="330200" y="1219200"/>
            <a:ext cx="8585200" cy="5486400"/>
          </a:xfrm>
        </p:spPr>
        <p:txBody>
          <a:bodyPr>
            <a:noAutofit/>
          </a:bodyPr>
          <a:lstStyle/>
          <a:p>
            <a:pPr marL="0" indent="0">
              <a:buNone/>
            </a:pPr>
            <a:r>
              <a:rPr lang="en-US" dirty="0"/>
              <a:t>CONGRATULATIONS</a:t>
            </a:r>
            <a:endParaRPr lang="en-IN" dirty="0"/>
          </a:p>
          <a:p>
            <a:pPr marL="0" indent="0">
              <a:buNone/>
            </a:pPr>
            <a:r>
              <a:rPr lang="en-US" dirty="0"/>
              <a:t>Reverse Order </a:t>
            </a:r>
            <a:r>
              <a:rPr lang="en-US" dirty="0">
                <a:sym typeface="Wingdings" pitchFamily="2" charset="2"/>
              </a:rPr>
              <a:t></a:t>
            </a:r>
            <a:r>
              <a:rPr lang="en-US" dirty="0"/>
              <a:t> SNOITALUTARGNOC</a:t>
            </a:r>
            <a:endParaRPr lang="en-IN" dirty="0"/>
          </a:p>
          <a:p>
            <a:pPr marL="0" indent="0">
              <a:buNone/>
            </a:pPr>
            <a:r>
              <a:rPr lang="en-US" dirty="0"/>
              <a:t>Alphabetical Order </a:t>
            </a:r>
            <a:r>
              <a:rPr lang="en-US" dirty="0">
                <a:sym typeface="Wingdings" pitchFamily="2" charset="2"/>
              </a:rPr>
              <a:t></a:t>
            </a:r>
            <a:r>
              <a:rPr lang="en-US" dirty="0"/>
              <a:t> AACGILNNOORSTTU</a:t>
            </a:r>
            <a:endParaRPr lang="en-IN" dirty="0"/>
          </a:p>
          <a:p>
            <a:pPr marL="0" indent="0">
              <a:buNone/>
            </a:pPr>
            <a:r>
              <a:rPr lang="en-US" dirty="0"/>
              <a:t>“R” is the only letter remaining in same position</a:t>
            </a: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endParaRPr lang="en-IN" dirty="0"/>
          </a:p>
          <a:p>
            <a:pPr marL="0" indent="0">
              <a:buNone/>
            </a:pPr>
            <a:endParaRPr lang="en-IN" dirty="0"/>
          </a:p>
          <a:p>
            <a:pPr marL="0" indent="0">
              <a:buNone/>
            </a:pPr>
            <a:endParaRPr lang="en-IN" dirty="0"/>
          </a:p>
          <a:p>
            <a:endParaRPr lang="en-IN" dirty="0"/>
          </a:p>
          <a:p>
            <a:endParaRPr lang="en-IN" dirty="0"/>
          </a:p>
          <a:p>
            <a:pPr marL="0" indent="0" algn="just">
              <a:buNone/>
            </a:pPr>
            <a:endParaRPr lang="en-IN" dirty="0"/>
          </a:p>
          <a:p>
            <a:pPr marL="0" indent="0" algn="just">
              <a:buNone/>
            </a:pPr>
            <a:endParaRPr lang="en-IN"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r>
              <a:rPr lang="pt-BR" dirty="0"/>
              <a:t> </a:t>
            </a:r>
            <a:endParaRPr lang="en-IN" dirty="0"/>
          </a:p>
        </p:txBody>
      </p:sp>
    </p:spTree>
    <p:extLst>
      <p:ext uri="{BB962C8B-B14F-4D97-AF65-F5344CB8AC3E}">
        <p14:creationId xmlns:p14="http://schemas.microsoft.com/office/powerpoint/2010/main" val="2277124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76200"/>
            <a:ext cx="6642100" cy="1143000"/>
          </a:xfrm>
        </p:spPr>
        <p:txBody>
          <a:bodyPr>
            <a:normAutofit/>
          </a:bodyPr>
          <a:lstStyle/>
          <a:p>
            <a:r>
              <a:rPr lang="en-IN" sz="4000" dirty="0"/>
              <a:t>Problems on Letter Series</a:t>
            </a:r>
          </a:p>
        </p:txBody>
      </p:sp>
      <p:sp>
        <p:nvSpPr>
          <p:cNvPr id="3" name="Content Placeholder 2"/>
          <p:cNvSpPr>
            <a:spLocks noGrp="1"/>
          </p:cNvSpPr>
          <p:nvPr>
            <p:ph idx="1"/>
          </p:nvPr>
        </p:nvSpPr>
        <p:spPr>
          <a:xfrm>
            <a:off x="330200" y="1219200"/>
            <a:ext cx="8585200" cy="5486400"/>
          </a:xfrm>
        </p:spPr>
        <p:txBody>
          <a:bodyPr>
            <a:noAutofit/>
          </a:bodyPr>
          <a:lstStyle/>
          <a:p>
            <a:pPr marL="0" indent="0">
              <a:buNone/>
            </a:pPr>
            <a:r>
              <a:rPr lang="en-US" dirty="0"/>
              <a:t>20. Complete the series: E-5, G-7, I-9, K-11, ?</a:t>
            </a:r>
          </a:p>
          <a:p>
            <a:pPr marL="0" indent="0">
              <a:buNone/>
            </a:pPr>
            <a:r>
              <a:rPr lang="en-IN" dirty="0"/>
              <a:t> </a:t>
            </a:r>
            <a:endParaRPr lang="en-US" dirty="0"/>
          </a:p>
          <a:p>
            <a:pPr marL="514350" indent="-514350">
              <a:buAutoNum type="alphaLcPeriod"/>
            </a:pPr>
            <a:r>
              <a:rPr lang="en-US" dirty="0"/>
              <a:t>L-13, N-14</a:t>
            </a:r>
            <a:r>
              <a:rPr lang="en-IN" dirty="0"/>
              <a:t> </a:t>
            </a:r>
          </a:p>
          <a:p>
            <a:pPr marL="514350" indent="-514350">
              <a:buAutoNum type="alphaLcPeriod"/>
            </a:pPr>
            <a:r>
              <a:rPr lang="en-US" dirty="0"/>
              <a:t>L-12, M-14</a:t>
            </a:r>
            <a:r>
              <a:rPr lang="en-IN" dirty="0"/>
              <a:t> </a:t>
            </a:r>
          </a:p>
          <a:p>
            <a:pPr marL="514350" indent="-514350">
              <a:buAutoNum type="alphaLcPeriod"/>
            </a:pPr>
            <a:r>
              <a:rPr lang="en-US" dirty="0"/>
              <a:t>M-13, O-15</a:t>
            </a:r>
            <a:r>
              <a:rPr lang="en-IN" dirty="0"/>
              <a:t> </a:t>
            </a:r>
          </a:p>
          <a:p>
            <a:pPr marL="514350" indent="-514350">
              <a:buAutoNum type="alphaLcPeriod"/>
            </a:pPr>
            <a:r>
              <a:rPr lang="en-US" dirty="0"/>
              <a:t>K-12, M-14</a:t>
            </a:r>
            <a:r>
              <a:rPr lang="en-IN" dirty="0"/>
              <a:t> </a:t>
            </a:r>
          </a:p>
        </p:txBody>
      </p:sp>
    </p:spTree>
    <p:extLst>
      <p:ext uri="{BB962C8B-B14F-4D97-AF65-F5344CB8AC3E}">
        <p14:creationId xmlns:p14="http://schemas.microsoft.com/office/powerpoint/2010/main" val="25313850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76200"/>
            <a:ext cx="6642100" cy="1143000"/>
          </a:xfrm>
        </p:spPr>
        <p:txBody>
          <a:bodyPr>
            <a:normAutofit/>
          </a:bodyPr>
          <a:lstStyle/>
          <a:p>
            <a:r>
              <a:rPr lang="en-IN" sz="4000" dirty="0"/>
              <a:t>Solution</a:t>
            </a:r>
          </a:p>
        </p:txBody>
      </p:sp>
      <p:sp>
        <p:nvSpPr>
          <p:cNvPr id="3" name="Content Placeholder 2"/>
          <p:cNvSpPr>
            <a:spLocks noGrp="1"/>
          </p:cNvSpPr>
          <p:nvPr>
            <p:ph idx="1"/>
          </p:nvPr>
        </p:nvSpPr>
        <p:spPr>
          <a:xfrm>
            <a:off x="330200" y="1219200"/>
            <a:ext cx="8585200" cy="5486400"/>
          </a:xfrm>
        </p:spPr>
        <p:txBody>
          <a:bodyPr>
            <a:noAutofit/>
          </a:bodyPr>
          <a:lstStyle/>
          <a:p>
            <a:pPr marL="0" indent="0">
              <a:buNone/>
            </a:pPr>
            <a:r>
              <a:rPr lang="en-US" dirty="0"/>
              <a:t>Letters and its corresponding alphabetical position. Hence, option (b) is correct.</a:t>
            </a: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endParaRPr lang="en-IN" dirty="0"/>
          </a:p>
          <a:p>
            <a:pPr marL="0" indent="0">
              <a:buNone/>
            </a:pPr>
            <a:endParaRPr lang="en-IN" dirty="0"/>
          </a:p>
          <a:p>
            <a:pPr marL="0" indent="0">
              <a:buNone/>
            </a:pPr>
            <a:endParaRPr lang="en-IN" dirty="0"/>
          </a:p>
          <a:p>
            <a:endParaRPr lang="en-IN" dirty="0"/>
          </a:p>
          <a:p>
            <a:endParaRPr lang="en-IN" dirty="0"/>
          </a:p>
          <a:p>
            <a:pPr marL="0" indent="0" algn="just">
              <a:buNone/>
            </a:pPr>
            <a:endParaRPr lang="en-IN" dirty="0"/>
          </a:p>
          <a:p>
            <a:pPr marL="0" indent="0" algn="just">
              <a:buNone/>
            </a:pPr>
            <a:endParaRPr lang="en-IN"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endParaRPr lang="pt-BR" dirty="0"/>
          </a:p>
          <a:p>
            <a:pPr marL="0" indent="0" algn="just">
              <a:buNone/>
            </a:pPr>
            <a:r>
              <a:rPr lang="pt-BR" dirty="0"/>
              <a:t> </a:t>
            </a:r>
            <a:endParaRPr lang="en-IN" dirty="0"/>
          </a:p>
        </p:txBody>
      </p:sp>
    </p:spTree>
    <p:extLst>
      <p:ext uri="{BB962C8B-B14F-4D97-AF65-F5344CB8AC3E}">
        <p14:creationId xmlns:p14="http://schemas.microsoft.com/office/powerpoint/2010/main" val="2286421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705600" cy="990600"/>
          </a:xfrm>
        </p:spPr>
        <p:txBody>
          <a:bodyPr>
            <a:normAutofit/>
          </a:bodyPr>
          <a:lstStyle/>
          <a:p>
            <a:r>
              <a:rPr lang="en-IN" dirty="0"/>
              <a:t>Problems on Letter Series</a:t>
            </a:r>
          </a:p>
        </p:txBody>
      </p:sp>
      <p:sp>
        <p:nvSpPr>
          <p:cNvPr id="3" name="Content Placeholder 2"/>
          <p:cNvSpPr>
            <a:spLocks noGrp="1"/>
          </p:cNvSpPr>
          <p:nvPr>
            <p:ph idx="1"/>
          </p:nvPr>
        </p:nvSpPr>
        <p:spPr>
          <a:xfrm>
            <a:off x="457200" y="1295400"/>
            <a:ext cx="8229600" cy="5105400"/>
          </a:xfrm>
        </p:spPr>
        <p:txBody>
          <a:bodyPr>
            <a:normAutofit/>
          </a:bodyPr>
          <a:lstStyle/>
          <a:p>
            <a:pPr marL="0" indent="0" algn="just">
              <a:buNone/>
            </a:pPr>
            <a:r>
              <a:rPr lang="en-IN" dirty="0"/>
              <a:t>2. </a:t>
            </a:r>
            <a:r>
              <a:rPr lang="en-US" dirty="0"/>
              <a:t>Select the correct option to fill in the blank space/s: </a:t>
            </a:r>
          </a:p>
          <a:p>
            <a:pPr marL="0" indent="0" algn="just">
              <a:buNone/>
            </a:pPr>
            <a:r>
              <a:rPr lang="en-US" dirty="0" err="1"/>
              <a:t>c_bba_cab_ac_ab_ac</a:t>
            </a:r>
            <a:r>
              <a:rPr lang="en-IN" dirty="0"/>
              <a:t> </a:t>
            </a:r>
          </a:p>
          <a:p>
            <a:pPr marL="0" indent="0" algn="just">
              <a:buNone/>
            </a:pPr>
            <a:endParaRPr lang="en-IN" dirty="0"/>
          </a:p>
          <a:p>
            <a:pPr marL="514350" indent="-514350">
              <a:buFont typeface="Arial" pitchFamily="34" charset="0"/>
              <a:buAutoNum type="alphaLcPeriod"/>
            </a:pPr>
            <a:r>
              <a:rPr lang="en-US" dirty="0" err="1"/>
              <a:t>b,c,b,a,c</a:t>
            </a:r>
            <a:r>
              <a:rPr lang="en-US" dirty="0"/>
              <a:t> 	</a:t>
            </a:r>
            <a:r>
              <a:rPr lang="en-US" dirty="0" err="1"/>
              <a:t>cbbbaccabbacaabcac</a:t>
            </a:r>
            <a:r>
              <a:rPr lang="en-US" dirty="0"/>
              <a:t>	</a:t>
            </a:r>
            <a:r>
              <a:rPr lang="en-IN" dirty="0"/>
              <a:t> </a:t>
            </a:r>
          </a:p>
          <a:p>
            <a:pPr marL="514350" indent="-514350">
              <a:buFont typeface="Arial" pitchFamily="34" charset="0"/>
              <a:buAutoNum type="alphaLcPeriod"/>
            </a:pPr>
            <a:r>
              <a:rPr lang="en-US" dirty="0" err="1"/>
              <a:t>c,a,b,c,b</a:t>
            </a:r>
            <a:r>
              <a:rPr lang="en-US" dirty="0"/>
              <a:t>	</a:t>
            </a:r>
            <a:r>
              <a:rPr lang="en-US" dirty="0" err="1"/>
              <a:t>ccbbaacabbaccabbac</a:t>
            </a:r>
            <a:r>
              <a:rPr lang="en-US" dirty="0"/>
              <a:t>	</a:t>
            </a:r>
            <a:r>
              <a:rPr lang="en-IN" dirty="0"/>
              <a:t> </a:t>
            </a:r>
          </a:p>
          <a:p>
            <a:pPr marL="514350" indent="-514350">
              <a:buFont typeface="Arial" pitchFamily="34" charset="0"/>
              <a:buAutoNum type="alphaLcPeriod"/>
            </a:pPr>
            <a:r>
              <a:rPr lang="en-US" dirty="0" err="1"/>
              <a:t>a,c,c,b,c</a:t>
            </a:r>
            <a:r>
              <a:rPr lang="en-US" dirty="0"/>
              <a:t>	</a:t>
            </a:r>
            <a:r>
              <a:rPr lang="en-US" dirty="0" err="1"/>
              <a:t>cabbaccabcacbabcac</a:t>
            </a:r>
            <a:endParaRPr lang="en-US" dirty="0"/>
          </a:p>
          <a:p>
            <a:pPr marL="514350" indent="-514350">
              <a:buFont typeface="Arial" pitchFamily="34" charset="0"/>
              <a:buAutoNum type="alphaLcPeriod"/>
            </a:pPr>
            <a:r>
              <a:rPr lang="en-US" dirty="0" err="1"/>
              <a:t>a,c,b,c,b</a:t>
            </a:r>
            <a:r>
              <a:rPr lang="en-US" dirty="0"/>
              <a:t>	</a:t>
            </a:r>
            <a:r>
              <a:rPr lang="en-US" dirty="0" err="1"/>
              <a:t>cabbaccabbaccabbac</a:t>
            </a:r>
            <a:endParaRPr lang="en-IN" dirty="0"/>
          </a:p>
          <a:p>
            <a:pPr marL="0" indent="0">
              <a:buNone/>
            </a:pPr>
            <a:endParaRPr lang="en-IN" b="1" dirty="0"/>
          </a:p>
          <a:p>
            <a:pPr marL="0" indent="0">
              <a:buNone/>
            </a:pPr>
            <a:endParaRPr lang="en-IN" dirty="0"/>
          </a:p>
        </p:txBody>
      </p:sp>
    </p:spTree>
    <p:extLst>
      <p:ext uri="{BB962C8B-B14F-4D97-AF65-F5344CB8AC3E}">
        <p14:creationId xmlns:p14="http://schemas.microsoft.com/office/powerpoint/2010/main" val="3348863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Solution</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The best way to check a question like this is to fit in the four options in the blanks and check the full series. The following series get built when we do so for each of the options:</a:t>
            </a:r>
            <a:endParaRPr lang="en-IN" dirty="0"/>
          </a:p>
          <a:p>
            <a:pPr marL="0" indent="0">
              <a:buNone/>
            </a:pPr>
            <a:r>
              <a:rPr lang="en-US" dirty="0"/>
              <a:t>Option (a) – </a:t>
            </a:r>
            <a:r>
              <a:rPr lang="en-US" dirty="0" err="1"/>
              <a:t>cbbbaccabbacaabcac</a:t>
            </a:r>
            <a:endParaRPr lang="en-IN" dirty="0"/>
          </a:p>
          <a:p>
            <a:pPr marL="0" indent="0">
              <a:buNone/>
            </a:pPr>
            <a:r>
              <a:rPr lang="en-US" dirty="0"/>
              <a:t>Option (b) – </a:t>
            </a:r>
            <a:r>
              <a:rPr lang="en-US" dirty="0" err="1"/>
              <a:t>ccbbaacabbaccabbac</a:t>
            </a:r>
            <a:endParaRPr lang="en-IN" dirty="0"/>
          </a:p>
          <a:p>
            <a:pPr marL="0" indent="0">
              <a:buNone/>
            </a:pPr>
            <a:r>
              <a:rPr lang="en-US" dirty="0"/>
              <a:t>Option (c) – </a:t>
            </a:r>
            <a:r>
              <a:rPr lang="en-US" dirty="0" err="1"/>
              <a:t>cabbaccabcacbabcac</a:t>
            </a:r>
            <a:endParaRPr lang="en-IN" dirty="0"/>
          </a:p>
          <a:p>
            <a:pPr marL="0" indent="0">
              <a:buNone/>
            </a:pPr>
            <a:r>
              <a:rPr lang="en-US" dirty="0"/>
              <a:t>Option (d) – </a:t>
            </a:r>
            <a:r>
              <a:rPr lang="en-US" dirty="0" err="1"/>
              <a:t>cabbaccabbaccabbac</a:t>
            </a:r>
            <a:endParaRPr lang="en-IN" dirty="0"/>
          </a:p>
          <a:p>
            <a:pPr marL="0" indent="0">
              <a:buNone/>
            </a:pPr>
            <a:r>
              <a:rPr lang="en-US" dirty="0"/>
              <a:t>A closer look at the four options shows us that the fourth option has a pattern which goes as follows: cab bac cab bac cab bac. None of the other options shows any consistency in its pattern. Hence, Option (d) is the correct answer. </a:t>
            </a:r>
            <a:endParaRPr lang="en-IN" dirty="0"/>
          </a:p>
          <a:p>
            <a:endParaRPr lang="en-IN" dirty="0"/>
          </a:p>
          <a:p>
            <a:pPr marL="0" indent="0" algn="just">
              <a:buNone/>
            </a:pPr>
            <a:endParaRPr lang="en-IN" dirty="0"/>
          </a:p>
        </p:txBody>
      </p:sp>
    </p:spTree>
    <p:extLst>
      <p:ext uri="{BB962C8B-B14F-4D97-AF65-F5344CB8AC3E}">
        <p14:creationId xmlns:p14="http://schemas.microsoft.com/office/powerpoint/2010/main" val="1662807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76200"/>
            <a:ext cx="6642100" cy="1066800"/>
          </a:xfrm>
        </p:spPr>
        <p:txBody>
          <a:bodyPr>
            <a:normAutofit/>
          </a:bodyPr>
          <a:lstStyle/>
          <a:p>
            <a:r>
              <a:rPr lang="en-IN" sz="4000" dirty="0"/>
              <a:t>Problems on Letter Series</a:t>
            </a:r>
          </a:p>
        </p:txBody>
      </p:sp>
      <p:sp>
        <p:nvSpPr>
          <p:cNvPr id="3" name="Content Placeholder 2"/>
          <p:cNvSpPr>
            <a:spLocks noGrp="1"/>
          </p:cNvSpPr>
          <p:nvPr>
            <p:ph idx="1"/>
          </p:nvPr>
        </p:nvSpPr>
        <p:spPr>
          <a:xfrm>
            <a:off x="330200" y="1219200"/>
            <a:ext cx="8585200" cy="5486400"/>
          </a:xfrm>
        </p:spPr>
        <p:txBody>
          <a:bodyPr>
            <a:noAutofit/>
          </a:bodyPr>
          <a:lstStyle/>
          <a:p>
            <a:pPr marL="0" indent="0" algn="just">
              <a:buNone/>
            </a:pPr>
            <a:r>
              <a:rPr lang="en-US" dirty="0"/>
              <a:t>3. Find the missing alphabet.</a:t>
            </a:r>
            <a:r>
              <a:rPr lang="en-IN" dirty="0"/>
              <a:t> </a:t>
            </a:r>
          </a:p>
          <a:p>
            <a:pPr marL="0" indent="0" algn="just">
              <a:buNone/>
            </a:pPr>
            <a:endParaRPr lang="en-US" dirty="0"/>
          </a:p>
          <a:p>
            <a:pPr marL="0" indent="0" algn="just">
              <a:buNone/>
            </a:pPr>
            <a:endParaRPr lang="en-US" dirty="0"/>
          </a:p>
          <a:p>
            <a:pPr marL="0" indent="0" algn="just">
              <a:buNone/>
            </a:pPr>
            <a:endParaRPr lang="en-US" dirty="0"/>
          </a:p>
          <a:p>
            <a:pPr marL="514350" indent="-514350" algn="just">
              <a:buAutoNum type="alphaLcPeriod"/>
            </a:pPr>
            <a:r>
              <a:rPr lang="en-US" dirty="0"/>
              <a:t>Y</a:t>
            </a:r>
          </a:p>
          <a:p>
            <a:pPr marL="514350" indent="-514350" algn="just">
              <a:buAutoNum type="alphaLcPeriod"/>
            </a:pPr>
            <a:r>
              <a:rPr lang="en-US" dirty="0"/>
              <a:t>O</a:t>
            </a:r>
          </a:p>
          <a:p>
            <a:pPr marL="514350" indent="-514350" algn="just">
              <a:buAutoNum type="alphaLcPeriod"/>
            </a:pPr>
            <a:r>
              <a:rPr lang="en-US" dirty="0"/>
              <a:t>D</a:t>
            </a:r>
          </a:p>
          <a:p>
            <a:pPr marL="514350" indent="-514350" algn="just">
              <a:buAutoNum type="alphaLcPeriod"/>
            </a:pPr>
            <a:r>
              <a:rPr lang="en-US" dirty="0"/>
              <a:t>G</a:t>
            </a:r>
            <a:endParaRPr lang="en-IN" dirty="0"/>
          </a:p>
        </p:txBody>
      </p:sp>
      <p:graphicFrame>
        <p:nvGraphicFramePr>
          <p:cNvPr id="7" name="Table 6">
            <a:extLst>
              <a:ext uri="{FF2B5EF4-FFF2-40B4-BE49-F238E27FC236}">
                <a16:creationId xmlns:a16="http://schemas.microsoft.com/office/drawing/2014/main" id="{6C92F531-8155-EB4C-AAFF-6A2517154E8D}"/>
              </a:ext>
            </a:extLst>
          </p:cNvPr>
          <p:cNvGraphicFramePr>
            <a:graphicFrameLocks noGrp="1"/>
          </p:cNvGraphicFramePr>
          <p:nvPr>
            <p:extLst>
              <p:ext uri="{D42A27DB-BD31-4B8C-83A1-F6EECF244321}">
                <p14:modId xmlns:p14="http://schemas.microsoft.com/office/powerpoint/2010/main" val="3041028853"/>
              </p:ext>
            </p:extLst>
          </p:nvPr>
        </p:nvGraphicFramePr>
        <p:xfrm>
          <a:off x="1371600" y="2057400"/>
          <a:ext cx="1981200" cy="1219200"/>
        </p:xfrm>
        <a:graphic>
          <a:graphicData uri="http://schemas.openxmlformats.org/drawingml/2006/table">
            <a:tbl>
              <a:tblPr firstRow="1" firstCol="1" bandRow="1">
                <a:tableStyleId>{5C22544A-7EE6-4342-B048-85BDC9FD1C3A}</a:tableStyleId>
              </a:tblPr>
              <a:tblGrid>
                <a:gridCol w="660400">
                  <a:extLst>
                    <a:ext uri="{9D8B030D-6E8A-4147-A177-3AD203B41FA5}">
                      <a16:colId xmlns:a16="http://schemas.microsoft.com/office/drawing/2014/main" val="473400946"/>
                    </a:ext>
                  </a:extLst>
                </a:gridCol>
                <a:gridCol w="660400">
                  <a:extLst>
                    <a:ext uri="{9D8B030D-6E8A-4147-A177-3AD203B41FA5}">
                      <a16:colId xmlns:a16="http://schemas.microsoft.com/office/drawing/2014/main" val="124772204"/>
                    </a:ext>
                  </a:extLst>
                </a:gridCol>
                <a:gridCol w="660400">
                  <a:extLst>
                    <a:ext uri="{9D8B030D-6E8A-4147-A177-3AD203B41FA5}">
                      <a16:colId xmlns:a16="http://schemas.microsoft.com/office/drawing/2014/main" val="266631378"/>
                    </a:ext>
                  </a:extLst>
                </a:gridCol>
              </a:tblGrid>
              <a:tr h="406400">
                <a:tc>
                  <a:txBody>
                    <a:bodyPr/>
                    <a:lstStyle/>
                    <a:p>
                      <a:pPr algn="ctr">
                        <a:lnSpc>
                          <a:spcPct val="115000"/>
                        </a:lnSpc>
                        <a:spcAft>
                          <a:spcPts val="1000"/>
                        </a:spcAft>
                      </a:pPr>
                      <a:r>
                        <a:rPr lang="en-US" sz="1200">
                          <a:effectLst/>
                        </a:rPr>
                        <a:t>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200" dirty="0">
                          <a:effectLst/>
                        </a:rPr>
                        <a:t>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2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00740657"/>
                  </a:ext>
                </a:extLst>
              </a:tr>
              <a:tr h="406400">
                <a:tc>
                  <a:txBody>
                    <a:bodyPr/>
                    <a:lstStyle/>
                    <a:p>
                      <a:pPr algn="ctr">
                        <a:lnSpc>
                          <a:spcPct val="115000"/>
                        </a:lnSpc>
                        <a:spcAft>
                          <a:spcPts val="1000"/>
                        </a:spcAft>
                      </a:pPr>
                      <a:r>
                        <a:rPr lang="en-US" sz="1200">
                          <a:effectLst/>
                        </a:rPr>
                        <a:t>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200">
                          <a:effectLst/>
                        </a:rPr>
                        <a:t>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200">
                          <a:effectLst/>
                        </a:rPr>
                        <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22084528"/>
                  </a:ext>
                </a:extLst>
              </a:tr>
              <a:tr h="406400">
                <a:tc>
                  <a:txBody>
                    <a:bodyPr/>
                    <a:lstStyle/>
                    <a:p>
                      <a:pPr algn="ctr">
                        <a:lnSpc>
                          <a:spcPct val="115000"/>
                        </a:lnSpc>
                        <a:spcAft>
                          <a:spcPts val="1000"/>
                        </a:spcAft>
                      </a:pPr>
                      <a:r>
                        <a:rPr lang="en-US" sz="1200">
                          <a:effectLst/>
                        </a:rPr>
                        <a:t>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200">
                          <a:effectLst/>
                        </a:rPr>
                        <a:t>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200" dirty="0">
                          <a:effectLst/>
                        </a:rPr>
                        <a:t>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09659141"/>
                  </a:ext>
                </a:extLst>
              </a:tr>
            </a:tbl>
          </a:graphicData>
        </a:graphic>
      </p:graphicFrame>
    </p:spTree>
    <p:extLst>
      <p:ext uri="{BB962C8B-B14F-4D97-AF65-F5344CB8AC3E}">
        <p14:creationId xmlns:p14="http://schemas.microsoft.com/office/powerpoint/2010/main" val="1818725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Solution</a:t>
            </a:r>
          </a:p>
        </p:txBody>
      </p:sp>
      <p:sp>
        <p:nvSpPr>
          <p:cNvPr id="3" name="Content Placeholder 2"/>
          <p:cNvSpPr>
            <a:spLocks noGrp="1"/>
          </p:cNvSpPr>
          <p:nvPr>
            <p:ph idx="1"/>
          </p:nvPr>
        </p:nvSpPr>
        <p:spPr/>
        <p:txBody>
          <a:bodyPr>
            <a:normAutofit fontScale="85000" lnSpcReduction="10000"/>
          </a:bodyPr>
          <a:lstStyle/>
          <a:p>
            <a:pPr marL="0" indent="0" algn="just">
              <a:buNone/>
            </a:pPr>
            <a:r>
              <a:rPr lang="en-US" dirty="0"/>
              <a:t>A quick look at the placing of the alphabets from A to Z as 1 to 26 shows us that the given figure will look as follows:</a:t>
            </a:r>
          </a:p>
          <a:p>
            <a:pPr marL="0" indent="0" algn="just">
              <a:buNone/>
            </a:pPr>
            <a:endParaRPr lang="en-IN" dirty="0"/>
          </a:p>
          <a:p>
            <a:pPr marL="0" indent="0" algn="just">
              <a:buNone/>
            </a:pPr>
            <a:endParaRPr lang="en-IN" dirty="0"/>
          </a:p>
          <a:p>
            <a:pPr marL="0" indent="0" algn="just">
              <a:buNone/>
            </a:pPr>
            <a:endParaRPr lang="en-US" dirty="0"/>
          </a:p>
          <a:p>
            <a:pPr marL="0" indent="0" algn="just">
              <a:buNone/>
            </a:pPr>
            <a:r>
              <a:rPr lang="en-US" dirty="0"/>
              <a:t>It is obvious once we see this that the number in the third row is simply the product of the numbers in the first two rows above it as 8 x 2 = 16, 3 x 6 = 18. Hence 4 x 5 = 20 and the missing alphabet is 4</a:t>
            </a:r>
            <a:r>
              <a:rPr lang="en-US" baseline="30000" dirty="0"/>
              <a:t>th</a:t>
            </a:r>
            <a:r>
              <a:rPr lang="en-US" dirty="0"/>
              <a:t> alphabet in the alphabetical order. Thus, the missing alphabet is D and option (c)  is the correct answer.</a:t>
            </a:r>
            <a:endParaRPr lang="en-IN" dirty="0"/>
          </a:p>
          <a:p>
            <a:pPr marL="0" indent="0" algn="just">
              <a:buNone/>
            </a:pPr>
            <a:endParaRPr lang="en-IN" dirty="0"/>
          </a:p>
        </p:txBody>
      </p:sp>
      <p:graphicFrame>
        <p:nvGraphicFramePr>
          <p:cNvPr id="8" name="Table 7">
            <a:extLst>
              <a:ext uri="{FF2B5EF4-FFF2-40B4-BE49-F238E27FC236}">
                <a16:creationId xmlns:a16="http://schemas.microsoft.com/office/drawing/2014/main" id="{DA60E02C-1403-A341-9807-B83C8A77DBD6}"/>
              </a:ext>
            </a:extLst>
          </p:cNvPr>
          <p:cNvGraphicFramePr>
            <a:graphicFrameLocks noGrp="1"/>
          </p:cNvGraphicFramePr>
          <p:nvPr>
            <p:extLst>
              <p:ext uri="{D42A27DB-BD31-4B8C-83A1-F6EECF244321}">
                <p14:modId xmlns:p14="http://schemas.microsoft.com/office/powerpoint/2010/main" val="3375685588"/>
              </p:ext>
            </p:extLst>
          </p:nvPr>
        </p:nvGraphicFramePr>
        <p:xfrm>
          <a:off x="838200" y="2434225"/>
          <a:ext cx="1981200" cy="1066800"/>
        </p:xfrm>
        <a:graphic>
          <a:graphicData uri="http://schemas.openxmlformats.org/drawingml/2006/table">
            <a:tbl>
              <a:tblPr firstRow="1" firstCol="1" bandRow="1">
                <a:tableStyleId>{5C22544A-7EE6-4342-B048-85BDC9FD1C3A}</a:tableStyleId>
              </a:tblPr>
              <a:tblGrid>
                <a:gridCol w="660400">
                  <a:extLst>
                    <a:ext uri="{9D8B030D-6E8A-4147-A177-3AD203B41FA5}">
                      <a16:colId xmlns:a16="http://schemas.microsoft.com/office/drawing/2014/main" val="2793292775"/>
                    </a:ext>
                  </a:extLst>
                </a:gridCol>
                <a:gridCol w="660400">
                  <a:extLst>
                    <a:ext uri="{9D8B030D-6E8A-4147-A177-3AD203B41FA5}">
                      <a16:colId xmlns:a16="http://schemas.microsoft.com/office/drawing/2014/main" val="3443508689"/>
                    </a:ext>
                  </a:extLst>
                </a:gridCol>
                <a:gridCol w="660400">
                  <a:extLst>
                    <a:ext uri="{9D8B030D-6E8A-4147-A177-3AD203B41FA5}">
                      <a16:colId xmlns:a16="http://schemas.microsoft.com/office/drawing/2014/main" val="4058910690"/>
                    </a:ext>
                  </a:extLst>
                </a:gridCol>
              </a:tblGrid>
              <a:tr h="355600">
                <a:tc>
                  <a:txBody>
                    <a:bodyPr/>
                    <a:lstStyle/>
                    <a:p>
                      <a:pPr algn="ctr">
                        <a:lnSpc>
                          <a:spcPct val="115000"/>
                        </a:lnSpc>
                        <a:spcAft>
                          <a:spcPts val="1000"/>
                        </a:spcAft>
                      </a:pPr>
                      <a:r>
                        <a:rPr lang="en-US" sz="12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200" dirty="0">
                          <a:effectLst/>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2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12144418"/>
                  </a:ext>
                </a:extLst>
              </a:tr>
              <a:tr h="355600">
                <a:tc>
                  <a:txBody>
                    <a:bodyPr/>
                    <a:lstStyle/>
                    <a:p>
                      <a:pPr algn="ctr">
                        <a:lnSpc>
                          <a:spcPct val="115000"/>
                        </a:lnSpc>
                        <a:spcAft>
                          <a:spcPts val="1000"/>
                        </a:spcAft>
                      </a:pPr>
                      <a:r>
                        <a:rPr lang="en-US"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2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2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25460087"/>
                  </a:ext>
                </a:extLst>
              </a:tr>
              <a:tr h="355600">
                <a:tc>
                  <a:txBody>
                    <a:bodyPr/>
                    <a:lstStyle/>
                    <a:p>
                      <a:pPr algn="ctr">
                        <a:lnSpc>
                          <a:spcPct val="115000"/>
                        </a:lnSpc>
                        <a:spcAft>
                          <a:spcPts val="1000"/>
                        </a:spcAft>
                      </a:pPr>
                      <a:r>
                        <a:rPr lang="en-US" sz="1200">
                          <a:effectLst/>
                        </a:rPr>
                        <a:t>16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200">
                          <a:effectLst/>
                        </a:rPr>
                        <a:t>18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200" dirty="0">
                          <a:effectLst/>
                        </a:rPr>
                        <a:t>20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68543622"/>
                  </a:ext>
                </a:extLst>
              </a:tr>
            </a:tbl>
          </a:graphicData>
        </a:graphic>
      </p:graphicFrame>
    </p:spTree>
    <p:extLst>
      <p:ext uri="{BB962C8B-B14F-4D97-AF65-F5344CB8AC3E}">
        <p14:creationId xmlns:p14="http://schemas.microsoft.com/office/powerpoint/2010/main" val="64478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76200"/>
            <a:ext cx="6642100" cy="1066800"/>
          </a:xfrm>
        </p:spPr>
        <p:txBody>
          <a:bodyPr>
            <a:normAutofit/>
          </a:bodyPr>
          <a:lstStyle/>
          <a:p>
            <a:r>
              <a:rPr lang="en-IN" sz="4000" dirty="0"/>
              <a:t>Problems on Letter Series</a:t>
            </a:r>
          </a:p>
        </p:txBody>
      </p:sp>
      <p:sp>
        <p:nvSpPr>
          <p:cNvPr id="3" name="Content Placeholder 2"/>
          <p:cNvSpPr>
            <a:spLocks noGrp="1"/>
          </p:cNvSpPr>
          <p:nvPr>
            <p:ph idx="1"/>
          </p:nvPr>
        </p:nvSpPr>
        <p:spPr>
          <a:xfrm>
            <a:off x="330200" y="1219200"/>
            <a:ext cx="8585200" cy="5486400"/>
          </a:xfrm>
        </p:spPr>
        <p:txBody>
          <a:bodyPr>
            <a:noAutofit/>
          </a:bodyPr>
          <a:lstStyle/>
          <a:p>
            <a:pPr marL="0" indent="0" algn="just">
              <a:buNone/>
            </a:pPr>
            <a:r>
              <a:rPr lang="en-IN" dirty="0"/>
              <a:t>4. </a:t>
            </a:r>
            <a:r>
              <a:rPr lang="en-US" dirty="0"/>
              <a:t>Select the correct option to fill in the blank space/s: </a:t>
            </a:r>
          </a:p>
          <a:p>
            <a:pPr marL="0" indent="0" algn="just">
              <a:buNone/>
            </a:pPr>
            <a:r>
              <a:rPr lang="en-US" dirty="0"/>
              <a:t>D_F_DEE_D_EF_DE_F</a:t>
            </a:r>
          </a:p>
          <a:p>
            <a:pPr marL="0" indent="0" algn="just">
              <a:buNone/>
            </a:pPr>
            <a:endParaRPr lang="en-IN" dirty="0"/>
          </a:p>
          <a:p>
            <a:pPr marL="514350" indent="-514350" algn="just">
              <a:buAutoNum type="alphaLcPeriod"/>
            </a:pPr>
            <a:r>
              <a:rPr lang="en-US" dirty="0"/>
              <a:t>EFFDED</a:t>
            </a:r>
            <a:r>
              <a:rPr lang="en-IN" dirty="0"/>
              <a:t>  	</a:t>
            </a:r>
            <a:r>
              <a:rPr lang="en-US" dirty="0"/>
              <a:t> DEFFDEEFDDEFEDEDF</a:t>
            </a:r>
            <a:endParaRPr lang="en-IN" dirty="0"/>
          </a:p>
          <a:p>
            <a:pPr marL="514350" indent="-514350" algn="just">
              <a:buAutoNum type="alphaLcPeriod"/>
            </a:pPr>
            <a:r>
              <a:rPr lang="en-US" dirty="0"/>
              <a:t>EFFDDF	</a:t>
            </a:r>
            <a:r>
              <a:rPr lang="en-IN" dirty="0"/>
              <a:t> 	</a:t>
            </a:r>
            <a:r>
              <a:rPr lang="en-US" dirty="0"/>
              <a:t> DEFFDEEFDDEFDDEFF</a:t>
            </a:r>
            <a:endParaRPr lang="en-IN" dirty="0"/>
          </a:p>
          <a:p>
            <a:pPr marL="514350" indent="-514350" algn="just">
              <a:buAutoNum type="alphaLcPeriod"/>
            </a:pPr>
            <a:r>
              <a:rPr lang="en-US" dirty="0"/>
              <a:t>EFFDFE	</a:t>
            </a:r>
            <a:r>
              <a:rPr lang="en-IN" dirty="0"/>
              <a:t> 	</a:t>
            </a:r>
            <a:r>
              <a:rPr lang="en-US" dirty="0"/>
              <a:t> DEFFDEEFDDEFFDEEF</a:t>
            </a:r>
            <a:endParaRPr lang="en-IN" dirty="0"/>
          </a:p>
          <a:p>
            <a:pPr marL="514350" indent="-514350" algn="just">
              <a:buAutoNum type="alphaLcPeriod"/>
            </a:pPr>
            <a:r>
              <a:rPr lang="en-IN" dirty="0"/>
              <a:t>None of these</a:t>
            </a:r>
          </a:p>
          <a:p>
            <a:pPr marL="0" indent="0" algn="just">
              <a:buNone/>
            </a:pPr>
            <a:endParaRPr lang="en-IN" dirty="0"/>
          </a:p>
          <a:p>
            <a:pPr marL="0" indent="0" algn="just">
              <a:buNone/>
            </a:pPr>
            <a:endParaRPr lang="en-IN" dirty="0"/>
          </a:p>
          <a:p>
            <a:pPr marL="0" indent="0" algn="just">
              <a:buNone/>
            </a:pPr>
            <a:endParaRPr lang="en-IN" dirty="0"/>
          </a:p>
          <a:p>
            <a:pPr marL="0" indent="0" algn="just">
              <a:buNone/>
            </a:pPr>
            <a:r>
              <a:rPr lang="en-IN" dirty="0"/>
              <a:t> </a:t>
            </a:r>
          </a:p>
        </p:txBody>
      </p:sp>
    </p:spTree>
    <p:extLst>
      <p:ext uri="{BB962C8B-B14F-4D97-AF65-F5344CB8AC3E}">
        <p14:creationId xmlns:p14="http://schemas.microsoft.com/office/powerpoint/2010/main" val="178956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852</TotalTime>
  <Words>2212</Words>
  <Application>Microsoft Office PowerPoint</Application>
  <PresentationFormat>On-screen Show (4:3)</PresentationFormat>
  <Paragraphs>550</Paragraphs>
  <Slides>43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43</vt:i4>
      </vt:variant>
    </vt:vector>
  </HeadingPairs>
  <TitlesOfParts>
    <vt:vector size="46" baseType="lpstr">
      <vt:lpstr>Arial</vt:lpstr>
      <vt:lpstr>Calibri</vt:lpstr>
      <vt:lpstr>Office Theme</vt:lpstr>
      <vt:lpstr>PowerPoint Presentation</vt:lpstr>
      <vt:lpstr>PowerPoint Presentation</vt:lpstr>
      <vt:lpstr>Problems on Letter Series</vt:lpstr>
      <vt:lpstr>Solution</vt:lpstr>
      <vt:lpstr>Problems on Letter Series</vt:lpstr>
      <vt:lpstr>Solution</vt:lpstr>
      <vt:lpstr>Problems on Letter Series</vt:lpstr>
      <vt:lpstr>Solution</vt:lpstr>
      <vt:lpstr>Problems on Letter Series</vt:lpstr>
      <vt:lpstr>Solution</vt:lpstr>
      <vt:lpstr>Problems on Letter Series</vt:lpstr>
      <vt:lpstr>Solution</vt:lpstr>
      <vt:lpstr>Solution</vt:lpstr>
      <vt:lpstr>Problems on Letter Series</vt:lpstr>
      <vt:lpstr>Solution</vt:lpstr>
      <vt:lpstr>Problems on Letter Series</vt:lpstr>
      <vt:lpstr>Solution</vt:lpstr>
      <vt:lpstr>Problems on Letter Series</vt:lpstr>
      <vt:lpstr>Solution</vt:lpstr>
      <vt:lpstr>Problems on Letter Series</vt:lpstr>
      <vt:lpstr>Solution</vt:lpstr>
      <vt:lpstr>Problems on Letter Series</vt:lpstr>
      <vt:lpstr>Solution</vt:lpstr>
      <vt:lpstr>Problems on Letter Series</vt:lpstr>
      <vt:lpstr>Solution</vt:lpstr>
      <vt:lpstr>Problems on Letter Series</vt:lpstr>
      <vt:lpstr>Solution</vt:lpstr>
      <vt:lpstr>Problems on Letter Series</vt:lpstr>
      <vt:lpstr>Solution</vt:lpstr>
      <vt:lpstr>Problems on Letter Series</vt:lpstr>
      <vt:lpstr>Solution</vt:lpstr>
      <vt:lpstr>Problems on Letter Series</vt:lpstr>
      <vt:lpstr>Solution</vt:lpstr>
      <vt:lpstr>Problems on Letter Series</vt:lpstr>
      <vt:lpstr>Solution</vt:lpstr>
      <vt:lpstr>Problems on Letter Series</vt:lpstr>
      <vt:lpstr>Solution</vt:lpstr>
      <vt:lpstr>Problems on Letter Series</vt:lpstr>
      <vt:lpstr>Solution</vt:lpstr>
      <vt:lpstr>Problems on Letter Series</vt:lpstr>
      <vt:lpstr>Solution</vt:lpstr>
      <vt:lpstr>Problems on Letter Series</vt:lpstr>
      <vt:lpstr>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Ape_jain</dc:creator>
  <cp:lastModifiedBy>vijaynagamalla2607@gmail.com</cp:lastModifiedBy>
  <cp:revision>52</cp:revision>
  <dcterms:created xsi:type="dcterms:W3CDTF">2006-08-16T00:00:00Z</dcterms:created>
  <dcterms:modified xsi:type="dcterms:W3CDTF">2021-11-24T10:14:00Z</dcterms:modified>
</cp:coreProperties>
</file>