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60" r:id="rId4"/>
    <p:sldId id="261" r:id="rId5"/>
    <p:sldId id="262" r:id="rId6"/>
    <p:sldId id="263" r:id="rId7"/>
    <p:sldId id="264" r:id="rId8"/>
    <p:sldId id="265" r:id="rId9"/>
    <p:sldId id="266" r:id="rId10"/>
    <p:sldId id="267" r:id="rId11"/>
    <p:sldId id="268" r:id="rId12"/>
    <p:sldId id="269" r:id="rId13"/>
    <p:sldId id="270" r:id="rId14"/>
    <p:sldId id="28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2" r:id="rId29"/>
    <p:sldId id="289" r:id="rId30"/>
    <p:sldId id="291" r:id="rId31"/>
    <p:sldId id="290" r:id="rId32"/>
    <p:sldId id="284" r:id="rId33"/>
    <p:sldId id="285"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3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pic>
        <p:nvPicPr>
          <p:cNvPr id="1027" name="Picture 3" descr="C:\Users\User\Desktop\Bizotic\PPT Backgrounds\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1" y="2438400"/>
            <a:ext cx="4954889"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35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marL="0" indent="0">
              <a:buNone/>
            </a:pPr>
            <a:r>
              <a:rPr lang="en-US" dirty="0" smtClean="0"/>
              <a:t>Gender of B is not there in the question. </a:t>
            </a:r>
            <a:endParaRPr lang="en-US" dirty="0" smtClean="0"/>
          </a:p>
          <a:p>
            <a:pPr marL="0" indent="0">
              <a:buNone/>
            </a:pPr>
            <a:r>
              <a:rPr lang="en-US" dirty="0" smtClean="0"/>
              <a:t>Therefore</a:t>
            </a:r>
            <a:r>
              <a:rPr lang="en-US" dirty="0" smtClean="0"/>
              <a:t>, (c) is the correct option</a:t>
            </a:r>
            <a:r>
              <a:rPr lang="en-US" dirty="0" smtClean="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5</a:t>
            </a:r>
            <a:endParaRPr lang="en-IN" dirty="0"/>
          </a:p>
        </p:txBody>
      </p:sp>
      <p:sp>
        <p:nvSpPr>
          <p:cNvPr id="3" name="Content Placeholder 2"/>
          <p:cNvSpPr>
            <a:spLocks noGrp="1"/>
          </p:cNvSpPr>
          <p:nvPr>
            <p:ph idx="1"/>
          </p:nvPr>
        </p:nvSpPr>
        <p:spPr/>
        <p:txBody>
          <a:bodyPr/>
          <a:lstStyle/>
          <a:p>
            <a:pPr marL="0" indent="0" algn="just">
              <a:buNone/>
            </a:pPr>
            <a:r>
              <a:rPr lang="en-US" dirty="0" smtClean="0"/>
              <a:t>Pointing </a:t>
            </a:r>
            <a:r>
              <a:rPr lang="en-US" dirty="0" smtClean="0"/>
              <a:t>to a lady, Harish said, "The son of her only brother is the brother of my wife." How is the lady related to </a:t>
            </a:r>
            <a:r>
              <a:rPr lang="en-US" dirty="0" smtClean="0"/>
              <a:t>Harish?</a:t>
            </a:r>
            <a:endParaRPr lang="en-IN" dirty="0" smtClean="0"/>
          </a:p>
          <a:p>
            <a:pPr marL="0" indent="0" algn="just">
              <a:buAutoNum type="alphaLcParenBoth"/>
            </a:pPr>
            <a:r>
              <a:rPr lang="en-US" dirty="0" smtClean="0"/>
              <a:t> Maternal aunt</a:t>
            </a:r>
          </a:p>
          <a:p>
            <a:pPr marL="0" indent="0" algn="just">
              <a:buAutoNum type="alphaLcParenBoth"/>
            </a:pPr>
            <a:r>
              <a:rPr lang="en-US" dirty="0" smtClean="0"/>
              <a:t> Grandmother</a:t>
            </a:r>
            <a:endParaRPr lang="en-IN" dirty="0"/>
          </a:p>
          <a:p>
            <a:pPr marL="0" indent="0" algn="just">
              <a:buAutoNum type="alphaLcParenBoth"/>
            </a:pPr>
            <a:r>
              <a:rPr lang="en-IN" dirty="0" smtClean="0"/>
              <a:t> </a:t>
            </a:r>
            <a:r>
              <a:rPr lang="en-US" dirty="0" smtClean="0"/>
              <a:t>Sister </a:t>
            </a:r>
            <a:r>
              <a:rPr lang="en-US" dirty="0" smtClean="0"/>
              <a:t>of </a:t>
            </a:r>
            <a:r>
              <a:rPr lang="en-US" dirty="0" smtClean="0"/>
              <a:t>father-in-law</a:t>
            </a:r>
            <a:endParaRPr lang="en-US" dirty="0"/>
          </a:p>
          <a:p>
            <a:pPr marL="0" indent="0" algn="just">
              <a:buAutoNum type="alphaLcParenBoth"/>
            </a:pPr>
            <a:r>
              <a:rPr lang="en-US" dirty="0" smtClean="0"/>
              <a:t> </a:t>
            </a:r>
            <a:r>
              <a:rPr lang="en-US" dirty="0" smtClean="0"/>
              <a:t>None </a:t>
            </a:r>
            <a:r>
              <a:rPr lang="en-US" dirty="0" smtClean="0"/>
              <a:t>of </a:t>
            </a:r>
            <a:r>
              <a:rPr lang="en-US" dirty="0" smtClean="0"/>
              <a:t>these</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marL="0" indent="0" algn="just">
              <a:buNone/>
            </a:pPr>
            <a:r>
              <a:rPr lang="en-US" dirty="0" smtClean="0"/>
              <a:t>Brother of Harish's wife → brother-in-law of Harish. Hence, the son of lady's brother is brother-in-law of Harish.</a:t>
            </a:r>
            <a:endParaRPr lang="en-IN" dirty="0" smtClean="0"/>
          </a:p>
          <a:p>
            <a:pPr marL="0" indent="0" algn="just">
              <a:buNone/>
            </a:pPr>
            <a:r>
              <a:rPr lang="en-US" dirty="0" smtClean="0"/>
              <a:t>Therefore, the brother of the lady is the father-in-law of </a:t>
            </a:r>
            <a:r>
              <a:rPr lang="en-US" dirty="0" smtClean="0"/>
              <a:t>Harish.</a:t>
            </a:r>
          </a:p>
          <a:p>
            <a:pPr marL="0" indent="0" algn="just">
              <a:buNone/>
            </a:pPr>
            <a:r>
              <a:rPr lang="en-US" dirty="0" smtClean="0"/>
              <a:t>Hence</a:t>
            </a:r>
            <a:r>
              <a:rPr lang="en-US" dirty="0" smtClean="0"/>
              <a:t>, the lady is the sister of Harish’s father-in-law</a:t>
            </a:r>
            <a:r>
              <a:rPr lang="en-US" dirty="0" smtClean="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6 - 7</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smtClean="0"/>
              <a:t>Directions:</a:t>
            </a:r>
          </a:p>
          <a:p>
            <a:pPr marL="0" indent="0" algn="just">
              <a:buNone/>
            </a:pPr>
            <a:r>
              <a:rPr lang="en-US" dirty="0" smtClean="0"/>
              <a:t>If </a:t>
            </a:r>
            <a:r>
              <a:rPr lang="en-US" dirty="0" smtClean="0"/>
              <a:t>A </a:t>
            </a:r>
            <a:r>
              <a:rPr lang="en-US" dirty="0" smtClean="0">
                <a:sym typeface="Wingdings"/>
              </a:rPr>
              <a:t></a:t>
            </a:r>
            <a:r>
              <a:rPr lang="en-US" dirty="0" smtClean="0"/>
              <a:t> B means A is the brother of </a:t>
            </a:r>
            <a:r>
              <a:rPr lang="en-US" dirty="0" smtClean="0"/>
              <a:t>B;</a:t>
            </a:r>
          </a:p>
          <a:p>
            <a:pPr marL="0" indent="0" algn="just">
              <a:buNone/>
            </a:pPr>
            <a:r>
              <a:rPr lang="en-US" dirty="0" smtClean="0"/>
              <a:t>A </a:t>
            </a:r>
            <a:r>
              <a:rPr lang="en-US" dirty="0" smtClean="0">
                <a:sym typeface="Wingdings"/>
              </a:rPr>
              <a:t></a:t>
            </a:r>
            <a:r>
              <a:rPr lang="en-US" dirty="0" smtClean="0"/>
              <a:t> B means A is the sister of </a:t>
            </a:r>
            <a:r>
              <a:rPr lang="en-US" dirty="0" smtClean="0"/>
              <a:t>B;</a:t>
            </a:r>
          </a:p>
          <a:p>
            <a:pPr marL="0" indent="0" algn="just">
              <a:buNone/>
            </a:pPr>
            <a:r>
              <a:rPr lang="en-US" dirty="0" smtClean="0"/>
              <a:t>A </a:t>
            </a:r>
            <a:r>
              <a:rPr lang="en-US" dirty="0" smtClean="0">
                <a:sym typeface="Wingdings"/>
              </a:rPr>
              <a:t></a:t>
            </a:r>
            <a:r>
              <a:rPr lang="en-US" dirty="0" smtClean="0"/>
              <a:t> B means A is the daughter of </a:t>
            </a:r>
            <a:r>
              <a:rPr lang="en-US" dirty="0" smtClean="0"/>
              <a:t>B;</a:t>
            </a:r>
          </a:p>
          <a:p>
            <a:pPr marL="0" indent="0" algn="just">
              <a:buNone/>
            </a:pPr>
            <a:r>
              <a:rPr lang="en-US" dirty="0" smtClean="0"/>
              <a:t>A </a:t>
            </a:r>
            <a:r>
              <a:rPr lang="en-US" dirty="0" smtClean="0">
                <a:sym typeface="Wingdings"/>
              </a:rPr>
              <a:t></a:t>
            </a:r>
            <a:r>
              <a:rPr lang="en-US" dirty="0" smtClean="0"/>
              <a:t> B means A is the son of </a:t>
            </a:r>
            <a:r>
              <a:rPr lang="en-US" dirty="0" smtClean="0"/>
              <a:t>B;</a:t>
            </a:r>
          </a:p>
          <a:p>
            <a:pPr marL="0" indent="0" algn="just">
              <a:buNone/>
            </a:pPr>
            <a:r>
              <a:rPr lang="en-US" dirty="0" smtClean="0"/>
              <a:t>A </a:t>
            </a:r>
            <a:r>
              <a:rPr lang="en-US" dirty="0" smtClean="0">
                <a:sym typeface="Wingdings"/>
              </a:rPr>
              <a:t></a:t>
            </a:r>
            <a:r>
              <a:rPr lang="en-US" dirty="0" smtClean="0"/>
              <a:t> B means A is the father of </a:t>
            </a:r>
            <a:r>
              <a:rPr lang="en-US" dirty="0" smtClean="0"/>
              <a:t>B;</a:t>
            </a:r>
          </a:p>
          <a:p>
            <a:pPr marL="0" indent="0" algn="just">
              <a:buNone/>
            </a:pPr>
            <a:r>
              <a:rPr lang="en-US" dirty="0" smtClean="0"/>
              <a:t>A </a:t>
            </a:r>
            <a:r>
              <a:rPr lang="en-US" dirty="0" smtClean="0">
                <a:sym typeface="Wingdings"/>
              </a:rPr>
              <a:t></a:t>
            </a:r>
            <a:r>
              <a:rPr lang="en-US" dirty="0" smtClean="0"/>
              <a:t> B means A is the mother of B. </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6</a:t>
            </a:r>
            <a:endParaRPr lang="en-US" dirty="0"/>
          </a:p>
        </p:txBody>
      </p:sp>
      <p:sp>
        <p:nvSpPr>
          <p:cNvPr id="3" name="Content Placeholder 2"/>
          <p:cNvSpPr>
            <a:spLocks noGrp="1"/>
          </p:cNvSpPr>
          <p:nvPr>
            <p:ph idx="1"/>
          </p:nvPr>
        </p:nvSpPr>
        <p:spPr/>
        <p:txBody>
          <a:bodyPr/>
          <a:lstStyle/>
          <a:p>
            <a:pPr marL="0" indent="0">
              <a:buNone/>
            </a:pPr>
            <a:r>
              <a:rPr lang="en-US" dirty="0" smtClean="0"/>
              <a:t>According </a:t>
            </a:r>
            <a:r>
              <a:rPr lang="en-US" dirty="0"/>
              <a:t>to P </a:t>
            </a:r>
            <a:r>
              <a:rPr lang="en-US" dirty="0">
                <a:sym typeface="Wingdings"/>
              </a:rPr>
              <a:t></a:t>
            </a:r>
            <a:r>
              <a:rPr lang="en-US" dirty="0"/>
              <a:t> Q </a:t>
            </a:r>
            <a:r>
              <a:rPr lang="en-US" dirty="0">
                <a:sym typeface="Wingdings"/>
              </a:rPr>
              <a:t></a:t>
            </a:r>
            <a:r>
              <a:rPr lang="en-US" dirty="0"/>
              <a:t> R </a:t>
            </a:r>
            <a:r>
              <a:rPr lang="en-US" dirty="0">
                <a:sym typeface="Wingdings"/>
              </a:rPr>
              <a:t></a:t>
            </a:r>
            <a:r>
              <a:rPr lang="en-US" dirty="0"/>
              <a:t> S, how is P related to S?</a:t>
            </a:r>
            <a:endParaRPr lang="en-IN" dirty="0"/>
          </a:p>
          <a:p>
            <a:pPr marL="0" indent="0">
              <a:buAutoNum type="alphaLcParenBoth"/>
            </a:pPr>
            <a:r>
              <a:rPr lang="en-US" dirty="0" smtClean="0"/>
              <a:t> Mother</a:t>
            </a:r>
          </a:p>
          <a:p>
            <a:pPr marL="0" indent="0">
              <a:buAutoNum type="alphaLcParenBoth"/>
            </a:pPr>
            <a:r>
              <a:rPr lang="en-US" dirty="0"/>
              <a:t> </a:t>
            </a:r>
            <a:r>
              <a:rPr lang="en-US" dirty="0" smtClean="0"/>
              <a:t>Daughter</a:t>
            </a:r>
          </a:p>
          <a:p>
            <a:pPr marL="0" indent="0">
              <a:buAutoNum type="alphaLcParenBoth"/>
            </a:pPr>
            <a:r>
              <a:rPr lang="en-US" dirty="0"/>
              <a:t> </a:t>
            </a:r>
            <a:r>
              <a:rPr lang="en-US" dirty="0" smtClean="0"/>
              <a:t>Aunt</a:t>
            </a:r>
          </a:p>
          <a:p>
            <a:pPr marL="0" indent="0">
              <a:buAutoNum type="alphaLcParenBoth"/>
            </a:pPr>
            <a:r>
              <a:rPr lang="en-US" dirty="0"/>
              <a:t> </a:t>
            </a:r>
            <a:r>
              <a:rPr lang="en-US" dirty="0" smtClean="0"/>
              <a:t>Cannot </a:t>
            </a:r>
            <a:r>
              <a:rPr lang="en-US" dirty="0"/>
              <a:t>be determined</a:t>
            </a:r>
            <a:endParaRPr lang="en-IN" dirty="0"/>
          </a:p>
          <a:p>
            <a:pPr marL="0" indent="0">
              <a:buNone/>
            </a:pPr>
            <a:endParaRPr lang="en-IN" dirty="0"/>
          </a:p>
          <a:p>
            <a:pPr marL="0" indent="0"/>
            <a:endParaRPr lang="en-US" dirty="0"/>
          </a:p>
        </p:txBody>
      </p:sp>
    </p:spTree>
    <p:extLst>
      <p:ext uri="{BB962C8B-B14F-4D97-AF65-F5344CB8AC3E}">
        <p14:creationId xmlns:p14="http://schemas.microsoft.com/office/powerpoint/2010/main" val="165416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normAutofit/>
          </a:bodyPr>
          <a:lstStyle/>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endParaRPr lang="en-IN" dirty="0"/>
          </a:p>
          <a:p>
            <a:pPr>
              <a:buNone/>
            </a:pPr>
            <a:r>
              <a:rPr lang="en-IN" dirty="0" smtClean="0"/>
              <a:t>Hence the answer is (a) mother.</a:t>
            </a:r>
            <a:endParaRPr lang="en-IN" dirty="0"/>
          </a:p>
        </p:txBody>
      </p:sp>
      <p:pic>
        <p:nvPicPr>
          <p:cNvPr id="3074" name="Picture 2" descr="C:\Users\User\Desktop\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5773024" cy="2952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7</a:t>
            </a:r>
            <a:endParaRPr lang="en-IN" dirty="0"/>
          </a:p>
        </p:txBody>
      </p:sp>
      <p:sp>
        <p:nvSpPr>
          <p:cNvPr id="3" name="Content Placeholder 2"/>
          <p:cNvSpPr>
            <a:spLocks noGrp="1"/>
          </p:cNvSpPr>
          <p:nvPr>
            <p:ph idx="1"/>
          </p:nvPr>
        </p:nvSpPr>
        <p:spPr/>
        <p:txBody>
          <a:bodyPr/>
          <a:lstStyle/>
          <a:p>
            <a:pPr marL="0" indent="0" algn="just">
              <a:buNone/>
            </a:pPr>
            <a:r>
              <a:rPr lang="en-US" dirty="0" smtClean="0"/>
              <a:t>Deduce </a:t>
            </a:r>
            <a:r>
              <a:rPr lang="en-US" dirty="0" smtClean="0"/>
              <a:t>the relationship between E and A if ‘A </a:t>
            </a:r>
            <a:r>
              <a:rPr lang="en-US" dirty="0" smtClean="0">
                <a:sym typeface="Wingdings"/>
              </a:rPr>
              <a:t></a:t>
            </a:r>
            <a:r>
              <a:rPr lang="en-US" dirty="0" smtClean="0"/>
              <a:t> B </a:t>
            </a:r>
            <a:r>
              <a:rPr lang="en-US" dirty="0" smtClean="0">
                <a:sym typeface="Wingdings"/>
              </a:rPr>
              <a:t></a:t>
            </a:r>
            <a:r>
              <a:rPr lang="en-US" dirty="0" smtClean="0"/>
              <a:t> C </a:t>
            </a:r>
            <a:r>
              <a:rPr lang="en-US" dirty="0" smtClean="0">
                <a:sym typeface="Wingdings"/>
              </a:rPr>
              <a:t></a:t>
            </a:r>
            <a:r>
              <a:rPr lang="en-US" dirty="0" smtClean="0"/>
              <a:t> D </a:t>
            </a:r>
            <a:r>
              <a:rPr lang="en-US" dirty="0" smtClean="0">
                <a:sym typeface="Wingdings"/>
              </a:rPr>
              <a:t></a:t>
            </a:r>
            <a:r>
              <a:rPr lang="en-US" dirty="0" smtClean="0"/>
              <a:t> E’</a:t>
            </a:r>
            <a:endParaRPr lang="en-IN" dirty="0" smtClean="0"/>
          </a:p>
          <a:p>
            <a:pPr marL="0" indent="0" algn="just">
              <a:buAutoNum type="alphaLcParenBoth"/>
            </a:pPr>
            <a:r>
              <a:rPr lang="en-US" dirty="0" smtClean="0"/>
              <a:t> Brother </a:t>
            </a:r>
            <a:r>
              <a:rPr lang="en-US" dirty="0" smtClean="0"/>
              <a:t>– </a:t>
            </a:r>
            <a:r>
              <a:rPr lang="en-US" dirty="0" smtClean="0"/>
              <a:t>Sister</a:t>
            </a:r>
            <a:endParaRPr lang="en-US" dirty="0"/>
          </a:p>
          <a:p>
            <a:pPr marL="0" indent="0" algn="just">
              <a:buAutoNum type="alphaLcParenBoth"/>
            </a:pPr>
            <a:r>
              <a:rPr lang="en-US" dirty="0" smtClean="0"/>
              <a:t> Husband </a:t>
            </a:r>
            <a:r>
              <a:rPr lang="en-US" dirty="0" smtClean="0"/>
              <a:t>– </a:t>
            </a:r>
            <a:r>
              <a:rPr lang="en-US" dirty="0" smtClean="0"/>
              <a:t>Wife</a:t>
            </a:r>
            <a:endParaRPr lang="en-US" dirty="0"/>
          </a:p>
          <a:p>
            <a:pPr marL="0" indent="0" algn="just">
              <a:buAutoNum type="alphaLcParenBoth"/>
            </a:pPr>
            <a:r>
              <a:rPr lang="en-US" dirty="0" smtClean="0"/>
              <a:t> </a:t>
            </a:r>
            <a:r>
              <a:rPr lang="en-US" dirty="0" smtClean="0"/>
              <a:t>Uncle </a:t>
            </a:r>
            <a:r>
              <a:rPr lang="en-US" dirty="0" smtClean="0"/>
              <a:t>– Aunt	</a:t>
            </a:r>
            <a:endParaRPr lang="en-US" dirty="0"/>
          </a:p>
          <a:p>
            <a:pPr marL="0" indent="0" algn="just">
              <a:buAutoNum type="alphaLcParenBoth"/>
            </a:pPr>
            <a:r>
              <a:rPr lang="en-US" dirty="0" smtClean="0"/>
              <a:t> </a:t>
            </a:r>
            <a:r>
              <a:rPr lang="en-US" dirty="0" smtClean="0"/>
              <a:t>Cannot </a:t>
            </a:r>
            <a:r>
              <a:rPr lang="en-US" dirty="0" smtClean="0"/>
              <a:t>be determined</a:t>
            </a:r>
            <a:endParaRPr lang="en-IN" dirty="0" smtClean="0"/>
          </a:p>
          <a:p>
            <a:pPr marL="0" indent="0"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endParaRPr lang="en-IN" dirty="0"/>
          </a:p>
          <a:p>
            <a:pPr>
              <a:buNone/>
            </a:pPr>
            <a:r>
              <a:rPr lang="en-IN" dirty="0" smtClean="0"/>
              <a:t>Hence the answer is </a:t>
            </a:r>
            <a:r>
              <a:rPr lang="en-US" dirty="0"/>
              <a:t>(b) Husband – Wife</a:t>
            </a:r>
            <a:endParaRPr lang="en-IN" dirty="0"/>
          </a:p>
        </p:txBody>
      </p:sp>
      <p:pic>
        <p:nvPicPr>
          <p:cNvPr id="4098" name="Picture 2" descr="C:\Users\User\Desktop\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4" y="1916832"/>
            <a:ext cx="4331965" cy="2742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8</a:t>
            </a:r>
            <a:endParaRPr lang="en-IN" dirty="0"/>
          </a:p>
        </p:txBody>
      </p:sp>
      <p:sp>
        <p:nvSpPr>
          <p:cNvPr id="3" name="Content Placeholder 2"/>
          <p:cNvSpPr>
            <a:spLocks noGrp="1"/>
          </p:cNvSpPr>
          <p:nvPr>
            <p:ph idx="1"/>
          </p:nvPr>
        </p:nvSpPr>
        <p:spPr/>
        <p:txBody>
          <a:bodyPr/>
          <a:lstStyle/>
          <a:p>
            <a:pPr marL="0" indent="0" algn="just">
              <a:buNone/>
            </a:pPr>
            <a:r>
              <a:rPr lang="en-US" dirty="0" err="1" smtClean="0"/>
              <a:t>Geetha</a:t>
            </a:r>
            <a:r>
              <a:rPr lang="en-US" dirty="0" smtClean="0"/>
              <a:t> </a:t>
            </a:r>
            <a:r>
              <a:rPr lang="en-US" dirty="0" smtClean="0"/>
              <a:t>is the mother-in-law of </a:t>
            </a:r>
            <a:r>
              <a:rPr lang="en-US" dirty="0" err="1" smtClean="0"/>
              <a:t>Seetha</a:t>
            </a:r>
            <a:r>
              <a:rPr lang="en-US" dirty="0" smtClean="0"/>
              <a:t> who is the sister-in-law of Shyam. </a:t>
            </a:r>
            <a:r>
              <a:rPr lang="en-US" dirty="0" err="1" smtClean="0"/>
              <a:t>Kishore</a:t>
            </a:r>
            <a:r>
              <a:rPr lang="en-US" dirty="0" smtClean="0"/>
              <a:t> is father of </a:t>
            </a:r>
            <a:r>
              <a:rPr lang="en-US" dirty="0" err="1" smtClean="0"/>
              <a:t>Aditya</a:t>
            </a:r>
            <a:r>
              <a:rPr lang="en-US" dirty="0" smtClean="0"/>
              <a:t>, the only brother of </a:t>
            </a:r>
            <a:r>
              <a:rPr lang="en-US" dirty="0" err="1" smtClean="0"/>
              <a:t>Shyam</a:t>
            </a:r>
            <a:r>
              <a:rPr lang="en-US" dirty="0" smtClean="0"/>
              <a:t>. How is </a:t>
            </a:r>
            <a:r>
              <a:rPr lang="en-US" dirty="0" err="1" smtClean="0"/>
              <a:t>Geetha</a:t>
            </a:r>
            <a:r>
              <a:rPr lang="en-US" dirty="0" smtClean="0"/>
              <a:t> related to </a:t>
            </a:r>
            <a:r>
              <a:rPr lang="en-US" dirty="0" err="1" smtClean="0"/>
              <a:t>Shyam</a:t>
            </a:r>
            <a:r>
              <a:rPr lang="en-US" dirty="0" smtClean="0"/>
              <a:t>?</a:t>
            </a:r>
            <a:endParaRPr lang="en-IN" dirty="0" smtClean="0"/>
          </a:p>
          <a:p>
            <a:pPr marL="514350" indent="-514350" algn="just">
              <a:buAutoNum type="alphaLcParenBoth"/>
            </a:pPr>
            <a:r>
              <a:rPr lang="en-US" dirty="0" smtClean="0"/>
              <a:t>Mother-in-law</a:t>
            </a:r>
          </a:p>
          <a:p>
            <a:pPr marL="514350" indent="-514350" algn="just">
              <a:buAutoNum type="alphaLcParenBoth"/>
            </a:pPr>
            <a:r>
              <a:rPr lang="en-US" dirty="0" smtClean="0"/>
              <a:t>Aunt</a:t>
            </a:r>
            <a:endParaRPr lang="en-US" dirty="0"/>
          </a:p>
          <a:p>
            <a:pPr marL="514350" indent="-514350" algn="just">
              <a:buAutoNum type="alphaLcParenBoth"/>
            </a:pPr>
            <a:r>
              <a:rPr lang="en-US" dirty="0" smtClean="0"/>
              <a:t>Wife</a:t>
            </a:r>
          </a:p>
          <a:p>
            <a:pPr marL="514350" indent="-514350" algn="just">
              <a:buAutoNum type="alphaLcParenBoth"/>
            </a:pPr>
            <a:r>
              <a:rPr lang="en-US" dirty="0" smtClean="0"/>
              <a:t>Mother</a:t>
            </a:r>
            <a:endParaRPr lang="en-IN" dirty="0" smtClean="0"/>
          </a:p>
          <a:p>
            <a:pPr marL="0" indent="0"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endParaRPr lang="en-IN" dirty="0"/>
          </a:p>
          <a:p>
            <a:pPr>
              <a:buNone/>
            </a:pPr>
            <a:r>
              <a:rPr lang="en-IN" dirty="0" smtClean="0"/>
              <a:t>Hence the answer is </a:t>
            </a:r>
            <a:r>
              <a:rPr lang="en-US" dirty="0"/>
              <a:t>(d) Mother</a:t>
            </a:r>
            <a:endParaRPr lang="en-IN" dirty="0"/>
          </a:p>
        </p:txBody>
      </p:sp>
      <p:pic>
        <p:nvPicPr>
          <p:cNvPr id="5122" name="Picture 2" descr="C:\Users\User\Desktop\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7560840" cy="2448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BLOOD RELATIONS</a:t>
            </a:r>
            <a:endParaRPr lang="en-US" b="1" dirty="0"/>
          </a:p>
        </p:txBody>
      </p:sp>
      <p:pic>
        <p:nvPicPr>
          <p:cNvPr id="1026" name="Picture 2" descr="C:\Users\User\Desktop\family-history-tree.jpg"/>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223628" y="1556792"/>
            <a:ext cx="6696744"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5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9</a:t>
            </a:r>
            <a:endParaRPr lang="en-IN" dirty="0"/>
          </a:p>
        </p:txBody>
      </p:sp>
      <p:sp>
        <p:nvSpPr>
          <p:cNvPr id="3" name="Content Placeholder 2"/>
          <p:cNvSpPr>
            <a:spLocks noGrp="1"/>
          </p:cNvSpPr>
          <p:nvPr>
            <p:ph idx="1"/>
          </p:nvPr>
        </p:nvSpPr>
        <p:spPr/>
        <p:txBody>
          <a:bodyPr/>
          <a:lstStyle/>
          <a:p>
            <a:pPr marL="0" indent="0" algn="just">
              <a:buNone/>
            </a:pPr>
            <a:r>
              <a:rPr lang="en-US" dirty="0" smtClean="0"/>
              <a:t>Introducing </a:t>
            </a:r>
            <a:r>
              <a:rPr lang="en-US" dirty="0" smtClean="0"/>
              <a:t>Amit, </a:t>
            </a:r>
            <a:r>
              <a:rPr lang="en-US" dirty="0" err="1" smtClean="0"/>
              <a:t>Priyanshi</a:t>
            </a:r>
            <a:r>
              <a:rPr lang="en-US" dirty="0" smtClean="0"/>
              <a:t> said, “His brother’s father is the only son of my grandfather”. How is </a:t>
            </a:r>
            <a:r>
              <a:rPr lang="en-US" dirty="0" err="1" smtClean="0"/>
              <a:t>Priyanshirelated</a:t>
            </a:r>
            <a:r>
              <a:rPr lang="en-US" dirty="0" smtClean="0"/>
              <a:t> to </a:t>
            </a:r>
            <a:r>
              <a:rPr lang="en-US" dirty="0" err="1" smtClean="0"/>
              <a:t>Amit</a:t>
            </a:r>
            <a:r>
              <a:rPr lang="en-US" dirty="0" smtClean="0"/>
              <a:t>?</a:t>
            </a:r>
            <a:endParaRPr lang="en-IN" dirty="0"/>
          </a:p>
          <a:p>
            <a:pPr marL="514350" indent="-514350" algn="just">
              <a:buAutoNum type="alphaLcParenBoth"/>
            </a:pPr>
            <a:r>
              <a:rPr lang="en-US" dirty="0" smtClean="0"/>
              <a:t>Sister</a:t>
            </a:r>
          </a:p>
          <a:p>
            <a:pPr marL="514350" indent="-514350" algn="just">
              <a:buAutoNum type="alphaLcParenBoth"/>
            </a:pPr>
            <a:r>
              <a:rPr lang="en-US" dirty="0" smtClean="0"/>
              <a:t>Daughter</a:t>
            </a:r>
          </a:p>
          <a:p>
            <a:pPr marL="514350" indent="-514350" algn="just">
              <a:buAutoNum type="alphaLcParenBoth"/>
            </a:pPr>
            <a:r>
              <a:rPr lang="en-US" dirty="0" smtClean="0"/>
              <a:t>Mother</a:t>
            </a:r>
            <a:endParaRPr lang="en-US" dirty="0"/>
          </a:p>
          <a:p>
            <a:pPr marL="514350" indent="-514350" algn="just">
              <a:buAutoNum type="alphaLcParenBoth"/>
            </a:pPr>
            <a:r>
              <a:rPr lang="en-US" dirty="0" smtClean="0"/>
              <a:t>Niece</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endParaRPr lang="en-IN" dirty="0"/>
          </a:p>
          <a:p>
            <a:pPr>
              <a:buNone/>
            </a:pPr>
            <a:r>
              <a:rPr lang="en-IN" dirty="0" smtClean="0"/>
              <a:t>Hence the answer is </a:t>
            </a:r>
            <a:r>
              <a:rPr lang="en-US" dirty="0"/>
              <a:t>(a) Sister</a:t>
            </a:r>
            <a:endParaRPr lang="en-IN" dirty="0"/>
          </a:p>
        </p:txBody>
      </p:sp>
      <p:pic>
        <p:nvPicPr>
          <p:cNvPr id="6146" name="Picture 2" descr="C:\Users\User\Desktop\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879222" cy="2880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10</a:t>
            </a:r>
            <a:endParaRPr lang="en-IN" dirty="0"/>
          </a:p>
        </p:txBody>
      </p:sp>
      <p:sp>
        <p:nvSpPr>
          <p:cNvPr id="3" name="Content Placeholder 2"/>
          <p:cNvSpPr>
            <a:spLocks noGrp="1"/>
          </p:cNvSpPr>
          <p:nvPr>
            <p:ph idx="1"/>
          </p:nvPr>
        </p:nvSpPr>
        <p:spPr/>
        <p:txBody>
          <a:bodyPr>
            <a:noAutofit/>
          </a:bodyPr>
          <a:lstStyle/>
          <a:p>
            <a:pPr marL="0" indent="0" algn="just">
              <a:buNone/>
            </a:pPr>
            <a:r>
              <a:rPr lang="en-US" dirty="0" smtClean="0"/>
              <a:t>If  </a:t>
            </a:r>
            <a:r>
              <a:rPr lang="en-US" dirty="0" smtClean="0"/>
              <a:t>A + B means A is the sister of B, A – B means A is the brother of B, A x B means A is the daughter of B, A &amp; B means A is the mother of </a:t>
            </a:r>
            <a:r>
              <a:rPr lang="en-US" dirty="0" smtClean="0"/>
              <a:t>B.</a:t>
            </a:r>
            <a:r>
              <a:rPr lang="en-IN" dirty="0"/>
              <a:t> </a:t>
            </a:r>
            <a:r>
              <a:rPr lang="en-US" dirty="0" smtClean="0"/>
              <a:t>Which </a:t>
            </a:r>
            <a:r>
              <a:rPr lang="en-US" dirty="0" smtClean="0"/>
              <a:t>of the following relationship shows that L and N are wife and husband?</a:t>
            </a:r>
            <a:endParaRPr lang="en-IN" dirty="0" smtClean="0"/>
          </a:p>
          <a:p>
            <a:pPr marL="0" indent="0" algn="just">
              <a:buAutoNum type="alphaLcParenBoth"/>
            </a:pPr>
            <a:r>
              <a:rPr lang="en-US" dirty="0" smtClean="0"/>
              <a:t> L </a:t>
            </a:r>
            <a:r>
              <a:rPr lang="en-US" dirty="0" smtClean="0"/>
              <a:t>– M x </a:t>
            </a:r>
            <a:r>
              <a:rPr lang="en-US" dirty="0" smtClean="0"/>
              <a:t>N</a:t>
            </a:r>
            <a:endParaRPr lang="en-US" dirty="0"/>
          </a:p>
          <a:p>
            <a:pPr marL="0" indent="0" algn="just">
              <a:buAutoNum type="alphaLcParenBoth"/>
            </a:pPr>
            <a:r>
              <a:rPr lang="en-US" dirty="0" smtClean="0"/>
              <a:t> </a:t>
            </a:r>
            <a:r>
              <a:rPr lang="en-US" dirty="0" smtClean="0"/>
              <a:t>L </a:t>
            </a:r>
            <a:r>
              <a:rPr lang="en-US" dirty="0" smtClean="0"/>
              <a:t>&amp; M x </a:t>
            </a:r>
            <a:r>
              <a:rPr lang="en-US" dirty="0" smtClean="0"/>
              <a:t>N</a:t>
            </a:r>
            <a:endParaRPr lang="en-US" dirty="0"/>
          </a:p>
          <a:p>
            <a:pPr marL="0" indent="0" algn="just">
              <a:buAutoNum type="alphaLcParenBoth"/>
            </a:pPr>
            <a:r>
              <a:rPr lang="en-US" dirty="0" smtClean="0"/>
              <a:t> </a:t>
            </a:r>
            <a:r>
              <a:rPr lang="en-US" dirty="0" smtClean="0"/>
              <a:t>L </a:t>
            </a:r>
            <a:r>
              <a:rPr lang="en-US" dirty="0" smtClean="0"/>
              <a:t>+ M x </a:t>
            </a:r>
            <a:r>
              <a:rPr lang="en-US" dirty="0" smtClean="0"/>
              <a:t>N</a:t>
            </a:r>
            <a:endParaRPr lang="en-US" dirty="0"/>
          </a:p>
          <a:p>
            <a:pPr marL="0" indent="0" algn="just">
              <a:buAutoNum type="alphaLcParenBoth"/>
            </a:pPr>
            <a:r>
              <a:rPr lang="en-US" dirty="0" smtClean="0"/>
              <a:t> </a:t>
            </a:r>
            <a:r>
              <a:rPr lang="en-US" dirty="0" smtClean="0"/>
              <a:t>None </a:t>
            </a:r>
            <a:r>
              <a:rPr lang="en-US" dirty="0" smtClean="0"/>
              <a:t>of these </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marL="0" indent="0" algn="just">
              <a:buNone/>
            </a:pPr>
            <a:r>
              <a:rPr lang="en-US" dirty="0" smtClean="0"/>
              <a:t>Go through the options, L &amp; M means L is the mother of M. M x N means M is the daughter of N. Thus, M must be the daughter of L and N. </a:t>
            </a:r>
            <a:endParaRPr lang="en-US" dirty="0" smtClean="0"/>
          </a:p>
          <a:p>
            <a:pPr marL="0" indent="0" algn="just">
              <a:buNone/>
            </a:pPr>
            <a:endParaRPr lang="en-US" dirty="0"/>
          </a:p>
          <a:p>
            <a:pPr marL="0" indent="0" algn="just">
              <a:buNone/>
            </a:pPr>
            <a:r>
              <a:rPr lang="en-US" dirty="0" smtClean="0"/>
              <a:t>Hence </a:t>
            </a:r>
            <a:r>
              <a:rPr lang="en-US" dirty="0" smtClean="0"/>
              <a:t>(b) is the correct </a:t>
            </a:r>
            <a:r>
              <a:rPr lang="en-US" dirty="0" smtClean="0"/>
              <a:t>option</a:t>
            </a:r>
            <a:r>
              <a:rPr lang="en-IN" dirty="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11</a:t>
            </a:r>
            <a:endParaRPr lang="en-IN" dirty="0"/>
          </a:p>
        </p:txBody>
      </p:sp>
      <p:sp>
        <p:nvSpPr>
          <p:cNvPr id="3" name="Content Placeholder 2"/>
          <p:cNvSpPr>
            <a:spLocks noGrp="1"/>
          </p:cNvSpPr>
          <p:nvPr>
            <p:ph idx="1"/>
          </p:nvPr>
        </p:nvSpPr>
        <p:spPr/>
        <p:txBody>
          <a:bodyPr/>
          <a:lstStyle/>
          <a:p>
            <a:pPr marL="0" indent="0">
              <a:buNone/>
            </a:pPr>
            <a:r>
              <a:rPr lang="en-US" dirty="0" smtClean="0"/>
              <a:t>Ram </a:t>
            </a:r>
            <a:r>
              <a:rPr lang="en-US" dirty="0" smtClean="0"/>
              <a:t>told </a:t>
            </a:r>
            <a:r>
              <a:rPr lang="en-US" dirty="0" err="1" smtClean="0"/>
              <a:t>Lakshman</a:t>
            </a:r>
            <a:r>
              <a:rPr lang="en-US" dirty="0" smtClean="0"/>
              <a:t>, “Yesterday, I met the only brother of the daughter of my grandmother.” Whom did Ram meet?</a:t>
            </a:r>
            <a:endParaRPr lang="en-IN" dirty="0" smtClean="0"/>
          </a:p>
          <a:p>
            <a:pPr marL="0" indent="0">
              <a:buAutoNum type="alphaLcParenBoth"/>
            </a:pPr>
            <a:r>
              <a:rPr lang="en-US" dirty="0" smtClean="0"/>
              <a:t> Cousin</a:t>
            </a:r>
            <a:endParaRPr lang="en-US" dirty="0"/>
          </a:p>
          <a:p>
            <a:pPr marL="0" indent="0">
              <a:buAutoNum type="alphaLcParenBoth"/>
            </a:pPr>
            <a:r>
              <a:rPr lang="en-US" dirty="0" smtClean="0"/>
              <a:t> Brother</a:t>
            </a:r>
            <a:r>
              <a:rPr lang="en-US" dirty="0" smtClean="0"/>
              <a:t>		</a:t>
            </a:r>
            <a:endParaRPr lang="en-US" dirty="0" smtClean="0"/>
          </a:p>
          <a:p>
            <a:pPr marL="0" indent="0">
              <a:buAutoNum type="alphaLcParenBoth"/>
            </a:pPr>
            <a:r>
              <a:rPr lang="en-US" dirty="0" smtClean="0"/>
              <a:t> Nephew</a:t>
            </a:r>
            <a:r>
              <a:rPr lang="en-US" dirty="0" smtClean="0"/>
              <a:t>	</a:t>
            </a:r>
            <a:endParaRPr lang="en-US" dirty="0"/>
          </a:p>
          <a:p>
            <a:pPr marL="0" indent="0">
              <a:buAutoNum type="alphaLcParenBoth"/>
            </a:pPr>
            <a:r>
              <a:rPr lang="en-US" dirty="0" smtClean="0"/>
              <a:t> </a:t>
            </a:r>
            <a:r>
              <a:rPr lang="en-US" dirty="0" smtClean="0"/>
              <a:t>Father</a:t>
            </a:r>
            <a:endParaRPr lang="en-IN" dirty="0" smtClean="0"/>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marL="0" indent="0">
              <a:buNone/>
            </a:pPr>
            <a:r>
              <a:rPr lang="en-US" dirty="0" smtClean="0"/>
              <a:t>The clue makes the man son of Ram’s grandmother i.e., the man can be Ram’s father or uncle. Since the options do not contain uncle, we have to conclude it is the </a:t>
            </a:r>
            <a:r>
              <a:rPr lang="en-US" dirty="0" smtClean="0"/>
              <a:t>father.</a:t>
            </a:r>
          </a:p>
          <a:p>
            <a:pPr marL="0" indent="0">
              <a:buNone/>
            </a:pPr>
            <a:endParaRPr lang="en-US" dirty="0"/>
          </a:p>
          <a:p>
            <a:pPr marL="0" indent="0">
              <a:buNone/>
            </a:pPr>
            <a:r>
              <a:rPr lang="en-US" dirty="0" smtClean="0"/>
              <a:t>So </a:t>
            </a:r>
            <a:r>
              <a:rPr lang="en-US" dirty="0" smtClean="0"/>
              <a:t>(d) </a:t>
            </a:r>
            <a:r>
              <a:rPr lang="en-US" dirty="0" smtClean="0"/>
              <a:t>is </a:t>
            </a:r>
            <a:r>
              <a:rPr lang="en-US" dirty="0" smtClean="0"/>
              <a:t>the right option.</a:t>
            </a:r>
            <a:endParaRPr lang="en-IN" dirty="0" smtClean="0"/>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12 - 14</a:t>
            </a:r>
            <a:endParaRPr lang="en-IN" dirty="0"/>
          </a:p>
        </p:txBody>
      </p:sp>
      <p:sp>
        <p:nvSpPr>
          <p:cNvPr id="3" name="Content Placeholder 2"/>
          <p:cNvSpPr>
            <a:spLocks noGrp="1"/>
          </p:cNvSpPr>
          <p:nvPr>
            <p:ph idx="1"/>
          </p:nvPr>
        </p:nvSpPr>
        <p:spPr/>
        <p:txBody>
          <a:bodyPr/>
          <a:lstStyle/>
          <a:p>
            <a:pPr marL="0" indent="0" algn="just">
              <a:buNone/>
            </a:pPr>
            <a:r>
              <a:rPr lang="en-US" b="1" dirty="0" smtClean="0"/>
              <a:t>Directions: </a:t>
            </a:r>
            <a:r>
              <a:rPr lang="en-US" dirty="0" smtClean="0"/>
              <a:t>Amitabh </a:t>
            </a:r>
            <a:r>
              <a:rPr lang="en-US" dirty="0" smtClean="0"/>
              <a:t>has a family of eight members. </a:t>
            </a:r>
            <a:r>
              <a:rPr lang="en-US" dirty="0" err="1" smtClean="0"/>
              <a:t>Prakash</a:t>
            </a:r>
            <a:r>
              <a:rPr lang="en-US" dirty="0" smtClean="0"/>
              <a:t> is the eldest male member of the family. </a:t>
            </a:r>
            <a:r>
              <a:rPr lang="en-US" dirty="0" err="1" smtClean="0"/>
              <a:t>Radhika</a:t>
            </a:r>
            <a:r>
              <a:rPr lang="en-US" dirty="0" smtClean="0"/>
              <a:t> is the daughter-in-law of </a:t>
            </a:r>
            <a:r>
              <a:rPr lang="en-US" dirty="0" err="1" smtClean="0"/>
              <a:t>Ramya</a:t>
            </a:r>
            <a:r>
              <a:rPr lang="en-US" dirty="0" smtClean="0"/>
              <a:t> and sister-in-law of </a:t>
            </a:r>
            <a:r>
              <a:rPr lang="en-US" dirty="0" err="1" smtClean="0"/>
              <a:t>Dhanush</a:t>
            </a:r>
            <a:r>
              <a:rPr lang="en-US" dirty="0" smtClean="0"/>
              <a:t> and Surya. Apart from </a:t>
            </a:r>
            <a:r>
              <a:rPr lang="en-US" dirty="0" err="1" smtClean="0"/>
              <a:t>Amitabh</a:t>
            </a:r>
            <a:r>
              <a:rPr lang="en-US" dirty="0" smtClean="0"/>
              <a:t> and </a:t>
            </a:r>
            <a:r>
              <a:rPr lang="en-US" dirty="0" err="1" smtClean="0"/>
              <a:t>Prakash</a:t>
            </a:r>
            <a:r>
              <a:rPr lang="en-US" dirty="0" smtClean="0"/>
              <a:t>, only </a:t>
            </a:r>
            <a:r>
              <a:rPr lang="en-US" dirty="0" err="1" smtClean="0"/>
              <a:t>Dhanush</a:t>
            </a:r>
            <a:r>
              <a:rPr lang="en-US" dirty="0" smtClean="0"/>
              <a:t> is a male member in the family. Surya is the aunt of Amitabh’s two daughters </a:t>
            </a:r>
            <a:r>
              <a:rPr lang="en-US" dirty="0" err="1" smtClean="0"/>
              <a:t>Diya</a:t>
            </a:r>
            <a:r>
              <a:rPr lang="en-US" dirty="0" smtClean="0"/>
              <a:t> and </a:t>
            </a:r>
            <a:r>
              <a:rPr lang="en-US" dirty="0" err="1" smtClean="0"/>
              <a:t>Anu</a:t>
            </a:r>
            <a:r>
              <a:rPr lang="en-US" dirty="0" smtClean="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12</a:t>
            </a:r>
            <a:endParaRPr lang="en-IN" dirty="0"/>
          </a:p>
        </p:txBody>
      </p:sp>
      <p:sp>
        <p:nvSpPr>
          <p:cNvPr id="3" name="Content Placeholder 2"/>
          <p:cNvSpPr>
            <a:spLocks noGrp="1"/>
          </p:cNvSpPr>
          <p:nvPr>
            <p:ph idx="1"/>
          </p:nvPr>
        </p:nvSpPr>
        <p:spPr/>
        <p:txBody>
          <a:bodyPr>
            <a:normAutofit/>
          </a:bodyPr>
          <a:lstStyle/>
          <a:p>
            <a:pPr>
              <a:buNone/>
            </a:pPr>
            <a:r>
              <a:rPr lang="en-US" dirty="0" smtClean="0"/>
              <a:t>How </a:t>
            </a:r>
            <a:r>
              <a:rPr lang="en-US" dirty="0" smtClean="0"/>
              <a:t>is </a:t>
            </a:r>
            <a:r>
              <a:rPr lang="en-US" dirty="0" err="1" smtClean="0"/>
              <a:t>Anu</a:t>
            </a:r>
            <a:r>
              <a:rPr lang="en-US" dirty="0" smtClean="0"/>
              <a:t> related to </a:t>
            </a:r>
            <a:r>
              <a:rPr lang="en-US" dirty="0" err="1" smtClean="0"/>
              <a:t>Dhanush</a:t>
            </a:r>
            <a:r>
              <a:rPr lang="en-US" dirty="0" smtClean="0"/>
              <a:t>?</a:t>
            </a:r>
            <a:endParaRPr lang="en-IN" dirty="0" smtClean="0"/>
          </a:p>
          <a:p>
            <a:pPr marL="514350" indent="-514350">
              <a:buAutoNum type="alphaLcParenBoth"/>
            </a:pPr>
            <a:r>
              <a:rPr lang="en-US" dirty="0" smtClean="0"/>
              <a:t>Grandmother</a:t>
            </a:r>
            <a:endParaRPr lang="en-US" dirty="0"/>
          </a:p>
          <a:p>
            <a:pPr marL="514350" indent="-514350">
              <a:buAutoNum type="alphaLcParenBoth"/>
            </a:pPr>
            <a:r>
              <a:rPr lang="en-US" dirty="0" smtClean="0"/>
              <a:t>Mother</a:t>
            </a:r>
            <a:r>
              <a:rPr lang="en-US" dirty="0" smtClean="0"/>
              <a:t>		</a:t>
            </a:r>
            <a:endParaRPr lang="en-US" dirty="0" smtClean="0"/>
          </a:p>
          <a:p>
            <a:pPr marL="514350" indent="-514350">
              <a:buAutoNum type="alphaLcParenBoth"/>
            </a:pPr>
            <a:r>
              <a:rPr lang="en-US" dirty="0" smtClean="0"/>
              <a:t>Niece</a:t>
            </a:r>
            <a:endParaRPr lang="en-US" dirty="0"/>
          </a:p>
          <a:p>
            <a:pPr marL="514350" indent="-514350">
              <a:buAutoNum type="alphaLcParenBoth"/>
            </a:pPr>
            <a:r>
              <a:rPr lang="en-US" dirty="0" smtClean="0"/>
              <a:t>Aunt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endParaRPr lang="en-IN" dirty="0"/>
          </a:p>
          <a:p>
            <a:pPr>
              <a:buNone/>
            </a:pPr>
            <a:r>
              <a:rPr lang="en-IN" dirty="0" smtClean="0"/>
              <a:t>So, </a:t>
            </a:r>
            <a:r>
              <a:rPr lang="en-US" dirty="0"/>
              <a:t>(c) </a:t>
            </a:r>
            <a:r>
              <a:rPr lang="en-US" dirty="0" smtClean="0"/>
              <a:t>Niece is the correct answer.</a:t>
            </a:r>
            <a:endParaRPr lang="en-IN" dirty="0" smtClean="0"/>
          </a:p>
        </p:txBody>
      </p:sp>
      <p:pic>
        <p:nvPicPr>
          <p:cNvPr id="4" name="Picture 2" descr="C:\Users\User\Deskto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217543"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13</a:t>
            </a:r>
            <a:endParaRPr lang="en-US" dirty="0"/>
          </a:p>
        </p:txBody>
      </p:sp>
      <p:sp>
        <p:nvSpPr>
          <p:cNvPr id="3" name="Content Placeholder 2"/>
          <p:cNvSpPr>
            <a:spLocks noGrp="1"/>
          </p:cNvSpPr>
          <p:nvPr>
            <p:ph idx="1"/>
          </p:nvPr>
        </p:nvSpPr>
        <p:spPr/>
        <p:txBody>
          <a:bodyPr>
            <a:normAutofit/>
          </a:bodyPr>
          <a:lstStyle/>
          <a:p>
            <a:pPr>
              <a:buNone/>
            </a:pPr>
            <a:r>
              <a:rPr lang="en-US" dirty="0"/>
              <a:t>Find the relation between </a:t>
            </a:r>
            <a:r>
              <a:rPr lang="en-US" dirty="0" err="1"/>
              <a:t>Radhika</a:t>
            </a:r>
            <a:r>
              <a:rPr lang="en-US" dirty="0"/>
              <a:t> and </a:t>
            </a:r>
            <a:r>
              <a:rPr lang="en-US" dirty="0" err="1"/>
              <a:t>Diya</a:t>
            </a:r>
            <a:r>
              <a:rPr lang="en-US" dirty="0"/>
              <a:t>?</a:t>
            </a:r>
            <a:endParaRPr lang="en-IN" dirty="0"/>
          </a:p>
          <a:p>
            <a:pPr marL="514350" indent="-514350">
              <a:buAutoNum type="alphaLcParenBoth"/>
            </a:pPr>
            <a:r>
              <a:rPr lang="en-US" dirty="0"/>
              <a:t>Sister-in-law					</a:t>
            </a:r>
          </a:p>
          <a:p>
            <a:pPr marL="514350" indent="-514350">
              <a:buNone/>
            </a:pPr>
            <a:r>
              <a:rPr lang="en-US" dirty="0"/>
              <a:t>(b) Aunt – Niece</a:t>
            </a:r>
            <a:endParaRPr lang="en-IN" dirty="0"/>
          </a:p>
          <a:p>
            <a:pPr>
              <a:buNone/>
            </a:pPr>
            <a:r>
              <a:rPr lang="en-US" dirty="0"/>
              <a:t>(c) Grandmother – Granddaughter		</a:t>
            </a:r>
          </a:p>
          <a:p>
            <a:pPr>
              <a:buNone/>
            </a:pPr>
            <a:r>
              <a:rPr lang="en-US" dirty="0"/>
              <a:t>(d) Mother – </a:t>
            </a:r>
            <a:r>
              <a:rPr lang="en-US" dirty="0" smtClean="0"/>
              <a:t>Daughter</a:t>
            </a:r>
            <a:endParaRPr lang="en-IN" dirty="0"/>
          </a:p>
        </p:txBody>
      </p:sp>
    </p:spTree>
    <p:extLst>
      <p:ext uri="{BB962C8B-B14F-4D97-AF65-F5344CB8AC3E}">
        <p14:creationId xmlns:p14="http://schemas.microsoft.com/office/powerpoint/2010/main" val="399332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Question 1</a:t>
            </a:r>
            <a:endParaRPr lang="en-IN" sz="4000" dirty="0"/>
          </a:p>
        </p:txBody>
      </p:sp>
      <p:sp>
        <p:nvSpPr>
          <p:cNvPr id="3" name="Content Placeholder 2"/>
          <p:cNvSpPr>
            <a:spLocks noGrp="1"/>
          </p:cNvSpPr>
          <p:nvPr>
            <p:ph idx="1"/>
          </p:nvPr>
        </p:nvSpPr>
        <p:spPr/>
        <p:txBody>
          <a:bodyPr>
            <a:normAutofit/>
          </a:bodyPr>
          <a:lstStyle/>
          <a:p>
            <a:pPr marL="0" indent="0" algn="just">
              <a:buNone/>
            </a:pPr>
            <a:r>
              <a:rPr lang="en-US" dirty="0" smtClean="0"/>
              <a:t> </a:t>
            </a:r>
            <a:r>
              <a:rPr lang="en-US" dirty="0" smtClean="0"/>
              <a:t>J</a:t>
            </a:r>
            <a:r>
              <a:rPr lang="en-US" dirty="0" smtClean="0"/>
              <a:t>, K, L, M and N went for a trek. J is the son of K, but K is not the father of J. L is the son of M, who is the brother of J. N is the wife of M. How is J related to M</a:t>
            </a:r>
            <a:r>
              <a:rPr lang="en-US" dirty="0" smtClean="0"/>
              <a:t>?</a:t>
            </a:r>
            <a:endParaRPr lang="en-IN" dirty="0" smtClean="0"/>
          </a:p>
          <a:p>
            <a:pPr algn="just">
              <a:buNone/>
            </a:pPr>
            <a:r>
              <a:rPr lang="en-US" dirty="0" smtClean="0"/>
              <a:t>(</a:t>
            </a:r>
            <a:r>
              <a:rPr lang="en-US" dirty="0" smtClean="0"/>
              <a:t>a) </a:t>
            </a:r>
            <a:r>
              <a:rPr lang="en-US" dirty="0" smtClean="0"/>
              <a:t>Nephew</a:t>
            </a:r>
          </a:p>
          <a:p>
            <a:pPr algn="just">
              <a:buNone/>
            </a:pPr>
            <a:r>
              <a:rPr lang="en-US" dirty="0" smtClean="0"/>
              <a:t>(b</a:t>
            </a:r>
            <a:r>
              <a:rPr lang="en-US" dirty="0" smtClean="0"/>
              <a:t>) Brother		</a:t>
            </a:r>
          </a:p>
          <a:p>
            <a:pPr algn="just">
              <a:buNone/>
            </a:pPr>
            <a:r>
              <a:rPr lang="en-US" dirty="0" smtClean="0"/>
              <a:t>(</a:t>
            </a:r>
            <a:r>
              <a:rPr lang="en-US" dirty="0" smtClean="0"/>
              <a:t>c) </a:t>
            </a:r>
            <a:r>
              <a:rPr lang="en-US" dirty="0" smtClean="0"/>
              <a:t>Father</a:t>
            </a:r>
          </a:p>
          <a:p>
            <a:pPr algn="just">
              <a:buNone/>
            </a:pPr>
            <a:r>
              <a:rPr lang="en-US" dirty="0"/>
              <a:t>(</a:t>
            </a:r>
            <a:r>
              <a:rPr lang="en-US" dirty="0" smtClean="0"/>
              <a:t>d</a:t>
            </a:r>
            <a:r>
              <a:rPr lang="en-US" dirty="0" smtClean="0"/>
              <a:t>) None of these</a:t>
            </a:r>
            <a:endParaRPr lang="en-IN" dirty="0" smtClean="0"/>
          </a:p>
          <a:p>
            <a:pPr marL="514350" indent="-514350" algn="just">
              <a:buNone/>
            </a:pPr>
            <a:endParaRPr lang="en-IN" dirty="0" smtClean="0"/>
          </a:p>
        </p:txBody>
      </p:sp>
    </p:spTree>
    <p:extLst>
      <p:ext uri="{BB962C8B-B14F-4D97-AF65-F5344CB8AC3E}">
        <p14:creationId xmlns:p14="http://schemas.microsoft.com/office/powerpoint/2010/main" val="9341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normAutofit lnSpcReduction="10000"/>
          </a:bodyPr>
          <a:lstStyle/>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r>
              <a:rPr lang="en-US" dirty="0"/>
              <a:t>(d) Mother – Daughter is the answer</a:t>
            </a:r>
            <a:r>
              <a:rPr lang="en-US" dirty="0" smtClean="0"/>
              <a:t>.</a:t>
            </a:r>
            <a:endParaRPr lang="en-IN" dirty="0"/>
          </a:p>
        </p:txBody>
      </p:sp>
      <p:pic>
        <p:nvPicPr>
          <p:cNvPr id="4" name="Picture 2" descr="C:\Users\User\Deskto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8217543"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14</a:t>
            </a:r>
            <a:endParaRPr lang="en-US" dirty="0"/>
          </a:p>
        </p:txBody>
      </p:sp>
      <p:sp>
        <p:nvSpPr>
          <p:cNvPr id="3" name="Content Placeholder 2"/>
          <p:cNvSpPr>
            <a:spLocks noGrp="1"/>
          </p:cNvSpPr>
          <p:nvPr>
            <p:ph idx="1"/>
          </p:nvPr>
        </p:nvSpPr>
        <p:spPr/>
        <p:txBody>
          <a:bodyPr/>
          <a:lstStyle/>
          <a:p>
            <a:pPr>
              <a:buNone/>
            </a:pPr>
            <a:r>
              <a:rPr lang="en-US" dirty="0" smtClean="0"/>
              <a:t>Who </a:t>
            </a:r>
            <a:r>
              <a:rPr lang="en-US" dirty="0"/>
              <a:t>is the husband of </a:t>
            </a:r>
            <a:r>
              <a:rPr lang="en-US" dirty="0" err="1"/>
              <a:t>Radhika</a:t>
            </a:r>
            <a:r>
              <a:rPr lang="en-US" dirty="0"/>
              <a:t>?</a:t>
            </a:r>
            <a:endParaRPr lang="en-IN" dirty="0"/>
          </a:p>
          <a:p>
            <a:pPr marL="514350" indent="-514350">
              <a:buAutoNum type="alphaLcParenBoth"/>
            </a:pPr>
            <a:r>
              <a:rPr lang="en-US" dirty="0" smtClean="0"/>
              <a:t>Amitabh</a:t>
            </a:r>
          </a:p>
          <a:p>
            <a:pPr marL="514350" indent="-514350">
              <a:buAutoNum type="alphaLcParenBoth"/>
            </a:pPr>
            <a:r>
              <a:rPr lang="en-US" dirty="0" err="1" smtClean="0"/>
              <a:t>Dhanush</a:t>
            </a:r>
            <a:endParaRPr lang="en-US" dirty="0" smtClean="0"/>
          </a:p>
          <a:p>
            <a:pPr marL="514350" indent="-514350">
              <a:buAutoNum type="alphaLcParenBoth"/>
            </a:pPr>
            <a:r>
              <a:rPr lang="en-US" dirty="0" err="1" smtClean="0"/>
              <a:t>Prakash</a:t>
            </a:r>
            <a:r>
              <a:rPr lang="en-US" dirty="0"/>
              <a:t>	</a:t>
            </a:r>
            <a:endParaRPr lang="en-US" dirty="0" smtClean="0"/>
          </a:p>
          <a:p>
            <a:pPr marL="514350" indent="-514350">
              <a:buAutoNum type="alphaLcParenBoth"/>
            </a:pPr>
            <a:r>
              <a:rPr lang="en-US" dirty="0" smtClean="0"/>
              <a:t>Cannot </a:t>
            </a:r>
            <a:r>
              <a:rPr lang="en-US" dirty="0"/>
              <a:t>be determined</a:t>
            </a:r>
            <a:endParaRPr lang="en-IN" dirty="0"/>
          </a:p>
          <a:p>
            <a:pPr marL="0" indent="0">
              <a:buNone/>
            </a:pPr>
            <a:endParaRPr lang="en-US" dirty="0"/>
          </a:p>
        </p:txBody>
      </p:sp>
    </p:spTree>
    <p:extLst>
      <p:ext uri="{BB962C8B-B14F-4D97-AF65-F5344CB8AC3E}">
        <p14:creationId xmlns:p14="http://schemas.microsoft.com/office/powerpoint/2010/main" val="19831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normAutofit lnSpcReduction="10000"/>
          </a:bodyPr>
          <a:lstStyle/>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endParaRPr lang="en-IN" dirty="0"/>
          </a:p>
          <a:p>
            <a:pPr>
              <a:buNone/>
            </a:pPr>
            <a:endParaRPr lang="en-IN" dirty="0" smtClean="0"/>
          </a:p>
          <a:p>
            <a:pPr>
              <a:buNone/>
            </a:pPr>
            <a:r>
              <a:rPr lang="en-US" dirty="0"/>
              <a:t>(a) </a:t>
            </a:r>
            <a:r>
              <a:rPr lang="en-US" dirty="0" smtClean="0"/>
              <a:t>Amitabh is the correct answer</a:t>
            </a:r>
            <a:endParaRPr lang="en-IN" dirty="0"/>
          </a:p>
        </p:txBody>
      </p:sp>
      <p:pic>
        <p:nvPicPr>
          <p:cNvPr id="7170" name="Picture 2" descr="C:\Users\User\Deskto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567226" cy="3528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15</a:t>
            </a:r>
            <a:endParaRPr lang="en-IN" dirty="0"/>
          </a:p>
        </p:txBody>
      </p:sp>
      <p:sp>
        <p:nvSpPr>
          <p:cNvPr id="3" name="Content Placeholder 2"/>
          <p:cNvSpPr>
            <a:spLocks noGrp="1"/>
          </p:cNvSpPr>
          <p:nvPr>
            <p:ph idx="1"/>
          </p:nvPr>
        </p:nvSpPr>
        <p:spPr/>
        <p:txBody>
          <a:bodyPr/>
          <a:lstStyle/>
          <a:p>
            <a:pPr marL="0" indent="0" algn="just">
              <a:buNone/>
            </a:pPr>
            <a:r>
              <a:rPr lang="en-US" dirty="0" smtClean="0"/>
              <a:t>A </a:t>
            </a:r>
            <a:r>
              <a:rPr lang="en-US" dirty="0" smtClean="0">
                <a:sym typeface="Wingdings"/>
              </a:rPr>
              <a:t></a:t>
            </a:r>
            <a:r>
              <a:rPr lang="en-US" dirty="0" smtClean="0"/>
              <a:t> B means A is the brother of B; A </a:t>
            </a:r>
            <a:r>
              <a:rPr lang="en-US" dirty="0" smtClean="0">
                <a:sym typeface="Wingdings"/>
              </a:rPr>
              <a:t></a:t>
            </a:r>
            <a:r>
              <a:rPr lang="en-US" dirty="0" smtClean="0"/>
              <a:t> B means A is the daughter of B; A </a:t>
            </a:r>
            <a:r>
              <a:rPr lang="en-US" dirty="0" smtClean="0">
                <a:sym typeface="Wingdings"/>
              </a:rPr>
              <a:t></a:t>
            </a:r>
            <a:r>
              <a:rPr lang="en-US" dirty="0" smtClean="0"/>
              <a:t> B means A is the sister of B. If A </a:t>
            </a:r>
            <a:r>
              <a:rPr lang="en-US" dirty="0" smtClean="0">
                <a:sym typeface="Wingdings"/>
              </a:rPr>
              <a:t></a:t>
            </a:r>
            <a:r>
              <a:rPr lang="en-US" dirty="0" smtClean="0"/>
              <a:t> B </a:t>
            </a:r>
            <a:r>
              <a:rPr lang="en-US" dirty="0" smtClean="0">
                <a:sym typeface="Wingdings"/>
              </a:rPr>
              <a:t></a:t>
            </a:r>
            <a:r>
              <a:rPr lang="en-US" dirty="0" smtClean="0"/>
              <a:t> C </a:t>
            </a:r>
            <a:r>
              <a:rPr lang="en-US" dirty="0" smtClean="0">
                <a:sym typeface="Wingdings"/>
              </a:rPr>
              <a:t></a:t>
            </a:r>
            <a:r>
              <a:rPr lang="en-US" dirty="0" smtClean="0"/>
              <a:t> D </a:t>
            </a:r>
            <a:r>
              <a:rPr lang="en-US" dirty="0" smtClean="0">
                <a:sym typeface="Wingdings"/>
              </a:rPr>
              <a:t></a:t>
            </a:r>
            <a:r>
              <a:rPr lang="en-US" dirty="0" smtClean="0"/>
              <a:t> E </a:t>
            </a:r>
            <a:r>
              <a:rPr lang="en-US" dirty="0" smtClean="0">
                <a:sym typeface="Wingdings"/>
              </a:rPr>
              <a:t></a:t>
            </a:r>
            <a:r>
              <a:rPr lang="en-US" dirty="0" smtClean="0"/>
              <a:t> F </a:t>
            </a:r>
            <a:r>
              <a:rPr lang="en-US" dirty="0" smtClean="0">
                <a:sym typeface="Wingdings"/>
              </a:rPr>
              <a:t></a:t>
            </a:r>
            <a:r>
              <a:rPr lang="en-US" dirty="0" smtClean="0"/>
              <a:t> G, then how many males and females are there respectively?</a:t>
            </a:r>
            <a:endParaRPr lang="en-IN" dirty="0" smtClean="0"/>
          </a:p>
          <a:p>
            <a:pPr marL="0" indent="0" algn="just">
              <a:buAutoNum type="alphaLcParenBoth"/>
            </a:pPr>
            <a:r>
              <a:rPr lang="en-US" dirty="0" smtClean="0"/>
              <a:t>4, 3			(b) 3, 4			</a:t>
            </a:r>
          </a:p>
          <a:p>
            <a:pPr marL="0" indent="0" algn="just">
              <a:buNone/>
            </a:pPr>
            <a:r>
              <a:rPr lang="en-US" dirty="0" smtClean="0"/>
              <a:t>(c) 5, 2			(d) Cannot be determined</a:t>
            </a:r>
            <a:endParaRPr lang="en-IN" dirty="0" smtClean="0"/>
          </a:p>
          <a:p>
            <a:pPr marL="0" indent="0"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lstStyle/>
          <a:p>
            <a:pPr marL="0" indent="0" algn="just">
              <a:buNone/>
            </a:pPr>
            <a:r>
              <a:rPr lang="en-US" dirty="0" smtClean="0"/>
              <a:t>Here, G’s sex is indeterminable. Hence, the answer cannot be </a:t>
            </a:r>
            <a:r>
              <a:rPr lang="en-US" dirty="0" smtClean="0"/>
              <a:t>determined.</a:t>
            </a:r>
          </a:p>
          <a:p>
            <a:pPr marL="0" indent="0" algn="just">
              <a:buNone/>
            </a:pPr>
            <a:endParaRPr lang="en-US" dirty="0"/>
          </a:p>
          <a:p>
            <a:pPr marL="0" indent="0" algn="just">
              <a:buNone/>
            </a:pPr>
            <a:r>
              <a:rPr lang="en-US" dirty="0" smtClean="0"/>
              <a:t>Option </a:t>
            </a:r>
            <a:r>
              <a:rPr lang="en-US" dirty="0" smtClean="0"/>
              <a:t>(d) is the answer.</a:t>
            </a:r>
            <a:endParaRPr lang="en-IN" dirty="0" smtClean="0"/>
          </a:p>
          <a:p>
            <a:pPr marL="0" indent="0"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Solution</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J is the son of K but K is not the father of J means that K must be the mother of J. Also, L is the son of M, who is the brother of J means that M and J must be brothers and L is M’s son. Also, since N is the wife of M, L must be N’s son also. Consolidating these relationships we get:</a:t>
            </a:r>
            <a:endParaRPr lang="en-IN" dirty="0" smtClean="0"/>
          </a:p>
          <a:p>
            <a:pPr marL="0" indent="0" algn="just">
              <a:buNone/>
            </a:pPr>
            <a:r>
              <a:rPr lang="en-US" dirty="0" smtClean="0"/>
              <a:t>K mother of M and J (brothers). Also, M’s wife is N and their son is L.</a:t>
            </a:r>
            <a:endParaRPr lang="en-IN" dirty="0" smtClean="0"/>
          </a:p>
          <a:p>
            <a:pPr marL="0" indent="0" algn="just">
              <a:buNone/>
            </a:pPr>
            <a:r>
              <a:rPr lang="en-US" dirty="0" smtClean="0"/>
              <a:t>J is M’s </a:t>
            </a:r>
            <a:r>
              <a:rPr lang="en-US" dirty="0" smtClean="0"/>
              <a:t>brother.</a:t>
            </a:r>
          </a:p>
          <a:p>
            <a:pPr marL="0" indent="0" algn="just">
              <a:buNone/>
            </a:pPr>
            <a:r>
              <a:rPr lang="en-US" dirty="0" smtClean="0"/>
              <a:t>Hence</a:t>
            </a:r>
            <a:r>
              <a:rPr lang="en-US" dirty="0" smtClean="0"/>
              <a:t>, (b) is correct option</a:t>
            </a:r>
            <a:r>
              <a:rPr lang="en-US" dirty="0" smtClean="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2</a:t>
            </a:r>
            <a:endParaRPr lang="en-IN" dirty="0"/>
          </a:p>
        </p:txBody>
      </p:sp>
      <p:sp>
        <p:nvSpPr>
          <p:cNvPr id="3" name="Content Placeholder 2"/>
          <p:cNvSpPr>
            <a:spLocks noGrp="1"/>
          </p:cNvSpPr>
          <p:nvPr>
            <p:ph idx="1"/>
          </p:nvPr>
        </p:nvSpPr>
        <p:spPr/>
        <p:txBody>
          <a:bodyPr/>
          <a:lstStyle/>
          <a:p>
            <a:pPr marL="0" indent="0" algn="just">
              <a:buNone/>
            </a:pPr>
            <a:r>
              <a:rPr lang="en-US" dirty="0" smtClean="0"/>
              <a:t>Sam’s </a:t>
            </a:r>
            <a:r>
              <a:rPr lang="en-US" dirty="0" smtClean="0"/>
              <a:t>father is the only son of James’s father. How is James related to Sam</a:t>
            </a:r>
            <a:r>
              <a:rPr lang="en-US" dirty="0" smtClean="0"/>
              <a:t>?</a:t>
            </a:r>
            <a:endParaRPr lang="en-IN" dirty="0" smtClean="0"/>
          </a:p>
          <a:p>
            <a:pPr marL="0" indent="0" algn="just">
              <a:buNone/>
            </a:pPr>
            <a:r>
              <a:rPr lang="en-US" dirty="0" smtClean="0"/>
              <a:t>(a) Father</a:t>
            </a:r>
            <a:r>
              <a:rPr lang="en-US" dirty="0" smtClean="0"/>
              <a:t>		                   </a:t>
            </a:r>
            <a:endParaRPr lang="en-US" dirty="0" smtClean="0"/>
          </a:p>
          <a:p>
            <a:pPr marL="0" indent="0" algn="just">
              <a:buNone/>
            </a:pPr>
            <a:r>
              <a:rPr lang="en-US" dirty="0" smtClean="0"/>
              <a:t>(</a:t>
            </a:r>
            <a:r>
              <a:rPr lang="en-US" dirty="0" smtClean="0"/>
              <a:t>b) </a:t>
            </a:r>
            <a:r>
              <a:rPr lang="en-US" dirty="0" smtClean="0"/>
              <a:t>Brother</a:t>
            </a:r>
            <a:endParaRPr lang="en-US" dirty="0" smtClean="0"/>
          </a:p>
          <a:p>
            <a:pPr marL="0" indent="0" algn="just">
              <a:buNone/>
            </a:pPr>
            <a:r>
              <a:rPr lang="en-US" dirty="0" smtClean="0"/>
              <a:t>(c) Can’t be </a:t>
            </a:r>
            <a:r>
              <a:rPr lang="en-US" dirty="0" smtClean="0"/>
              <a:t>determined</a:t>
            </a:r>
          </a:p>
          <a:p>
            <a:pPr marL="0" indent="0" algn="just">
              <a:buNone/>
            </a:pPr>
            <a:r>
              <a:rPr lang="en-US" dirty="0" smtClean="0"/>
              <a:t>(d</a:t>
            </a:r>
            <a:r>
              <a:rPr lang="en-US" dirty="0" smtClean="0"/>
              <a:t>) None of these</a:t>
            </a:r>
            <a:endParaRPr lang="en-IN" dirty="0" smtClean="0"/>
          </a:p>
          <a:p>
            <a:pPr marL="0" indent="0"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 y="0"/>
            <a:ext cx="8229600" cy="1143000"/>
          </a:xfrm>
        </p:spPr>
        <p:txBody>
          <a:bodyPr/>
          <a:lstStyle/>
          <a:p>
            <a:pPr algn="l"/>
            <a:r>
              <a:rPr lang="en-IN" dirty="0" smtClean="0"/>
              <a:t>Solution</a:t>
            </a:r>
            <a:endParaRPr lang="en-IN" dirty="0"/>
          </a:p>
        </p:txBody>
      </p:sp>
      <p:sp>
        <p:nvSpPr>
          <p:cNvPr id="3" name="Content Placeholder 2"/>
          <p:cNvSpPr>
            <a:spLocks noGrp="1"/>
          </p:cNvSpPr>
          <p:nvPr>
            <p:ph idx="1"/>
          </p:nvPr>
        </p:nvSpPr>
        <p:spPr>
          <a:xfrm>
            <a:off x="0" y="1052736"/>
            <a:ext cx="9144000" cy="5805264"/>
          </a:xfrm>
        </p:spPr>
        <p:txBody>
          <a:bodyPr>
            <a:normAutofit/>
          </a:bodyPr>
          <a:lstStyle/>
          <a:p>
            <a:pPr marL="0" indent="0">
              <a:buNone/>
            </a:pPr>
            <a:r>
              <a:rPr lang="en-US" dirty="0" smtClean="0"/>
              <a:t>Sam’s father being the only son of James’s father, means that James must be Sam’s </a:t>
            </a:r>
            <a:r>
              <a:rPr lang="en-US" dirty="0" smtClean="0"/>
              <a:t>father.</a:t>
            </a:r>
          </a:p>
          <a:p>
            <a:pPr marL="0" indent="0">
              <a:buNone/>
            </a:pPr>
            <a:r>
              <a:rPr lang="en-US" dirty="0" smtClean="0"/>
              <a:t>Option </a:t>
            </a:r>
            <a:r>
              <a:rPr lang="en-US" dirty="0" smtClean="0"/>
              <a:t>(a) is the answer</a:t>
            </a:r>
            <a:r>
              <a:rPr lang="en-US" dirty="0"/>
              <a:t>. </a:t>
            </a:r>
            <a:endParaRPr lang="en-IN" dirty="0"/>
          </a:p>
          <a:p>
            <a:pPr marL="0" indent="0">
              <a:buNone/>
            </a:pPr>
            <a:endParaRPr lang="en-US"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p:txBody>
      </p:sp>
      <p:pic>
        <p:nvPicPr>
          <p:cNvPr id="2050" name="Picture 2" descr="C:\Users\User\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21489"/>
            <a:ext cx="1738417" cy="38156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39752" y="4029164"/>
            <a:ext cx="3168352" cy="830997"/>
          </a:xfrm>
          <a:prstGeom prst="rect">
            <a:avLst/>
          </a:prstGeom>
          <a:noFill/>
        </p:spPr>
        <p:txBody>
          <a:bodyPr wrap="square" rtlCol="0">
            <a:spAutoFit/>
          </a:bodyPr>
          <a:lstStyle/>
          <a:p>
            <a:r>
              <a:rPr lang="en-US" sz="2400" dirty="0"/>
              <a:t>(Only son of James’s father should be James)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8" y="0"/>
            <a:ext cx="8229600" cy="1143000"/>
          </a:xfrm>
        </p:spPr>
        <p:txBody>
          <a:bodyPr/>
          <a:lstStyle/>
          <a:p>
            <a:pPr algn="l"/>
            <a:r>
              <a:rPr lang="en-IN" dirty="0"/>
              <a:t>Question </a:t>
            </a:r>
            <a:r>
              <a:rPr lang="en-IN" dirty="0" smtClean="0"/>
              <a:t>3</a:t>
            </a:r>
            <a:endParaRPr lang="en-IN" dirty="0"/>
          </a:p>
        </p:txBody>
      </p:sp>
      <p:sp>
        <p:nvSpPr>
          <p:cNvPr id="3" name="Content Placeholder 2"/>
          <p:cNvSpPr>
            <a:spLocks noGrp="1"/>
          </p:cNvSpPr>
          <p:nvPr>
            <p:ph idx="1"/>
          </p:nvPr>
        </p:nvSpPr>
        <p:spPr>
          <a:xfrm>
            <a:off x="0" y="1196752"/>
            <a:ext cx="9144000" cy="5661248"/>
          </a:xfrm>
        </p:spPr>
        <p:txBody>
          <a:bodyPr>
            <a:normAutofit/>
          </a:bodyPr>
          <a:lstStyle/>
          <a:p>
            <a:pPr marL="0" indent="0" algn="just">
              <a:buNone/>
            </a:pPr>
            <a:r>
              <a:rPr lang="en-US" dirty="0" smtClean="0"/>
              <a:t>a </a:t>
            </a:r>
            <a:r>
              <a:rPr lang="en-US" dirty="0" smtClean="0"/>
              <a:t>@ b means a is the daughter of b</a:t>
            </a:r>
            <a:endParaRPr lang="en-IN" dirty="0" smtClean="0"/>
          </a:p>
          <a:p>
            <a:pPr marL="0" indent="0" algn="just">
              <a:buNone/>
            </a:pPr>
            <a:r>
              <a:rPr lang="en-US" dirty="0" smtClean="0"/>
              <a:t>a </a:t>
            </a:r>
            <a:r>
              <a:rPr lang="en-US" dirty="0" smtClean="0"/>
              <a:t># b means a is the husband of b</a:t>
            </a:r>
            <a:endParaRPr lang="en-IN" dirty="0" smtClean="0"/>
          </a:p>
          <a:p>
            <a:pPr marL="0" indent="0" algn="just">
              <a:buNone/>
            </a:pPr>
            <a:r>
              <a:rPr lang="en-US" dirty="0" smtClean="0"/>
              <a:t>a </a:t>
            </a:r>
            <a:r>
              <a:rPr lang="en-US" dirty="0" smtClean="0"/>
              <a:t>$ b means a is the brother of b</a:t>
            </a:r>
            <a:endParaRPr lang="en-IN" dirty="0" smtClean="0"/>
          </a:p>
          <a:p>
            <a:pPr marL="0" indent="0" algn="just">
              <a:buNone/>
            </a:pPr>
            <a:r>
              <a:rPr lang="en-US" dirty="0" smtClean="0"/>
              <a:t>From the above information, if A @ B $ C @ D $ E @ F $ G, then what is the present generation of A? Assume that the oldest generation in this group is the first generation</a:t>
            </a:r>
            <a:r>
              <a:rPr lang="en-US" dirty="0" smtClean="0"/>
              <a:t>.</a:t>
            </a:r>
            <a:endParaRPr lang="en-IN" dirty="0" smtClean="0"/>
          </a:p>
          <a:p>
            <a:pPr marL="0" indent="0" algn="just">
              <a:buAutoNum type="alphaLcParenBoth"/>
            </a:pPr>
            <a:r>
              <a:rPr lang="en-US" dirty="0" smtClean="0"/>
              <a:t>2</a:t>
            </a:r>
            <a:r>
              <a:rPr lang="en-US" baseline="30000" dirty="0" smtClean="0"/>
              <a:t>nd</a:t>
            </a:r>
            <a:r>
              <a:rPr lang="en-US" dirty="0" smtClean="0"/>
              <a:t>			</a:t>
            </a:r>
            <a:r>
              <a:rPr lang="en-US" dirty="0" smtClean="0"/>
              <a:t>	(</a:t>
            </a:r>
            <a:r>
              <a:rPr lang="en-US" dirty="0" smtClean="0"/>
              <a:t>b) 3</a:t>
            </a:r>
            <a:r>
              <a:rPr lang="en-US" baseline="30000" dirty="0" smtClean="0"/>
              <a:t>rd</a:t>
            </a:r>
            <a:r>
              <a:rPr lang="en-US" dirty="0" smtClean="0"/>
              <a:t>			</a:t>
            </a:r>
          </a:p>
          <a:p>
            <a:pPr marL="0" indent="0" algn="just">
              <a:buNone/>
            </a:pPr>
            <a:r>
              <a:rPr lang="en-US" dirty="0" smtClean="0"/>
              <a:t>(c) 4</a:t>
            </a:r>
            <a:r>
              <a:rPr lang="en-US" baseline="30000" dirty="0" smtClean="0"/>
              <a:t>th</a:t>
            </a:r>
            <a:r>
              <a:rPr lang="en-US" dirty="0" smtClean="0"/>
              <a:t>			           (d) None of </a:t>
            </a:r>
            <a:r>
              <a:rPr lang="en-US" dirty="0" smtClean="0"/>
              <a:t>these</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88"/>
            <a:ext cx="8229600" cy="1143000"/>
          </a:xfrm>
        </p:spPr>
        <p:txBody>
          <a:bodyPr/>
          <a:lstStyle/>
          <a:p>
            <a:pPr algn="l"/>
            <a:r>
              <a:rPr lang="en-IN" dirty="0" smtClean="0"/>
              <a:t>Solution</a:t>
            </a:r>
            <a:endParaRPr lang="en-IN" dirty="0"/>
          </a:p>
        </p:txBody>
      </p:sp>
      <p:sp>
        <p:nvSpPr>
          <p:cNvPr id="3" name="Content Placeholder 2"/>
          <p:cNvSpPr>
            <a:spLocks noGrp="1"/>
          </p:cNvSpPr>
          <p:nvPr>
            <p:ph idx="1"/>
          </p:nvPr>
        </p:nvSpPr>
        <p:spPr>
          <a:xfrm>
            <a:off x="0" y="1196752"/>
            <a:ext cx="9144000" cy="5661248"/>
          </a:xfrm>
        </p:spPr>
        <p:txBody>
          <a:bodyPr>
            <a:normAutofit lnSpcReduction="10000"/>
          </a:bodyPr>
          <a:lstStyle/>
          <a:p>
            <a:pPr marL="0" indent="0" algn="just">
              <a:buNone/>
            </a:pPr>
            <a:r>
              <a:rPr lang="en-US" dirty="0" smtClean="0"/>
              <a:t>A @ B $ C @ D $ E @ F $ G means A is the daughter of B, B is the brother of C, C is the daughter of D, D is the brother of E, E is the daughter of F and F is the brother of G. Thus, if F and G are the first generation, D and E are the second, B and C are the third generation, A is the fourth generation. To solve this question in short, you only need to realize that the use of the @ sign signifies a generation change. Since the @ sign is used thrice, A must be the fourth </a:t>
            </a:r>
            <a:r>
              <a:rPr lang="en-US" dirty="0" smtClean="0"/>
              <a:t>generation.</a:t>
            </a:r>
          </a:p>
          <a:p>
            <a:pPr marL="0" indent="0" algn="just">
              <a:buNone/>
            </a:pPr>
            <a:endParaRPr lang="en-US" dirty="0"/>
          </a:p>
          <a:p>
            <a:pPr marL="0" indent="0" algn="just">
              <a:buNone/>
            </a:pPr>
            <a:r>
              <a:rPr lang="en-US" dirty="0" smtClean="0"/>
              <a:t>Hence</a:t>
            </a:r>
            <a:r>
              <a:rPr lang="en-US" dirty="0" smtClean="0"/>
              <a:t>, option (c) is the answer</a:t>
            </a:r>
            <a:r>
              <a:rPr lang="en-US" dirty="0" smtClean="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Question </a:t>
            </a:r>
            <a:r>
              <a:rPr lang="en-IN" dirty="0" smtClean="0"/>
              <a:t>4</a:t>
            </a:r>
            <a:endParaRPr lang="en-IN" dirty="0"/>
          </a:p>
        </p:txBody>
      </p:sp>
      <p:sp>
        <p:nvSpPr>
          <p:cNvPr id="3" name="Content Placeholder 2"/>
          <p:cNvSpPr>
            <a:spLocks noGrp="1"/>
          </p:cNvSpPr>
          <p:nvPr>
            <p:ph idx="1"/>
          </p:nvPr>
        </p:nvSpPr>
        <p:spPr/>
        <p:txBody>
          <a:bodyPr/>
          <a:lstStyle/>
          <a:p>
            <a:pPr marL="0" indent="0" algn="just">
              <a:buNone/>
            </a:pPr>
            <a:r>
              <a:rPr lang="en-US" dirty="0" smtClean="0"/>
              <a:t>Andy </a:t>
            </a:r>
            <a:r>
              <a:rPr lang="en-US" dirty="0" smtClean="0"/>
              <a:t>is the brother of </a:t>
            </a:r>
            <a:r>
              <a:rPr lang="en-US" dirty="0" err="1" smtClean="0"/>
              <a:t>Binoy</a:t>
            </a:r>
            <a:r>
              <a:rPr lang="en-US" dirty="0" smtClean="0"/>
              <a:t> and Cindy. Daisy is Cindy’s mother. Eliot is Andy’s father. Which of the following statement cannot be definitely true?</a:t>
            </a:r>
            <a:endParaRPr lang="en-IN" dirty="0" smtClean="0"/>
          </a:p>
          <a:p>
            <a:pPr marL="514350" indent="-514350" algn="just">
              <a:buAutoNum type="alphaLcParenBoth"/>
            </a:pPr>
            <a:r>
              <a:rPr lang="en-US" dirty="0" smtClean="0"/>
              <a:t>Eliot </a:t>
            </a:r>
            <a:r>
              <a:rPr lang="en-US" dirty="0" smtClean="0"/>
              <a:t>is </a:t>
            </a:r>
            <a:r>
              <a:rPr lang="en-US" dirty="0" err="1" smtClean="0"/>
              <a:t>Binoy’s</a:t>
            </a:r>
            <a:r>
              <a:rPr lang="en-US" dirty="0" smtClean="0"/>
              <a:t> </a:t>
            </a:r>
            <a:r>
              <a:rPr lang="en-US" dirty="0" smtClean="0"/>
              <a:t>father</a:t>
            </a:r>
            <a:endParaRPr lang="en-US" dirty="0" smtClean="0"/>
          </a:p>
          <a:p>
            <a:pPr marL="514350" indent="-514350" algn="just">
              <a:buAutoNum type="alphaLcParenBoth"/>
            </a:pPr>
            <a:r>
              <a:rPr lang="en-US" dirty="0" smtClean="0"/>
              <a:t>Daisy </a:t>
            </a:r>
            <a:r>
              <a:rPr lang="en-US" dirty="0" smtClean="0"/>
              <a:t>is Andy’s </a:t>
            </a:r>
            <a:r>
              <a:rPr lang="en-US" dirty="0" smtClean="0"/>
              <a:t>Mother</a:t>
            </a:r>
          </a:p>
          <a:p>
            <a:pPr marL="514350" indent="-514350" algn="just">
              <a:buAutoNum type="alphaLcParenBoth"/>
            </a:pPr>
            <a:r>
              <a:rPr lang="en-US" dirty="0" err="1" smtClean="0"/>
              <a:t>Binoy</a:t>
            </a:r>
            <a:r>
              <a:rPr lang="en-US" dirty="0" smtClean="0"/>
              <a:t> </a:t>
            </a:r>
            <a:r>
              <a:rPr lang="en-US" dirty="0" smtClean="0"/>
              <a:t>is </a:t>
            </a:r>
            <a:r>
              <a:rPr lang="en-US" dirty="0" err="1" smtClean="0"/>
              <a:t>Eliots’s</a:t>
            </a:r>
            <a:r>
              <a:rPr lang="en-US" dirty="0" smtClean="0"/>
              <a:t> son</a:t>
            </a:r>
            <a:endParaRPr lang="en-US" dirty="0"/>
          </a:p>
          <a:p>
            <a:pPr marL="514350" indent="-514350" algn="just">
              <a:buAutoNum type="alphaLcParenBoth"/>
            </a:pPr>
            <a:r>
              <a:rPr lang="en-US" dirty="0" smtClean="0"/>
              <a:t>Andy </a:t>
            </a:r>
            <a:r>
              <a:rPr lang="en-US" dirty="0" smtClean="0"/>
              <a:t>is Daisy’s </a:t>
            </a:r>
            <a:r>
              <a:rPr lang="en-US" dirty="0" smtClean="0"/>
              <a:t>son</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1285</Words>
  <Application>Microsoft Office PowerPoint</Application>
  <PresentationFormat>On-screen Show (4:3)</PresentationFormat>
  <Paragraphs>195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BLOOD RELATIONS</vt:lpstr>
      <vt:lpstr>Question 1</vt:lpstr>
      <vt:lpstr>Solution</vt:lpstr>
      <vt:lpstr>Question 2</vt:lpstr>
      <vt:lpstr>Solution</vt:lpstr>
      <vt:lpstr>Question 3</vt:lpstr>
      <vt:lpstr>Solution</vt:lpstr>
      <vt:lpstr>Question 4</vt:lpstr>
      <vt:lpstr>Solution</vt:lpstr>
      <vt:lpstr>Question 5</vt:lpstr>
      <vt:lpstr>Solution</vt:lpstr>
      <vt:lpstr>Question 6 - 7</vt:lpstr>
      <vt:lpstr>Question 6</vt:lpstr>
      <vt:lpstr>Solution</vt:lpstr>
      <vt:lpstr>Question 7</vt:lpstr>
      <vt:lpstr>Solution</vt:lpstr>
      <vt:lpstr>Question 8</vt:lpstr>
      <vt:lpstr>Solution</vt:lpstr>
      <vt:lpstr>Question 9</vt:lpstr>
      <vt:lpstr>Solution</vt:lpstr>
      <vt:lpstr>Question 10</vt:lpstr>
      <vt:lpstr>Solution</vt:lpstr>
      <vt:lpstr>Question 11</vt:lpstr>
      <vt:lpstr>Solution</vt:lpstr>
      <vt:lpstr>Question 12 - 14</vt:lpstr>
      <vt:lpstr>Question 12</vt:lpstr>
      <vt:lpstr>Solution</vt:lpstr>
      <vt:lpstr>Question 13</vt:lpstr>
      <vt:lpstr>Solution</vt:lpstr>
      <vt:lpstr>Question 14</vt:lpstr>
      <vt:lpstr>Solution</vt:lpstr>
      <vt:lpstr>Question 15</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Ape_jain</dc:creator>
  <cp:lastModifiedBy>User</cp:lastModifiedBy>
  <cp:revision>47</cp:revision>
  <dcterms:created xsi:type="dcterms:W3CDTF">2006-08-16T00:00:00Z</dcterms:created>
  <dcterms:modified xsi:type="dcterms:W3CDTF">2020-07-27T08:06:22Z</dcterms:modified>
</cp:coreProperties>
</file>