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19" r:id="rId4"/>
    <p:sldId id="320" r:id="rId5"/>
    <p:sldId id="318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4" y="617538"/>
            <a:ext cx="1039071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Formal Languages and Automata Theory(18IS54)</a:t>
            </a:r>
            <a:endParaRPr lang="en-I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038350" y="3991610"/>
            <a:ext cx="7607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Unit </a:t>
            </a:r>
            <a:r>
              <a:rPr lang="en-IN" altLang="en-US" sz="3600"/>
              <a:t>4</a:t>
            </a:r>
            <a:endParaRPr lang="en-I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670"/>
          </a:xfrm>
        </p:spPr>
        <p:txBody>
          <a:bodyPr>
            <a:normAutofit fontScale="90000"/>
          </a:bodyPr>
          <a:p>
            <a:r>
              <a:rPr lang="en-IN" altLang="en-US"/>
              <a:t>Deterministic PDA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177155"/>
          </a:xfrm>
        </p:spPr>
        <p:txBody>
          <a:bodyPr/>
          <a:p>
            <a:pPr marL="0" indent="0">
              <a:buNone/>
            </a:pPr>
            <a:r>
              <a:rPr lang="en-IN" altLang="en-US"/>
              <a:t>Definition  Let </a:t>
            </a:r>
            <a:r>
              <a:rPr lang="en-IN" altLang="en-US">
                <a:sym typeface="+mn-ea"/>
              </a:rPr>
              <a:t>M=(Q,</a:t>
            </a:r>
            <a:r>
              <a:rPr lang="en-US" smtClean="0">
                <a:sym typeface="+mn-ea"/>
              </a:rPr>
              <a:t>∑</a:t>
            </a:r>
            <a:r>
              <a:rPr lang="en-IN" altLang="en-US" smtClean="0">
                <a:sym typeface="+mn-ea"/>
              </a:rPr>
              <a:t>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Г</a:t>
            </a:r>
            <a:r>
              <a:rPr lang="en-IN" altLang="en-US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en-IN" altLang="en-US">
                <a:sym typeface="+mn-ea"/>
              </a:rPr>
              <a:t>δ,q</a:t>
            </a:r>
            <a:r>
              <a:rPr lang="en-IN" altLang="en-US" baseline="-25000">
                <a:sym typeface="+mn-ea"/>
              </a:rPr>
              <a:t>0,</a:t>
            </a:r>
            <a:r>
              <a:rPr lang="en-IN" altLang="en-US">
                <a:sym typeface="+mn-ea"/>
              </a:rPr>
              <a:t> Z</a:t>
            </a:r>
            <a:r>
              <a:rPr lang="en-IN" altLang="en-US" baseline="-25000">
                <a:sym typeface="+mn-ea"/>
              </a:rPr>
              <a:t>0</a:t>
            </a:r>
            <a:r>
              <a:rPr lang="en-IN" altLang="en-US">
                <a:sym typeface="+mn-ea"/>
              </a:rPr>
              <a:t>,A) be a PDA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PDA is deterministic if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1. δ(q,a,Z) has only one element.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2. If δ(q,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ε,Z) is not empty , then </a:t>
            </a:r>
            <a:r>
              <a:rPr lang="en-IN" altLang="en-US">
                <a:sym typeface="+mn-ea"/>
              </a:rPr>
              <a:t>δ(q,a,Z) should be empty.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Both conditions should be satisfied for PDA to be deterministic if one of the condition is false PDA is non deterministic.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535"/>
            <a:ext cx="10515600" cy="557974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IN" altLang="en-US">
                <a:sym typeface="+mn-ea"/>
              </a:rPr>
              <a:t>δ(q0,a,Z0) = (q0,aZ0)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δ(q0,b,Z0) = (q0,bZ0)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δ(q0,a,a) = (q0,aa)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δ(q0,b,a) = (q0,ba)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δ(q0,a,b) = (q0,ab)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δ(q0,b,b) = (q0,bb)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δ(q0,C,Z0) = (q1,Z0)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δ(q0,c,a) = (q1,a)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δ(q0,c,b) = (q1,b)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δ(q1,a,a) = (q1,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IN" altLang="en-US">
                <a:sym typeface="+mn-ea"/>
              </a:rPr>
              <a:t>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δ(q1,b,b) = (q1,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IN" altLang="en-US">
                <a:sym typeface="+mn-ea"/>
              </a:rPr>
              <a:t>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IN" altLang="en-US">
                <a:sym typeface="+mn-ea"/>
              </a:rPr>
              <a:t>,Z0) = (q2,Z0)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δ(q,a,Z) has only one element.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If there is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 transition then there should not be any transition from q1 when top of stack is Z0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δ(q1,a,Z0) it is true, so PDA is deterministic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755"/>
          </a:xfrm>
        </p:spPr>
        <p:txBody>
          <a:bodyPr>
            <a:normAutofit fontScale="90000"/>
          </a:bodyPr>
          <a:p>
            <a:r>
              <a:rPr lang="en-IN" altLang="en-US"/>
              <a:t>Turing Machine: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6755"/>
            <a:ext cx="10515600" cy="5848350"/>
          </a:xfrm>
        </p:spPr>
        <p:txBody>
          <a:bodyPr/>
          <a:p>
            <a:r>
              <a:rPr lang="en-IN" altLang="en-US"/>
              <a:t>Turing machine is modified version of PDA</a:t>
            </a:r>
            <a:endParaRPr lang="en-IN" altLang="en-US"/>
          </a:p>
          <a:p>
            <a:r>
              <a:rPr lang="en-IN" altLang="en-US"/>
              <a:t>TM uses a tape instead of stack to store the symbols.</a:t>
            </a:r>
            <a:endParaRPr lang="en-IN" altLang="en-US"/>
          </a:p>
          <a:p>
            <a:r>
              <a:rPr lang="en-IN" altLang="en-US"/>
              <a:t>Machine consists of finite control which can be any finite set of states.</a:t>
            </a:r>
            <a:endParaRPr lang="en-IN" altLang="en-US"/>
          </a:p>
          <a:p>
            <a:r>
              <a:rPr lang="en-IN" altLang="en-US"/>
              <a:t>There is a tape divided into cells and each cell can hold any one of finite number of symbols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The formal notation of turing machine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</a:t>
            </a:r>
            <a:r>
              <a:rPr lang="en-IN" altLang="en-US">
                <a:sym typeface="+mn-ea"/>
              </a:rPr>
              <a:t>M=(Q,</a:t>
            </a:r>
            <a:r>
              <a:rPr lang="en-US" smtClean="0">
                <a:sym typeface="+mn-ea"/>
              </a:rPr>
              <a:t>∑</a:t>
            </a:r>
            <a:r>
              <a:rPr lang="en-IN" altLang="en-US" smtClean="0">
                <a:sym typeface="+mn-ea"/>
              </a:rPr>
              <a:t>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Г</a:t>
            </a:r>
            <a:r>
              <a:rPr lang="en-IN" altLang="en-US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en-IN" altLang="en-US">
                <a:sym typeface="+mn-ea"/>
              </a:rPr>
              <a:t>δ,q</a:t>
            </a:r>
            <a:r>
              <a:rPr lang="en-IN" altLang="en-US" baseline="-25000">
                <a:sym typeface="+mn-ea"/>
              </a:rPr>
              <a:t>0,</a:t>
            </a:r>
            <a:r>
              <a:rPr lang="en-IN" altLang="en-US">
                <a:sym typeface="+mn-ea"/>
              </a:rPr>
              <a:t> B,F)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Г is the complete set of tape symbols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/>
              <a:t>B is a blank symbol</a:t>
            </a:r>
            <a:endParaRPr lang="en-IN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323850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x1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x2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.....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xi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.....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xn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670"/>
          </a:xfrm>
        </p:spPr>
        <p:txBody>
          <a:bodyPr>
            <a:normAutofit fontScale="90000"/>
          </a:bodyPr>
          <a:p>
            <a:r>
              <a:rPr lang="en-IN" altLang="en-US"/>
              <a:t>Construction of Turing Machine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930"/>
            <a:ext cx="10515600" cy="508635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IN" altLang="en-US"/>
              <a:t>Ex: Obtain a turing machine to accept the language L= { 0</a:t>
            </a:r>
            <a:r>
              <a:rPr lang="en-IN" altLang="en-US" baseline="30000"/>
              <a:t>n</a:t>
            </a:r>
            <a:r>
              <a:rPr lang="en-IN" altLang="en-US"/>
              <a:t>1</a:t>
            </a:r>
            <a:r>
              <a:rPr lang="en-IN" altLang="en-US" baseline="30000"/>
              <a:t>n </a:t>
            </a:r>
            <a:r>
              <a:rPr lang="en-IN" altLang="en-US"/>
              <a:t> | n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≥ 1}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</a:rPr>
              <a:t>00001111</a:t>
            </a:r>
            <a:endParaRPr lang="en-US" alt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</a:rPr>
              <a:t>                           q0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Step1: In state q0 replace 0 by X change the state to q1 and move the pointer towards right 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</a:rPr>
              <a:t>x0001111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(q0,0) = (q1,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,R)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Step2: In state q1 obtain leftmost 1 and replace it by y Move the control unit to leftmost 1. When it moves towards 1, symbols encountered may be 0 and y, Irrespective of symbol replace 0 by 0 and y by y remain in state q1 and move towards right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(q1,0) = (q1,0,R)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x0001111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(q1,y) = (q1,y,R)  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q1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9740"/>
            <a:ext cx="10515600" cy="60610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IN" altLang="en-US"/>
              <a:t>Step3: In state q1 if the input symbol to be scanned is 1 replace 1 by y, change the state to q2 and mo</a:t>
            </a:r>
            <a:r>
              <a:rPr lang="en-US" altLang="en-IN"/>
              <a:t>v</a:t>
            </a:r>
            <a:r>
              <a:rPr lang="en-IN" altLang="en-US"/>
              <a:t>e pointer towards left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(q1,1) = (q2,y,L)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x000y111             </a:t>
            </a:r>
            <a:endParaRPr lang="en-US" altLang="en-I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q2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Step4: Note that to obtain leftmost 0 we need to obtain rightmost X first. so we scan for rightmost X. During this process we may encounter y and 0's . Replace y by y and 0 by 0 remain in state q2 and more unit towards left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(q2,y) = (q2,y,L)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x000y111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(q2,0) = (q2,0,L)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q2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Step5: Now we have obtained rightmost X to get leftmost 0 replace x by x change to q0 and move towards right.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(q2,x) = (q0,X,R)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xxxxyyyy</a:t>
            </a:r>
            <a:endParaRPr lang="en-US" altLang="en-I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        q0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020"/>
            <a:ext cx="10537825" cy="61468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IN" altLang="en-US"/>
              <a:t>Step6: In state q0, if scanned symbol is y it means there are no more 0's If there are no 0's we see that there are no 1's. Further can change state to q3 replace y by y and move pointer towards right.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(q0,y) = (q3,y,R)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state q3 must see that there are only y's and  no more 1's o scan y and remain in q3 only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xxxxyyyyB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(q3,y) = (q3,y,R)                        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q3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If symbol scanned is blank then end of string is encountered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(q3,B) = (q4,B,R)                                 </a:t>
            </a: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xxxxyyyyBB</a:t>
            </a:r>
            <a:endParaRPr lang="en-US" altLang="en-I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I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                                            q4                                             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45" y="180975"/>
            <a:ext cx="10515600" cy="682625"/>
          </a:xfrm>
        </p:spPr>
        <p:txBody>
          <a:bodyPr>
            <a:normAutofit fontScale="90000"/>
          </a:bodyPr>
          <a:p>
            <a:r>
              <a:rPr lang="en-IN" altLang="en-US"/>
              <a:t>Transition diagram</a:t>
            </a:r>
            <a:endParaRPr lang="en-IN" altLang="en-US"/>
          </a:p>
        </p:txBody>
      </p:sp>
      <p:sp>
        <p:nvSpPr>
          <p:cNvPr id="4" name="Oval 3"/>
          <p:cNvSpPr/>
          <p:nvPr/>
        </p:nvSpPr>
        <p:spPr>
          <a:xfrm>
            <a:off x="2134870" y="28365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q0</a:t>
            </a:r>
            <a:endParaRPr lang="en-IN" altLang="en-US"/>
          </a:p>
        </p:txBody>
      </p:sp>
      <p:sp>
        <p:nvSpPr>
          <p:cNvPr id="5" name="Oval 4"/>
          <p:cNvSpPr/>
          <p:nvPr/>
        </p:nvSpPr>
        <p:spPr>
          <a:xfrm>
            <a:off x="4987925" y="28365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q1</a:t>
            </a:r>
            <a:endParaRPr lang="en-IN" alt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49270" y="3293745"/>
            <a:ext cx="1938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5902325" y="3293745"/>
            <a:ext cx="21685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7"/>
            <a:endCxn id="5" idx="0"/>
          </p:cNvCxnSpPr>
          <p:nvPr/>
        </p:nvCxnSpPr>
        <p:spPr>
          <a:xfrm rot="16200000" flipV="1">
            <a:off x="5539105" y="2741930"/>
            <a:ext cx="133985" cy="323215"/>
          </a:xfrm>
          <a:prstGeom prst="curvedConnector3">
            <a:avLst>
              <a:gd name="adj1" fmla="val 116919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676650" y="2836545"/>
            <a:ext cx="683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0|x,R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468110" y="2719070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1|</a:t>
            </a:r>
            <a:r>
              <a:rPr lang="en-IN" altLang="en-US"/>
              <a:t> y , L</a:t>
            </a:r>
            <a:endParaRPr lang="en-IN" altLang="en-US"/>
          </a:p>
        </p:txBody>
      </p:sp>
      <p:sp>
        <p:nvSpPr>
          <p:cNvPr id="18" name="Oval 17"/>
          <p:cNvSpPr/>
          <p:nvPr/>
        </p:nvSpPr>
        <p:spPr>
          <a:xfrm>
            <a:off x="8288655" y="28409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q2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444490" y="863600"/>
            <a:ext cx="65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y|y,R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767705" y="1231900"/>
            <a:ext cx="700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0|0,R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9086215" y="2468245"/>
            <a:ext cx="672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0|0,L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9072245" y="2099945"/>
            <a:ext cx="631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y|y,L</a:t>
            </a:r>
            <a:endParaRPr lang="en-IN" altLang="en-US"/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8679180" y="2624455"/>
            <a:ext cx="133985" cy="323215"/>
          </a:xfrm>
          <a:prstGeom prst="curvedConnector3">
            <a:avLst>
              <a:gd name="adj1" fmla="val 116919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8" idx="3"/>
            <a:endCxn id="4" idx="5"/>
          </p:cNvCxnSpPr>
          <p:nvPr/>
        </p:nvCxnSpPr>
        <p:spPr>
          <a:xfrm rot="5400000" flipH="1">
            <a:off x="5666740" y="864870"/>
            <a:ext cx="4445" cy="5507355"/>
          </a:xfrm>
          <a:prstGeom prst="curvedConnector3">
            <a:avLst>
              <a:gd name="adj1" fmla="val -837142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824345" y="4102735"/>
            <a:ext cx="667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x|x,R</a:t>
            </a:r>
            <a:endParaRPr lang="en-IN" altLang="en-US"/>
          </a:p>
        </p:txBody>
      </p:sp>
      <p:sp>
        <p:nvSpPr>
          <p:cNvPr id="21" name="Oval 20"/>
          <p:cNvSpPr/>
          <p:nvPr/>
        </p:nvSpPr>
        <p:spPr>
          <a:xfrm>
            <a:off x="2134870" y="41783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q3</a:t>
            </a:r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2134870" y="5787390"/>
            <a:ext cx="906780" cy="872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33930" y="5904230"/>
            <a:ext cx="708025" cy="638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q4</a:t>
            </a:r>
            <a:endParaRPr lang="en-IN" altLang="en-US"/>
          </a:p>
        </p:txBody>
      </p:sp>
      <p:cxnSp>
        <p:nvCxnSpPr>
          <p:cNvPr id="25" name="Straight Arrow Connector 24"/>
          <p:cNvCxnSpPr>
            <a:stCxn id="4" idx="4"/>
            <a:endCxn id="21" idx="0"/>
          </p:cNvCxnSpPr>
          <p:nvPr/>
        </p:nvCxnSpPr>
        <p:spPr>
          <a:xfrm>
            <a:off x="2592070" y="3750945"/>
            <a:ext cx="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</p:cNvCxnSpPr>
          <p:nvPr/>
        </p:nvCxnSpPr>
        <p:spPr>
          <a:xfrm>
            <a:off x="2592070" y="5092700"/>
            <a:ext cx="1905" cy="602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1" idx="2"/>
            <a:endCxn id="21" idx="1"/>
          </p:cNvCxnSpPr>
          <p:nvPr/>
        </p:nvCxnSpPr>
        <p:spPr>
          <a:xfrm rot="10800000" flipH="1">
            <a:off x="2134235" y="4311650"/>
            <a:ext cx="133985" cy="323215"/>
          </a:xfrm>
          <a:prstGeom prst="curvedConnector4">
            <a:avLst>
              <a:gd name="adj1" fmla="val -751658"/>
              <a:gd name="adj2" fmla="val 215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508635" y="4102735"/>
            <a:ext cx="65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y|y,R</a:t>
            </a:r>
            <a:endParaRPr lang="en-IN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2679065" y="3810000"/>
            <a:ext cx="65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y|y,R</a:t>
            </a:r>
            <a:endParaRPr lang="en-IN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2816860" y="5327015"/>
            <a:ext cx="715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B|B,R</a:t>
            </a:r>
            <a:endParaRPr lang="en-IN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39520" y="3261360"/>
            <a:ext cx="907415" cy="23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918845" y="2836545"/>
            <a:ext cx="60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start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pPr algn="ctr"/>
            <a:r>
              <a:rPr lang="en-IN" altLang="en-US"/>
              <a:t>PDA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695"/>
            <a:ext cx="10515600" cy="5188585"/>
          </a:xfrm>
        </p:spPr>
        <p:txBody>
          <a:bodyPr>
            <a:normAutofit lnSpcReduction="10000"/>
          </a:bodyPr>
          <a:p>
            <a:r>
              <a:rPr lang="en-IN" altLang="en-US">
                <a:sym typeface="+mn-ea"/>
              </a:rPr>
              <a:t>Finite automata is used to recognize regular languages.</a:t>
            </a:r>
            <a:endParaRPr lang="en-IN" altLang="en-US"/>
          </a:p>
          <a:p>
            <a:r>
              <a:rPr lang="en-IN" altLang="en-US">
                <a:sym typeface="+mn-ea"/>
              </a:rPr>
              <a:t>Automaton may require additional amount of storage.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PDA is a seven tuple notation</a:t>
            </a:r>
            <a:endParaRPr lang="en-IN" altLang="en-US"/>
          </a:p>
          <a:p>
            <a:r>
              <a:rPr lang="en-IN" altLang="en-US"/>
              <a:t>M=(Q,</a:t>
            </a:r>
            <a:r>
              <a:rPr lang="en-US" smtClean="0">
                <a:sym typeface="+mn-ea"/>
              </a:rPr>
              <a:t>∑</a:t>
            </a:r>
            <a:r>
              <a:rPr lang="en-IN" altLang="en-US" smtClean="0">
                <a:sym typeface="+mn-ea"/>
              </a:rPr>
              <a:t>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Г</a:t>
            </a:r>
            <a:r>
              <a:rPr lang="en-IN" altLang="en-US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en-IN" altLang="en-US">
                <a:sym typeface="+mn-ea"/>
              </a:rPr>
              <a:t>δ,q</a:t>
            </a:r>
            <a:r>
              <a:rPr lang="en-IN" altLang="en-US" baseline="-25000">
                <a:sym typeface="+mn-ea"/>
              </a:rPr>
              <a:t>0,</a:t>
            </a:r>
            <a:r>
              <a:rPr lang="en-IN" altLang="en-US">
                <a:sym typeface="+mn-ea"/>
              </a:rPr>
              <a:t> Z</a:t>
            </a:r>
            <a:r>
              <a:rPr lang="en-IN" altLang="en-US" baseline="-25000">
                <a:sym typeface="+mn-ea"/>
              </a:rPr>
              <a:t>0</a:t>
            </a:r>
            <a:r>
              <a:rPr lang="en-IN" altLang="en-US">
                <a:sym typeface="+mn-ea"/>
              </a:rPr>
              <a:t>,A)</a:t>
            </a:r>
            <a:endParaRPr lang="en-IN" altLang="en-US">
              <a:sym typeface="+mn-ea"/>
            </a:endParaRPr>
          </a:p>
          <a:p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Q is set of finite states</a:t>
            </a:r>
            <a:endParaRPr lang="en-IN" altLang="en-US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mtClean="0">
                <a:sym typeface="+mn-ea"/>
              </a:rPr>
              <a:t>∑ </a:t>
            </a:r>
            <a:r>
              <a:rPr lang="en-IN" altLang="en-US" smtClean="0">
                <a:sym typeface="+mn-ea"/>
              </a:rPr>
              <a:t>is set of input alphabets</a:t>
            </a:r>
            <a:endParaRPr lang="en-IN" altLang="en-US" smtClean="0">
              <a:sym typeface="+mn-ea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Г is content of stack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>
                <a:sym typeface="+mn-ea"/>
              </a:rPr>
              <a:t>δ is set of transitions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Z</a:t>
            </a:r>
            <a:r>
              <a:rPr lang="en-IN" altLang="en-US" baseline="-25000">
                <a:sym typeface="+mn-ea"/>
              </a:rPr>
              <a:t>0</a:t>
            </a:r>
            <a:r>
              <a:rPr lang="en-IN" altLang="en-US">
                <a:sym typeface="+mn-ea"/>
              </a:rPr>
              <a:t> is initial symbol on the stack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A subset of Q which is set of final states</a:t>
            </a:r>
            <a:endParaRPr lang="en-IN" altLang="en-US">
              <a:sym typeface="+mn-ea"/>
            </a:endParaRPr>
          </a:p>
          <a:p>
            <a:endParaRPr lang="en-IN" altLang="en-US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705"/>
          </a:xfrm>
        </p:spPr>
        <p:txBody>
          <a:bodyPr>
            <a:normAutofit fontScale="90000"/>
          </a:bodyPr>
          <a:p>
            <a:pPr algn="ctr"/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</a:rPr>
              <a:t>PDA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515"/>
            <a:ext cx="10515600" cy="4351338"/>
          </a:xfrm>
        </p:spPr>
        <p:txBody>
          <a:bodyPr/>
          <a:p>
            <a:r>
              <a:rPr lang="en-IN" altLang="en-US"/>
              <a:t>Transition function takes three parameters </a:t>
            </a:r>
            <a:endParaRPr lang="en-IN" altLang="en-US"/>
          </a:p>
          <a:p>
            <a:r>
              <a:rPr lang="en-IN" altLang="en-US">
                <a:sym typeface="+mn-ea"/>
              </a:rPr>
              <a:t>δ(state,input symbol,stack symbol) = (next state, stack symbol)</a:t>
            </a:r>
            <a:endParaRPr lang="en-IN" altLang="en-US">
              <a:sym typeface="+mn-ea"/>
            </a:endParaRPr>
          </a:p>
          <a:p>
            <a:r>
              <a:rPr lang="en-IN" altLang="en-US"/>
              <a:t> </a:t>
            </a:r>
            <a:r>
              <a:rPr lang="en-IN" altLang="en-US">
                <a:sym typeface="+mn-ea"/>
              </a:rPr>
              <a:t>δ(p,a,Z) = (q,r) means in state p on scanning input symbol a when top of the stack is Z the machine enters into state q and topmost symbol Z on stack is replaced by r.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δ(P,a,Z) = (q,aZ)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   PDA is in current state p after scanning input symbol 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Є </a:t>
            </a:r>
            <a:r>
              <a:rPr lang="en-US" smtClean="0">
                <a:sym typeface="+mn-ea"/>
              </a:rPr>
              <a:t>∑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Z Є Г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is on top of stack then PDA enters in to new state q pushing a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Є </a:t>
            </a:r>
            <a:r>
              <a:rPr lang="en-US" smtClean="0">
                <a:sym typeface="+mn-ea"/>
              </a:rPr>
              <a:t>∑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on to the stack</a:t>
            </a:r>
            <a:endParaRPr lang="en-IN" altLang="en-US">
              <a:sym typeface="+mn-ea"/>
            </a:endParaRPr>
          </a:p>
          <a:p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160"/>
          </a:xfrm>
        </p:spPr>
        <p:txBody>
          <a:bodyPr>
            <a:normAutofit fontScale="90000"/>
          </a:bodyPr>
          <a:p>
            <a:pPr algn="ctr"/>
            <a:r>
              <a:rPr lang="en-IN" altLang="en-US"/>
              <a:t>Pushdown Automata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70"/>
            <a:ext cx="10515600" cy="5020310"/>
          </a:xfrm>
        </p:spPr>
        <p:txBody>
          <a:bodyPr>
            <a:normAutofit fontScale="90000"/>
          </a:bodyPr>
          <a:p>
            <a:r>
              <a:rPr lang="en-IN" altLang="en-US"/>
              <a:t>Ex: Consider a language L=wCw</a:t>
            </a:r>
            <a:r>
              <a:rPr lang="en-IN" altLang="en-US" baseline="30000"/>
              <a:t>R</a:t>
            </a:r>
            <a:r>
              <a:rPr lang="en-IN" altLang="en-US"/>
              <a:t> where </a:t>
            </a:r>
            <a:r>
              <a:rPr lang="en-IN" altLang="en-US">
                <a:sym typeface="+mn-ea"/>
              </a:rPr>
              <a:t>w</a:t>
            </a:r>
            <a:r>
              <a:rPr lang="en-IN" altLang="en-US" baseline="30000">
                <a:sym typeface="+mn-ea"/>
              </a:rPr>
              <a:t>R </a:t>
            </a:r>
            <a:r>
              <a:rPr lang="en-IN" altLang="en-US">
                <a:sym typeface="+mn-ea"/>
              </a:rPr>
              <a:t> is reverse of w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	letter C is the middle of the string. Machine will be in start state q0 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   In this state keep on pushing all input symbols on to stack till C is encountered.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Immediately after reading C change the state to q1, we have passed middle of the string for each character encountered after midpoint, there will be corresponding character on the stack.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So in state q1 after scanning input symbol compare it with most recently pushed symbol on to the stack.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If they are same discard both the symbols and scan next symbol. Compare it with symbol on the stack and repeat the process and remain in state q1.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If there is mismatch machine halts and string will be rejected.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Once the last symbol in the input is matched with symbol on to the stack finally stack is empty.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Once empty it is evident given string is palindrome.</a:t>
            </a: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altLang="en-US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815"/>
          </a:xfrm>
        </p:spPr>
        <p:txBody>
          <a:bodyPr>
            <a:normAutofit fontScale="90000"/>
          </a:bodyPr>
          <a:p>
            <a:r>
              <a:rPr lang="en-IN" altLang="en-US"/>
              <a:t>Example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5133975"/>
          </a:xfrm>
        </p:spPr>
        <p:txBody>
          <a:bodyPr/>
          <a:p>
            <a:pPr marL="0" indent="0">
              <a:buNone/>
            </a:pPr>
            <a:r>
              <a:rPr lang="en-IN" altLang="en-US"/>
              <a:t>Obtain a PDA to accept the language L(M) = {wCw</a:t>
            </a:r>
            <a:r>
              <a:rPr lang="en-IN" altLang="en-US" baseline="30000"/>
              <a:t>R</a:t>
            </a:r>
            <a:r>
              <a:rPr lang="en-IN" altLang="en-US" baseline="-25000"/>
              <a:t> </a:t>
            </a:r>
            <a:r>
              <a:rPr lang="en-IN" altLang="en-US"/>
              <a:t> | w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Є (a+b)* where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w</a:t>
            </a:r>
            <a:r>
              <a:rPr lang="en-IN" altLang="en-US" baseline="30000">
                <a:sym typeface="+mn-ea"/>
              </a:rPr>
              <a:t>R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reverse of w } 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9470" y="2253615"/>
            <a:ext cx="107048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L(M) = { wCw</a:t>
            </a:r>
            <a:r>
              <a:rPr lang="en-IN" altLang="en-US" baseline="30000"/>
              <a:t>R</a:t>
            </a:r>
            <a:r>
              <a:rPr lang="en-IN" altLang="en-US"/>
              <a:t> i.e if w= abb w</a:t>
            </a:r>
            <a:r>
              <a:rPr lang="en-IN" altLang="en-US" baseline="30000"/>
              <a:t>R</a:t>
            </a:r>
            <a:r>
              <a:rPr lang="en-IN" altLang="en-US"/>
              <a:t> = bba}</a:t>
            </a:r>
            <a:endParaRPr lang="en-IN" altLang="en-US"/>
          </a:p>
          <a:p>
            <a:r>
              <a:rPr lang="en-IN" altLang="en-US"/>
              <a:t>General procedure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push all scanned symbols onto the stack till </a:t>
            </a:r>
            <a:r>
              <a:rPr lang="en-US" altLang="en-IN"/>
              <a:t>it</a:t>
            </a:r>
            <a:r>
              <a:rPr lang="en-IN" altLang="en-US"/>
              <a:t> encounters C.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Once passes middle string if string is palindrome for each scanned input symbol there should be corresponding symbol( same as input symbol) on the stack.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Finally there is not input and stack is empty, can confirm string is palindrome.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Step1: input symbols are a or b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	q0 is the initial state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	Z0 is initial symbol on the stack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	In q0 when top of the stack is Z0 wheather input symbol is either a or b push it on to the stack and 	remain in q0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25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145"/>
            <a:ext cx="10515600" cy="5017135"/>
          </a:xfrm>
        </p:spPr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δ(q0,a,Z0) = (q0,aZ0)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δ(q0,b,Z0) = (q0,bZ0)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stack may contain either a or b. Irrespectiveof what is input keep pushing all symbols on the stack till C is encountered.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δ(q0,a,a) = (q0,aa)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δ(q0,b,a) = (q0,ba)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δ(q0,a,b) = (q0,ab)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δ(q0,b,b) = (q0,bb)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880"/>
            <a:ext cx="10515600" cy="5740400"/>
          </a:xfrm>
        </p:spPr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Step2: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δ(q0,C,Z0) = (q1,Z0)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δ(q0,C,a) = (q1,a)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δ(q0,C,b) = (q1,b)             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Step3: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δ(q1,a,a) = (q1,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IN" altLang="en-US">
                <a:sym typeface="+mn-ea"/>
              </a:rPr>
              <a:t>)      abbCbba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δ(q1,b,b) = (q1,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IN" altLang="en-US">
                <a:sym typeface="+mn-ea"/>
              </a:rPr>
              <a:t>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Step4: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δ(q1,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r>
              <a:rPr lang="en-IN" altLang="en-US">
                <a:sym typeface="+mn-ea"/>
              </a:rPr>
              <a:t>,Z0) = (q2,Z0)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134870" y="28365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q0</a:t>
            </a:r>
            <a:endParaRPr lang="en-IN" altLang="en-US"/>
          </a:p>
        </p:txBody>
      </p:sp>
      <p:sp>
        <p:nvSpPr>
          <p:cNvPr id="5" name="Oval 4"/>
          <p:cNvSpPr/>
          <p:nvPr/>
        </p:nvSpPr>
        <p:spPr>
          <a:xfrm>
            <a:off x="4987925" y="28365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q1</a:t>
            </a:r>
            <a:endParaRPr lang="en-IN" alt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49270" y="3293745"/>
            <a:ext cx="19386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5902325" y="3293745"/>
            <a:ext cx="21685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7"/>
            <a:endCxn id="4" idx="0"/>
          </p:cNvCxnSpPr>
          <p:nvPr/>
        </p:nvCxnSpPr>
        <p:spPr>
          <a:xfrm rot="16200000" flipV="1">
            <a:off x="2686050" y="2741930"/>
            <a:ext cx="133985" cy="323215"/>
          </a:xfrm>
          <a:prstGeom prst="curvedConnector3">
            <a:avLst>
              <a:gd name="adj1" fmla="val 11260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7"/>
            <a:endCxn id="5" idx="0"/>
          </p:cNvCxnSpPr>
          <p:nvPr/>
        </p:nvCxnSpPr>
        <p:spPr>
          <a:xfrm rot="16200000" flipV="1">
            <a:off x="5539105" y="2741930"/>
            <a:ext cx="133985" cy="323215"/>
          </a:xfrm>
          <a:prstGeom prst="curvedConnector3">
            <a:avLst>
              <a:gd name="adj1" fmla="val 116919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112010" y="4065270"/>
            <a:ext cx="1435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a, Z0 | aZ0</a:t>
            </a:r>
            <a:endParaRPr lang="en-IN" altLang="en-US"/>
          </a:p>
          <a:p>
            <a:r>
              <a:rPr lang="en-IN" altLang="en-US"/>
              <a:t>b,Z0 | bZ0</a:t>
            </a:r>
            <a:endParaRPr lang="en-IN" altLang="en-US"/>
          </a:p>
          <a:p>
            <a:r>
              <a:rPr lang="en-IN" altLang="en-US"/>
              <a:t>a,a | aa</a:t>
            </a:r>
            <a:endParaRPr lang="en-IN" altLang="en-US"/>
          </a:p>
          <a:p>
            <a:r>
              <a:rPr lang="en-IN" altLang="en-US"/>
              <a:t>b,a | ba</a:t>
            </a:r>
            <a:endParaRPr lang="en-IN" altLang="en-US"/>
          </a:p>
          <a:p>
            <a:r>
              <a:rPr lang="en-IN" altLang="en-US"/>
              <a:t>a,b | ab</a:t>
            </a:r>
            <a:endParaRPr lang="en-IN" altLang="en-US"/>
          </a:p>
          <a:p>
            <a:r>
              <a:rPr lang="en-IN" altLang="en-US"/>
              <a:t>b,b | bb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615690" y="1952625"/>
            <a:ext cx="10661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C, Z0 | Z0</a:t>
            </a:r>
            <a:endParaRPr lang="en-IN" altLang="en-US"/>
          </a:p>
          <a:p>
            <a:r>
              <a:rPr lang="en-IN" altLang="en-US"/>
              <a:t>C,a |a</a:t>
            </a:r>
            <a:endParaRPr lang="en-IN" altLang="en-US"/>
          </a:p>
          <a:p>
            <a:r>
              <a:rPr lang="en-IN" altLang="en-US"/>
              <a:t>C, b|b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198745" y="4065270"/>
            <a:ext cx="81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a, a |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ε</a:t>
            </a:r>
            <a:endParaRPr lang="en-IN" altLang="en-US"/>
          </a:p>
          <a:p>
            <a:pPr algn="l"/>
            <a:r>
              <a:rPr lang="en-IN" altLang="en-US"/>
              <a:t>b,b |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ε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511925" y="2125980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IN" altLang="en-US"/>
              <a:t>, Z0 | Z0</a:t>
            </a:r>
            <a:endParaRPr lang="en-IN" altLang="en-US"/>
          </a:p>
        </p:txBody>
      </p:sp>
      <p:sp>
        <p:nvSpPr>
          <p:cNvPr id="17" name="Oval 16"/>
          <p:cNvSpPr/>
          <p:nvPr/>
        </p:nvSpPr>
        <p:spPr>
          <a:xfrm>
            <a:off x="8102600" y="2661285"/>
            <a:ext cx="1285875" cy="12738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288655" y="28409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q2</a:t>
            </a:r>
            <a:endParaRPr lang="en-IN" alt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181735" y="3204210"/>
            <a:ext cx="90741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95985" y="2661285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Start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590"/>
            <a:ext cx="10515600" cy="5901690"/>
          </a:xfrm>
        </p:spPr>
        <p:txBody>
          <a:bodyPr/>
          <a:p>
            <a:pPr marL="0" indent="0">
              <a:buNone/>
            </a:pPr>
            <a:r>
              <a:rPr lang="en-IN" altLang="en-US"/>
              <a:t>sequence of moves made by PDA for string aabC baa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(q0,aabCbaa,Z0)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├ (q0,abCbaa,aZ0)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       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(q0,bCbaa,aaZ0)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(q0,Cbaa,baaZ0)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(q0,baa,baaaZ0)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(q1,aa,aaZ0)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(q1,a,aZ0)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(q1,ε,Z0)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 (q2,ε,Z0)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6406</Words>
  <Application>WPS Presentation</Application>
  <PresentationFormat>Widescreen</PresentationFormat>
  <Paragraphs>263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Formal Languages and Automata Theory(18IS54)</vt:lpstr>
      <vt:lpstr>PDA</vt:lpstr>
      <vt:lpstr> PDA </vt:lpstr>
      <vt:lpstr>Pushdown Automata</vt:lpstr>
      <vt:lpstr>Example</vt:lpstr>
      <vt:lpstr>PowerPoint 演示文稿</vt:lpstr>
      <vt:lpstr>PowerPoint 演示文稿</vt:lpstr>
      <vt:lpstr>PowerPoint 演示文稿</vt:lpstr>
      <vt:lpstr>PowerPoint 演示文稿</vt:lpstr>
      <vt:lpstr>Deterministic PDA</vt:lpstr>
      <vt:lpstr>PowerPoint 演示文稿</vt:lpstr>
      <vt:lpstr>Turing Machine:</vt:lpstr>
      <vt:lpstr>Construction of Turing Machine</vt:lpstr>
      <vt:lpstr>PowerPoint 演示文稿</vt:lpstr>
      <vt:lpstr>PowerPoint 演示文稿</vt:lpstr>
      <vt:lpstr>Transition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Automata Theory(18IS54)</dc:title>
  <dc:creator>KSMathad</dc:creator>
  <cp:lastModifiedBy>KSMathad</cp:lastModifiedBy>
  <cp:revision>75</cp:revision>
  <dcterms:created xsi:type="dcterms:W3CDTF">2020-09-29T09:38:00Z</dcterms:created>
  <dcterms:modified xsi:type="dcterms:W3CDTF">2020-12-02T05:28:14Z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