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7" r:id="rId3"/>
    <p:sldId id="310" r:id="rId4"/>
    <p:sldId id="312" r:id="rId5"/>
    <p:sldId id="313" r:id="rId6"/>
    <p:sldId id="314" r:id="rId7"/>
    <p:sldId id="315" r:id="rId8"/>
    <p:sldId id="316" r:id="rId9"/>
    <p:sldId id="261" r:id="rId10"/>
    <p:sldId id="262"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63" r:id="rId28"/>
    <p:sldId id="295" r:id="rId29"/>
    <p:sldId id="264" r:id="rId30"/>
    <p:sldId id="265" r:id="rId31"/>
    <p:sldId id="266" r:id="rId32"/>
    <p:sldId id="267" r:id="rId33"/>
    <p:sldId id="268" r:id="rId34"/>
    <p:sldId id="296" r:id="rId35"/>
    <p:sldId id="269" r:id="rId36"/>
    <p:sldId id="298" r:id="rId37"/>
    <p:sldId id="297" r:id="rId38"/>
    <p:sldId id="303" r:id="rId39"/>
    <p:sldId id="304" r:id="rId40"/>
    <p:sldId id="305" r:id="rId41"/>
    <p:sldId id="306" r:id="rId42"/>
    <p:sldId id="307" r:id="rId43"/>
    <p:sldId id="309" r:id="rId44"/>
    <p:sldId id="308" r:id="rId45"/>
    <p:sldId id="272" r:id="rId46"/>
    <p:sldId id="271" r:id="rId47"/>
    <p:sldId id="273" r:id="rId48"/>
    <p:sldId id="299" r:id="rId49"/>
    <p:sldId id="274" r:id="rId50"/>
    <p:sldId id="300" r:id="rId51"/>
    <p:sldId id="275" r:id="rId52"/>
    <p:sldId id="302" r:id="rId53"/>
    <p:sldId id="276" r:id="rId54"/>
    <p:sldId id="301" r:id="rId55"/>
    <p:sldId id="277" r:id="rId56"/>
    <p:sldId id="278" r:id="rId5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F3FE"/>
    <a:srgbClr val="FEBD0A"/>
    <a:srgbClr val="054772"/>
    <a:srgbClr val="0EB2F9"/>
    <a:srgbClr val="032C52"/>
    <a:srgbClr val="021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presProps" Target="presProps.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 /><Relationship Id="rId1" Type="http://schemas.openxmlformats.org/officeDocument/2006/relationships/image" Target="../media/image19.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532F784-3E3B-44B5-9DD3-50CEADB308C9}" type="datetimeFigureOut">
              <a:rPr lang="en-US"/>
              <a:pPr>
                <a:defRPr/>
              </a:pPr>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0A1AFB-DC48-42AE-A0CB-EC4B8E4FB0D1}" type="slidenum">
              <a:rPr lang="en-US"/>
              <a:pPr>
                <a:defRPr/>
              </a:pPr>
              <a:t>‹#›</a:t>
            </a:fld>
            <a:endParaRPr lang="en-US"/>
          </a:p>
        </p:txBody>
      </p:sp>
    </p:spTree>
    <p:extLst>
      <p:ext uri="{BB962C8B-B14F-4D97-AF65-F5344CB8AC3E}">
        <p14:creationId xmlns:p14="http://schemas.microsoft.com/office/powerpoint/2010/main" val="10221027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BB33B02-242D-4719-9806-EA932673E776}" type="slidenum">
              <a:rPr lang="en-US" altLang="en-US"/>
              <a:pPr fontAlgn="base">
                <a:spcBef>
                  <a:spcPct val="0"/>
                </a:spcBef>
                <a:spcAft>
                  <a:spcPct val="0"/>
                </a:spcAft>
              </a:pPr>
              <a:t>2</a:t>
            </a:fld>
            <a:endParaRPr lang="en-US" altLang="en-US"/>
          </a:p>
        </p:txBody>
      </p:sp>
    </p:spTree>
    <p:extLst>
      <p:ext uri="{BB962C8B-B14F-4D97-AF65-F5344CB8AC3E}">
        <p14:creationId xmlns:p14="http://schemas.microsoft.com/office/powerpoint/2010/main" val="426497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E548FF-A5CE-4C27-87AB-A1FC63273B4C}" type="datetimeFigureOut">
              <a:rPr lang="en-US"/>
              <a:pPr>
                <a:defRPr/>
              </a:pPr>
              <a:t>12/3/2021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EE482-9D6C-49F7-B413-D94E6E73B40A}" type="slidenum">
              <a:rPr lang="en-US"/>
              <a:pPr>
                <a:defRPr/>
              </a:pPr>
              <a:t>‹#›</a:t>
            </a:fld>
            <a:endParaRPr lang="en-US"/>
          </a:p>
        </p:txBody>
      </p:sp>
    </p:spTree>
    <p:extLst>
      <p:ext uri="{BB962C8B-B14F-4D97-AF65-F5344CB8AC3E}">
        <p14:creationId xmlns:p14="http://schemas.microsoft.com/office/powerpoint/2010/main" val="66112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9D0D826-087B-4C98-AED4-2C211710C855}" type="datetimeFigureOut">
              <a:rPr lang="en-US"/>
              <a:pPr>
                <a:defRPr/>
              </a:pPr>
              <a:t>12/3/2021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F2EC63-22FC-411B-BF3E-7A1800EBC40A}" type="slidenum">
              <a:rPr lang="en-US"/>
              <a:pPr>
                <a:defRPr/>
              </a:pPr>
              <a:t>‹#›</a:t>
            </a:fld>
            <a:endParaRPr lang="en-US"/>
          </a:p>
        </p:txBody>
      </p:sp>
    </p:spTree>
    <p:extLst>
      <p:ext uri="{BB962C8B-B14F-4D97-AF65-F5344CB8AC3E}">
        <p14:creationId xmlns:p14="http://schemas.microsoft.com/office/powerpoint/2010/main" val="272670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4FAA6FA-9C6A-4739-A97E-54E5022A7FD5}" type="datetimeFigureOut">
              <a:rPr lang="en-US"/>
              <a:pPr>
                <a:defRPr/>
              </a:pPr>
              <a:t>12/3/2021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09BE6D-92C8-428D-9576-DFCF00C4F766}" type="slidenum">
              <a:rPr lang="en-US"/>
              <a:pPr>
                <a:defRPr/>
              </a:pPr>
              <a:t>‹#›</a:t>
            </a:fld>
            <a:endParaRPr lang="en-US"/>
          </a:p>
        </p:txBody>
      </p:sp>
    </p:spTree>
    <p:extLst>
      <p:ext uri="{BB962C8B-B14F-4D97-AF65-F5344CB8AC3E}">
        <p14:creationId xmlns:p14="http://schemas.microsoft.com/office/powerpoint/2010/main" val="302310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30A6613-23E2-46D3-BA85-A36CDC107831}" type="datetimeFigureOut">
              <a:rPr lang="en-US"/>
              <a:pPr>
                <a:defRPr/>
              </a:pPr>
              <a:t>12/3/2021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71B8CC-827C-4243-8E91-AB865FB68896}" type="slidenum">
              <a:rPr lang="en-US"/>
              <a:pPr>
                <a:defRPr/>
              </a:pPr>
              <a:t>‹#›</a:t>
            </a:fld>
            <a:endParaRPr lang="en-US"/>
          </a:p>
        </p:txBody>
      </p:sp>
    </p:spTree>
    <p:extLst>
      <p:ext uri="{BB962C8B-B14F-4D97-AF65-F5344CB8AC3E}">
        <p14:creationId xmlns:p14="http://schemas.microsoft.com/office/powerpoint/2010/main" val="20600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DC48689-5AC8-4E02-ACE7-68D365B8495B}" type="datetimeFigureOut">
              <a:rPr lang="en-US"/>
              <a:pPr>
                <a:defRPr/>
              </a:pPr>
              <a:t>12/3/2021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BC4BDA-8AD1-4685-BD0A-96B9999D1191}" type="slidenum">
              <a:rPr lang="en-US"/>
              <a:pPr>
                <a:defRPr/>
              </a:pPr>
              <a:t>‹#›</a:t>
            </a:fld>
            <a:endParaRPr lang="en-US"/>
          </a:p>
        </p:txBody>
      </p:sp>
    </p:spTree>
    <p:extLst>
      <p:ext uri="{BB962C8B-B14F-4D97-AF65-F5344CB8AC3E}">
        <p14:creationId xmlns:p14="http://schemas.microsoft.com/office/powerpoint/2010/main" val="374186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8274FDF-337A-423C-8EF3-731DB8D4C140}" type="datetimeFigureOut">
              <a:rPr lang="en-US"/>
              <a:pPr>
                <a:defRPr/>
              </a:pPr>
              <a:t>12/3/2021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A1E9BB-A9DB-4CDD-9E8D-00BAD005E219}" type="slidenum">
              <a:rPr lang="en-US"/>
              <a:pPr>
                <a:defRPr/>
              </a:pPr>
              <a:t>‹#›</a:t>
            </a:fld>
            <a:endParaRPr lang="en-US"/>
          </a:p>
        </p:txBody>
      </p:sp>
    </p:spTree>
    <p:extLst>
      <p:ext uri="{BB962C8B-B14F-4D97-AF65-F5344CB8AC3E}">
        <p14:creationId xmlns:p14="http://schemas.microsoft.com/office/powerpoint/2010/main" val="260217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C0D712-3E3F-444B-9B4F-377787AD96B6}" type="datetimeFigureOut">
              <a:rPr lang="en-US"/>
              <a:pPr>
                <a:defRPr/>
              </a:pPr>
              <a:t>12/3/2021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AD0FE3E-D2EB-44F4-837A-7869AD25FD4E}" type="slidenum">
              <a:rPr lang="en-US"/>
              <a:pPr>
                <a:defRPr/>
              </a:pPr>
              <a:t>‹#›</a:t>
            </a:fld>
            <a:endParaRPr lang="en-US"/>
          </a:p>
        </p:txBody>
      </p:sp>
    </p:spTree>
    <p:extLst>
      <p:ext uri="{BB962C8B-B14F-4D97-AF65-F5344CB8AC3E}">
        <p14:creationId xmlns:p14="http://schemas.microsoft.com/office/powerpoint/2010/main" val="159933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25C58E1-78CD-4C63-8401-C90859D449AC}" type="datetimeFigureOut">
              <a:rPr lang="en-US"/>
              <a:pPr>
                <a:defRPr/>
              </a:pPr>
              <a:t>12/3/2021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3B4A2E6-A27B-4952-A606-5721DB054FA6}" type="slidenum">
              <a:rPr lang="en-US"/>
              <a:pPr>
                <a:defRPr/>
              </a:pPr>
              <a:t>‹#›</a:t>
            </a:fld>
            <a:endParaRPr lang="en-US"/>
          </a:p>
        </p:txBody>
      </p:sp>
    </p:spTree>
    <p:extLst>
      <p:ext uri="{BB962C8B-B14F-4D97-AF65-F5344CB8AC3E}">
        <p14:creationId xmlns:p14="http://schemas.microsoft.com/office/powerpoint/2010/main" val="78790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51681D9-670C-4828-AC69-CBD457ED7C73}" type="datetimeFigureOut">
              <a:rPr lang="en-US"/>
              <a:pPr>
                <a:defRPr/>
              </a:pPr>
              <a:t>12/3/2021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36C6C7B-D2D2-49EF-8545-24BE9582ECDA}" type="slidenum">
              <a:rPr lang="en-US"/>
              <a:pPr>
                <a:defRPr/>
              </a:pPr>
              <a:t>‹#›</a:t>
            </a:fld>
            <a:endParaRPr lang="en-US"/>
          </a:p>
        </p:txBody>
      </p:sp>
    </p:spTree>
    <p:extLst>
      <p:ext uri="{BB962C8B-B14F-4D97-AF65-F5344CB8AC3E}">
        <p14:creationId xmlns:p14="http://schemas.microsoft.com/office/powerpoint/2010/main" val="75261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65669CB-E5F3-447B-8FA0-0B71B09A57B1}" type="datetimeFigureOut">
              <a:rPr lang="en-US"/>
              <a:pPr>
                <a:defRPr/>
              </a:pPr>
              <a:t>12/3/2021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4BCDFD-6C51-46CD-B9C1-E752D8A92AAE}" type="slidenum">
              <a:rPr lang="en-US"/>
              <a:pPr>
                <a:defRPr/>
              </a:pPr>
              <a:t>‹#›</a:t>
            </a:fld>
            <a:endParaRPr lang="en-US"/>
          </a:p>
        </p:txBody>
      </p:sp>
    </p:spTree>
    <p:extLst>
      <p:ext uri="{BB962C8B-B14F-4D97-AF65-F5344CB8AC3E}">
        <p14:creationId xmlns:p14="http://schemas.microsoft.com/office/powerpoint/2010/main" val="64392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60FEC79-D6EA-4C9E-A7AB-0602EF7587C3}" type="datetimeFigureOut">
              <a:rPr lang="en-US"/>
              <a:pPr>
                <a:defRPr/>
              </a:pPr>
              <a:t>12/3/2021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F16524-1D8F-4501-A504-03A06CE60AF0}" type="slidenum">
              <a:rPr lang="en-US"/>
              <a:pPr>
                <a:defRPr/>
              </a:pPr>
              <a:t>‹#›</a:t>
            </a:fld>
            <a:endParaRPr lang="en-US"/>
          </a:p>
        </p:txBody>
      </p:sp>
    </p:spTree>
    <p:extLst>
      <p:ext uri="{BB962C8B-B14F-4D97-AF65-F5344CB8AC3E}">
        <p14:creationId xmlns:p14="http://schemas.microsoft.com/office/powerpoint/2010/main" val="274279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6CC9F86-9537-4A28-8E48-44F4F5135E38}" type="datetimeFigureOut">
              <a:rPr lang="en-US"/>
              <a:pPr>
                <a:defRPr/>
              </a:pPr>
              <a:t>12/3/2021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dirty="0">
                <a:solidFill>
                  <a:schemeClr val="tx1">
                    <a:tint val="75000"/>
                  </a:schemeClr>
                </a:solidFill>
                <a:latin typeface="+mn-lt"/>
                <a:cs typeface="+mn-cs"/>
              </a:defRPr>
            </a:lvl1pPr>
          </a:lstStyle>
          <a:p>
            <a:pPr>
              <a:defRPr/>
            </a:pPr>
            <a:fld id="{A5104639-20F7-4707-B82B-7388A03BE50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 /><Relationship Id="rId7" Type="http://schemas.openxmlformats.org/officeDocument/2006/relationships/image" Target="../media/image20.wmf"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oleObject" Target="../embeddings/oleObject2.bin" /><Relationship Id="rId5" Type="http://schemas.openxmlformats.org/officeDocument/2006/relationships/image" Target="../media/image21.jpeg" /><Relationship Id="rId4" Type="http://schemas.openxmlformats.org/officeDocument/2006/relationships/image" Target="../media/image19.wmf"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14600"/>
            <a:ext cx="7339013" cy="196850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1" name="TextBox 6"/>
          <p:cNvSpPr txBox="1">
            <a:spLocks noChangeArrowheads="1"/>
          </p:cNvSpPr>
          <p:nvPr/>
        </p:nvSpPr>
        <p:spPr bwMode="auto">
          <a:xfrm>
            <a:off x="747713" y="661988"/>
            <a:ext cx="690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5400">
                <a:solidFill>
                  <a:schemeClr val="accent2"/>
                </a:solidFill>
                <a:latin typeface="Arial" charset="0"/>
              </a:rPr>
              <a:t>Chapter 1</a:t>
            </a:r>
          </a:p>
        </p:txBody>
      </p:sp>
      <p:sp>
        <p:nvSpPr>
          <p:cNvPr id="2052" name="TextBox 7"/>
          <p:cNvSpPr txBox="1">
            <a:spLocks noChangeArrowheads="1"/>
          </p:cNvSpPr>
          <p:nvPr/>
        </p:nvSpPr>
        <p:spPr bwMode="auto">
          <a:xfrm>
            <a:off x="747713" y="3074988"/>
            <a:ext cx="690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4000">
                <a:solidFill>
                  <a:srgbClr val="054772"/>
                </a:solidFill>
                <a:latin typeface="Arial" charset="0"/>
              </a:rPr>
              <a:t>Introduction to IoT</a:t>
            </a:r>
          </a:p>
        </p:txBody>
      </p:sp>
      <p:sp>
        <p:nvSpPr>
          <p:cNvPr id="9" name="Rectangle 8"/>
          <p:cNvSpPr/>
          <p:nvPr/>
        </p:nvSpPr>
        <p:spPr>
          <a:xfrm>
            <a:off x="-12700" y="0"/>
            <a:ext cx="442913"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4" name="Picture 1" descr="E:\IoT Book - Lecture Slides\IoT_Cover_Fro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0" y="0"/>
            <a:ext cx="48942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065713" y="6581775"/>
            <a:ext cx="2273300" cy="27622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4" name="TextBox 13"/>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a:t>
            </a:r>
          </a:p>
        </p:txBody>
      </p:sp>
      <p:sp>
        <p:nvSpPr>
          <p:cNvPr id="3" name="Content Placeholder 2"/>
          <p:cNvSpPr>
            <a:spLocks noGrp="1"/>
          </p:cNvSpPr>
          <p:nvPr>
            <p:ph idx="1"/>
          </p:nvPr>
        </p:nvSpPr>
        <p:spPr>
          <a:xfrm>
            <a:off x="838200" y="1447800"/>
            <a:ext cx="4902200" cy="5410200"/>
          </a:xfrm>
        </p:spPr>
        <p:txBody>
          <a:bodyPr rtlCol="0">
            <a:normAutofit fontScale="62500" lnSpcReduction="20000"/>
          </a:bodyPr>
          <a:lstStyle/>
          <a:p>
            <a:pPr fontAlgn="auto">
              <a:spcAft>
                <a:spcPts val="0"/>
              </a:spcAft>
              <a:buFont typeface="Arial" panose="020B0604020202020204" pitchFamily="34" charset="0"/>
              <a:buChar char="•"/>
              <a:defRPr/>
            </a:pPr>
            <a:r>
              <a:rPr lang="en-US" dirty="0"/>
              <a:t>Link Layer</a:t>
            </a:r>
          </a:p>
          <a:p>
            <a:pPr lvl="1" fontAlgn="auto">
              <a:spcAft>
                <a:spcPts val="0"/>
              </a:spcAft>
              <a:buFont typeface="Arial" panose="020B0604020202020204" pitchFamily="34" charset="0"/>
              <a:buChar char="•"/>
              <a:defRPr/>
            </a:pPr>
            <a:r>
              <a:rPr lang="en-US" dirty="0"/>
              <a:t>802.3 – Ethernet</a:t>
            </a:r>
          </a:p>
          <a:p>
            <a:pPr lvl="1" fontAlgn="auto">
              <a:spcAft>
                <a:spcPts val="0"/>
              </a:spcAft>
              <a:buFont typeface="Arial" panose="020B0604020202020204" pitchFamily="34" charset="0"/>
              <a:buChar char="•"/>
              <a:defRPr/>
            </a:pPr>
            <a:r>
              <a:rPr lang="en-US" dirty="0"/>
              <a:t>802.11 – </a:t>
            </a:r>
            <a:r>
              <a:rPr lang="en-US" dirty="0" err="1"/>
              <a:t>WiFi</a:t>
            </a:r>
            <a:endParaRPr lang="en-US" dirty="0"/>
          </a:p>
          <a:p>
            <a:pPr lvl="1" fontAlgn="auto">
              <a:spcAft>
                <a:spcPts val="0"/>
              </a:spcAft>
              <a:buFont typeface="Arial" panose="020B0604020202020204" pitchFamily="34" charset="0"/>
              <a:buChar char="•"/>
              <a:defRPr/>
            </a:pPr>
            <a:r>
              <a:rPr lang="en-US" dirty="0"/>
              <a:t>802.16 – </a:t>
            </a:r>
            <a:r>
              <a:rPr lang="en-US" dirty="0" err="1"/>
              <a:t>WiMax</a:t>
            </a:r>
            <a:endParaRPr lang="en-US" dirty="0"/>
          </a:p>
          <a:p>
            <a:pPr lvl="1" fontAlgn="auto">
              <a:spcAft>
                <a:spcPts val="0"/>
              </a:spcAft>
              <a:buFont typeface="Arial" panose="020B0604020202020204" pitchFamily="34" charset="0"/>
              <a:buChar char="•"/>
              <a:defRPr/>
            </a:pPr>
            <a:r>
              <a:rPr lang="en-US" dirty="0"/>
              <a:t>802.15.4 – LR-WPAN</a:t>
            </a:r>
          </a:p>
          <a:p>
            <a:pPr lvl="1" fontAlgn="auto">
              <a:spcAft>
                <a:spcPts val="0"/>
              </a:spcAft>
              <a:buFont typeface="Arial" panose="020B0604020202020204" pitchFamily="34" charset="0"/>
              <a:buChar char="•"/>
              <a:defRPr/>
            </a:pPr>
            <a:r>
              <a:rPr lang="en-US" dirty="0"/>
              <a:t>2G/3G/4G</a:t>
            </a:r>
          </a:p>
          <a:p>
            <a:pPr fontAlgn="auto">
              <a:spcAft>
                <a:spcPts val="0"/>
              </a:spcAft>
              <a:buFont typeface="Arial" panose="020B0604020202020204" pitchFamily="34" charset="0"/>
              <a:buChar char="•"/>
              <a:defRPr/>
            </a:pPr>
            <a:r>
              <a:rPr lang="en-US" dirty="0"/>
              <a:t>Network/Internet Layer</a:t>
            </a:r>
          </a:p>
          <a:p>
            <a:pPr lvl="1" fontAlgn="auto">
              <a:spcAft>
                <a:spcPts val="0"/>
              </a:spcAft>
              <a:buFont typeface="Arial" panose="020B0604020202020204" pitchFamily="34" charset="0"/>
              <a:buChar char="•"/>
              <a:defRPr/>
            </a:pPr>
            <a:r>
              <a:rPr lang="en-US" dirty="0"/>
              <a:t>IPv4</a:t>
            </a:r>
          </a:p>
          <a:p>
            <a:pPr lvl="1" fontAlgn="auto">
              <a:spcAft>
                <a:spcPts val="0"/>
              </a:spcAft>
              <a:buFont typeface="Arial" panose="020B0604020202020204" pitchFamily="34" charset="0"/>
              <a:buChar char="•"/>
              <a:defRPr/>
            </a:pPr>
            <a:r>
              <a:rPr lang="en-US" dirty="0"/>
              <a:t>IPv6</a:t>
            </a:r>
          </a:p>
          <a:p>
            <a:pPr lvl="1" fontAlgn="auto">
              <a:spcAft>
                <a:spcPts val="0"/>
              </a:spcAft>
              <a:buFont typeface="Arial" panose="020B0604020202020204" pitchFamily="34" charset="0"/>
              <a:buChar char="•"/>
              <a:defRPr/>
            </a:pPr>
            <a:r>
              <a:rPr lang="en-US" dirty="0"/>
              <a:t>6LoWPAN</a:t>
            </a:r>
          </a:p>
          <a:p>
            <a:pPr fontAlgn="auto">
              <a:spcAft>
                <a:spcPts val="0"/>
              </a:spcAft>
              <a:buFont typeface="Arial" panose="020B0604020202020204" pitchFamily="34" charset="0"/>
              <a:buChar char="•"/>
              <a:defRPr/>
            </a:pPr>
            <a:r>
              <a:rPr lang="en-US" dirty="0"/>
              <a:t>Transport Layer</a:t>
            </a:r>
          </a:p>
          <a:p>
            <a:pPr lvl="1" fontAlgn="auto">
              <a:spcAft>
                <a:spcPts val="0"/>
              </a:spcAft>
              <a:buFont typeface="Arial" panose="020B0604020202020204" pitchFamily="34" charset="0"/>
              <a:buChar char="•"/>
              <a:defRPr/>
            </a:pPr>
            <a:r>
              <a:rPr lang="en-US" dirty="0"/>
              <a:t>TCP</a:t>
            </a:r>
          </a:p>
          <a:p>
            <a:pPr lvl="1" fontAlgn="auto">
              <a:spcAft>
                <a:spcPts val="0"/>
              </a:spcAft>
              <a:buFont typeface="Arial" panose="020B0604020202020204" pitchFamily="34" charset="0"/>
              <a:buChar char="•"/>
              <a:defRPr/>
            </a:pPr>
            <a:r>
              <a:rPr lang="en-US" dirty="0"/>
              <a:t>UDP</a:t>
            </a:r>
          </a:p>
          <a:p>
            <a:pPr fontAlgn="auto">
              <a:spcAft>
                <a:spcPts val="0"/>
              </a:spcAft>
              <a:buFont typeface="Arial" panose="020B0604020202020204" pitchFamily="34" charset="0"/>
              <a:buChar char="•"/>
              <a:defRPr/>
            </a:pPr>
            <a:r>
              <a:rPr lang="en-US" dirty="0"/>
              <a:t>Application Layer</a:t>
            </a:r>
          </a:p>
          <a:p>
            <a:pPr lvl="1" fontAlgn="auto">
              <a:spcAft>
                <a:spcPts val="0"/>
              </a:spcAft>
              <a:buFont typeface="Arial" panose="020B0604020202020204" pitchFamily="34" charset="0"/>
              <a:buChar char="•"/>
              <a:defRPr/>
            </a:pPr>
            <a:r>
              <a:rPr lang="en-US" dirty="0"/>
              <a:t>HTTP</a:t>
            </a:r>
          </a:p>
          <a:p>
            <a:pPr lvl="1" fontAlgn="auto">
              <a:spcAft>
                <a:spcPts val="0"/>
              </a:spcAft>
              <a:buFont typeface="Arial" panose="020B0604020202020204" pitchFamily="34" charset="0"/>
              <a:buChar char="•"/>
              <a:defRPr/>
            </a:pPr>
            <a:r>
              <a:rPr lang="en-US" dirty="0" err="1"/>
              <a:t>CoAP</a:t>
            </a:r>
            <a:endParaRPr lang="en-US" dirty="0"/>
          </a:p>
          <a:p>
            <a:pPr lvl="1" fontAlgn="auto">
              <a:spcAft>
                <a:spcPts val="0"/>
              </a:spcAft>
              <a:buFont typeface="Arial" panose="020B0604020202020204" pitchFamily="34" charset="0"/>
              <a:buChar char="•"/>
              <a:defRPr/>
            </a:pPr>
            <a:r>
              <a:rPr lang="en-US" dirty="0" err="1"/>
              <a:t>WebSocket</a:t>
            </a:r>
            <a:endParaRPr lang="en-US" dirty="0"/>
          </a:p>
          <a:p>
            <a:pPr lvl="1" fontAlgn="auto">
              <a:spcAft>
                <a:spcPts val="0"/>
              </a:spcAft>
              <a:buFont typeface="Arial" panose="020B0604020202020204" pitchFamily="34" charset="0"/>
              <a:buChar char="•"/>
              <a:defRPr/>
            </a:pPr>
            <a:r>
              <a:rPr lang="en-US" dirty="0"/>
              <a:t>MQTT</a:t>
            </a:r>
          </a:p>
          <a:p>
            <a:pPr lvl="1" fontAlgn="auto">
              <a:spcAft>
                <a:spcPts val="0"/>
              </a:spcAft>
              <a:buFont typeface="Arial" panose="020B0604020202020204" pitchFamily="34" charset="0"/>
              <a:buChar char="•"/>
              <a:defRPr/>
            </a:pPr>
            <a:r>
              <a:rPr lang="en-US" dirty="0"/>
              <a:t>XMPP</a:t>
            </a:r>
          </a:p>
          <a:p>
            <a:pPr lvl="1" fontAlgn="auto">
              <a:spcAft>
                <a:spcPts val="0"/>
              </a:spcAft>
              <a:buFont typeface="Arial" panose="020B0604020202020204" pitchFamily="34" charset="0"/>
              <a:buChar char="•"/>
              <a:defRPr/>
            </a:pPr>
            <a:r>
              <a:rPr lang="en-US" dirty="0"/>
              <a:t>DDS</a:t>
            </a:r>
          </a:p>
          <a:p>
            <a:pPr lvl="1" fontAlgn="auto">
              <a:spcAft>
                <a:spcPts val="0"/>
              </a:spcAft>
              <a:buFont typeface="Arial" panose="020B0604020202020204" pitchFamily="34" charset="0"/>
              <a:buChar char="•"/>
              <a:defRPr/>
            </a:pPr>
            <a:r>
              <a:rPr lang="en-US" dirty="0"/>
              <a:t>AMQP</a:t>
            </a:r>
          </a:p>
          <a:p>
            <a:pPr lvl="1" fontAlgn="auto">
              <a:spcAft>
                <a:spcPts val="0"/>
              </a:spcAft>
              <a:buFont typeface="Arial" panose="020B0604020202020204" pitchFamily="34" charset="0"/>
              <a:buChar char="•"/>
              <a:defRPr/>
            </a:pPr>
            <a:endParaRPr lang="en-US" dirty="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82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1652588"/>
            <a:ext cx="4821238"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Protocols…Link Layer…Ethernet</a:t>
            </a:r>
          </a:p>
        </p:txBody>
      </p:sp>
      <p:graphicFrame>
        <p:nvGraphicFramePr>
          <p:cNvPr id="5" name="Content Placeholder 4"/>
          <p:cNvGraphicFramePr>
            <a:graphicFrameLocks noGrp="1"/>
          </p:cNvGraphicFramePr>
          <p:nvPr>
            <p:ph idx="1"/>
          </p:nvPr>
        </p:nvGraphicFramePr>
        <p:xfrm>
          <a:off x="1955800" y="1706563"/>
          <a:ext cx="8509000" cy="3117852"/>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7198">
                <a:tc>
                  <a:txBody>
                    <a:bodyPr/>
                    <a:lstStyle/>
                    <a:p>
                      <a:pPr algn="ctr"/>
                      <a:r>
                        <a:rPr lang="en-US" sz="2400" dirty="0"/>
                        <a:t>Sr.No</a:t>
                      </a:r>
                    </a:p>
                  </a:txBody>
                  <a:tcPr marL="91441" marR="91441">
                    <a:solidFill>
                      <a:srgbClr val="DAF3FE"/>
                    </a:solidFill>
                  </a:tcPr>
                </a:tc>
                <a:tc>
                  <a:txBody>
                    <a:bodyPr/>
                    <a:lstStyle/>
                    <a:p>
                      <a:pPr algn="ctr"/>
                      <a:r>
                        <a:rPr lang="en-US" sz="2400" dirty="0"/>
                        <a:t>Standard</a:t>
                      </a:r>
                    </a:p>
                  </a:txBody>
                  <a:tcPr marL="91441" marR="91441">
                    <a:solidFill>
                      <a:srgbClr val="DAF3FE"/>
                    </a:solidFill>
                  </a:tcPr>
                </a:tc>
                <a:tc>
                  <a:txBody>
                    <a:bodyPr/>
                    <a:lstStyle/>
                    <a:p>
                      <a:pPr algn="l"/>
                      <a:r>
                        <a:rPr lang="en-US" sz="2400" dirty="0"/>
                        <a:t>Shared medium</a:t>
                      </a:r>
                    </a:p>
                  </a:txBody>
                  <a:tcPr marL="91441" marR="91441">
                    <a:solidFill>
                      <a:srgbClr val="DAF3FE"/>
                    </a:solidFill>
                  </a:tcPr>
                </a:tc>
                <a:extLst>
                  <a:ext uri="{0D108BD9-81ED-4DB2-BD59-A6C34878D82A}">
                    <a16:rowId xmlns:a16="http://schemas.microsoft.com/office/drawing/2014/main" val="10000"/>
                  </a:ext>
                </a:extLst>
              </a:tr>
              <a:tr h="665163">
                <a:tc>
                  <a:txBody>
                    <a:bodyPr/>
                    <a:lstStyle/>
                    <a:p>
                      <a:pPr algn="ctr"/>
                      <a:r>
                        <a:rPr lang="en-US" sz="2400" dirty="0"/>
                        <a:t>1</a:t>
                      </a:r>
                    </a:p>
                  </a:txBody>
                  <a:tcPr marL="91441" marR="91441">
                    <a:solidFill>
                      <a:srgbClr val="DAF3FE"/>
                    </a:solidFill>
                  </a:tcPr>
                </a:tc>
                <a:tc>
                  <a:txBody>
                    <a:bodyPr/>
                    <a:lstStyle/>
                    <a:p>
                      <a:pPr algn="ctr"/>
                      <a:r>
                        <a:rPr lang="en-US" sz="2400" dirty="0"/>
                        <a:t>802.3</a:t>
                      </a:r>
                    </a:p>
                  </a:txBody>
                  <a:tcPr marL="91441" marR="91441">
                    <a:solidFill>
                      <a:srgbClr val="DAF3FE"/>
                    </a:solidFill>
                  </a:tcPr>
                </a:tc>
                <a:tc>
                  <a:txBody>
                    <a:bodyPr/>
                    <a:lstStyle/>
                    <a:p>
                      <a:r>
                        <a:rPr lang="en-US" sz="2400" dirty="0"/>
                        <a:t>Coaxial Cable…10BASE5</a:t>
                      </a:r>
                    </a:p>
                  </a:txBody>
                  <a:tcPr marL="91441" marR="91441">
                    <a:solidFill>
                      <a:srgbClr val="DAF3FE"/>
                    </a:solidFill>
                  </a:tcPr>
                </a:tc>
                <a:extLst>
                  <a:ext uri="{0D108BD9-81ED-4DB2-BD59-A6C34878D82A}">
                    <a16:rowId xmlns:a16="http://schemas.microsoft.com/office/drawing/2014/main" val="10001"/>
                  </a:ext>
                </a:extLst>
              </a:tr>
              <a:tr h="665163">
                <a:tc>
                  <a:txBody>
                    <a:bodyPr/>
                    <a:lstStyle/>
                    <a:p>
                      <a:pPr algn="ctr"/>
                      <a:r>
                        <a:rPr lang="en-US" sz="2400" dirty="0"/>
                        <a:t>2</a:t>
                      </a:r>
                    </a:p>
                  </a:txBody>
                  <a:tcPr marL="91441" marR="91441">
                    <a:solidFill>
                      <a:srgbClr val="DAF3FE"/>
                    </a:solidFill>
                  </a:tcPr>
                </a:tc>
                <a:tc>
                  <a:txBody>
                    <a:bodyPr/>
                    <a:lstStyle/>
                    <a:p>
                      <a:pPr algn="ctr"/>
                      <a:r>
                        <a:rPr lang="en-US" sz="2400" dirty="0"/>
                        <a:t>802.3.i</a:t>
                      </a:r>
                    </a:p>
                  </a:txBody>
                  <a:tcPr marL="91441" marR="91441">
                    <a:solidFill>
                      <a:srgbClr val="DAF3FE"/>
                    </a:solidFill>
                  </a:tcPr>
                </a:tc>
                <a:tc>
                  <a:txBody>
                    <a:bodyPr/>
                    <a:lstStyle/>
                    <a:p>
                      <a:r>
                        <a:rPr lang="en-US" sz="2400" dirty="0"/>
                        <a:t>Copper Twisted pair …..10BASE-T</a:t>
                      </a:r>
                    </a:p>
                  </a:txBody>
                  <a:tcPr marL="91441" marR="91441">
                    <a:solidFill>
                      <a:srgbClr val="DAF3FE"/>
                    </a:solidFill>
                  </a:tcPr>
                </a:tc>
                <a:extLst>
                  <a:ext uri="{0D108BD9-81ED-4DB2-BD59-A6C34878D82A}">
                    <a16:rowId xmlns:a16="http://schemas.microsoft.com/office/drawing/2014/main" val="10002"/>
                  </a:ext>
                </a:extLst>
              </a:tr>
              <a:tr h="665163">
                <a:tc>
                  <a:txBody>
                    <a:bodyPr/>
                    <a:lstStyle/>
                    <a:p>
                      <a:pPr algn="ctr"/>
                      <a:r>
                        <a:rPr lang="en-US" sz="2400" dirty="0"/>
                        <a:t>3</a:t>
                      </a:r>
                    </a:p>
                  </a:txBody>
                  <a:tcPr marL="91441" marR="91441">
                    <a:solidFill>
                      <a:srgbClr val="DAF3FE"/>
                    </a:solidFill>
                  </a:tcPr>
                </a:tc>
                <a:tc>
                  <a:txBody>
                    <a:bodyPr/>
                    <a:lstStyle/>
                    <a:p>
                      <a:pPr algn="ctr"/>
                      <a:r>
                        <a:rPr lang="en-US" sz="2400" dirty="0"/>
                        <a:t>802.3.j</a:t>
                      </a:r>
                    </a:p>
                  </a:txBody>
                  <a:tcPr marL="91441" marR="91441">
                    <a:solidFill>
                      <a:srgbClr val="DAF3FE"/>
                    </a:solidFill>
                  </a:tcPr>
                </a:tc>
                <a:tc>
                  <a:txBody>
                    <a:bodyPr/>
                    <a:lstStyle/>
                    <a:p>
                      <a:r>
                        <a:rPr lang="en-US" sz="2400" dirty="0"/>
                        <a:t>Fiber Optic……10BASE-F</a:t>
                      </a:r>
                    </a:p>
                  </a:txBody>
                  <a:tcPr marL="91441" marR="91441">
                    <a:solidFill>
                      <a:srgbClr val="DAF3FE"/>
                    </a:solidFill>
                  </a:tcPr>
                </a:tc>
                <a:extLst>
                  <a:ext uri="{0D108BD9-81ED-4DB2-BD59-A6C34878D82A}">
                    <a16:rowId xmlns:a16="http://schemas.microsoft.com/office/drawing/2014/main" val="10003"/>
                  </a:ext>
                </a:extLst>
              </a:tr>
              <a:tr h="665163">
                <a:tc>
                  <a:txBody>
                    <a:bodyPr/>
                    <a:lstStyle/>
                    <a:p>
                      <a:pPr algn="ctr"/>
                      <a:r>
                        <a:rPr lang="en-US" sz="2400" dirty="0"/>
                        <a:t>4</a:t>
                      </a:r>
                    </a:p>
                  </a:txBody>
                  <a:tcPr marL="91441" marR="91441">
                    <a:solidFill>
                      <a:srgbClr val="DAF3FE"/>
                    </a:solidFill>
                  </a:tcPr>
                </a:tc>
                <a:tc>
                  <a:txBody>
                    <a:bodyPr/>
                    <a:lstStyle/>
                    <a:p>
                      <a:pPr algn="ctr"/>
                      <a:r>
                        <a:rPr lang="en-US" sz="2400" dirty="0"/>
                        <a:t>802.3.ae</a:t>
                      </a:r>
                    </a:p>
                  </a:txBody>
                  <a:tcPr marL="91441" marR="91441">
                    <a:solidFill>
                      <a:srgbClr val="DAF3FE"/>
                    </a:solidFill>
                  </a:tcPr>
                </a:tc>
                <a:tc>
                  <a:txBody>
                    <a:bodyPr/>
                    <a:lstStyle/>
                    <a:p>
                      <a:r>
                        <a:rPr lang="en-US" sz="2400" dirty="0"/>
                        <a:t>Fiber…..10Gbits/s</a:t>
                      </a:r>
                    </a:p>
                  </a:txBody>
                  <a:tcPr marL="91441" marR="91441">
                    <a:solidFill>
                      <a:srgbClr val="DAF3FE"/>
                    </a:solidFill>
                  </a:tcPr>
                </a:tc>
                <a:extLst>
                  <a:ext uri="{0D108BD9-81ED-4DB2-BD59-A6C34878D82A}">
                    <a16:rowId xmlns:a16="http://schemas.microsoft.com/office/drawing/2014/main" val="10004"/>
                  </a:ext>
                </a:extLst>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47" name="TextBox 7"/>
          <p:cNvSpPr txBox="1">
            <a:spLocks noChangeArrowheads="1"/>
          </p:cNvSpPr>
          <p:nvPr/>
        </p:nvSpPr>
        <p:spPr bwMode="auto">
          <a:xfrm>
            <a:off x="1714500" y="4927600"/>
            <a:ext cx="904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800"/>
              <a:t>Data Rates are provided from 10Gbit/s to 40Gb/s and higher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Protocols…Link Layer…</a:t>
            </a:r>
            <a:r>
              <a:rPr lang="en-US" dirty="0" err="1">
                <a:latin typeface="+mn-lt"/>
              </a:rPr>
              <a:t>WiFi</a:t>
            </a:r>
            <a:endParaRPr lang="en-US" dirty="0">
              <a:latin typeface="+mn-lt"/>
            </a:endParaRPr>
          </a:p>
        </p:txBody>
      </p:sp>
      <p:graphicFrame>
        <p:nvGraphicFramePr>
          <p:cNvPr id="5" name="Content Placeholder 4"/>
          <p:cNvGraphicFramePr>
            <a:graphicFrameLocks noGrp="1"/>
          </p:cNvGraphicFramePr>
          <p:nvPr>
            <p:ph idx="1"/>
          </p:nvPr>
        </p:nvGraphicFramePr>
        <p:xfrm>
          <a:off x="1981200" y="1554163"/>
          <a:ext cx="8509000" cy="3940352"/>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7125">
                <a:tc>
                  <a:txBody>
                    <a:bodyPr/>
                    <a:lstStyle/>
                    <a:p>
                      <a:pPr algn="ctr"/>
                      <a:r>
                        <a:rPr lang="en-US" sz="2400" dirty="0"/>
                        <a:t>Sr.No</a:t>
                      </a:r>
                    </a:p>
                  </a:txBody>
                  <a:tcPr marL="91441" marR="91441" marT="45712" marB="45712">
                    <a:solidFill>
                      <a:srgbClr val="DAF3FE"/>
                    </a:solidFill>
                  </a:tcPr>
                </a:tc>
                <a:tc>
                  <a:txBody>
                    <a:bodyPr/>
                    <a:lstStyle/>
                    <a:p>
                      <a:pPr algn="ctr"/>
                      <a:r>
                        <a:rPr lang="en-US" sz="2400" dirty="0"/>
                        <a:t>Standard</a:t>
                      </a:r>
                    </a:p>
                  </a:txBody>
                  <a:tcPr marL="91441" marR="91441" marT="45712" marB="45712">
                    <a:solidFill>
                      <a:srgbClr val="DAF3FE"/>
                    </a:solidFill>
                  </a:tcPr>
                </a:tc>
                <a:tc>
                  <a:txBody>
                    <a:bodyPr/>
                    <a:lstStyle/>
                    <a:p>
                      <a:pPr algn="l"/>
                      <a:r>
                        <a:rPr lang="en-US" sz="2400" dirty="0"/>
                        <a:t>Operates in</a:t>
                      </a:r>
                    </a:p>
                  </a:txBody>
                  <a:tcPr marL="91441" marR="91441" marT="45712" marB="45712">
                    <a:solidFill>
                      <a:srgbClr val="DAF3FE"/>
                    </a:solidFill>
                  </a:tcPr>
                </a:tc>
                <a:extLst>
                  <a:ext uri="{0D108BD9-81ED-4DB2-BD59-A6C34878D82A}">
                    <a16:rowId xmlns:a16="http://schemas.microsoft.com/office/drawing/2014/main" val="10000"/>
                  </a:ext>
                </a:extLst>
              </a:tr>
              <a:tr h="665056">
                <a:tc>
                  <a:txBody>
                    <a:bodyPr/>
                    <a:lstStyle/>
                    <a:p>
                      <a:pPr algn="ctr"/>
                      <a:r>
                        <a:rPr lang="en-US" sz="2400" dirty="0"/>
                        <a:t>1</a:t>
                      </a:r>
                    </a:p>
                  </a:txBody>
                  <a:tcPr marL="91441" marR="91441" marT="45712" marB="45712">
                    <a:solidFill>
                      <a:srgbClr val="DAF3FE"/>
                    </a:solidFill>
                  </a:tcPr>
                </a:tc>
                <a:tc>
                  <a:txBody>
                    <a:bodyPr/>
                    <a:lstStyle/>
                    <a:p>
                      <a:pPr algn="ctr"/>
                      <a:r>
                        <a:rPr lang="en-US" sz="2400" dirty="0"/>
                        <a:t>802.11a</a:t>
                      </a:r>
                    </a:p>
                  </a:txBody>
                  <a:tcPr marL="91441" marR="91441" marT="45712" marB="45712">
                    <a:solidFill>
                      <a:srgbClr val="DAF3FE"/>
                    </a:solidFill>
                  </a:tcPr>
                </a:tc>
                <a:tc>
                  <a:txBody>
                    <a:bodyPr/>
                    <a:lstStyle/>
                    <a:p>
                      <a:r>
                        <a:rPr lang="en-US" sz="2400" dirty="0"/>
                        <a:t>5 GHz band</a:t>
                      </a:r>
                    </a:p>
                  </a:txBody>
                  <a:tcPr marL="91441" marR="91441" marT="45712" marB="45712">
                    <a:solidFill>
                      <a:srgbClr val="DAF3FE"/>
                    </a:solidFill>
                  </a:tcPr>
                </a:tc>
                <a:extLst>
                  <a:ext uri="{0D108BD9-81ED-4DB2-BD59-A6C34878D82A}">
                    <a16:rowId xmlns:a16="http://schemas.microsoft.com/office/drawing/2014/main" val="10001"/>
                  </a:ext>
                </a:extLst>
              </a:tr>
              <a:tr h="822824">
                <a:tc>
                  <a:txBody>
                    <a:bodyPr/>
                    <a:lstStyle/>
                    <a:p>
                      <a:pPr algn="ctr"/>
                      <a:r>
                        <a:rPr lang="en-US" sz="2400" dirty="0"/>
                        <a:t>2</a:t>
                      </a:r>
                    </a:p>
                  </a:txBody>
                  <a:tcPr marL="91441" marR="91441" marT="45712" marB="45712">
                    <a:solidFill>
                      <a:srgbClr val="DAF3FE"/>
                    </a:solidFill>
                  </a:tcPr>
                </a:tc>
                <a:tc>
                  <a:txBody>
                    <a:bodyPr/>
                    <a:lstStyle/>
                    <a:p>
                      <a:pPr algn="ctr"/>
                      <a:r>
                        <a:rPr lang="en-US" sz="2400" dirty="0"/>
                        <a:t>802.11b</a:t>
                      </a:r>
                      <a:r>
                        <a:rPr lang="en-US" sz="2400" baseline="0" dirty="0"/>
                        <a:t>       and 802.11g</a:t>
                      </a:r>
                      <a:endParaRPr lang="en-US" sz="2400" dirty="0"/>
                    </a:p>
                  </a:txBody>
                  <a:tcPr marL="91441" marR="91441" marT="45712" marB="45712">
                    <a:solidFill>
                      <a:srgbClr val="DAF3FE"/>
                    </a:solidFill>
                  </a:tcPr>
                </a:tc>
                <a:tc>
                  <a:txBody>
                    <a:bodyPr/>
                    <a:lstStyle/>
                    <a:p>
                      <a:r>
                        <a:rPr lang="en-US" sz="2400" dirty="0"/>
                        <a:t>2.4GHz band</a:t>
                      </a:r>
                    </a:p>
                  </a:txBody>
                  <a:tcPr marL="91441" marR="91441" marT="45712" marB="45712">
                    <a:solidFill>
                      <a:srgbClr val="DAF3FE"/>
                    </a:solidFill>
                  </a:tcPr>
                </a:tc>
                <a:extLst>
                  <a:ext uri="{0D108BD9-81ED-4DB2-BD59-A6C34878D82A}">
                    <a16:rowId xmlns:a16="http://schemas.microsoft.com/office/drawing/2014/main" val="10002"/>
                  </a:ext>
                </a:extLst>
              </a:tr>
              <a:tr h="665056">
                <a:tc>
                  <a:txBody>
                    <a:bodyPr/>
                    <a:lstStyle/>
                    <a:p>
                      <a:pPr algn="ctr"/>
                      <a:r>
                        <a:rPr lang="en-US" sz="2400" dirty="0"/>
                        <a:t>3</a:t>
                      </a:r>
                    </a:p>
                  </a:txBody>
                  <a:tcPr marL="91441" marR="91441" marT="45712" marB="45712">
                    <a:solidFill>
                      <a:srgbClr val="DAF3FE"/>
                    </a:solidFill>
                  </a:tcPr>
                </a:tc>
                <a:tc>
                  <a:txBody>
                    <a:bodyPr/>
                    <a:lstStyle/>
                    <a:p>
                      <a:pPr algn="ctr"/>
                      <a:r>
                        <a:rPr lang="en-US" sz="2400" dirty="0"/>
                        <a:t>802.11.n</a:t>
                      </a:r>
                    </a:p>
                  </a:txBody>
                  <a:tcPr marL="91441" marR="91441" marT="45712" marB="45712">
                    <a:solidFill>
                      <a:srgbClr val="DAF3FE"/>
                    </a:solidFill>
                  </a:tcPr>
                </a:tc>
                <a:tc>
                  <a:txBody>
                    <a:bodyPr/>
                    <a:lstStyle/>
                    <a:p>
                      <a:r>
                        <a:rPr lang="en-US" sz="2400" dirty="0"/>
                        <a:t>2.4/5 GHz bands</a:t>
                      </a:r>
                    </a:p>
                  </a:txBody>
                  <a:tcPr marL="91441" marR="91441" marT="45712" marB="45712">
                    <a:solidFill>
                      <a:srgbClr val="DAF3FE"/>
                    </a:solidFill>
                  </a:tcPr>
                </a:tc>
                <a:extLst>
                  <a:ext uri="{0D108BD9-81ED-4DB2-BD59-A6C34878D82A}">
                    <a16:rowId xmlns:a16="http://schemas.microsoft.com/office/drawing/2014/main" val="10003"/>
                  </a:ext>
                </a:extLst>
              </a:tr>
              <a:tr h="665056">
                <a:tc>
                  <a:txBody>
                    <a:bodyPr/>
                    <a:lstStyle/>
                    <a:p>
                      <a:pPr algn="ctr"/>
                      <a:r>
                        <a:rPr lang="en-US" sz="2400" dirty="0"/>
                        <a:t>4</a:t>
                      </a:r>
                    </a:p>
                  </a:txBody>
                  <a:tcPr marL="91441" marR="91441" marT="45712" marB="45712">
                    <a:solidFill>
                      <a:srgbClr val="DAF3FE"/>
                    </a:solidFill>
                  </a:tcPr>
                </a:tc>
                <a:tc>
                  <a:txBody>
                    <a:bodyPr/>
                    <a:lstStyle/>
                    <a:p>
                      <a:pPr algn="ctr"/>
                      <a:r>
                        <a:rPr lang="en-US" sz="2400" dirty="0"/>
                        <a:t>802.11.ac</a:t>
                      </a:r>
                    </a:p>
                  </a:txBody>
                  <a:tcPr marL="91441" marR="91441" marT="45712" marB="45712">
                    <a:solidFill>
                      <a:srgbClr val="DAF3FE"/>
                    </a:solidFill>
                  </a:tcPr>
                </a:tc>
                <a:tc>
                  <a:txBody>
                    <a:bodyPr/>
                    <a:lstStyle/>
                    <a:p>
                      <a:r>
                        <a:rPr lang="en-US" sz="2400" dirty="0"/>
                        <a:t>5GHz band</a:t>
                      </a:r>
                    </a:p>
                  </a:txBody>
                  <a:tcPr marL="91441" marR="91441" marT="45712" marB="45712">
                    <a:solidFill>
                      <a:srgbClr val="DAF3FE"/>
                    </a:solidFill>
                  </a:tcPr>
                </a:tc>
                <a:extLst>
                  <a:ext uri="{0D108BD9-81ED-4DB2-BD59-A6C34878D82A}">
                    <a16:rowId xmlns:a16="http://schemas.microsoft.com/office/drawing/2014/main" val="10004"/>
                  </a:ext>
                </a:extLst>
              </a:tr>
              <a:tr h="665056">
                <a:tc>
                  <a:txBody>
                    <a:bodyPr/>
                    <a:lstStyle/>
                    <a:p>
                      <a:pPr algn="ctr"/>
                      <a:r>
                        <a:rPr lang="en-US" sz="2400" dirty="0"/>
                        <a:t>5</a:t>
                      </a:r>
                    </a:p>
                  </a:txBody>
                  <a:tcPr marL="91441" marR="91441" marT="45712" marB="45712">
                    <a:solidFill>
                      <a:srgbClr val="DAF3FE"/>
                    </a:solidFill>
                  </a:tcPr>
                </a:tc>
                <a:tc>
                  <a:txBody>
                    <a:bodyPr/>
                    <a:lstStyle/>
                    <a:p>
                      <a:pPr algn="ctr"/>
                      <a:r>
                        <a:rPr lang="en-US" sz="2400" dirty="0"/>
                        <a:t>802.11.ad</a:t>
                      </a:r>
                    </a:p>
                  </a:txBody>
                  <a:tcPr marL="91441" marR="91441" marT="45712" marB="45712">
                    <a:solidFill>
                      <a:srgbClr val="DAF3FE"/>
                    </a:solidFill>
                  </a:tcPr>
                </a:tc>
                <a:tc>
                  <a:txBody>
                    <a:bodyPr/>
                    <a:lstStyle/>
                    <a:p>
                      <a:r>
                        <a:rPr lang="en-US" sz="2400" dirty="0"/>
                        <a:t>60Hz band</a:t>
                      </a:r>
                    </a:p>
                  </a:txBody>
                  <a:tcPr marL="91441" marR="91441" marT="45712" marB="45712">
                    <a:solidFill>
                      <a:srgbClr val="DAF3FE"/>
                    </a:solidFill>
                  </a:tcPr>
                </a:tc>
                <a:extLst>
                  <a:ext uri="{0D108BD9-81ED-4DB2-BD59-A6C34878D82A}">
                    <a16:rowId xmlns:a16="http://schemas.microsoft.com/office/drawing/2014/main" val="10005"/>
                  </a:ext>
                </a:extLst>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5" name="TextBox 7"/>
          <p:cNvSpPr txBox="1">
            <a:spLocks noChangeArrowheads="1"/>
          </p:cNvSpPr>
          <p:nvPr/>
        </p:nvSpPr>
        <p:spPr bwMode="auto">
          <a:xfrm>
            <a:off x="2070100" y="5600700"/>
            <a:ext cx="904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Collection of Wireless LAN</a:t>
            </a:r>
          </a:p>
          <a:p>
            <a:pPr>
              <a:buFont typeface="Arial" charset="0"/>
              <a:buChar char="•"/>
            </a:pPr>
            <a:r>
              <a:rPr lang="en-US" altLang="en-US" sz="2800"/>
              <a:t>Data Rates from 1Mb/s to 6.75 Gb/s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Protocols…Link Layer…</a:t>
            </a:r>
            <a:r>
              <a:rPr lang="en-US" dirty="0" err="1">
                <a:latin typeface="+mn-lt"/>
              </a:rPr>
              <a:t>WiMax</a:t>
            </a:r>
            <a:endParaRPr lang="en-US" dirty="0">
              <a:latin typeface="+mn-lt"/>
            </a:endParaRPr>
          </a:p>
        </p:txBody>
      </p:sp>
      <p:graphicFrame>
        <p:nvGraphicFramePr>
          <p:cNvPr id="5" name="Content Placeholder 4"/>
          <p:cNvGraphicFramePr>
            <a:graphicFrameLocks noGrp="1"/>
          </p:cNvGraphicFramePr>
          <p:nvPr>
            <p:ph idx="1"/>
          </p:nvPr>
        </p:nvGraphicFramePr>
        <p:xfrm>
          <a:off x="1981200" y="1554163"/>
          <a:ext cx="8509000" cy="1280068"/>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6973">
                <a:tc>
                  <a:txBody>
                    <a:bodyPr/>
                    <a:lstStyle/>
                    <a:p>
                      <a:pPr algn="ctr"/>
                      <a:r>
                        <a:rPr lang="en-US" sz="2400" dirty="0"/>
                        <a:t>Sr.No</a:t>
                      </a:r>
                    </a:p>
                  </a:txBody>
                  <a:tcPr marL="91441" marR="91441" marT="45697" marB="45697">
                    <a:solidFill>
                      <a:srgbClr val="DAF3FE"/>
                    </a:solidFill>
                  </a:tcPr>
                </a:tc>
                <a:tc>
                  <a:txBody>
                    <a:bodyPr/>
                    <a:lstStyle/>
                    <a:p>
                      <a:pPr algn="ctr"/>
                      <a:r>
                        <a:rPr lang="en-US" sz="2400" dirty="0"/>
                        <a:t>Standard</a:t>
                      </a:r>
                    </a:p>
                  </a:txBody>
                  <a:tcPr marL="91441" marR="91441" marT="45697" marB="45697">
                    <a:solidFill>
                      <a:srgbClr val="DAF3FE"/>
                    </a:solidFill>
                  </a:tcPr>
                </a:tc>
                <a:tc>
                  <a:txBody>
                    <a:bodyPr/>
                    <a:lstStyle/>
                    <a:p>
                      <a:pPr algn="l"/>
                      <a:r>
                        <a:rPr lang="en-US" sz="2400" dirty="0"/>
                        <a:t>Data Rate</a:t>
                      </a:r>
                    </a:p>
                  </a:txBody>
                  <a:tcPr marL="91441" marR="91441" marT="45697" marB="45697">
                    <a:solidFill>
                      <a:srgbClr val="DAF3FE"/>
                    </a:solidFill>
                  </a:tcPr>
                </a:tc>
                <a:extLst>
                  <a:ext uri="{0D108BD9-81ED-4DB2-BD59-A6C34878D82A}">
                    <a16:rowId xmlns:a16="http://schemas.microsoft.com/office/drawing/2014/main" val="10000"/>
                  </a:ext>
                </a:extLst>
              </a:tr>
              <a:tr h="822552">
                <a:tc>
                  <a:txBody>
                    <a:bodyPr/>
                    <a:lstStyle/>
                    <a:p>
                      <a:pPr algn="ctr"/>
                      <a:r>
                        <a:rPr lang="en-US" sz="2400" dirty="0"/>
                        <a:t>1</a:t>
                      </a:r>
                    </a:p>
                  </a:txBody>
                  <a:tcPr marL="91441" marR="91441" marT="45697" marB="45697">
                    <a:solidFill>
                      <a:srgbClr val="DAF3FE"/>
                    </a:solidFill>
                  </a:tcPr>
                </a:tc>
                <a:tc>
                  <a:txBody>
                    <a:bodyPr/>
                    <a:lstStyle/>
                    <a:p>
                      <a:pPr algn="ctr"/>
                      <a:r>
                        <a:rPr lang="en-US" sz="2400" dirty="0"/>
                        <a:t>802.16m</a:t>
                      </a:r>
                    </a:p>
                  </a:txBody>
                  <a:tcPr marL="91441" marR="91441" marT="45697" marB="45697">
                    <a:solidFill>
                      <a:srgbClr val="DAF3FE"/>
                    </a:solidFill>
                  </a:tcPr>
                </a:tc>
                <a:tc>
                  <a:txBody>
                    <a:bodyPr/>
                    <a:lstStyle/>
                    <a:p>
                      <a:r>
                        <a:rPr lang="en-US" sz="2400" dirty="0"/>
                        <a:t>100Mb/s for mobile stations</a:t>
                      </a:r>
                    </a:p>
                    <a:p>
                      <a:r>
                        <a:rPr lang="en-US" sz="2400" dirty="0"/>
                        <a:t>1Gb/s for fixed stations</a:t>
                      </a:r>
                    </a:p>
                  </a:txBody>
                  <a:tcPr marL="91441" marR="91441" marT="45697" marB="45697">
                    <a:solidFill>
                      <a:srgbClr val="DAF3FE"/>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83" name="TextBox 7"/>
          <p:cNvSpPr txBox="1">
            <a:spLocks noChangeArrowheads="1"/>
          </p:cNvSpPr>
          <p:nvPr/>
        </p:nvSpPr>
        <p:spPr bwMode="auto">
          <a:xfrm>
            <a:off x="1930400" y="3086100"/>
            <a:ext cx="904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Collection of Wireless Broadband standards</a:t>
            </a:r>
          </a:p>
          <a:p>
            <a:pPr>
              <a:buFont typeface="Arial" charset="0"/>
              <a:buChar char="•"/>
            </a:pPr>
            <a:r>
              <a:rPr lang="en-US" altLang="en-US" sz="2800"/>
              <a:t>Data Rates from 1.5Mb/s to 1 Gb/s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Protocols…Link Layer…LR-WPAN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93" name="TextBox 7"/>
          <p:cNvSpPr txBox="1">
            <a:spLocks noChangeArrowheads="1"/>
          </p:cNvSpPr>
          <p:nvPr/>
        </p:nvSpPr>
        <p:spPr bwMode="auto">
          <a:xfrm>
            <a:off x="889000" y="1612900"/>
            <a:ext cx="9893300" cy="39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Collection of standards for low-rate wireless personal area networks</a:t>
            </a:r>
          </a:p>
          <a:p>
            <a:pPr>
              <a:lnSpc>
                <a:spcPct val="150000"/>
              </a:lnSpc>
              <a:buFont typeface="Arial" charset="0"/>
              <a:buChar char="•"/>
            </a:pPr>
            <a:r>
              <a:rPr lang="en-US" altLang="en-US" sz="2800"/>
              <a:t>Basis for high level communication protocols such as Zigbee</a:t>
            </a:r>
          </a:p>
          <a:p>
            <a:pPr>
              <a:lnSpc>
                <a:spcPct val="150000"/>
              </a:lnSpc>
              <a:buFont typeface="Arial" charset="0"/>
              <a:buChar char="•"/>
            </a:pPr>
            <a:r>
              <a:rPr lang="en-US" altLang="en-US" sz="2800"/>
              <a:t>Data Rates from 40Kb/s to 250Kb/s</a:t>
            </a:r>
          </a:p>
          <a:p>
            <a:pPr>
              <a:lnSpc>
                <a:spcPct val="150000"/>
              </a:lnSpc>
              <a:buFont typeface="Arial" charset="0"/>
              <a:buChar char="•"/>
            </a:pPr>
            <a:r>
              <a:rPr lang="en-US" altLang="en-US" sz="2800"/>
              <a:t>Provide low-cost and low-speed communication for power constrained devices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err="1">
                <a:latin typeface="+mn-lt"/>
              </a:rPr>
              <a:t>IoT</a:t>
            </a:r>
            <a:r>
              <a:rPr lang="en-US" dirty="0">
                <a:latin typeface="+mn-lt"/>
              </a:rPr>
              <a:t> Protocols…Link Layer…2G/3G/4G –Mobile Communication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 name="Content Placeholder 4"/>
          <p:cNvGraphicFramePr>
            <a:graphicFrameLocks noGrp="1"/>
          </p:cNvGraphicFramePr>
          <p:nvPr>
            <p:ph idx="1"/>
          </p:nvPr>
        </p:nvGraphicFramePr>
        <p:xfrm>
          <a:off x="1981200" y="1554163"/>
          <a:ext cx="8509000" cy="2452689"/>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7198">
                <a:tc>
                  <a:txBody>
                    <a:bodyPr/>
                    <a:lstStyle/>
                    <a:p>
                      <a:pPr algn="ctr"/>
                      <a:r>
                        <a:rPr lang="en-US" sz="2400" dirty="0"/>
                        <a:t>Sr.No</a:t>
                      </a:r>
                    </a:p>
                  </a:txBody>
                  <a:tcPr marL="91441" marR="91441">
                    <a:solidFill>
                      <a:srgbClr val="DAF3FE"/>
                    </a:solidFill>
                  </a:tcPr>
                </a:tc>
                <a:tc>
                  <a:txBody>
                    <a:bodyPr/>
                    <a:lstStyle/>
                    <a:p>
                      <a:pPr algn="ctr"/>
                      <a:r>
                        <a:rPr lang="en-US" sz="2400" dirty="0"/>
                        <a:t>Standard</a:t>
                      </a:r>
                    </a:p>
                  </a:txBody>
                  <a:tcPr marL="91441" marR="91441">
                    <a:solidFill>
                      <a:srgbClr val="DAF3FE"/>
                    </a:solidFill>
                  </a:tcPr>
                </a:tc>
                <a:tc>
                  <a:txBody>
                    <a:bodyPr/>
                    <a:lstStyle/>
                    <a:p>
                      <a:pPr algn="l"/>
                      <a:r>
                        <a:rPr lang="en-US" sz="2400" dirty="0"/>
                        <a:t>Operates in</a:t>
                      </a:r>
                    </a:p>
                  </a:txBody>
                  <a:tcPr marL="91441" marR="91441">
                    <a:solidFill>
                      <a:srgbClr val="DAF3FE"/>
                    </a:solidFill>
                  </a:tcPr>
                </a:tc>
                <a:extLst>
                  <a:ext uri="{0D108BD9-81ED-4DB2-BD59-A6C34878D82A}">
                    <a16:rowId xmlns:a16="http://schemas.microsoft.com/office/drawing/2014/main" val="10000"/>
                  </a:ext>
                </a:extLst>
              </a:tr>
              <a:tr h="665163">
                <a:tc>
                  <a:txBody>
                    <a:bodyPr/>
                    <a:lstStyle/>
                    <a:p>
                      <a:pPr algn="ctr"/>
                      <a:r>
                        <a:rPr lang="en-US" sz="2400" dirty="0"/>
                        <a:t>1</a:t>
                      </a:r>
                    </a:p>
                  </a:txBody>
                  <a:tcPr marL="91441" marR="91441">
                    <a:solidFill>
                      <a:srgbClr val="DAF3FE"/>
                    </a:solidFill>
                  </a:tcPr>
                </a:tc>
                <a:tc>
                  <a:txBody>
                    <a:bodyPr/>
                    <a:lstStyle/>
                    <a:p>
                      <a:pPr algn="ctr"/>
                      <a:r>
                        <a:rPr lang="en-US" sz="2400" dirty="0"/>
                        <a:t>2G</a:t>
                      </a:r>
                    </a:p>
                  </a:txBody>
                  <a:tcPr marL="91441" marR="91441">
                    <a:solidFill>
                      <a:srgbClr val="DAF3FE"/>
                    </a:solidFill>
                  </a:tcPr>
                </a:tc>
                <a:tc>
                  <a:txBody>
                    <a:bodyPr/>
                    <a:lstStyle/>
                    <a:p>
                      <a:r>
                        <a:rPr lang="en-US" sz="2400" dirty="0"/>
                        <a:t>GSM-CDMA</a:t>
                      </a:r>
                    </a:p>
                  </a:txBody>
                  <a:tcPr marL="91441" marR="91441">
                    <a:solidFill>
                      <a:srgbClr val="DAF3FE"/>
                    </a:solidFill>
                  </a:tcPr>
                </a:tc>
                <a:extLst>
                  <a:ext uri="{0D108BD9-81ED-4DB2-BD59-A6C34878D82A}">
                    <a16:rowId xmlns:a16="http://schemas.microsoft.com/office/drawing/2014/main" val="10001"/>
                  </a:ext>
                </a:extLst>
              </a:tr>
              <a:tr h="665163">
                <a:tc>
                  <a:txBody>
                    <a:bodyPr/>
                    <a:lstStyle/>
                    <a:p>
                      <a:pPr algn="ctr"/>
                      <a:r>
                        <a:rPr lang="en-US" sz="2400" dirty="0"/>
                        <a:t>2</a:t>
                      </a:r>
                    </a:p>
                  </a:txBody>
                  <a:tcPr marL="91441" marR="91441">
                    <a:solidFill>
                      <a:srgbClr val="DAF3FE"/>
                    </a:solidFill>
                  </a:tcPr>
                </a:tc>
                <a:tc>
                  <a:txBody>
                    <a:bodyPr/>
                    <a:lstStyle/>
                    <a:p>
                      <a:pPr algn="ctr"/>
                      <a:r>
                        <a:rPr lang="en-US" sz="2400" dirty="0"/>
                        <a:t>3G</a:t>
                      </a:r>
                    </a:p>
                  </a:txBody>
                  <a:tcPr marL="91441" marR="91441">
                    <a:solidFill>
                      <a:srgbClr val="DAF3FE"/>
                    </a:solidFill>
                  </a:tcPr>
                </a:tc>
                <a:tc>
                  <a:txBody>
                    <a:bodyPr/>
                    <a:lstStyle/>
                    <a:p>
                      <a:r>
                        <a:rPr lang="en-US" sz="2400" dirty="0"/>
                        <a:t>UMTS and CDMA 2000</a:t>
                      </a:r>
                    </a:p>
                  </a:txBody>
                  <a:tcPr marL="91441" marR="91441">
                    <a:solidFill>
                      <a:srgbClr val="DAF3FE"/>
                    </a:solidFill>
                  </a:tcPr>
                </a:tc>
                <a:extLst>
                  <a:ext uri="{0D108BD9-81ED-4DB2-BD59-A6C34878D82A}">
                    <a16:rowId xmlns:a16="http://schemas.microsoft.com/office/drawing/2014/main" val="10002"/>
                  </a:ext>
                </a:extLst>
              </a:tr>
              <a:tr h="665163">
                <a:tc>
                  <a:txBody>
                    <a:bodyPr/>
                    <a:lstStyle/>
                    <a:p>
                      <a:pPr algn="ctr"/>
                      <a:r>
                        <a:rPr lang="en-US" sz="2400" dirty="0"/>
                        <a:t>3</a:t>
                      </a:r>
                    </a:p>
                  </a:txBody>
                  <a:tcPr marL="91441" marR="91441">
                    <a:solidFill>
                      <a:srgbClr val="DAF3FE"/>
                    </a:solidFill>
                  </a:tcPr>
                </a:tc>
                <a:tc>
                  <a:txBody>
                    <a:bodyPr/>
                    <a:lstStyle/>
                    <a:p>
                      <a:pPr algn="ctr"/>
                      <a:r>
                        <a:rPr lang="en-US" sz="2400" dirty="0"/>
                        <a:t>4G</a:t>
                      </a:r>
                    </a:p>
                  </a:txBody>
                  <a:tcPr marL="91441" marR="91441">
                    <a:solidFill>
                      <a:srgbClr val="DAF3FE"/>
                    </a:solidFill>
                  </a:tcPr>
                </a:tc>
                <a:tc>
                  <a:txBody>
                    <a:bodyPr/>
                    <a:lstStyle/>
                    <a:p>
                      <a:r>
                        <a:rPr lang="en-US" sz="2400" dirty="0"/>
                        <a:t>LTE</a:t>
                      </a:r>
                    </a:p>
                  </a:txBody>
                  <a:tcPr marL="91441" marR="91441">
                    <a:solidFill>
                      <a:srgbClr val="DAF3FE"/>
                    </a:solidFill>
                  </a:tcPr>
                </a:tc>
                <a:extLst>
                  <a:ext uri="{0D108BD9-81ED-4DB2-BD59-A6C34878D82A}">
                    <a16:rowId xmlns:a16="http://schemas.microsoft.com/office/drawing/2014/main" val="10003"/>
                  </a:ext>
                </a:extLst>
              </a:tr>
            </a:tbl>
          </a:graphicData>
        </a:graphic>
      </p:graphicFrame>
      <p:sp>
        <p:nvSpPr>
          <p:cNvPr id="13339" name="TextBox 8"/>
          <p:cNvSpPr txBox="1">
            <a:spLocks noChangeArrowheads="1"/>
          </p:cNvSpPr>
          <p:nvPr/>
        </p:nvSpPr>
        <p:spPr bwMode="auto">
          <a:xfrm>
            <a:off x="1930400" y="4394200"/>
            <a:ext cx="955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Data Rates from 9.6Kb/s (for 2G) to up to 100Mb/s (for 4G)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Protocols…Network/Internet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1" name="TextBox 7"/>
          <p:cNvSpPr txBox="1">
            <a:spLocks noChangeArrowheads="1"/>
          </p:cNvSpPr>
          <p:nvPr/>
        </p:nvSpPr>
        <p:spPr bwMode="auto">
          <a:xfrm>
            <a:off x="355600" y="1612900"/>
            <a:ext cx="112522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Responsible for sending of IP datagrams from source to destination network</a:t>
            </a:r>
          </a:p>
          <a:p>
            <a:pPr>
              <a:lnSpc>
                <a:spcPct val="150000"/>
              </a:lnSpc>
              <a:buFont typeface="Arial" charset="0"/>
              <a:buChar char="•"/>
            </a:pPr>
            <a:r>
              <a:rPr lang="en-US" altLang="en-US" sz="2800"/>
              <a:t>Performs the host addressing and packet routing</a:t>
            </a:r>
          </a:p>
          <a:p>
            <a:pPr>
              <a:lnSpc>
                <a:spcPct val="150000"/>
              </a:lnSpc>
              <a:buFont typeface="Arial" charset="0"/>
              <a:buChar char="•"/>
            </a:pPr>
            <a:r>
              <a:rPr lang="en-US" altLang="en-US" sz="2800"/>
              <a:t>Host identification is done using hierarchical IP addressing schemes such as IPV4 or IPV6</a:t>
            </a:r>
          </a:p>
          <a:p>
            <a:pPr>
              <a:buFont typeface="Arial" charset="0"/>
              <a:buChar char="•"/>
            </a:pPr>
            <a:endParaRPr lang="en-US"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Protocols…Network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355600" y="1409700"/>
            <a:ext cx="11252200" cy="5448300"/>
          </a:xfrm>
          <a:prstGeom prst="rect">
            <a:avLst/>
          </a:prstGeom>
          <a:noFill/>
        </p:spPr>
        <p:txBody>
          <a:bodyPr>
            <a:spAutoFit/>
          </a:bodyPr>
          <a:lstStyle/>
          <a:p>
            <a:pPr marL="457200"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IPV4</a:t>
            </a:r>
          </a:p>
          <a:p>
            <a:pPr marL="914400"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Used to identify the devices on a network using hierarchical addressing scheme</a:t>
            </a:r>
          </a:p>
          <a:p>
            <a:pPr marL="914400"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Uses 32-bit address scheme</a:t>
            </a:r>
          </a:p>
          <a:p>
            <a:pPr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IPV6</a:t>
            </a:r>
          </a:p>
          <a:p>
            <a:pPr lvl="2"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Uses 128-bit address scheme</a:t>
            </a:r>
          </a:p>
          <a:p>
            <a:pPr marL="457200" lvl="2"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6LoWPAN (IPV6 over Low power Wireless Personal Area Network)</a:t>
            </a: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Used for devices with limited processing capacity</a:t>
            </a: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Operates in 2.4 </a:t>
            </a:r>
            <a:r>
              <a:rPr lang="en-US" sz="2400" dirty="0" err="1">
                <a:latin typeface="+mn-lt"/>
                <a:cs typeface="+mn-cs"/>
              </a:rPr>
              <a:t>Ghz</a:t>
            </a:r>
            <a:endParaRPr lang="en-US" sz="2400" dirty="0">
              <a:latin typeface="+mn-lt"/>
              <a:cs typeface="+mn-cs"/>
            </a:endParaRP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Data Rates of 250Kb/s</a:t>
            </a:r>
          </a:p>
          <a:p>
            <a:pPr marL="457200" indent="-457200" fontAlgn="auto">
              <a:spcBef>
                <a:spcPts val="0"/>
              </a:spcBef>
              <a:spcAft>
                <a:spcPts val="0"/>
              </a:spcAft>
              <a:buFont typeface="Arial" panose="020B0604020202020204" pitchFamily="34" charset="0"/>
              <a:buChar char="•"/>
              <a:defRPr/>
            </a:pPr>
            <a:endParaRPr lang="en-US" sz="2400" dirty="0">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Protocols…Transport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extBox 7"/>
          <p:cNvSpPr txBox="1">
            <a:spLocks noChangeArrowheads="1"/>
          </p:cNvSpPr>
          <p:nvPr/>
        </p:nvSpPr>
        <p:spPr bwMode="auto">
          <a:xfrm>
            <a:off x="469900" y="2092325"/>
            <a:ext cx="11252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3200"/>
              <a:t>Provide end-to-end message transfer capability independent of the underlying network</a:t>
            </a:r>
          </a:p>
          <a:p>
            <a:pPr>
              <a:lnSpc>
                <a:spcPct val="150000"/>
              </a:lnSpc>
              <a:buFont typeface="Arial" charset="0"/>
              <a:buChar char="•"/>
            </a:pPr>
            <a:r>
              <a:rPr lang="en-US" altLang="en-US" sz="3200"/>
              <a:t>It provides functions such as error control, segmentation, flow-control and congestion control</a:t>
            </a:r>
          </a:p>
          <a:p>
            <a:pPr>
              <a:lnSpc>
                <a:spcPct val="150000"/>
              </a:lnSpc>
              <a:buFont typeface="Arial" charset="0"/>
              <a:buChar char="•"/>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Protocols…TCP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extBox 7"/>
          <p:cNvSpPr txBox="1">
            <a:spLocks noChangeArrowheads="1"/>
          </p:cNvSpPr>
          <p:nvPr/>
        </p:nvSpPr>
        <p:spPr bwMode="auto">
          <a:xfrm>
            <a:off x="469900" y="1454150"/>
            <a:ext cx="11252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a:t>Transmission Control Protocol</a:t>
            </a:r>
          </a:p>
          <a:p>
            <a:pPr>
              <a:lnSpc>
                <a:spcPct val="150000"/>
              </a:lnSpc>
              <a:buFont typeface="Arial" charset="0"/>
              <a:buChar char="•"/>
            </a:pPr>
            <a:r>
              <a:rPr lang="en-US" altLang="en-US" sz="2400"/>
              <a:t>Connection Oriented</a:t>
            </a:r>
          </a:p>
          <a:p>
            <a:pPr>
              <a:lnSpc>
                <a:spcPct val="150000"/>
              </a:lnSpc>
              <a:buFont typeface="Arial" charset="0"/>
              <a:buChar char="•"/>
            </a:pPr>
            <a:r>
              <a:rPr lang="en-US" altLang="en-US" sz="2400"/>
              <a:t>Ensures Reliable transmission</a:t>
            </a:r>
          </a:p>
          <a:p>
            <a:pPr>
              <a:lnSpc>
                <a:spcPct val="150000"/>
              </a:lnSpc>
              <a:buFont typeface="Arial" charset="0"/>
              <a:buChar char="•"/>
            </a:pPr>
            <a:r>
              <a:rPr lang="en-US" altLang="en-US" sz="2400"/>
              <a:t>Provides Error Detection Capability to ensure no duplicacy of packets and retransmit lost packets</a:t>
            </a:r>
          </a:p>
          <a:p>
            <a:pPr>
              <a:lnSpc>
                <a:spcPct val="150000"/>
              </a:lnSpc>
              <a:buFont typeface="Arial" charset="0"/>
              <a:buChar char="•"/>
            </a:pPr>
            <a:r>
              <a:rPr lang="en-US" altLang="en-US" sz="2400"/>
              <a:t>Flow Control capability to ensure the sending data rate is not too high for the receiver process</a:t>
            </a:r>
          </a:p>
          <a:p>
            <a:pPr>
              <a:lnSpc>
                <a:spcPct val="150000"/>
              </a:lnSpc>
              <a:buFont typeface="Arial" charset="0"/>
              <a:buChar char="•"/>
            </a:pPr>
            <a:r>
              <a:rPr lang="en-US" altLang="en-US" sz="2400"/>
              <a:t>Congestion control capability helps in avoiding congestion which leads to degradation of n/w performance</a:t>
            </a:r>
          </a:p>
        </p:txBody>
      </p:sp>
      <p:pic>
        <p:nvPicPr>
          <p:cNvPr id="17414" name="Picture 2" descr="Image result for UDP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638" y="0"/>
            <a:ext cx="3789362"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Outline</a:t>
            </a:r>
          </a:p>
        </p:txBody>
      </p:sp>
      <p:sp>
        <p:nvSpPr>
          <p:cNvPr id="3076" name="Content Placeholder 2"/>
          <p:cNvSpPr>
            <a:spLocks noGrp="1"/>
          </p:cNvSpPr>
          <p:nvPr>
            <p:ph idx="1"/>
          </p:nvPr>
        </p:nvSpPr>
        <p:spPr/>
        <p:txBody>
          <a:bodyPr/>
          <a:lstStyle/>
          <a:p>
            <a:r>
              <a:rPr lang="en-US" altLang="en-US"/>
              <a:t>Definition of IoT</a:t>
            </a:r>
          </a:p>
          <a:p>
            <a:r>
              <a:rPr lang="en-US" altLang="en-US"/>
              <a:t>Characteristics of IoT</a:t>
            </a:r>
          </a:p>
          <a:p>
            <a:r>
              <a:rPr lang="en-US" altLang="en-US"/>
              <a:t>Physical design of IoT</a:t>
            </a:r>
          </a:p>
          <a:p>
            <a:r>
              <a:rPr lang="en-US" altLang="en-US"/>
              <a:t>Logical design of IoT</a:t>
            </a:r>
          </a:p>
          <a:p>
            <a:r>
              <a:rPr lang="en-US" altLang="en-US"/>
              <a:t>IoT protocols</a:t>
            </a:r>
          </a:p>
          <a:p>
            <a:r>
              <a:rPr lang="en-US" altLang="en-US"/>
              <a:t>IoT levels and deployment templates</a:t>
            </a:r>
          </a:p>
          <a:p>
            <a:endParaRPr lang="en-US" altLang="en-US"/>
          </a:p>
          <a:p>
            <a:endParaRPr lang="en-US" altLang="en-US"/>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9" name="TextBox 8"/>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Protocols…UDP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7" name="TextBox 7"/>
          <p:cNvSpPr txBox="1">
            <a:spLocks noChangeArrowheads="1"/>
          </p:cNvSpPr>
          <p:nvPr/>
        </p:nvSpPr>
        <p:spPr bwMode="auto">
          <a:xfrm>
            <a:off x="381000" y="2076450"/>
            <a:ext cx="11252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a:t>User Datagram Protocol</a:t>
            </a:r>
          </a:p>
          <a:p>
            <a:pPr>
              <a:lnSpc>
                <a:spcPct val="150000"/>
              </a:lnSpc>
              <a:buFont typeface="Arial" charset="0"/>
              <a:buChar char="•"/>
            </a:pPr>
            <a:r>
              <a:rPr lang="en-US" altLang="en-US" sz="2400"/>
              <a:t>Connectionless </a:t>
            </a:r>
          </a:p>
          <a:p>
            <a:pPr>
              <a:lnSpc>
                <a:spcPct val="150000"/>
              </a:lnSpc>
              <a:buFont typeface="Arial" charset="0"/>
              <a:buChar char="•"/>
            </a:pPr>
            <a:r>
              <a:rPr lang="en-US" altLang="en-US" sz="2400"/>
              <a:t>Does not ensures Reliable transmission</a:t>
            </a:r>
          </a:p>
          <a:p>
            <a:pPr>
              <a:lnSpc>
                <a:spcPct val="150000"/>
              </a:lnSpc>
              <a:buFont typeface="Arial" charset="0"/>
              <a:buChar char="•"/>
            </a:pPr>
            <a:r>
              <a:rPr lang="en-US" altLang="en-US" sz="2400"/>
              <a:t>Does not do connection before transmitting</a:t>
            </a:r>
          </a:p>
          <a:p>
            <a:pPr>
              <a:lnSpc>
                <a:spcPct val="150000"/>
              </a:lnSpc>
              <a:buFont typeface="Arial" charset="0"/>
              <a:buChar char="•"/>
            </a:pPr>
            <a:r>
              <a:rPr lang="en-US" altLang="en-US" sz="2400"/>
              <a:t>Does not provide proper ordering of messages</a:t>
            </a:r>
          </a:p>
          <a:p>
            <a:pPr>
              <a:lnSpc>
                <a:spcPct val="150000"/>
              </a:lnSpc>
              <a:buFont typeface="Arial" charset="0"/>
              <a:buChar char="•"/>
            </a:pPr>
            <a:r>
              <a:rPr lang="en-US" altLang="en-US" sz="2400"/>
              <a:t>Transaction oriented and stateless</a:t>
            </a:r>
          </a:p>
        </p:txBody>
      </p:sp>
      <p:pic>
        <p:nvPicPr>
          <p:cNvPr id="18438" name="Picture 4" descr="Image result for UDP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0"/>
            <a:ext cx="47625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err="1">
                <a:latin typeface="+mn-lt"/>
              </a:rPr>
              <a:t>IoT</a:t>
            </a:r>
            <a:r>
              <a:rPr lang="en-US" dirty="0">
                <a:latin typeface="+mn-lt"/>
              </a:rPr>
              <a:t> Protocols…Application Layer…Hyper Transfer Protocol</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1" name="TextBox 7"/>
          <p:cNvSpPr txBox="1">
            <a:spLocks noChangeArrowheads="1"/>
          </p:cNvSpPr>
          <p:nvPr/>
        </p:nvSpPr>
        <p:spPr bwMode="auto">
          <a:xfrm>
            <a:off x="355600" y="1612900"/>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Forms foundation of World Wide Web(WWW)</a:t>
            </a:r>
          </a:p>
          <a:p>
            <a:pPr>
              <a:lnSpc>
                <a:spcPct val="150000"/>
              </a:lnSpc>
              <a:buFont typeface="Arial" charset="0"/>
              <a:buChar char="•"/>
            </a:pPr>
            <a:r>
              <a:rPr lang="en-US" altLang="en-US" sz="2800"/>
              <a:t>Includes commands such as GET,PUT, POST, HEAD, OPTIONS, TRACE..etc</a:t>
            </a:r>
          </a:p>
          <a:p>
            <a:pPr>
              <a:lnSpc>
                <a:spcPct val="150000"/>
              </a:lnSpc>
              <a:buFont typeface="Arial" charset="0"/>
              <a:buChar char="•"/>
            </a:pPr>
            <a:r>
              <a:rPr lang="en-US" altLang="en-US" sz="2800"/>
              <a:t>Follows a request-response model</a:t>
            </a:r>
          </a:p>
          <a:p>
            <a:pPr>
              <a:lnSpc>
                <a:spcPct val="150000"/>
              </a:lnSpc>
              <a:buFont typeface="Arial" charset="0"/>
              <a:buChar char="•"/>
            </a:pPr>
            <a:r>
              <a:rPr lang="en-US" altLang="en-US" sz="2800"/>
              <a:t>Uses Universal Resource Identifiers(URIs) to identify HTTP resources</a:t>
            </a:r>
          </a:p>
          <a:p>
            <a:pPr>
              <a:lnSpc>
                <a:spcPct val="150000"/>
              </a:lnSpc>
              <a:buFont typeface="Arial" charset="0"/>
              <a:buChar char="•"/>
            </a:pPr>
            <a:endParaRPr lang="en-US" altLang="en-US" sz="2800"/>
          </a:p>
          <a:p>
            <a:pPr>
              <a:lnSpc>
                <a:spcPct val="150000"/>
              </a:lnSpc>
              <a:buFont typeface="Arial" charset="0"/>
              <a:buChar char="•"/>
            </a:pPr>
            <a:endParaRPr lang="en-US" altLang="en-US" sz="2800"/>
          </a:p>
        </p:txBody>
      </p:sp>
      <p:sp>
        <p:nvSpPr>
          <p:cNvPr id="19462"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194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213" y="4532313"/>
            <a:ext cx="24669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Protocols…Application Layer…</a:t>
            </a:r>
            <a:r>
              <a:rPr lang="en-US" dirty="0" err="1">
                <a:latin typeface="+mn-lt"/>
              </a:rPr>
              <a:t>CoAP</a:t>
            </a:r>
            <a:endParaRPr lang="en-US" dirty="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5" name="TextBox 7"/>
          <p:cNvSpPr txBox="1">
            <a:spLocks noChangeArrowheads="1"/>
          </p:cNvSpPr>
          <p:nvPr/>
        </p:nvSpPr>
        <p:spPr bwMode="auto">
          <a:xfrm>
            <a:off x="355600" y="1612900"/>
            <a:ext cx="112522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Constrained Application Protocol</a:t>
            </a:r>
          </a:p>
          <a:p>
            <a:pPr>
              <a:lnSpc>
                <a:spcPct val="150000"/>
              </a:lnSpc>
              <a:buFont typeface="Arial" charset="0"/>
              <a:buChar char="•"/>
            </a:pPr>
            <a:r>
              <a:rPr lang="en-US" altLang="en-US" sz="2800"/>
              <a:t>Used for Machine to machine (M2M) applications meant for constrained devices and n/w’s</a:t>
            </a:r>
          </a:p>
          <a:p>
            <a:pPr>
              <a:lnSpc>
                <a:spcPct val="150000"/>
              </a:lnSpc>
              <a:buFont typeface="Arial" charset="0"/>
              <a:buChar char="•"/>
            </a:pPr>
            <a:r>
              <a:rPr lang="en-US" altLang="en-US" sz="2800"/>
              <a:t>Web transfer protocol for IoT and uses request-response							 model</a:t>
            </a:r>
          </a:p>
          <a:p>
            <a:pPr>
              <a:lnSpc>
                <a:spcPct val="150000"/>
              </a:lnSpc>
              <a:buFont typeface="Arial" charset="0"/>
              <a:buChar char="•"/>
            </a:pPr>
            <a:r>
              <a:rPr lang="en-US" altLang="en-US" sz="2800"/>
              <a:t>Uses client –server architecture </a:t>
            </a:r>
          </a:p>
          <a:p>
            <a:pPr>
              <a:lnSpc>
                <a:spcPct val="150000"/>
              </a:lnSpc>
              <a:buFont typeface="Arial" charset="0"/>
              <a:buChar char="•"/>
            </a:pPr>
            <a:r>
              <a:rPr lang="en-US" altLang="en-US" sz="2800"/>
              <a:t>Supports methods such as GET,POST, PUT and DELETE</a:t>
            </a:r>
          </a:p>
          <a:p>
            <a:pPr>
              <a:lnSpc>
                <a:spcPct val="150000"/>
              </a:lnSpc>
              <a:buFont typeface="Arial" charset="0"/>
              <a:buChar char="•"/>
            </a:pPr>
            <a:endParaRPr lang="en-US" altLang="en-US" sz="2800"/>
          </a:p>
          <a:p>
            <a:pPr>
              <a:lnSpc>
                <a:spcPct val="150000"/>
              </a:lnSpc>
              <a:buFont typeface="Arial" charset="0"/>
              <a:buChar char="•"/>
            </a:pPr>
            <a:endParaRPr lang="en-US" altLang="en-US" sz="2800"/>
          </a:p>
          <a:p>
            <a:pPr>
              <a:lnSpc>
                <a:spcPct val="150000"/>
              </a:lnSpc>
              <a:buFont typeface="Arial" charset="0"/>
              <a:buChar char="•"/>
            </a:pPr>
            <a:endParaRPr lang="en-US" altLang="en-US" sz="2800"/>
          </a:p>
        </p:txBody>
      </p:sp>
      <p:sp>
        <p:nvSpPr>
          <p:cNvPr id="20486"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20487" name="Picture 4" descr="Image result for Co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025" y="3327400"/>
            <a:ext cx="2847975"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450" y="3321050"/>
            <a:ext cx="121031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Protocols…Application Layer…</a:t>
            </a:r>
            <a:r>
              <a:rPr lang="en-US" dirty="0" err="1">
                <a:latin typeface="+mn-lt"/>
              </a:rPr>
              <a:t>WebSocket</a:t>
            </a:r>
            <a:endParaRPr lang="en-US" dirty="0">
              <a:latin typeface="+mn-lt"/>
            </a:endParaRPr>
          </a:p>
        </p:txBody>
      </p:sp>
      <p:sp>
        <p:nvSpPr>
          <p:cNvPr id="21509" name="TextBox 7"/>
          <p:cNvSpPr txBox="1">
            <a:spLocks noChangeArrowheads="1"/>
          </p:cNvSpPr>
          <p:nvPr/>
        </p:nvSpPr>
        <p:spPr bwMode="auto">
          <a:xfrm>
            <a:off x="355600" y="1298575"/>
            <a:ext cx="11252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Allows full-duplex communication over single socket</a:t>
            </a:r>
          </a:p>
          <a:p>
            <a:pPr>
              <a:lnSpc>
                <a:spcPct val="150000"/>
              </a:lnSpc>
              <a:buFont typeface="Arial" charset="0"/>
              <a:buChar char="•"/>
            </a:pPr>
            <a:r>
              <a:rPr lang="en-US" altLang="en-US" sz="2800"/>
              <a:t>Based on TCP</a:t>
            </a:r>
          </a:p>
          <a:p>
            <a:pPr>
              <a:lnSpc>
                <a:spcPct val="150000"/>
              </a:lnSpc>
              <a:buFont typeface="Arial" charset="0"/>
              <a:buChar char="•"/>
            </a:pPr>
            <a:r>
              <a:rPr lang="en-US" altLang="en-US" sz="2800"/>
              <a:t>Client can be a browser, IoT device or mobile application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1"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10" name="Title 1"/>
          <p:cNvSpPr txBox="1">
            <a:spLocks/>
          </p:cNvSpPr>
          <p:nvPr/>
        </p:nvSpPr>
        <p:spPr>
          <a:xfrm>
            <a:off x="838200" y="3429000"/>
            <a:ext cx="10515600" cy="108267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dirty="0" err="1">
                <a:latin typeface="+mn-lt"/>
              </a:rPr>
              <a:t>IoT</a:t>
            </a:r>
            <a:r>
              <a:rPr lang="en-US" dirty="0">
                <a:latin typeface="+mn-lt"/>
              </a:rPr>
              <a:t> Protocols…Application Layer…MQTT</a:t>
            </a:r>
          </a:p>
        </p:txBody>
      </p:sp>
      <p:sp>
        <p:nvSpPr>
          <p:cNvPr id="21513" name="TextBox 10"/>
          <p:cNvSpPr txBox="1">
            <a:spLocks noChangeArrowheads="1"/>
          </p:cNvSpPr>
          <p:nvPr/>
        </p:nvSpPr>
        <p:spPr bwMode="auto">
          <a:xfrm>
            <a:off x="155575" y="4606925"/>
            <a:ext cx="112522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dirty="0"/>
              <a:t>Message Queue Telemetry Transport , light-weight messaging protocol</a:t>
            </a:r>
          </a:p>
          <a:p>
            <a:pPr>
              <a:lnSpc>
                <a:spcPct val="150000"/>
              </a:lnSpc>
              <a:buFont typeface="Arial" charset="0"/>
              <a:buChar char="•"/>
            </a:pPr>
            <a:r>
              <a:rPr lang="en-US" altLang="en-US" sz="2400" dirty="0"/>
              <a:t>Based on publish-subscribe model</a:t>
            </a:r>
          </a:p>
          <a:p>
            <a:pPr>
              <a:lnSpc>
                <a:spcPct val="150000"/>
              </a:lnSpc>
              <a:buFont typeface="Arial" charset="0"/>
              <a:buChar char="•"/>
            </a:pPr>
            <a:r>
              <a:rPr lang="en-US" altLang="en-US" sz="2400" dirty="0"/>
              <a:t>Well suited for constrained environments where devices have limited processing, low memory and n/w </a:t>
            </a:r>
            <a:r>
              <a:rPr lang="en-US" altLang="en-US" sz="2400" dirty="0" err="1"/>
              <a:t>bandwith</a:t>
            </a:r>
            <a:r>
              <a:rPr lang="en-US" altLang="en-US" sz="2400" dirty="0"/>
              <a:t> requirement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Protocols…Application Layer…XMPP</a:t>
            </a:r>
          </a:p>
        </p:txBody>
      </p:sp>
      <p:sp>
        <p:nvSpPr>
          <p:cNvPr id="22532"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Extensible messaging and presence protocol</a:t>
            </a:r>
          </a:p>
          <a:p>
            <a:pPr>
              <a:lnSpc>
                <a:spcPct val="150000"/>
              </a:lnSpc>
              <a:buFont typeface="Arial" charset="0"/>
              <a:buChar char="•"/>
            </a:pPr>
            <a:r>
              <a:rPr lang="en-US" altLang="en-US" sz="2800"/>
              <a:t>For Real time communication and streaming XML data between n/w entities</a:t>
            </a:r>
          </a:p>
          <a:p>
            <a:pPr>
              <a:lnSpc>
                <a:spcPct val="150000"/>
              </a:lnSpc>
              <a:buFont typeface="Arial" charset="0"/>
              <a:buChar char="•"/>
            </a:pPr>
            <a:r>
              <a:rPr lang="en-US" altLang="en-US" sz="2800"/>
              <a:t>Used for Applications such as Multi-party chat and voice/video calls.</a:t>
            </a:r>
          </a:p>
          <a:p>
            <a:pPr>
              <a:lnSpc>
                <a:spcPct val="150000"/>
              </a:lnSpc>
              <a:buFont typeface="Arial" charset="0"/>
              <a:buChar char="•"/>
            </a:pPr>
            <a:r>
              <a:rPr lang="en-US" altLang="en-US" sz="2800"/>
              <a:t>Decentralized protocol and uses client server architecture.</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4"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Protocols…Application Layer…DDS</a:t>
            </a:r>
          </a:p>
        </p:txBody>
      </p:sp>
      <p:sp>
        <p:nvSpPr>
          <p:cNvPr id="23556"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Data Distribution service is a data-centric middleware standard for device-to-device or machine-to-machine communication.</a:t>
            </a:r>
          </a:p>
          <a:p>
            <a:pPr>
              <a:lnSpc>
                <a:spcPct val="150000"/>
              </a:lnSpc>
              <a:buFont typeface="Arial" charset="0"/>
              <a:buChar char="•"/>
            </a:pPr>
            <a:r>
              <a:rPr lang="en-US" altLang="en-US" sz="2800"/>
              <a:t>Publish subscribe model where publishers create topics to which subscribers can use.</a:t>
            </a:r>
          </a:p>
          <a:p>
            <a:pPr>
              <a:lnSpc>
                <a:spcPct val="150000"/>
              </a:lnSpc>
              <a:buFont typeface="Arial" charset="0"/>
              <a:buChar char="•"/>
            </a:pPr>
            <a:r>
              <a:rPr lang="en-US" altLang="en-US" sz="2800"/>
              <a:t>Provides Quality-of-service control and configurable reliability.</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8"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Protocols…Application Layer…AMQP</a:t>
            </a:r>
          </a:p>
        </p:txBody>
      </p:sp>
      <p:sp>
        <p:nvSpPr>
          <p:cNvPr id="24580"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Advanced Messaging Queuing Protocol used for business messaging.</a:t>
            </a:r>
          </a:p>
          <a:p>
            <a:pPr>
              <a:lnSpc>
                <a:spcPct val="150000"/>
              </a:lnSpc>
              <a:buFont typeface="Arial" charset="0"/>
              <a:buChar char="•"/>
            </a:pPr>
            <a:r>
              <a:rPr lang="en-US" altLang="en-US" sz="2800"/>
              <a:t>Supports both point-to-point and publisher/subscriber models, routing and queuing</a:t>
            </a:r>
          </a:p>
          <a:p>
            <a:pPr>
              <a:lnSpc>
                <a:spcPct val="150000"/>
              </a:lnSpc>
              <a:buFont typeface="Arial" charset="0"/>
              <a:buChar char="•"/>
            </a:pPr>
            <a:r>
              <a:rPr lang="en-US" altLang="en-US" sz="2800"/>
              <a:t>Broker here receives messages from publishers and route them over connections to consumers through messaging queues.</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2"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Logical Design of </a:t>
            </a:r>
            <a:r>
              <a:rPr lang="en-US" dirty="0" err="1">
                <a:latin typeface="+mn-lt"/>
              </a:rPr>
              <a:t>IoT</a:t>
            </a:r>
            <a:endParaRPr lang="en-US" dirty="0">
              <a:latin typeface="+mn-lt"/>
            </a:endParaRPr>
          </a:p>
        </p:txBody>
      </p:sp>
      <p:sp>
        <p:nvSpPr>
          <p:cNvPr id="25604" name="Content Placeholder 2"/>
          <p:cNvSpPr>
            <a:spLocks noGrp="1"/>
          </p:cNvSpPr>
          <p:nvPr>
            <p:ph idx="1"/>
          </p:nvPr>
        </p:nvSpPr>
        <p:spPr>
          <a:xfrm>
            <a:off x="495300" y="1419225"/>
            <a:ext cx="4673600" cy="5148263"/>
          </a:xfrm>
        </p:spPr>
        <p:txBody>
          <a:bodyPr/>
          <a:lstStyle/>
          <a:p>
            <a:pPr algn="just">
              <a:lnSpc>
                <a:spcPct val="100000"/>
              </a:lnSpc>
            </a:pPr>
            <a:r>
              <a:rPr lang="en-US" altLang="en-US" sz="2400"/>
              <a:t>Logical design of an IoT system refers to an abstract representation of the entities and processes without going into the low-level specifics of the implementation. </a:t>
            </a:r>
          </a:p>
          <a:p>
            <a:pPr algn="just">
              <a:lnSpc>
                <a:spcPct val="100000"/>
              </a:lnSpc>
            </a:pPr>
            <a:r>
              <a:rPr lang="en-US" altLang="en-US" sz="2400"/>
              <a:t>An IoT system comprises a number of functional blocks that provide the system the capabilities for identification, sensing, actuation, communication and management.</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56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238" y="1749425"/>
            <a:ext cx="646588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Logical Design of </a:t>
            </a:r>
            <a:r>
              <a:rPr lang="en-US" dirty="0" err="1">
                <a:latin typeface="+mn-lt"/>
              </a:rPr>
              <a:t>IoT</a:t>
            </a:r>
            <a:endParaRPr lang="en-US" dirty="0">
              <a:latin typeface="+mn-lt"/>
            </a:endParaRPr>
          </a:p>
        </p:txBody>
      </p:sp>
      <p:sp>
        <p:nvSpPr>
          <p:cNvPr id="26628" name="Content Placeholder 2"/>
          <p:cNvSpPr>
            <a:spLocks noGrp="1"/>
          </p:cNvSpPr>
          <p:nvPr>
            <p:ph idx="1"/>
          </p:nvPr>
        </p:nvSpPr>
        <p:spPr>
          <a:xfrm>
            <a:off x="466725" y="1419225"/>
            <a:ext cx="10912475" cy="5148263"/>
          </a:xfrm>
        </p:spPr>
        <p:txBody>
          <a:bodyPr/>
          <a:lstStyle/>
          <a:p>
            <a:pPr algn="just">
              <a:lnSpc>
                <a:spcPct val="100000"/>
              </a:lnSpc>
            </a:pPr>
            <a:r>
              <a:rPr lang="en-US" altLang="en-US" sz="2400"/>
              <a:t>Device : Devices such as sensing, actuation, monitoring and control functions.</a:t>
            </a:r>
          </a:p>
          <a:p>
            <a:pPr algn="just">
              <a:lnSpc>
                <a:spcPct val="100000"/>
              </a:lnSpc>
            </a:pPr>
            <a:r>
              <a:rPr lang="en-US" altLang="en-US" sz="2400"/>
              <a:t>Communication : IoT Protocols</a:t>
            </a:r>
          </a:p>
          <a:p>
            <a:pPr algn="just">
              <a:lnSpc>
                <a:spcPct val="100000"/>
              </a:lnSpc>
            </a:pPr>
            <a:r>
              <a:rPr lang="en-US" altLang="en-US" sz="2400"/>
              <a:t>Services like device monitoring, device control services, data publishing services and device discovery</a:t>
            </a:r>
          </a:p>
          <a:p>
            <a:pPr algn="just">
              <a:lnSpc>
                <a:spcPct val="100000"/>
              </a:lnSpc>
            </a:pPr>
            <a:r>
              <a:rPr lang="en-US" altLang="en-US" sz="2400"/>
              <a:t>Management : Functions to govern the system</a:t>
            </a:r>
          </a:p>
          <a:p>
            <a:pPr algn="just">
              <a:lnSpc>
                <a:spcPct val="100000"/>
              </a:lnSpc>
            </a:pPr>
            <a:r>
              <a:rPr lang="en-US" altLang="en-US" sz="2400"/>
              <a:t>Security : Functions as authentication, authorization, message and content integrity, and data security</a:t>
            </a:r>
          </a:p>
          <a:p>
            <a:pPr algn="just">
              <a:lnSpc>
                <a:spcPct val="100000"/>
              </a:lnSpc>
            </a:pPr>
            <a:r>
              <a:rPr lang="en-US" altLang="en-US" sz="2400"/>
              <a:t>Applications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 Request–Response Communication Model</a:t>
            </a:r>
          </a:p>
        </p:txBody>
      </p:sp>
      <p:sp>
        <p:nvSpPr>
          <p:cNvPr id="3" name="Content Placeholder 2"/>
          <p:cNvSpPr>
            <a:spLocks noGrp="1"/>
          </p:cNvSpPr>
          <p:nvPr>
            <p:ph idx="1"/>
          </p:nvPr>
        </p:nvSpPr>
        <p:spPr>
          <a:xfrm>
            <a:off x="528638" y="14192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a:t>Request–Response is a communication model in which the client sends requests to the server and the server responds to the requests.  </a:t>
            </a:r>
          </a:p>
          <a:p>
            <a:pPr algn="just" fontAlgn="auto">
              <a:spcAft>
                <a:spcPts val="0"/>
              </a:spcAft>
              <a:buFont typeface="Arial" panose="020B0604020202020204" pitchFamily="34" charset="0"/>
              <a:buChar char="•"/>
              <a:defRPr/>
            </a:pPr>
            <a:endParaRPr lang="en-US" dirty="0"/>
          </a:p>
          <a:p>
            <a:pPr algn="just" fontAlgn="auto">
              <a:spcAft>
                <a:spcPts val="0"/>
              </a:spcAft>
              <a:buFont typeface="Arial" panose="020B0604020202020204" pitchFamily="34" charset="0"/>
              <a:buChar char="•"/>
              <a:defRPr/>
            </a:pPr>
            <a:r>
              <a:rPr lang="en-US" dirty="0"/>
              <a:t>When the server receives a request, it decides how to respond, fetches the data, retrieves resource representations,  prepares the response and then sends the response to the client. </a:t>
            </a:r>
          </a:p>
          <a:p>
            <a:pPr algn="just" fontAlgn="auto">
              <a:spcAft>
                <a:spcPts val="0"/>
              </a:spcAft>
              <a:buFont typeface="Arial" panose="020B0604020202020204" pitchFamily="34" charset="0"/>
              <a:buChar char="•"/>
              <a:defRPr/>
            </a:pPr>
            <a:endParaRPr lang="en-US" dirty="0"/>
          </a:p>
          <a:p>
            <a:pPr algn="just" fontAlgn="auto">
              <a:spcAft>
                <a:spcPts val="0"/>
              </a:spcAft>
              <a:buFont typeface="Arial" panose="020B0604020202020204" pitchFamily="34" charset="0"/>
              <a:buChar char="•"/>
              <a:defRPr/>
            </a:pPr>
            <a:r>
              <a:rPr lang="en-US" dirty="0"/>
              <a:t>Stateless communication model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76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0" y="2028825"/>
            <a:ext cx="68135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9109"/>
            <a:ext cx="9144000" cy="874337"/>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err="1"/>
              <a:t>IoT</a:t>
            </a:r>
            <a:endParaRPr lang="en-US" dirty="0"/>
          </a:p>
        </p:txBody>
      </p:sp>
      <p:sp>
        <p:nvSpPr>
          <p:cNvPr id="3" name="Subtitle 2"/>
          <p:cNvSpPr>
            <a:spLocks noGrp="1"/>
          </p:cNvSpPr>
          <p:nvPr>
            <p:ph type="subTitle" idx="1"/>
          </p:nvPr>
        </p:nvSpPr>
        <p:spPr>
          <a:xfrm>
            <a:off x="1524000" y="2196072"/>
            <a:ext cx="9144000" cy="627810"/>
          </a:xfrm>
        </p:spPr>
        <p:txBody>
          <a:bodyPr/>
          <a:lstStyle/>
          <a:p>
            <a:endParaRPr lang="en-US" dirty="0"/>
          </a:p>
        </p:txBody>
      </p:sp>
      <p:sp>
        <p:nvSpPr>
          <p:cNvPr id="4" name="TextBox 3"/>
          <p:cNvSpPr txBox="1"/>
          <p:nvPr/>
        </p:nvSpPr>
        <p:spPr>
          <a:xfrm>
            <a:off x="7543800" y="1613648"/>
            <a:ext cx="2097741" cy="369332"/>
          </a:xfrm>
          <a:prstGeom prst="rect">
            <a:avLst/>
          </a:prstGeom>
          <a:noFill/>
        </p:spPr>
        <p:txBody>
          <a:bodyPr wrap="square" rtlCol="0">
            <a:spAutoFit/>
          </a:bodyPr>
          <a:lstStyle/>
          <a:p>
            <a:endParaRPr lang="en-US" dirty="0"/>
          </a:p>
        </p:txBody>
      </p:sp>
      <p:pic>
        <p:nvPicPr>
          <p:cNvPr id="1026" name="Picture 2" descr="Image result for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78" y="3227294"/>
            <a:ext cx="4827495" cy="335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609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 Publish–Subscribe Communication Model</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a:t>Publish–Subscribe is a communication model that involves publishers, brokers and consumers.  </a:t>
            </a:r>
          </a:p>
          <a:p>
            <a:pPr algn="just" fontAlgn="auto">
              <a:spcAft>
                <a:spcPts val="0"/>
              </a:spcAft>
              <a:buFont typeface="Arial" panose="020B0604020202020204" pitchFamily="34" charset="0"/>
              <a:buChar char="•"/>
              <a:defRPr/>
            </a:pPr>
            <a:r>
              <a:rPr lang="en-US" dirty="0"/>
              <a:t>Publishers are the source of data.  Publishers send the data to the topics which are managed by the broker. Publishers are not aware of the consumers. </a:t>
            </a:r>
          </a:p>
          <a:p>
            <a:pPr algn="just" fontAlgn="auto">
              <a:spcAft>
                <a:spcPts val="0"/>
              </a:spcAft>
              <a:buFont typeface="Arial" panose="020B0604020202020204" pitchFamily="34" charset="0"/>
              <a:buChar char="•"/>
              <a:defRPr/>
            </a:pPr>
            <a:r>
              <a:rPr lang="en-US" dirty="0"/>
              <a:t>Consumers subscribe to the topics which are managed by the broker.</a:t>
            </a:r>
          </a:p>
          <a:p>
            <a:pPr algn="just" fontAlgn="auto">
              <a:spcAft>
                <a:spcPts val="0"/>
              </a:spcAft>
              <a:buFont typeface="Arial" panose="020B0604020202020204" pitchFamily="34" charset="0"/>
              <a:buChar char="•"/>
              <a:defRPr/>
            </a:pPr>
            <a:r>
              <a:rPr lang="en-US" dirty="0"/>
              <a:t>When the broker receives data for a topic from the publisher, it sends the data to all the subscribed consumers.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86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288" y="2501900"/>
            <a:ext cx="6675437"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Push–Pull Communication Model</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a:t>Push–Pull is a communication model in which the data producers push the data to queues and the consumers pull the data from the queues. Producers do not need to be aware of the consumers. </a:t>
            </a:r>
          </a:p>
          <a:p>
            <a:pPr algn="just" fontAlgn="auto">
              <a:spcAft>
                <a:spcPts val="0"/>
              </a:spcAft>
              <a:buFont typeface="Arial" panose="020B0604020202020204" pitchFamily="34" charset="0"/>
              <a:buChar char="•"/>
              <a:defRPr/>
            </a:pPr>
            <a:r>
              <a:rPr lang="en-US" dirty="0"/>
              <a:t>Queues help in decoupling the messaging between the producers and consumers. </a:t>
            </a:r>
          </a:p>
          <a:p>
            <a:pPr algn="just" fontAlgn="auto">
              <a:spcAft>
                <a:spcPts val="0"/>
              </a:spcAft>
              <a:buFont typeface="Arial" panose="020B0604020202020204" pitchFamily="34" charset="0"/>
              <a:buChar char="•"/>
              <a:defRPr/>
            </a:pPr>
            <a:r>
              <a:rPr lang="en-US" dirty="0"/>
              <a:t>Queues also act as a buffer which helps in situations when there is a mismatch between the rate at which the producers push data and the rate at which the consumers pull data.</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97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788" y="2457450"/>
            <a:ext cx="703421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Exclusive Pair Communication Model</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algn="just" fontAlgn="auto">
              <a:spcAft>
                <a:spcPts val="0"/>
              </a:spcAft>
              <a:buFont typeface="Arial" panose="020B0604020202020204" pitchFamily="34" charset="0"/>
              <a:buChar char="•"/>
              <a:defRPr/>
            </a:pPr>
            <a:r>
              <a:rPr lang="en-US" dirty="0"/>
              <a:t>Exclusive Pair is a bidirectional, fully duplex communication model that uses a persistent connection between the client and the server. </a:t>
            </a:r>
          </a:p>
          <a:p>
            <a:pPr algn="just" fontAlgn="auto">
              <a:spcAft>
                <a:spcPts val="0"/>
              </a:spcAft>
              <a:buFont typeface="Arial" panose="020B0604020202020204" pitchFamily="34" charset="0"/>
              <a:buChar char="•"/>
              <a:defRPr/>
            </a:pPr>
            <a:r>
              <a:rPr lang="en-US" dirty="0"/>
              <a:t>Once the connection is set up it, remains open until the client sends a request to close the connection. </a:t>
            </a:r>
          </a:p>
          <a:p>
            <a:pPr algn="just" fontAlgn="auto">
              <a:spcAft>
                <a:spcPts val="0"/>
              </a:spcAft>
              <a:buFont typeface="Arial" panose="020B0604020202020204" pitchFamily="34" charset="0"/>
              <a:buChar char="•"/>
              <a:defRPr/>
            </a:pPr>
            <a:r>
              <a:rPr lang="en-US" dirty="0"/>
              <a:t>Client and server can send messages to each other after connection setup.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07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488" y="1838325"/>
            <a:ext cx="6173787"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REST-based Communication APIs</a:t>
            </a:r>
          </a:p>
        </p:txBody>
      </p:sp>
      <p:sp>
        <p:nvSpPr>
          <p:cNvPr id="31748" name="Content Placeholder 2"/>
          <p:cNvSpPr>
            <a:spLocks noGrp="1"/>
          </p:cNvSpPr>
          <p:nvPr>
            <p:ph idx="1"/>
          </p:nvPr>
        </p:nvSpPr>
        <p:spPr>
          <a:xfrm>
            <a:off x="481013" y="1243013"/>
            <a:ext cx="4330700" cy="4371975"/>
          </a:xfrm>
        </p:spPr>
        <p:txBody>
          <a:bodyPr/>
          <a:lstStyle/>
          <a:p>
            <a:pPr algn="just"/>
            <a:r>
              <a:rPr lang="en-US" altLang="en-US" sz="2400" dirty="0"/>
              <a:t>Representational State Transfer (REST) is a set of architectural principles by which you can </a:t>
            </a:r>
            <a:r>
              <a:rPr lang="en-US" altLang="en-US" sz="2400" b="1" dirty="0"/>
              <a:t>design web services and web APIs</a:t>
            </a:r>
            <a:r>
              <a:rPr lang="en-US" altLang="en-US" sz="2400" dirty="0"/>
              <a:t> that focus on a system’s resources and how resource states are addressed and transferred.  </a:t>
            </a:r>
          </a:p>
          <a:p>
            <a:pPr algn="just"/>
            <a:r>
              <a:rPr lang="en-US" altLang="en-US" sz="2400" dirty="0"/>
              <a:t>REST APIs </a:t>
            </a:r>
            <a:r>
              <a:rPr lang="en-US" altLang="en-US" sz="2400" b="1" dirty="0"/>
              <a:t>follow the request–response communication model. </a:t>
            </a:r>
          </a:p>
          <a:p>
            <a:pPr algn="just"/>
            <a:r>
              <a:rPr lang="en-US" altLang="en-US" sz="2400" dirty="0"/>
              <a:t>REST architectural constraints apply to the components, connectors and data elements within a distributed hypermedia system.</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4989513" y="6583363"/>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17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1930400"/>
            <a:ext cx="68294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REST-based Communication APIs Constraints</a:t>
            </a:r>
          </a:p>
        </p:txBody>
      </p:sp>
      <p:sp>
        <p:nvSpPr>
          <p:cNvPr id="32772" name="Content Placeholder 2"/>
          <p:cNvSpPr>
            <a:spLocks noGrp="1"/>
          </p:cNvSpPr>
          <p:nvPr>
            <p:ph idx="1"/>
          </p:nvPr>
        </p:nvSpPr>
        <p:spPr>
          <a:xfrm>
            <a:off x="481013" y="1230313"/>
            <a:ext cx="4330700" cy="4371975"/>
          </a:xfrm>
        </p:spPr>
        <p:txBody>
          <a:bodyPr/>
          <a:lstStyle/>
          <a:p>
            <a:pPr algn="just"/>
            <a:endParaRPr lang="en-US" altLang="en-US" sz="2400" b="1"/>
          </a:p>
          <a:p>
            <a:pPr algn="just"/>
            <a:r>
              <a:rPr lang="en-US" altLang="en-US" sz="2400" b="1"/>
              <a:t>Client – Server</a:t>
            </a:r>
          </a:p>
          <a:p>
            <a:pPr algn="just"/>
            <a:r>
              <a:rPr lang="en-US" altLang="en-US" sz="2400" b="1"/>
              <a:t>Stateless</a:t>
            </a:r>
          </a:p>
          <a:p>
            <a:pPr algn="just"/>
            <a:r>
              <a:rPr lang="en-US" altLang="en-US" sz="2400" b="1"/>
              <a:t>Cacheable</a:t>
            </a:r>
          </a:p>
          <a:p>
            <a:pPr algn="just"/>
            <a:r>
              <a:rPr lang="en-US" altLang="en-US" sz="2400" b="1"/>
              <a:t>Layered System</a:t>
            </a:r>
          </a:p>
          <a:p>
            <a:pPr algn="just"/>
            <a:r>
              <a:rPr lang="en-US" altLang="en-US" sz="2400" b="1"/>
              <a:t>Uniform Interface</a:t>
            </a:r>
          </a:p>
          <a:p>
            <a:pPr algn="just"/>
            <a:r>
              <a:rPr lang="en-US" altLang="en-US" sz="2400" b="1"/>
              <a:t>Code on demand</a:t>
            </a:r>
          </a:p>
          <a:p>
            <a:pPr algn="just"/>
            <a:endParaRPr lang="en-US" altLang="en-US" sz="2400" b="1"/>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4989513" y="6583363"/>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
        <p:nvSpPr>
          <p:cNvPr id="3" name="Rectangle 2"/>
          <p:cNvSpPr/>
          <p:nvPr/>
        </p:nvSpPr>
        <p:spPr>
          <a:xfrm>
            <a:off x="5880100" y="1790700"/>
            <a:ext cx="1165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1" name="Rectangle 10"/>
          <p:cNvSpPr/>
          <p:nvPr/>
        </p:nvSpPr>
        <p:spPr>
          <a:xfrm>
            <a:off x="9101138" y="1892300"/>
            <a:ext cx="1165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6" name="Straight Connector 5"/>
          <p:cNvCxnSpPr>
            <a:stCxn id="3" idx="2"/>
          </p:cNvCxnSpPr>
          <p:nvPr/>
        </p:nvCxnSpPr>
        <p:spPr>
          <a:xfrm flipH="1">
            <a:off x="6462712"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586912"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62712" y="3136900"/>
            <a:ext cx="312420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462713" y="4032250"/>
            <a:ext cx="312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435723" y="4699000"/>
            <a:ext cx="312420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435723" y="5416550"/>
            <a:ext cx="312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6800" y="2730500"/>
            <a:ext cx="1346200" cy="369332"/>
          </a:xfrm>
          <a:prstGeom prst="rect">
            <a:avLst/>
          </a:prstGeom>
          <a:noFill/>
        </p:spPr>
        <p:txBody>
          <a:bodyPr wrap="square" rtlCol="0">
            <a:spAutoFit/>
          </a:bodyPr>
          <a:lstStyle/>
          <a:p>
            <a:r>
              <a:rPr lang="en-US" dirty="0"/>
              <a:t>Request</a:t>
            </a:r>
          </a:p>
        </p:txBody>
      </p:sp>
      <p:sp>
        <p:nvSpPr>
          <p:cNvPr id="23" name="TextBox 22"/>
          <p:cNvSpPr txBox="1"/>
          <p:nvPr/>
        </p:nvSpPr>
        <p:spPr>
          <a:xfrm>
            <a:off x="7324723" y="3662918"/>
            <a:ext cx="1346200" cy="369332"/>
          </a:xfrm>
          <a:prstGeom prst="rect">
            <a:avLst/>
          </a:prstGeom>
          <a:noFill/>
        </p:spPr>
        <p:txBody>
          <a:bodyPr wrap="square" rtlCol="0">
            <a:spAutoFit/>
          </a:bodyPr>
          <a:lstStyle/>
          <a:p>
            <a:r>
              <a:rPr lang="en-US" dirty="0"/>
              <a:t>Response</a:t>
            </a:r>
          </a:p>
        </p:txBody>
      </p:sp>
      <p:sp>
        <p:nvSpPr>
          <p:cNvPr id="24" name="TextBox 23"/>
          <p:cNvSpPr txBox="1"/>
          <p:nvPr/>
        </p:nvSpPr>
        <p:spPr>
          <a:xfrm>
            <a:off x="7324723" y="4329668"/>
            <a:ext cx="1346200" cy="369332"/>
          </a:xfrm>
          <a:prstGeom prst="rect">
            <a:avLst/>
          </a:prstGeom>
          <a:noFill/>
        </p:spPr>
        <p:txBody>
          <a:bodyPr wrap="square" rtlCol="0">
            <a:spAutoFit/>
          </a:bodyPr>
          <a:lstStyle/>
          <a:p>
            <a:r>
              <a:rPr lang="en-US" dirty="0"/>
              <a:t>Request</a:t>
            </a:r>
          </a:p>
        </p:txBody>
      </p:sp>
      <p:sp>
        <p:nvSpPr>
          <p:cNvPr id="25" name="TextBox 24"/>
          <p:cNvSpPr txBox="1"/>
          <p:nvPr/>
        </p:nvSpPr>
        <p:spPr>
          <a:xfrm>
            <a:off x="7324723" y="5047218"/>
            <a:ext cx="1346200" cy="369332"/>
          </a:xfrm>
          <a:prstGeom prst="rect">
            <a:avLst/>
          </a:prstGeom>
          <a:noFill/>
        </p:spPr>
        <p:txBody>
          <a:bodyPr wrap="square" rtlCol="0">
            <a:spAutoFit/>
          </a:bodyPr>
          <a:lstStyle/>
          <a:p>
            <a:r>
              <a:rPr lang="en-US" dirty="0"/>
              <a:t>Response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WebSocket</a:t>
            </a:r>
            <a:r>
              <a:rPr lang="en-US" dirty="0">
                <a:latin typeface="+mn-lt"/>
              </a:rPr>
              <a:t>-based Communication APIs</a:t>
            </a:r>
          </a:p>
        </p:txBody>
      </p:sp>
      <p:sp>
        <p:nvSpPr>
          <p:cNvPr id="33796" name="Content Placeholder 2"/>
          <p:cNvSpPr>
            <a:spLocks noGrp="1"/>
          </p:cNvSpPr>
          <p:nvPr>
            <p:ph idx="1"/>
          </p:nvPr>
        </p:nvSpPr>
        <p:spPr>
          <a:xfrm>
            <a:off x="838200" y="1825625"/>
            <a:ext cx="4330700" cy="4371975"/>
          </a:xfrm>
        </p:spPr>
        <p:txBody>
          <a:bodyPr/>
          <a:lstStyle/>
          <a:p>
            <a:r>
              <a:rPr lang="en-US" altLang="en-US" dirty="0" err="1"/>
              <a:t>WebSocket</a:t>
            </a:r>
            <a:r>
              <a:rPr lang="en-US" altLang="en-US" dirty="0"/>
              <a:t> APIs </a:t>
            </a:r>
            <a:r>
              <a:rPr lang="en-US" altLang="en-US" b="1" dirty="0"/>
              <a:t>allow bi-directional, full duplex communication</a:t>
            </a:r>
            <a:r>
              <a:rPr lang="en-US" altLang="en-US" dirty="0"/>
              <a:t> between clients and servers.</a:t>
            </a:r>
          </a:p>
          <a:p>
            <a:r>
              <a:rPr lang="en-US" altLang="en-US" dirty="0" err="1"/>
              <a:t>WebSocket</a:t>
            </a:r>
            <a:r>
              <a:rPr lang="en-US" altLang="en-US" dirty="0"/>
              <a:t> APIs follow the </a:t>
            </a:r>
            <a:r>
              <a:rPr lang="en-US" altLang="en-US" b="1" dirty="0"/>
              <a:t>exclusive pair communication model</a:t>
            </a:r>
            <a:r>
              <a:rPr lang="en-US" altLang="en-US" dirty="0"/>
              <a:t>.</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38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213" y="1870075"/>
            <a:ext cx="670401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838200" y="1825625"/>
          <a:ext cx="10515600" cy="368802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96206">
                <a:tc>
                  <a:txBody>
                    <a:bodyPr/>
                    <a:lstStyle/>
                    <a:p>
                      <a:pPr algn="ctr"/>
                      <a:r>
                        <a:rPr lang="en-US" sz="2000" dirty="0">
                          <a:latin typeface="Cambria" panose="02040503050406030204" pitchFamily="18" charset="0"/>
                        </a:rPr>
                        <a:t>Comparison Based on</a:t>
                      </a:r>
                    </a:p>
                  </a:txBody>
                  <a:tcPr marT="45716" marB="45716"/>
                </a:tc>
                <a:tc>
                  <a:txBody>
                    <a:bodyPr/>
                    <a:lstStyle/>
                    <a:p>
                      <a:pPr algn="ctr"/>
                      <a:r>
                        <a:rPr lang="en-US" sz="2000" dirty="0">
                          <a:latin typeface="Cambria" panose="02040503050406030204" pitchFamily="18" charset="0"/>
                        </a:rPr>
                        <a:t>REST</a:t>
                      </a:r>
                    </a:p>
                  </a:txBody>
                  <a:tcPr marT="45716" marB="45716"/>
                </a:tc>
                <a:tc>
                  <a:txBody>
                    <a:bodyPr/>
                    <a:lstStyle/>
                    <a:p>
                      <a:pPr algn="ctr"/>
                      <a:r>
                        <a:rPr lang="en-US" sz="2000" dirty="0" err="1">
                          <a:latin typeface="Cambria" panose="02040503050406030204" pitchFamily="18" charset="0"/>
                        </a:rPr>
                        <a:t>Websocket</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0"/>
                  </a:ext>
                </a:extLst>
              </a:tr>
              <a:tr h="396206">
                <a:tc>
                  <a:txBody>
                    <a:bodyPr/>
                    <a:lstStyle/>
                    <a:p>
                      <a:pPr algn="ctr"/>
                      <a:r>
                        <a:rPr lang="en-US" sz="2000" b="1" dirty="0">
                          <a:latin typeface="Cambria" panose="02040503050406030204" pitchFamily="18" charset="0"/>
                        </a:rPr>
                        <a:t>State</a:t>
                      </a:r>
                    </a:p>
                  </a:txBody>
                  <a:tcPr marT="45716" marB="45716"/>
                </a:tc>
                <a:tc>
                  <a:txBody>
                    <a:bodyPr/>
                    <a:lstStyle/>
                    <a:p>
                      <a:pPr algn="ctr"/>
                      <a:r>
                        <a:rPr lang="en-US" sz="2000" dirty="0">
                          <a:latin typeface="Cambria" panose="02040503050406030204" pitchFamily="18" charset="0"/>
                        </a:rPr>
                        <a:t>Stateless</a:t>
                      </a:r>
                    </a:p>
                  </a:txBody>
                  <a:tcPr marT="45716" marB="45716"/>
                </a:tc>
                <a:tc>
                  <a:txBody>
                    <a:bodyPr/>
                    <a:lstStyle/>
                    <a:p>
                      <a:pPr algn="ctr"/>
                      <a:r>
                        <a:rPr lang="en-US" sz="2000" dirty="0" err="1">
                          <a:latin typeface="Cambria" panose="02040503050406030204" pitchFamily="18" charset="0"/>
                        </a:rPr>
                        <a:t>Stateful</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1"/>
                  </a:ext>
                </a:extLst>
              </a:tr>
              <a:tr h="396206">
                <a:tc>
                  <a:txBody>
                    <a:bodyPr/>
                    <a:lstStyle/>
                    <a:p>
                      <a:pPr algn="ctr"/>
                      <a:r>
                        <a:rPr lang="en-US" sz="2000" b="1" dirty="0">
                          <a:latin typeface="Cambria" panose="02040503050406030204" pitchFamily="18" charset="0"/>
                        </a:rPr>
                        <a:t>Directional</a:t>
                      </a:r>
                    </a:p>
                  </a:txBody>
                  <a:tcPr marT="45716" marB="45716"/>
                </a:tc>
                <a:tc>
                  <a:txBody>
                    <a:bodyPr/>
                    <a:lstStyle/>
                    <a:p>
                      <a:pPr algn="ctr"/>
                      <a:r>
                        <a:rPr lang="en-US" sz="2000" dirty="0">
                          <a:latin typeface="Cambria" panose="02040503050406030204" pitchFamily="18" charset="0"/>
                        </a:rPr>
                        <a:t>Unidirectional</a:t>
                      </a:r>
                    </a:p>
                  </a:txBody>
                  <a:tcPr marT="45716" marB="45716"/>
                </a:tc>
                <a:tc>
                  <a:txBody>
                    <a:bodyPr/>
                    <a:lstStyle/>
                    <a:p>
                      <a:pPr algn="ctr"/>
                      <a:r>
                        <a:rPr lang="en-US" sz="2000" dirty="0">
                          <a:latin typeface="Cambria" panose="02040503050406030204" pitchFamily="18" charset="0"/>
                        </a:rPr>
                        <a:t>Bidirectional</a:t>
                      </a:r>
                    </a:p>
                  </a:txBody>
                  <a:tcPr marT="45716" marB="45716"/>
                </a:tc>
                <a:extLst>
                  <a:ext uri="{0D108BD9-81ED-4DB2-BD59-A6C34878D82A}">
                    <a16:rowId xmlns:a16="http://schemas.microsoft.com/office/drawing/2014/main" val="10002"/>
                  </a:ext>
                </a:extLst>
              </a:tr>
              <a:tr h="396206">
                <a:tc>
                  <a:txBody>
                    <a:bodyPr/>
                    <a:lstStyle/>
                    <a:p>
                      <a:pPr algn="ctr"/>
                      <a:r>
                        <a:rPr lang="en-US" sz="2000" b="1" dirty="0" err="1">
                          <a:latin typeface="Cambria" panose="02040503050406030204" pitchFamily="18" charset="0"/>
                        </a:rPr>
                        <a:t>Req</a:t>
                      </a:r>
                      <a:r>
                        <a:rPr lang="en-US" sz="2000" b="1" dirty="0">
                          <a:latin typeface="Cambria" panose="02040503050406030204" pitchFamily="18" charset="0"/>
                        </a:rPr>
                        <a:t>-Res/Full</a:t>
                      </a:r>
                      <a:r>
                        <a:rPr lang="en-US" sz="2000" b="1" baseline="0" dirty="0">
                          <a:latin typeface="Cambria" panose="02040503050406030204" pitchFamily="18" charset="0"/>
                        </a:rPr>
                        <a:t> Duplex</a:t>
                      </a:r>
                      <a:endParaRPr lang="en-US" sz="2000" b="1" dirty="0">
                        <a:latin typeface="Cambria" panose="02040503050406030204" pitchFamily="18" charset="0"/>
                      </a:endParaRPr>
                    </a:p>
                  </a:txBody>
                  <a:tcPr marT="45716" marB="45716"/>
                </a:tc>
                <a:tc>
                  <a:txBody>
                    <a:bodyPr/>
                    <a:lstStyle/>
                    <a:p>
                      <a:pPr algn="ctr"/>
                      <a:r>
                        <a:rPr lang="en-US" sz="2000" dirty="0">
                          <a:latin typeface="Cambria" panose="02040503050406030204" pitchFamily="18" charset="0"/>
                        </a:rPr>
                        <a:t>Follow Request Response Model</a:t>
                      </a:r>
                    </a:p>
                  </a:txBody>
                  <a:tcPr marT="45716" marB="45716"/>
                </a:tc>
                <a:tc>
                  <a:txBody>
                    <a:bodyPr/>
                    <a:lstStyle/>
                    <a:p>
                      <a:pPr algn="ctr"/>
                      <a:r>
                        <a:rPr lang="en-US" sz="2000" dirty="0">
                          <a:latin typeface="Cambria" panose="02040503050406030204" pitchFamily="18" charset="0"/>
                        </a:rPr>
                        <a:t>Exclusive Pair Model</a:t>
                      </a:r>
                    </a:p>
                  </a:txBody>
                  <a:tcPr marT="45716" marB="45716"/>
                </a:tc>
                <a:extLst>
                  <a:ext uri="{0D108BD9-81ED-4DB2-BD59-A6C34878D82A}">
                    <a16:rowId xmlns:a16="http://schemas.microsoft.com/office/drawing/2014/main" val="10003"/>
                  </a:ext>
                </a:extLst>
              </a:tr>
              <a:tr h="700980">
                <a:tc>
                  <a:txBody>
                    <a:bodyPr/>
                    <a:lstStyle/>
                    <a:p>
                      <a:pPr algn="ctr"/>
                      <a:r>
                        <a:rPr lang="en-US" sz="2000" b="1" dirty="0">
                          <a:latin typeface="Cambria" panose="02040503050406030204" pitchFamily="18" charset="0"/>
                        </a:rPr>
                        <a:t>TCP Connections</a:t>
                      </a:r>
                    </a:p>
                  </a:txBody>
                  <a:tcPr marT="45716" marB="45716"/>
                </a:tc>
                <a:tc>
                  <a:txBody>
                    <a:bodyPr/>
                    <a:lstStyle/>
                    <a:p>
                      <a:pPr algn="ctr"/>
                      <a:r>
                        <a:rPr lang="en-US" sz="2000" dirty="0">
                          <a:latin typeface="Cambria" panose="02040503050406030204" pitchFamily="18" charset="0"/>
                        </a:rPr>
                        <a:t>Each</a:t>
                      </a:r>
                      <a:r>
                        <a:rPr lang="en-US" sz="2000" baseline="0" dirty="0">
                          <a:latin typeface="Cambria" panose="02040503050406030204" pitchFamily="18" charset="0"/>
                        </a:rPr>
                        <a:t> </a:t>
                      </a:r>
                      <a:r>
                        <a:rPr lang="en-US" sz="2000" dirty="0">
                          <a:latin typeface="Cambria" panose="02040503050406030204" pitchFamily="18" charset="0"/>
                        </a:rPr>
                        <a:t>HTTP request involves setting up a new TCP Connection</a:t>
                      </a:r>
                    </a:p>
                  </a:txBody>
                  <a:tcPr marT="45716" marB="45716"/>
                </a:tc>
                <a:tc>
                  <a:txBody>
                    <a:bodyPr/>
                    <a:lstStyle/>
                    <a:p>
                      <a:pPr algn="ctr"/>
                      <a:r>
                        <a:rPr lang="en-US" sz="2000" dirty="0">
                          <a:latin typeface="Cambria" panose="02040503050406030204" pitchFamily="18" charset="0"/>
                        </a:rPr>
                        <a:t>Involves a</a:t>
                      </a:r>
                      <a:r>
                        <a:rPr lang="en-US" sz="2000" baseline="0" dirty="0">
                          <a:latin typeface="Cambria" panose="02040503050406030204" pitchFamily="18" charset="0"/>
                        </a:rPr>
                        <a:t> single </a:t>
                      </a:r>
                      <a:r>
                        <a:rPr lang="en-US" sz="2000" dirty="0">
                          <a:latin typeface="Cambria" panose="02040503050406030204" pitchFamily="18" charset="0"/>
                        </a:rPr>
                        <a:t>TCP Connection for</a:t>
                      </a:r>
                      <a:r>
                        <a:rPr lang="en-US" sz="2000" baseline="0" dirty="0">
                          <a:latin typeface="Cambria" panose="02040503050406030204" pitchFamily="18" charset="0"/>
                        </a:rPr>
                        <a:t> all requests</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4"/>
                  </a:ext>
                </a:extLst>
              </a:tr>
              <a:tr h="700980">
                <a:tc>
                  <a:txBody>
                    <a:bodyPr/>
                    <a:lstStyle/>
                    <a:p>
                      <a:pPr algn="ctr"/>
                      <a:r>
                        <a:rPr lang="en-US" sz="2000" b="1" dirty="0">
                          <a:latin typeface="Cambria" panose="02040503050406030204" pitchFamily="18" charset="0"/>
                        </a:rPr>
                        <a:t>Header Overhead</a:t>
                      </a:r>
                    </a:p>
                  </a:txBody>
                  <a:tcPr marT="45716" marB="45716"/>
                </a:tc>
                <a:tc>
                  <a:txBody>
                    <a:bodyPr/>
                    <a:lstStyle/>
                    <a:p>
                      <a:pPr algn="ctr"/>
                      <a:r>
                        <a:rPr lang="en-US" sz="2000" dirty="0">
                          <a:latin typeface="Cambria" panose="02040503050406030204" pitchFamily="18" charset="0"/>
                        </a:rPr>
                        <a:t>Each</a:t>
                      </a:r>
                      <a:r>
                        <a:rPr lang="en-US" sz="2000" baseline="0" dirty="0">
                          <a:latin typeface="Cambria" panose="02040503050406030204" pitchFamily="18" charset="0"/>
                        </a:rPr>
                        <a:t> request carries HTTP Headers, hence not suitable for real-time</a:t>
                      </a:r>
                      <a:endParaRPr lang="en-US" sz="2000" dirty="0">
                        <a:latin typeface="Cambria" panose="02040503050406030204" pitchFamily="18" charset="0"/>
                      </a:endParaRPr>
                    </a:p>
                  </a:txBody>
                  <a:tcPr marT="45716" marB="45716"/>
                </a:tc>
                <a:tc>
                  <a:txBody>
                    <a:bodyPr/>
                    <a:lstStyle/>
                    <a:p>
                      <a:pPr algn="ctr"/>
                      <a:r>
                        <a:rPr lang="en-US" sz="2000" dirty="0">
                          <a:latin typeface="Cambria" panose="02040503050406030204" pitchFamily="18" charset="0"/>
                        </a:rPr>
                        <a:t>Does not involve overhead of headers.</a:t>
                      </a:r>
                    </a:p>
                  </a:txBody>
                  <a:tcPr marT="45716" marB="45716"/>
                </a:tc>
                <a:extLst>
                  <a:ext uri="{0D108BD9-81ED-4DB2-BD59-A6C34878D82A}">
                    <a16:rowId xmlns:a16="http://schemas.microsoft.com/office/drawing/2014/main" val="10005"/>
                  </a:ext>
                </a:extLst>
              </a:tr>
              <a:tr h="700980">
                <a:tc>
                  <a:txBody>
                    <a:bodyPr/>
                    <a:lstStyle/>
                    <a:p>
                      <a:pPr algn="ctr"/>
                      <a:r>
                        <a:rPr lang="en-US" sz="2000" b="1" dirty="0">
                          <a:latin typeface="Cambria" panose="02040503050406030204" pitchFamily="18" charset="0"/>
                        </a:rPr>
                        <a:t>Scalability</a:t>
                      </a:r>
                    </a:p>
                  </a:txBody>
                  <a:tcPr marT="45716" marB="45716"/>
                </a:tc>
                <a:tc>
                  <a:txBody>
                    <a:bodyPr/>
                    <a:lstStyle/>
                    <a:p>
                      <a:pPr algn="ctr"/>
                      <a:r>
                        <a:rPr lang="en-US" sz="2000" dirty="0">
                          <a:latin typeface="Cambria" panose="02040503050406030204" pitchFamily="18" charset="0"/>
                        </a:rPr>
                        <a:t>Both</a:t>
                      </a:r>
                      <a:r>
                        <a:rPr lang="en-US" sz="2000" baseline="0" dirty="0">
                          <a:latin typeface="Cambria" panose="02040503050406030204" pitchFamily="18" charset="0"/>
                        </a:rPr>
                        <a:t> horizontal and vertical are easier</a:t>
                      </a:r>
                      <a:endParaRPr lang="en-US" sz="2000" dirty="0">
                        <a:latin typeface="Cambria" panose="02040503050406030204" pitchFamily="18" charset="0"/>
                      </a:endParaRPr>
                    </a:p>
                  </a:txBody>
                  <a:tcPr marT="45716" marB="45716"/>
                </a:tc>
                <a:tc>
                  <a:txBody>
                    <a:bodyPr/>
                    <a:lstStyle/>
                    <a:p>
                      <a:pPr algn="ctr"/>
                      <a:r>
                        <a:rPr lang="en-US" sz="2000" dirty="0">
                          <a:latin typeface="Cambria" panose="02040503050406030204" pitchFamily="18" charset="0"/>
                        </a:rPr>
                        <a:t>Only Vertical is easier</a:t>
                      </a:r>
                    </a:p>
                  </a:txBody>
                  <a:tcPr marT="45716" marB="45716"/>
                </a:tc>
                <a:extLst>
                  <a:ext uri="{0D108BD9-81ED-4DB2-BD59-A6C34878D82A}">
                    <a16:rowId xmlns:a16="http://schemas.microsoft.com/office/drawing/2014/main" val="10006"/>
                  </a:ext>
                </a:extLst>
              </a:tr>
            </a:tbl>
          </a:graphicData>
        </a:graphic>
      </p:graphicFrame>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a:latin typeface="+mn-lt"/>
              </a:rPr>
              <a:t>Difference between REST and </a:t>
            </a:r>
            <a:r>
              <a:rPr lang="en-US" dirty="0" err="1">
                <a:latin typeface="+mn-lt"/>
              </a:rPr>
              <a:t>WebSocket</a:t>
            </a:r>
            <a:r>
              <a:rPr lang="en-US" dirty="0">
                <a:latin typeface="+mn-lt"/>
              </a:rPr>
              <a:t>-based Communication APIs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Enabling Technologies</a:t>
            </a:r>
          </a:p>
        </p:txBody>
      </p:sp>
      <p:sp>
        <p:nvSpPr>
          <p:cNvPr id="35845" name="Content Placeholder 2"/>
          <p:cNvSpPr>
            <a:spLocks noGrp="1"/>
          </p:cNvSpPr>
          <p:nvPr>
            <p:ph idx="1"/>
          </p:nvPr>
        </p:nvSpPr>
        <p:spPr>
          <a:xfrm>
            <a:off x="838200" y="1825625"/>
            <a:ext cx="10693400" cy="4371975"/>
          </a:xfrm>
        </p:spPr>
        <p:txBody>
          <a:bodyPr/>
          <a:lstStyle/>
          <a:p>
            <a:r>
              <a:rPr lang="en-US" altLang="en-US"/>
              <a:t>Wireless Sensor Network</a:t>
            </a:r>
          </a:p>
          <a:p>
            <a:endParaRPr lang="en-US" altLang="en-US"/>
          </a:p>
          <a:p>
            <a:r>
              <a:rPr lang="en-US" altLang="en-US"/>
              <a:t>Cloud Computing</a:t>
            </a:r>
          </a:p>
          <a:p>
            <a:endParaRPr lang="en-US" altLang="en-US"/>
          </a:p>
          <a:p>
            <a:r>
              <a:rPr lang="en-US" altLang="en-US"/>
              <a:t>Big Data Analytics    </a:t>
            </a:r>
          </a:p>
          <a:p>
            <a:endParaRPr lang="en-US" altLang="en-US"/>
          </a:p>
          <a:p>
            <a:r>
              <a:rPr lang="en-US" altLang="en-US"/>
              <a:t>Embedded Systems</a:t>
            </a:r>
          </a:p>
          <a:p>
            <a:pPr>
              <a:buFont typeface="Arial" charset="0"/>
              <a:buNone/>
            </a:pPr>
            <a:endParaRPr lang="en-US" altLang="en-US"/>
          </a:p>
        </p:txBody>
      </p:sp>
      <p:pic>
        <p:nvPicPr>
          <p:cNvPr id="358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550" y="1419225"/>
            <a:ext cx="1757363"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713" y="2716213"/>
            <a:ext cx="1641475" cy="97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650" y="3692525"/>
            <a:ext cx="2608263" cy="156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a:t>WSN</a:t>
            </a:r>
          </a:p>
        </p:txBody>
      </p:sp>
      <p:sp>
        <p:nvSpPr>
          <p:cNvPr id="3" name="Content Placeholder 2"/>
          <p:cNvSpPr>
            <a:spLocks noGrp="1"/>
          </p:cNvSpPr>
          <p:nvPr>
            <p:ph idx="1"/>
          </p:nvPr>
        </p:nvSpPr>
        <p:spPr/>
        <p:txBody>
          <a:bodyPr/>
          <a:lstStyle/>
          <a:p>
            <a:r>
              <a:rPr lang="en-US" b="1" dirty="0"/>
              <a:t>Distributed Devices with sensors </a:t>
            </a:r>
            <a:r>
              <a:rPr lang="en-US" dirty="0"/>
              <a:t>used to monitor the environmental and physical conditions</a:t>
            </a:r>
          </a:p>
          <a:p>
            <a:r>
              <a:rPr lang="en-US" dirty="0"/>
              <a:t>Consists of several </a:t>
            </a:r>
            <a:r>
              <a:rPr lang="en-US" b="1" dirty="0"/>
              <a:t>end-nodes acting as routers or coordinators too</a:t>
            </a:r>
          </a:p>
          <a:p>
            <a:r>
              <a:rPr lang="en-US" b="1" dirty="0"/>
              <a:t>Coordinators collects data </a:t>
            </a:r>
            <a:r>
              <a:rPr lang="en-US" dirty="0"/>
              <a:t>from all nodes / </a:t>
            </a:r>
            <a:r>
              <a:rPr lang="en-US" b="1" dirty="0"/>
              <a:t>acts as gateway </a:t>
            </a:r>
            <a:r>
              <a:rPr lang="en-US" dirty="0"/>
              <a:t>that connects WSN to internet</a:t>
            </a:r>
          </a:p>
          <a:p>
            <a:r>
              <a:rPr lang="en-US" b="1" dirty="0"/>
              <a:t>Routers route the data packets </a:t>
            </a:r>
            <a:r>
              <a:rPr lang="en-US" dirty="0"/>
              <a:t>from end nodes to coordinators.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281598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a:t>Example of WSNs in </a:t>
            </a:r>
            <a:r>
              <a:rPr lang="en-US" b="1" dirty="0" err="1"/>
              <a:t>IoT</a:t>
            </a:r>
            <a:r>
              <a:rPr lang="en-US" b="1" dirty="0"/>
              <a:t> &amp; Protocols used</a:t>
            </a:r>
          </a:p>
        </p:txBody>
      </p:sp>
      <p:sp>
        <p:nvSpPr>
          <p:cNvPr id="3" name="Content Placeholder 2"/>
          <p:cNvSpPr>
            <a:spLocks noGrp="1"/>
          </p:cNvSpPr>
          <p:nvPr>
            <p:ph idx="1"/>
          </p:nvPr>
        </p:nvSpPr>
        <p:spPr>
          <a:xfrm>
            <a:off x="622300" y="1393825"/>
            <a:ext cx="10515600" cy="4351338"/>
          </a:xfrm>
        </p:spPr>
        <p:txBody>
          <a:bodyPr/>
          <a:lstStyle/>
          <a:p>
            <a:pPr marL="0" indent="0">
              <a:buNone/>
            </a:pPr>
            <a:r>
              <a:rPr lang="en-US" b="1" dirty="0"/>
              <a:t>Example</a:t>
            </a:r>
          </a:p>
          <a:p>
            <a:r>
              <a:rPr lang="en-US" dirty="0"/>
              <a:t>Weather monitoring system</a:t>
            </a:r>
          </a:p>
          <a:p>
            <a:r>
              <a:rPr lang="en-US" dirty="0"/>
              <a:t>Indoor Air quality monitoring system</a:t>
            </a:r>
          </a:p>
          <a:p>
            <a:r>
              <a:rPr lang="en-US" dirty="0"/>
              <a:t>Soil moisture monitoring system</a:t>
            </a:r>
          </a:p>
          <a:p>
            <a:r>
              <a:rPr lang="en-US" dirty="0" err="1"/>
              <a:t>Survelliance</a:t>
            </a:r>
            <a:r>
              <a:rPr lang="en-US" dirty="0"/>
              <a:t> systems</a:t>
            </a:r>
          </a:p>
          <a:p>
            <a:r>
              <a:rPr lang="en-US" dirty="0"/>
              <a:t>Health monitoring systems</a:t>
            </a:r>
          </a:p>
          <a:p>
            <a:pPr marL="0" indent="0">
              <a:buNone/>
            </a:pPr>
            <a:r>
              <a:rPr lang="en-US" b="1" dirty="0"/>
              <a:t>Protocols</a:t>
            </a:r>
          </a:p>
          <a:p>
            <a:r>
              <a:rPr lang="en-US" dirty="0" err="1"/>
              <a:t>Zigbee</a:t>
            </a:r>
            <a:endParaRPr lang="en-US"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01569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err="1"/>
              <a:t>IoT</a:t>
            </a:r>
            <a:endParaRPr lang="en-US" dirty="0"/>
          </a:p>
        </p:txBody>
      </p:sp>
      <p:sp>
        <p:nvSpPr>
          <p:cNvPr id="3" name="Content Placeholder 2"/>
          <p:cNvSpPr>
            <a:spLocks noGrp="1"/>
          </p:cNvSpPr>
          <p:nvPr>
            <p:ph idx="1"/>
          </p:nvPr>
        </p:nvSpPr>
        <p:spPr/>
        <p:txBody>
          <a:bodyPr>
            <a:normAutofit/>
          </a:bodyPr>
          <a:lstStyle/>
          <a:p>
            <a:r>
              <a:rPr lang="en-US" dirty="0"/>
              <a:t>Internet Of Things is Fully Networked and Connected Devices sending analytics data back to cloud or data center. </a:t>
            </a:r>
          </a:p>
          <a:p>
            <a:r>
              <a:rPr lang="en-US" dirty="0"/>
              <a:t>The definition of Internet of things is that it is the network in which every object or </a:t>
            </a:r>
            <a:r>
              <a:rPr lang="en-US" b="1" dirty="0"/>
              <a:t>thing is provided unique identifier </a:t>
            </a:r>
            <a:r>
              <a:rPr lang="en-US" dirty="0"/>
              <a:t>and data is transferred through a network without any verbal communication.</a:t>
            </a:r>
          </a:p>
          <a:p>
            <a:r>
              <a:rPr lang="en-US" b="1" dirty="0"/>
              <a:t>Scope of </a:t>
            </a:r>
            <a:r>
              <a:rPr lang="en-US" b="1" dirty="0" err="1"/>
              <a:t>IoT</a:t>
            </a:r>
            <a:r>
              <a:rPr lang="en-US" b="1" dirty="0"/>
              <a:t> is not just limited to just connecting things to the internet, but it allows these things to communicate and exchange data, process them as well as control them while executing applications.</a:t>
            </a:r>
          </a:p>
        </p:txBody>
      </p:sp>
    </p:spTree>
    <p:extLst>
      <p:ext uri="{BB962C8B-B14F-4D97-AF65-F5344CB8AC3E}">
        <p14:creationId xmlns:p14="http://schemas.microsoft.com/office/powerpoint/2010/main" val="3058344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a:t>Cloud Computing</a:t>
            </a:r>
          </a:p>
        </p:txBody>
      </p:sp>
      <p:sp>
        <p:nvSpPr>
          <p:cNvPr id="3" name="Content Placeholder 2"/>
          <p:cNvSpPr>
            <a:spLocks noGrp="1"/>
          </p:cNvSpPr>
          <p:nvPr>
            <p:ph idx="1"/>
          </p:nvPr>
        </p:nvSpPr>
        <p:spPr/>
        <p:txBody>
          <a:bodyPr/>
          <a:lstStyle/>
          <a:p>
            <a:r>
              <a:rPr lang="en-US" b="1" dirty="0"/>
              <a:t>Deliver applications and services over internet</a:t>
            </a:r>
          </a:p>
          <a:p>
            <a:r>
              <a:rPr lang="en-US" dirty="0"/>
              <a:t>Provides computing, networking and storage resources on demand</a:t>
            </a:r>
          </a:p>
          <a:p>
            <a:r>
              <a:rPr lang="en-US" dirty="0"/>
              <a:t>Cloud computing performs services such as </a:t>
            </a:r>
            <a:r>
              <a:rPr lang="en-US" dirty="0" err="1"/>
              <a:t>Iaas</a:t>
            </a:r>
            <a:r>
              <a:rPr lang="en-US" dirty="0"/>
              <a:t>, </a:t>
            </a:r>
            <a:r>
              <a:rPr lang="en-US" dirty="0" err="1"/>
              <a:t>Paas</a:t>
            </a:r>
            <a:r>
              <a:rPr lang="en-US" dirty="0"/>
              <a:t> and </a:t>
            </a:r>
            <a:r>
              <a:rPr lang="en-US" dirty="0" err="1"/>
              <a:t>Saas</a:t>
            </a:r>
            <a:endParaRPr lang="en-US" dirty="0"/>
          </a:p>
          <a:p>
            <a:r>
              <a:rPr lang="en-US" dirty="0" err="1"/>
              <a:t>Iaas</a:t>
            </a:r>
            <a:r>
              <a:rPr lang="en-US" dirty="0"/>
              <a:t>  : Rent Infrastructure</a:t>
            </a:r>
          </a:p>
          <a:p>
            <a:r>
              <a:rPr lang="en-US" dirty="0" err="1"/>
              <a:t>Paas</a:t>
            </a:r>
            <a:r>
              <a:rPr lang="en-US" dirty="0"/>
              <a:t> : supply an on-demand environment for developing, testing, delivering and managing software applications. </a:t>
            </a:r>
          </a:p>
          <a:p>
            <a:r>
              <a:rPr lang="en-US" dirty="0" err="1"/>
              <a:t>Saas</a:t>
            </a:r>
            <a:r>
              <a:rPr lang="en-US" dirty="0"/>
              <a:t> : method for delivering software applications over the Internet, on demand and typically on a subscription basis.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483172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a:t>Big Data Analytics</a:t>
            </a:r>
          </a:p>
        </p:txBody>
      </p:sp>
      <p:sp>
        <p:nvSpPr>
          <p:cNvPr id="3" name="Content Placeholder 2"/>
          <p:cNvSpPr>
            <a:spLocks noGrp="1"/>
          </p:cNvSpPr>
          <p:nvPr>
            <p:ph idx="1"/>
          </p:nvPr>
        </p:nvSpPr>
        <p:spPr>
          <a:xfrm>
            <a:off x="635000" y="1393825"/>
            <a:ext cx="10515600" cy="4351338"/>
          </a:xfrm>
        </p:spPr>
        <p:txBody>
          <a:bodyPr/>
          <a:lstStyle/>
          <a:p>
            <a:r>
              <a:rPr lang="en-US" dirty="0"/>
              <a:t>Collection of data whose volume, velocity or variety is too large and difficult to store, manage, process and analyze the data using traditional databases.</a:t>
            </a:r>
          </a:p>
          <a:p>
            <a:r>
              <a:rPr lang="en-US" dirty="0"/>
              <a:t>It involves data cleansing, processing and visualization</a:t>
            </a:r>
          </a:p>
          <a:p>
            <a:endParaRPr lang="en-US"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
          <p:cNvSpPr txBox="1">
            <a:spLocks noChangeArrowheads="1"/>
          </p:cNvSpPr>
          <p:nvPr/>
        </p:nvSpPr>
        <p:spPr bwMode="auto">
          <a:xfrm>
            <a:off x="558800" y="3314700"/>
            <a:ext cx="87630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dirty="0"/>
              <a:t>Lots of data is being collected and warehoused </a:t>
            </a:r>
          </a:p>
          <a:p>
            <a:pPr lvl="1" defTabSz="914400"/>
            <a:r>
              <a:rPr lang="en-US" dirty="0"/>
              <a:t>Web data, e-commerce</a:t>
            </a:r>
          </a:p>
          <a:p>
            <a:pPr lvl="1" defTabSz="914400"/>
            <a:r>
              <a:rPr lang="en-US" dirty="0"/>
              <a:t>purchases at department/ grocery stores</a:t>
            </a:r>
          </a:p>
          <a:p>
            <a:pPr lvl="1" defTabSz="914400"/>
            <a:r>
              <a:rPr lang="en-US" dirty="0"/>
              <a:t>Bank/Credit Card transactions</a:t>
            </a:r>
          </a:p>
          <a:p>
            <a:pPr lvl="1" defTabSz="914400"/>
            <a:r>
              <a:rPr lang="en-US" dirty="0"/>
              <a:t>Social Network</a:t>
            </a:r>
          </a:p>
        </p:txBody>
      </p:sp>
      <p:graphicFrame>
        <p:nvGraphicFramePr>
          <p:cNvPr id="7" name="Object 3"/>
          <p:cNvGraphicFramePr>
            <a:graphicFrameLocks noChangeAspect="1"/>
          </p:cNvGraphicFramePr>
          <p:nvPr>
            <p:extLst>
              <p:ext uri="{D42A27DB-BD31-4B8C-83A1-F6EECF244321}">
                <p14:modId xmlns:p14="http://schemas.microsoft.com/office/powerpoint/2010/main" val="1223192429"/>
              </p:ext>
            </p:extLst>
          </p:nvPr>
        </p:nvGraphicFramePr>
        <p:xfrm>
          <a:off x="9372600" y="3949700"/>
          <a:ext cx="2146300" cy="2341562"/>
        </p:xfrm>
        <a:graphic>
          <a:graphicData uri="http://schemas.openxmlformats.org/presentationml/2006/ole">
            <mc:AlternateContent xmlns:mc="http://schemas.openxmlformats.org/markup-compatibility/2006">
              <mc:Choice xmlns:v="urn:schemas-microsoft-com:vml" Requires="v">
                <p:oleObj spid="_x0000_s1025" name="VISIO" r:id="rId3" imgW="2142744" imgH="2343912" progId="">
                  <p:embed/>
                </p:oleObj>
              </mc:Choice>
              <mc:Fallback>
                <p:oleObj name="VISIO" r:id="rId3" imgW="2142744" imgH="2343912" progId="">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0" y="3949700"/>
                        <a:ext cx="2146300" cy="234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5" descr="story-3dimensiona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3075" y="3187700"/>
            <a:ext cx="196532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3922799093"/>
              </p:ext>
            </p:extLst>
          </p:nvPr>
        </p:nvGraphicFramePr>
        <p:xfrm>
          <a:off x="7848600" y="4635500"/>
          <a:ext cx="1485900" cy="1558925"/>
        </p:xfrm>
        <a:graphic>
          <a:graphicData uri="http://schemas.openxmlformats.org/presentationml/2006/ole">
            <mc:AlternateContent xmlns:mc="http://schemas.openxmlformats.org/markup-compatibility/2006">
              <mc:Choice xmlns:v="urn:schemas-microsoft-com:vml" Requires="v">
                <p:oleObj spid="_x0000_s1026" name="VISIO" r:id="rId6" imgW="1661160" imgH="1748028" progId="">
                  <p:embed/>
                </p:oleObj>
              </mc:Choice>
              <mc:Fallback>
                <p:oleObj name="VISIO" r:id="rId6" imgW="1661160" imgH="1748028" progId="">
                  <p:embed/>
                  <p:pic>
                    <p:nvPicPr>
                      <p:cNvPr id="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600" y="46355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29608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a:t>Big Data Analytics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0" indent="0">
              <a:buNone/>
            </a:pPr>
            <a:r>
              <a:rPr lang="en-US" b="1" dirty="0"/>
              <a:t>Variety Includes different types of data</a:t>
            </a:r>
          </a:p>
          <a:p>
            <a:endParaRPr lang="en-US" b="1" dirty="0"/>
          </a:p>
          <a:p>
            <a:r>
              <a:rPr lang="en-US" dirty="0"/>
              <a:t>Structured</a:t>
            </a:r>
          </a:p>
          <a:p>
            <a:r>
              <a:rPr lang="en-US" dirty="0"/>
              <a:t>Unstructured</a:t>
            </a:r>
          </a:p>
          <a:p>
            <a:r>
              <a:rPr lang="en-US" dirty="0" err="1"/>
              <a:t>SemiStructured</a:t>
            </a:r>
            <a:endParaRPr lang="en-US" dirty="0"/>
          </a:p>
          <a:p>
            <a:r>
              <a:rPr lang="en-US" dirty="0"/>
              <a:t>All of above</a:t>
            </a:r>
          </a:p>
        </p:txBody>
      </p:sp>
    </p:spTree>
    <p:extLst>
      <p:ext uri="{BB962C8B-B14F-4D97-AF65-F5344CB8AC3E}">
        <p14:creationId xmlns:p14="http://schemas.microsoft.com/office/powerpoint/2010/main" val="417356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a:t>Big Data Analytics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0" indent="0">
              <a:buNone/>
            </a:pPr>
            <a:r>
              <a:rPr lang="en-US" b="1" dirty="0"/>
              <a:t>Velocity Refers to speed at which data is processed</a:t>
            </a:r>
          </a:p>
          <a:p>
            <a:endParaRPr lang="en-US" b="1" dirty="0"/>
          </a:p>
          <a:p>
            <a:r>
              <a:rPr lang="en-US" dirty="0"/>
              <a:t>Batch</a:t>
            </a:r>
          </a:p>
          <a:p>
            <a:r>
              <a:rPr lang="en-US" dirty="0"/>
              <a:t>Real-time</a:t>
            </a:r>
          </a:p>
          <a:p>
            <a:r>
              <a:rPr lang="en-US" dirty="0" err="1"/>
              <a:t>STreams</a:t>
            </a:r>
            <a:endParaRPr lang="en-US" dirty="0"/>
          </a:p>
        </p:txBody>
      </p:sp>
    </p:spTree>
    <p:extLst>
      <p:ext uri="{BB962C8B-B14F-4D97-AF65-F5344CB8AC3E}">
        <p14:creationId xmlns:p14="http://schemas.microsoft.com/office/powerpoint/2010/main" val="362030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a:t>Big Data Analytics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0" indent="0">
              <a:buNone/>
            </a:pPr>
            <a:r>
              <a:rPr lang="en-US" b="1" dirty="0"/>
              <a:t>Volume refers to the amount of data</a:t>
            </a:r>
          </a:p>
          <a:p>
            <a:endParaRPr lang="en-US" b="1" dirty="0"/>
          </a:p>
          <a:p>
            <a:r>
              <a:rPr lang="en-US" dirty="0"/>
              <a:t>Terabyte</a:t>
            </a:r>
          </a:p>
          <a:p>
            <a:r>
              <a:rPr lang="en-US" dirty="0"/>
              <a:t>Records</a:t>
            </a:r>
          </a:p>
          <a:p>
            <a:r>
              <a:rPr lang="en-US" dirty="0"/>
              <a:t>Transactions</a:t>
            </a:r>
          </a:p>
          <a:p>
            <a:r>
              <a:rPr lang="en-US" dirty="0"/>
              <a:t>Files</a:t>
            </a:r>
          </a:p>
          <a:p>
            <a:r>
              <a:rPr lang="en-US" dirty="0"/>
              <a:t>Tables</a:t>
            </a:r>
          </a:p>
        </p:txBody>
      </p:sp>
    </p:spTree>
    <p:extLst>
      <p:ext uri="{BB962C8B-B14F-4D97-AF65-F5344CB8AC3E}">
        <p14:creationId xmlns:p14="http://schemas.microsoft.com/office/powerpoint/2010/main" val="854741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rtlCol="0">
            <a:normAutofit fontScale="92500" lnSpcReduction="10000"/>
          </a:bodyPr>
          <a:lstStyle/>
          <a:p>
            <a:pPr algn="just" fontAlgn="auto">
              <a:spcAft>
                <a:spcPts val="0"/>
              </a:spcAft>
              <a:buFont typeface="Arial" panose="020B0604020202020204" pitchFamily="34" charset="0"/>
              <a:buNone/>
              <a:defRPr/>
            </a:pPr>
            <a:r>
              <a:rPr lang="en-US" dirty="0"/>
              <a:t>An </a:t>
            </a:r>
            <a:r>
              <a:rPr lang="en-US" dirty="0" err="1"/>
              <a:t>IoT</a:t>
            </a:r>
            <a:r>
              <a:rPr lang="en-US" dirty="0"/>
              <a:t> system comprises the following components:</a:t>
            </a:r>
          </a:p>
          <a:p>
            <a:pPr algn="just" fontAlgn="auto">
              <a:spcAft>
                <a:spcPts val="0"/>
              </a:spcAft>
              <a:buFont typeface="Arial" panose="020B0604020202020204" pitchFamily="34" charset="0"/>
              <a:buChar char="•"/>
              <a:defRPr/>
            </a:pPr>
            <a:r>
              <a:rPr lang="en-US" b="1" dirty="0"/>
              <a:t>Device</a:t>
            </a:r>
            <a:r>
              <a:rPr lang="en-US" dirty="0"/>
              <a:t>: An </a:t>
            </a:r>
            <a:r>
              <a:rPr lang="en-US" dirty="0" err="1"/>
              <a:t>IoT</a:t>
            </a:r>
            <a:r>
              <a:rPr lang="en-US" dirty="0"/>
              <a:t> device allows </a:t>
            </a:r>
            <a:r>
              <a:rPr lang="en-US" dirty="0" err="1"/>
              <a:t>identiﬁcation</a:t>
            </a:r>
            <a:r>
              <a:rPr lang="en-US" dirty="0"/>
              <a:t>, remote sensing, actuating and remote monitoring capabilities. </a:t>
            </a:r>
          </a:p>
          <a:p>
            <a:pPr algn="just" fontAlgn="auto">
              <a:spcAft>
                <a:spcPts val="0"/>
              </a:spcAft>
              <a:buFont typeface="Arial" panose="020B0604020202020204" pitchFamily="34" charset="0"/>
              <a:buChar char="•"/>
              <a:defRPr/>
            </a:pPr>
            <a:r>
              <a:rPr lang="en-US" b="1" dirty="0"/>
              <a:t>Resource</a:t>
            </a:r>
            <a:r>
              <a:rPr lang="en-US" dirty="0"/>
              <a:t>:  Resources are software components on the </a:t>
            </a:r>
            <a:r>
              <a:rPr lang="en-US" dirty="0" err="1"/>
              <a:t>IoT</a:t>
            </a:r>
            <a:r>
              <a:rPr lang="en-US" dirty="0"/>
              <a:t> device for accessing, processing and storing sensor information, or for controlling actuators connected to the device.  Resources also include the software components that enable network access for the device.</a:t>
            </a:r>
          </a:p>
          <a:p>
            <a:pPr algn="just" fontAlgn="auto">
              <a:spcAft>
                <a:spcPts val="0"/>
              </a:spcAft>
              <a:buFont typeface="Arial" panose="020B0604020202020204" pitchFamily="34" charset="0"/>
              <a:buChar char="•"/>
              <a:defRPr/>
            </a:pPr>
            <a:r>
              <a:rPr lang="en-US" b="1" dirty="0"/>
              <a:t>Controller Service</a:t>
            </a:r>
            <a:r>
              <a:rPr lang="en-US" dirty="0"/>
              <a:t>:  Controller service is a native service that runs on the device and interacts with the web services. Controller service sends data from the device to the web service and receives commands from the application (via web services) for controlling the device.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rtlCol="0">
            <a:normAutofit fontScale="92500" lnSpcReduction="10000"/>
          </a:bodyPr>
          <a:lstStyle/>
          <a:p>
            <a:pPr fontAlgn="auto">
              <a:spcAft>
                <a:spcPts val="0"/>
              </a:spcAft>
              <a:buFont typeface="Arial" panose="020B0604020202020204" pitchFamily="34" charset="0"/>
              <a:buChar char="•"/>
              <a:defRPr/>
            </a:pPr>
            <a:r>
              <a:rPr lang="en-US" b="1" dirty="0"/>
              <a:t>Database</a:t>
            </a:r>
            <a:r>
              <a:rPr lang="en-US" dirty="0"/>
              <a:t>: Database can be either local or in the cloud and stores the data generated by the </a:t>
            </a:r>
            <a:r>
              <a:rPr lang="en-US" dirty="0" err="1"/>
              <a:t>IoT</a:t>
            </a:r>
            <a:r>
              <a:rPr lang="en-US" dirty="0"/>
              <a:t> device.</a:t>
            </a:r>
          </a:p>
          <a:p>
            <a:pPr fontAlgn="auto">
              <a:spcAft>
                <a:spcPts val="0"/>
              </a:spcAft>
              <a:buFont typeface="Arial" panose="020B0604020202020204" pitchFamily="34" charset="0"/>
              <a:buChar char="•"/>
              <a:defRPr/>
            </a:pPr>
            <a:r>
              <a:rPr lang="en-US" b="1" dirty="0"/>
              <a:t>Web Service</a:t>
            </a:r>
            <a:r>
              <a:rPr lang="en-US" dirty="0"/>
              <a:t>:  Web services serve as a link between the </a:t>
            </a:r>
            <a:r>
              <a:rPr lang="en-US" dirty="0" err="1"/>
              <a:t>IoT</a:t>
            </a:r>
            <a:r>
              <a:rPr lang="en-US" dirty="0"/>
              <a:t> device, application, database and analysis components.  Web service can be implemented using HTTP and REST principles (REST service) or using the </a:t>
            </a:r>
            <a:r>
              <a:rPr lang="en-US" dirty="0" err="1"/>
              <a:t>WebSocket</a:t>
            </a:r>
            <a:r>
              <a:rPr lang="en-US" dirty="0"/>
              <a:t> protocol (</a:t>
            </a:r>
            <a:r>
              <a:rPr lang="en-US" dirty="0" err="1"/>
              <a:t>WebSocket</a:t>
            </a:r>
            <a:r>
              <a:rPr lang="en-US" dirty="0"/>
              <a:t> service).</a:t>
            </a:r>
          </a:p>
          <a:p>
            <a:pPr fontAlgn="auto">
              <a:spcAft>
                <a:spcPts val="0"/>
              </a:spcAft>
              <a:buFont typeface="Arial" panose="020B0604020202020204" pitchFamily="34" charset="0"/>
              <a:buChar char="•"/>
              <a:defRPr/>
            </a:pPr>
            <a:r>
              <a:rPr lang="en-US" b="1" dirty="0"/>
              <a:t>Analysis Component</a:t>
            </a:r>
            <a:r>
              <a:rPr lang="en-US" dirty="0"/>
              <a:t>: This is responsible for analyzing the </a:t>
            </a:r>
            <a:r>
              <a:rPr lang="en-US" dirty="0" err="1"/>
              <a:t>IoT</a:t>
            </a:r>
            <a:r>
              <a:rPr lang="en-US" dirty="0"/>
              <a:t> data and generating results in a form that is easy for the user to understand. </a:t>
            </a:r>
          </a:p>
          <a:p>
            <a:pPr fontAlgn="auto">
              <a:spcAft>
                <a:spcPts val="0"/>
              </a:spcAft>
              <a:buFont typeface="Arial" panose="020B0604020202020204" pitchFamily="34" charset="0"/>
              <a:buChar char="•"/>
              <a:defRPr/>
            </a:pPr>
            <a:r>
              <a:rPr lang="en-US" b="1" dirty="0"/>
              <a:t>Application</a:t>
            </a:r>
            <a:r>
              <a:rPr lang="en-US" dirty="0"/>
              <a:t>: </a:t>
            </a:r>
            <a:r>
              <a:rPr lang="en-US" dirty="0" err="1"/>
              <a:t>IoT</a:t>
            </a:r>
            <a:r>
              <a:rPr lang="en-US" dirty="0"/>
              <a:t> applications provide an interface that the users can use to control and monitor various aspects of the </a:t>
            </a:r>
            <a:r>
              <a:rPr lang="en-US" dirty="0" err="1"/>
              <a:t>IoT</a:t>
            </a:r>
            <a:r>
              <a:rPr lang="en-US" dirty="0"/>
              <a:t> system. Applications also allow users to view the system status and the processed data.</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Level-1</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algn="just" fontAlgn="auto">
              <a:spcAft>
                <a:spcPts val="0"/>
              </a:spcAft>
              <a:buFont typeface="Arial" panose="020B0604020202020204" pitchFamily="34" charset="0"/>
              <a:buChar char="•"/>
              <a:defRPr/>
            </a:pPr>
            <a:r>
              <a:rPr lang="en-US" dirty="0"/>
              <a:t>A level-1 </a:t>
            </a:r>
            <a:r>
              <a:rPr lang="en-US" dirty="0" err="1"/>
              <a:t>IoT</a:t>
            </a:r>
            <a:r>
              <a:rPr lang="en-US" dirty="0"/>
              <a:t> system </a:t>
            </a:r>
            <a:r>
              <a:rPr lang="en-US" b="1" dirty="0">
                <a:solidFill>
                  <a:srgbClr val="FF0000"/>
                </a:solidFill>
              </a:rPr>
              <a:t>has a single node/device </a:t>
            </a:r>
            <a:r>
              <a:rPr lang="en-US" dirty="0"/>
              <a:t>that performs </a:t>
            </a:r>
            <a:r>
              <a:rPr lang="en-US" dirty="0">
                <a:solidFill>
                  <a:srgbClr val="FF0000"/>
                </a:solidFill>
              </a:rPr>
              <a:t>sensing and/or actuation, stores data, performs analysis and hosts the application.</a:t>
            </a:r>
          </a:p>
          <a:p>
            <a:pPr algn="just" fontAlgn="auto">
              <a:spcAft>
                <a:spcPts val="0"/>
              </a:spcAft>
              <a:buFont typeface="Arial" panose="020B0604020202020204" pitchFamily="34" charset="0"/>
              <a:buChar char="•"/>
              <a:defRPr/>
            </a:pPr>
            <a:r>
              <a:rPr lang="en-US" dirty="0"/>
              <a:t>Level-1 </a:t>
            </a:r>
            <a:r>
              <a:rPr lang="en-US" dirty="0" err="1"/>
              <a:t>IoT</a:t>
            </a:r>
            <a:r>
              <a:rPr lang="en-US" dirty="0"/>
              <a:t> systems are suitable for </a:t>
            </a:r>
            <a:r>
              <a:rPr lang="en-US" b="1" dirty="0" err="1">
                <a:solidFill>
                  <a:srgbClr val="FF0000"/>
                </a:solidFill>
              </a:rPr>
              <a:t>modelling</a:t>
            </a:r>
            <a:r>
              <a:rPr lang="en-US" b="1" dirty="0">
                <a:solidFill>
                  <a:srgbClr val="FF0000"/>
                </a:solidFill>
              </a:rPr>
              <a:t> low-cost and low-complexity solutions </a:t>
            </a:r>
            <a:r>
              <a:rPr lang="en-US" dirty="0"/>
              <a:t>where the data involved is not big and the </a:t>
            </a:r>
            <a:r>
              <a:rPr lang="en-US" b="1" dirty="0">
                <a:solidFill>
                  <a:srgbClr val="FF0000"/>
                </a:solidFill>
              </a:rPr>
              <a:t>analysis requirements are not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89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1547813"/>
            <a:ext cx="5321300"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การใช้งานระบบบ้านอัจฉริย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353" y="1342034"/>
            <a:ext cx="7149648" cy="50333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93662"/>
            <a:ext cx="10515600" cy="1325563"/>
          </a:xfrm>
        </p:spPr>
        <p:txBody>
          <a:bodyPr/>
          <a:lstStyle/>
          <a:p>
            <a:r>
              <a:rPr lang="en-US" dirty="0" err="1"/>
              <a:t>IoT</a:t>
            </a:r>
            <a:r>
              <a:rPr lang="en-US" dirty="0"/>
              <a:t> – Level 1 Example …Home Automation System</a:t>
            </a:r>
          </a:p>
        </p:txBody>
      </p:sp>
    </p:spTree>
    <p:extLst>
      <p:ext uri="{BB962C8B-B14F-4D97-AF65-F5344CB8AC3E}">
        <p14:creationId xmlns:p14="http://schemas.microsoft.com/office/powerpoint/2010/main" val="1895200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Level-2</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fontAlgn="auto">
              <a:spcAft>
                <a:spcPts val="0"/>
              </a:spcAft>
              <a:buFont typeface="Arial" panose="020B0604020202020204" pitchFamily="34" charset="0"/>
              <a:buChar char="•"/>
              <a:defRPr/>
            </a:pPr>
            <a:r>
              <a:rPr lang="en-US" dirty="0"/>
              <a:t>A level-2 </a:t>
            </a:r>
            <a:r>
              <a:rPr lang="en-US" dirty="0" err="1"/>
              <a:t>IoT</a:t>
            </a:r>
            <a:r>
              <a:rPr lang="en-US" dirty="0"/>
              <a:t> system has a </a:t>
            </a:r>
            <a:r>
              <a:rPr lang="en-US" b="1" dirty="0">
                <a:solidFill>
                  <a:srgbClr val="FF0000"/>
                </a:solidFill>
              </a:rPr>
              <a:t>single node that performs sensing and/or actuation and local analysis. </a:t>
            </a:r>
          </a:p>
          <a:p>
            <a:pPr fontAlgn="auto">
              <a:spcAft>
                <a:spcPts val="0"/>
              </a:spcAft>
              <a:buFont typeface="Arial" panose="020B0604020202020204" pitchFamily="34" charset="0"/>
              <a:buChar char="•"/>
              <a:defRPr/>
            </a:pPr>
            <a:r>
              <a:rPr lang="en-US" b="1" dirty="0">
                <a:solidFill>
                  <a:srgbClr val="FF0000"/>
                </a:solidFill>
              </a:rPr>
              <a:t>Data is stored in the cloud </a:t>
            </a:r>
            <a:r>
              <a:rPr lang="en-US" dirty="0"/>
              <a:t>and the application is usually cloud-based. </a:t>
            </a:r>
          </a:p>
          <a:p>
            <a:pPr fontAlgn="auto">
              <a:spcAft>
                <a:spcPts val="0"/>
              </a:spcAft>
              <a:buFont typeface="Arial" panose="020B0604020202020204" pitchFamily="34" charset="0"/>
              <a:buChar char="•"/>
              <a:defRPr/>
            </a:pPr>
            <a:r>
              <a:rPr lang="en-US" dirty="0"/>
              <a:t>Level-2 </a:t>
            </a:r>
            <a:r>
              <a:rPr lang="en-US" dirty="0" err="1"/>
              <a:t>IoT</a:t>
            </a:r>
            <a:r>
              <a:rPr lang="en-US" dirty="0"/>
              <a:t> systems are </a:t>
            </a:r>
            <a:r>
              <a:rPr lang="en-US" b="1" dirty="0">
                <a:solidFill>
                  <a:srgbClr val="FF0000"/>
                </a:solidFill>
              </a:rPr>
              <a:t>suitable for solutions where the data involved is big; </a:t>
            </a:r>
            <a:r>
              <a:rPr lang="en-US" dirty="0"/>
              <a:t>however, the primary </a:t>
            </a:r>
            <a:r>
              <a:rPr lang="en-US" b="1" dirty="0">
                <a:solidFill>
                  <a:srgbClr val="FF0000"/>
                </a:solidFill>
              </a:rPr>
              <a:t>analysis requirement is not computationally intensive </a:t>
            </a:r>
            <a:r>
              <a:rPr lang="en-US" dirty="0"/>
              <a:t>and can be done locally.</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99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1541463"/>
            <a:ext cx="3621088"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a:t>Formal Definition of </a:t>
            </a:r>
            <a:r>
              <a:rPr lang="en-US" dirty="0" err="1"/>
              <a:t>IoT</a:t>
            </a:r>
            <a:endParaRPr lang="en-US" dirty="0"/>
          </a:p>
        </p:txBody>
      </p:sp>
      <p:sp>
        <p:nvSpPr>
          <p:cNvPr id="3" name="Content Placeholder 2"/>
          <p:cNvSpPr>
            <a:spLocks noGrp="1"/>
          </p:cNvSpPr>
          <p:nvPr>
            <p:ph idx="1"/>
          </p:nvPr>
        </p:nvSpPr>
        <p:spPr/>
        <p:txBody>
          <a:bodyPr>
            <a:normAutofit fontScale="92500"/>
          </a:bodyPr>
          <a:lstStyle/>
          <a:p>
            <a:pPr>
              <a:lnSpc>
                <a:spcPct val="200000"/>
              </a:lnSpc>
            </a:pPr>
            <a:r>
              <a:rPr lang="en-US" dirty="0"/>
              <a:t>A </a:t>
            </a:r>
            <a:r>
              <a:rPr lang="en-US" b="1" dirty="0"/>
              <a:t>dynamic global network </a:t>
            </a:r>
            <a:r>
              <a:rPr lang="en-US" dirty="0"/>
              <a:t>infrastructure with </a:t>
            </a:r>
            <a:r>
              <a:rPr lang="en-US" b="1" dirty="0"/>
              <a:t>self- configuring capabilities</a:t>
            </a:r>
            <a:r>
              <a:rPr lang="en-US" dirty="0"/>
              <a:t> based on standard and </a:t>
            </a:r>
            <a:r>
              <a:rPr lang="en-US" b="1" dirty="0"/>
              <a:t>interoperable</a:t>
            </a:r>
            <a:r>
              <a:rPr lang="en-US" dirty="0"/>
              <a:t> </a:t>
            </a:r>
            <a:r>
              <a:rPr lang="en-US" b="1" dirty="0"/>
              <a:t>communication protocols, </a:t>
            </a:r>
            <a:r>
              <a:rPr lang="en-US" dirty="0"/>
              <a:t>where physical and virtual “things” have </a:t>
            </a:r>
            <a:r>
              <a:rPr lang="en-US" b="1" dirty="0"/>
              <a:t>identities,</a:t>
            </a:r>
            <a:r>
              <a:rPr lang="en-US" dirty="0"/>
              <a:t> physical attributes, and use intelligent interfaces, and are seamlessly </a:t>
            </a:r>
            <a:r>
              <a:rPr lang="en-US" b="1" dirty="0"/>
              <a:t>integrated into information network </a:t>
            </a:r>
            <a:r>
              <a:rPr lang="en-US" dirty="0"/>
              <a:t>that communicate data with users and environments.</a:t>
            </a:r>
            <a:endParaRPr lang="en-US" b="1" dirty="0"/>
          </a:p>
          <a:p>
            <a:pPr>
              <a:lnSpc>
                <a:spcPct val="200000"/>
              </a:lnSpc>
            </a:pPr>
            <a:endParaRPr lang="en-US" b="1" dirty="0"/>
          </a:p>
        </p:txBody>
      </p:sp>
    </p:spTree>
    <p:extLst>
      <p:ext uri="{BB962C8B-B14F-4D97-AF65-F5344CB8AC3E}">
        <p14:creationId xmlns:p14="http://schemas.microsoft.com/office/powerpoint/2010/main" val="3059333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838200" y="9366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a:t>IoT</a:t>
            </a:r>
            <a:r>
              <a:rPr lang="en-US" dirty="0"/>
              <a:t> – Level 2 Example …Smart Irrigation</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712913"/>
            <a:ext cx="93535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931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Level-3</a:t>
            </a:r>
          </a:p>
        </p:txBody>
      </p:sp>
      <p:sp>
        <p:nvSpPr>
          <p:cNvPr id="3" name="Content Placeholder 2"/>
          <p:cNvSpPr>
            <a:spLocks noGrp="1"/>
          </p:cNvSpPr>
          <p:nvPr>
            <p:ph idx="1"/>
          </p:nvPr>
        </p:nvSpPr>
        <p:spPr>
          <a:xfrm>
            <a:off x="838200" y="1825625"/>
            <a:ext cx="4330700" cy="4371975"/>
          </a:xfrm>
        </p:spPr>
        <p:txBody>
          <a:bodyPr rtlCol="0">
            <a:normAutofit lnSpcReduction="10000"/>
          </a:bodyPr>
          <a:lstStyle/>
          <a:p>
            <a:pPr fontAlgn="auto">
              <a:spcAft>
                <a:spcPts val="0"/>
              </a:spcAft>
              <a:buFont typeface="Arial" panose="020B0604020202020204" pitchFamily="34" charset="0"/>
              <a:buChar char="•"/>
              <a:defRPr/>
            </a:pPr>
            <a:r>
              <a:rPr lang="en-US" dirty="0"/>
              <a:t>A level-3 </a:t>
            </a:r>
            <a:r>
              <a:rPr lang="en-US" dirty="0" err="1"/>
              <a:t>IoT</a:t>
            </a:r>
            <a:r>
              <a:rPr lang="en-US" dirty="0"/>
              <a:t> system has a </a:t>
            </a:r>
            <a:r>
              <a:rPr lang="en-US" b="1" dirty="0">
                <a:solidFill>
                  <a:srgbClr val="FF0000"/>
                </a:solidFill>
              </a:rPr>
              <a:t>single node. Data is stored and analyzed in the cloud </a:t>
            </a:r>
            <a:r>
              <a:rPr lang="en-US" dirty="0"/>
              <a:t>and the application is cloud-based.</a:t>
            </a:r>
          </a:p>
          <a:p>
            <a:pPr algn="just" fontAlgn="auto">
              <a:spcAft>
                <a:spcPts val="0"/>
              </a:spcAft>
              <a:buFont typeface="Arial" panose="020B0604020202020204" pitchFamily="34" charset="0"/>
              <a:buChar char="•"/>
              <a:defRPr/>
            </a:pPr>
            <a:r>
              <a:rPr lang="en-US" dirty="0"/>
              <a:t>Level-3 </a:t>
            </a:r>
            <a:r>
              <a:rPr lang="en-US" dirty="0" err="1"/>
              <a:t>IoT</a:t>
            </a:r>
            <a:r>
              <a:rPr lang="en-US" dirty="0"/>
              <a:t> systems are suitable for solutions </a:t>
            </a:r>
            <a:r>
              <a:rPr lang="en-US" b="1" dirty="0">
                <a:solidFill>
                  <a:srgbClr val="FF0000"/>
                </a:solidFill>
              </a:rPr>
              <a:t>where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09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531938"/>
            <a:ext cx="42037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838200" y="9366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a:t>IoT</a:t>
            </a:r>
            <a:r>
              <a:rPr lang="en-US" dirty="0"/>
              <a:t> – Level 3 Example …Tracking Package Handling</a:t>
            </a: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479419"/>
            <a:ext cx="5588000" cy="4096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20" name="Picture 4" descr="Image result for Truck Being loaded with pack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63" y="2057400"/>
            <a:ext cx="4464050" cy="4356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87500" y="1574800"/>
            <a:ext cx="7569200" cy="523220"/>
          </a:xfrm>
          <a:prstGeom prst="rect">
            <a:avLst/>
          </a:prstGeom>
          <a:noFill/>
        </p:spPr>
        <p:txBody>
          <a:bodyPr wrap="square" rtlCol="0">
            <a:spAutoFit/>
          </a:bodyPr>
          <a:lstStyle/>
          <a:p>
            <a:r>
              <a:rPr lang="en-US" sz="2800" b="1" dirty="0">
                <a:latin typeface="Cambria" panose="02040503050406030204" pitchFamily="18" charset="0"/>
              </a:rPr>
              <a:t>Sensors used </a:t>
            </a:r>
            <a:r>
              <a:rPr lang="en-US" sz="2800" b="1" dirty="0" err="1">
                <a:latin typeface="Cambria" panose="02040503050406030204" pitchFamily="18" charset="0"/>
              </a:rPr>
              <a:t>accelrometer</a:t>
            </a:r>
            <a:r>
              <a:rPr lang="en-US" sz="2800" b="1" dirty="0">
                <a:latin typeface="Cambria" panose="02040503050406030204" pitchFamily="18" charset="0"/>
              </a:rPr>
              <a:t> and gyroscope</a:t>
            </a:r>
          </a:p>
        </p:txBody>
      </p:sp>
    </p:spTree>
    <p:extLst>
      <p:ext uri="{BB962C8B-B14F-4D97-AF65-F5344CB8AC3E}">
        <p14:creationId xmlns:p14="http://schemas.microsoft.com/office/powerpoint/2010/main" val="2911904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Level-4</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fontAlgn="auto">
              <a:spcAft>
                <a:spcPts val="0"/>
              </a:spcAft>
              <a:buFont typeface="Arial" panose="020B0604020202020204" pitchFamily="34" charset="0"/>
              <a:buChar char="•"/>
              <a:defRPr/>
            </a:pPr>
            <a:r>
              <a:rPr lang="en-US" dirty="0"/>
              <a:t>A level-4 </a:t>
            </a:r>
            <a:r>
              <a:rPr lang="en-US" dirty="0" err="1"/>
              <a:t>IoT</a:t>
            </a:r>
            <a:r>
              <a:rPr lang="en-US" dirty="0"/>
              <a:t> system has multiple nodes that perform local analysis. Data is stored in the cloud and the application is cloud-based.</a:t>
            </a:r>
          </a:p>
          <a:p>
            <a:pPr fontAlgn="auto">
              <a:spcAft>
                <a:spcPts val="0"/>
              </a:spcAft>
              <a:buFont typeface="Arial" panose="020B0604020202020204" pitchFamily="34" charset="0"/>
              <a:buChar char="•"/>
              <a:defRPr/>
            </a:pPr>
            <a:r>
              <a:rPr lang="en-US" dirty="0"/>
              <a:t>Level-4 contains local and cloud-based observer nodes which can subscribe to and receive information collected in the cloud from </a:t>
            </a:r>
            <a:r>
              <a:rPr lang="en-US" dirty="0" err="1"/>
              <a:t>IoT</a:t>
            </a:r>
            <a:r>
              <a:rPr lang="en-US" dirty="0"/>
              <a:t> devices.</a:t>
            </a:r>
          </a:p>
          <a:p>
            <a:pPr fontAlgn="auto">
              <a:spcAft>
                <a:spcPts val="0"/>
              </a:spcAft>
              <a:buFont typeface="Arial" panose="020B0604020202020204" pitchFamily="34" charset="0"/>
              <a:buChar char="•"/>
              <a:defRPr/>
            </a:pPr>
            <a:r>
              <a:rPr lang="en-US" dirty="0"/>
              <a:t>Level-4 </a:t>
            </a:r>
            <a:r>
              <a:rPr lang="en-US" dirty="0" err="1"/>
              <a:t>IoT</a:t>
            </a:r>
            <a:r>
              <a:rPr lang="en-US" dirty="0"/>
              <a:t> systems are suitable for solutions where multiple nodes are required,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19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700" y="1682750"/>
            <a:ext cx="52959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838200" y="9366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a:t>IoT</a:t>
            </a:r>
            <a:r>
              <a:rPr lang="en-US" dirty="0"/>
              <a:t> – Level 3 Example …Noise Monitoring</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419226"/>
            <a:ext cx="9664700" cy="4841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33400" y="1426836"/>
            <a:ext cx="7569200" cy="523220"/>
          </a:xfrm>
          <a:prstGeom prst="rect">
            <a:avLst/>
          </a:prstGeom>
          <a:noFill/>
        </p:spPr>
        <p:txBody>
          <a:bodyPr wrap="square" rtlCol="0">
            <a:spAutoFit/>
          </a:bodyPr>
          <a:lstStyle/>
          <a:p>
            <a:r>
              <a:rPr lang="en-US" sz="2800" b="1" dirty="0">
                <a:latin typeface="Cambria" panose="02040503050406030204" pitchFamily="18" charset="0"/>
              </a:rPr>
              <a:t>Sound Sensors are used</a:t>
            </a:r>
          </a:p>
        </p:txBody>
      </p:sp>
    </p:spTree>
    <p:extLst>
      <p:ext uri="{BB962C8B-B14F-4D97-AF65-F5344CB8AC3E}">
        <p14:creationId xmlns:p14="http://schemas.microsoft.com/office/powerpoint/2010/main" val="845377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Level-5</a:t>
            </a:r>
          </a:p>
        </p:txBody>
      </p:sp>
      <p:sp>
        <p:nvSpPr>
          <p:cNvPr id="3" name="Content Placeholder 2"/>
          <p:cNvSpPr>
            <a:spLocks noGrp="1"/>
          </p:cNvSpPr>
          <p:nvPr>
            <p:ph idx="1"/>
          </p:nvPr>
        </p:nvSpPr>
        <p:spPr>
          <a:xfrm>
            <a:off x="838200" y="1825625"/>
            <a:ext cx="4330700" cy="4371975"/>
          </a:xfrm>
        </p:spPr>
        <p:txBody>
          <a:bodyPr rtlCol="0">
            <a:normAutofit fontScale="70000" lnSpcReduction="20000"/>
          </a:bodyPr>
          <a:lstStyle/>
          <a:p>
            <a:pPr fontAlgn="auto">
              <a:spcAft>
                <a:spcPts val="0"/>
              </a:spcAft>
              <a:buFont typeface="Arial" panose="020B0604020202020204" pitchFamily="34" charset="0"/>
              <a:buChar char="•"/>
              <a:defRPr/>
            </a:pPr>
            <a:r>
              <a:rPr lang="en-US" dirty="0"/>
              <a:t>A level-5 </a:t>
            </a:r>
            <a:r>
              <a:rPr lang="en-US" dirty="0" err="1"/>
              <a:t>IoT</a:t>
            </a:r>
            <a:r>
              <a:rPr lang="en-US" dirty="0"/>
              <a:t> system has multiple end nodes and one coordinator node.</a:t>
            </a:r>
          </a:p>
          <a:p>
            <a:pPr fontAlgn="auto">
              <a:spcAft>
                <a:spcPts val="0"/>
              </a:spcAft>
              <a:buFont typeface="Arial" panose="020B0604020202020204" pitchFamily="34" charset="0"/>
              <a:buChar char="•"/>
              <a:defRPr/>
            </a:pPr>
            <a:r>
              <a:rPr lang="en-US" dirty="0"/>
              <a:t>The end nodes perform sensing and/or actuation.   </a:t>
            </a:r>
          </a:p>
          <a:p>
            <a:pPr fontAlgn="auto">
              <a:spcAft>
                <a:spcPts val="0"/>
              </a:spcAft>
              <a:buFont typeface="Arial" panose="020B0604020202020204" pitchFamily="34" charset="0"/>
              <a:buChar char="•"/>
              <a:defRPr/>
            </a:pPr>
            <a:r>
              <a:rPr lang="en-US" dirty="0"/>
              <a:t>The coordinator node collects data from the end nodes and sends it to the cloud. </a:t>
            </a:r>
          </a:p>
          <a:p>
            <a:pPr fontAlgn="auto">
              <a:spcAft>
                <a:spcPts val="0"/>
              </a:spcAft>
              <a:buFont typeface="Arial" panose="020B0604020202020204" pitchFamily="34" charset="0"/>
              <a:buChar char="•"/>
              <a:defRPr/>
            </a:pPr>
            <a:r>
              <a:rPr lang="en-US" dirty="0"/>
              <a:t>Data is stored and analyzed in the cloud and the application is cloud-based. </a:t>
            </a:r>
          </a:p>
          <a:p>
            <a:pPr fontAlgn="auto">
              <a:spcAft>
                <a:spcPts val="0"/>
              </a:spcAft>
              <a:buFont typeface="Arial" panose="020B0604020202020204" pitchFamily="34" charset="0"/>
              <a:buChar char="•"/>
              <a:defRPr/>
            </a:pPr>
            <a:r>
              <a:rPr lang="en-US" dirty="0"/>
              <a:t>Level-5 </a:t>
            </a:r>
            <a:r>
              <a:rPr lang="en-US" dirty="0" err="1"/>
              <a:t>IoT</a:t>
            </a:r>
            <a:r>
              <a:rPr lang="en-US" dirty="0"/>
              <a:t> systems are suitable for solutions based on wireless sensor networks, in which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30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1606550"/>
            <a:ext cx="620077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a:latin typeface="+mn-lt"/>
              </a:rPr>
              <a:t>IoT</a:t>
            </a:r>
            <a:r>
              <a:rPr lang="en-US" dirty="0">
                <a:latin typeface="+mn-lt"/>
              </a:rPr>
              <a:t> Level-6</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fontAlgn="auto">
              <a:spcAft>
                <a:spcPts val="0"/>
              </a:spcAft>
              <a:buFont typeface="Arial" panose="020B0604020202020204" pitchFamily="34" charset="0"/>
              <a:buChar char="•"/>
              <a:defRPr/>
            </a:pPr>
            <a:r>
              <a:rPr lang="en-US" dirty="0"/>
              <a:t>A level-6 </a:t>
            </a:r>
            <a:r>
              <a:rPr lang="en-US" dirty="0" err="1"/>
              <a:t>IoT</a:t>
            </a:r>
            <a:r>
              <a:rPr lang="en-US" dirty="0"/>
              <a:t> system has multiple independent end nodes that perform sensing and/or actuation and send data to the cloud. </a:t>
            </a:r>
          </a:p>
          <a:p>
            <a:pPr fontAlgn="auto">
              <a:spcAft>
                <a:spcPts val="0"/>
              </a:spcAft>
              <a:buFont typeface="Arial" panose="020B0604020202020204" pitchFamily="34" charset="0"/>
              <a:buChar char="•"/>
              <a:defRPr/>
            </a:pPr>
            <a:r>
              <a:rPr lang="en-US" dirty="0"/>
              <a:t>Data is stored in the cloud </a:t>
            </a:r>
            <a:r>
              <a:rPr lang="en-US"/>
              <a:t>and the application </a:t>
            </a:r>
            <a:r>
              <a:rPr lang="en-US" dirty="0"/>
              <a:t>is cloud-based.</a:t>
            </a:r>
          </a:p>
          <a:p>
            <a:pPr fontAlgn="auto">
              <a:spcAft>
                <a:spcPts val="0"/>
              </a:spcAft>
              <a:buFont typeface="Arial" panose="020B0604020202020204" pitchFamily="34" charset="0"/>
              <a:buChar char="•"/>
              <a:defRPr/>
            </a:pPr>
            <a:r>
              <a:rPr lang="en-US" dirty="0"/>
              <a:t>The analytics component analyzes the data and stores the results in the cloud database.  </a:t>
            </a:r>
          </a:p>
          <a:p>
            <a:pPr fontAlgn="auto">
              <a:spcAft>
                <a:spcPts val="0"/>
              </a:spcAft>
              <a:buFont typeface="Arial" panose="020B0604020202020204" pitchFamily="34" charset="0"/>
              <a:buChar char="•"/>
              <a:defRPr/>
            </a:pPr>
            <a:r>
              <a:rPr lang="en-US" dirty="0"/>
              <a:t>The results are visualized with the cloud-based application.  </a:t>
            </a:r>
          </a:p>
          <a:p>
            <a:pPr fontAlgn="auto">
              <a:spcAft>
                <a:spcPts val="0"/>
              </a:spcAft>
              <a:buFont typeface="Arial" panose="020B0604020202020204" pitchFamily="34" charset="0"/>
              <a:buChar char="•"/>
              <a:defRPr/>
            </a:pPr>
            <a:r>
              <a:rPr lang="en-US" dirty="0"/>
              <a:t>The centralized controller is aware of the status of all the end nodes and sends control commands to the nodes.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40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200" y="1479550"/>
            <a:ext cx="644207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a:t>Characteristics of </a:t>
            </a:r>
            <a:r>
              <a:rPr lang="en-US" dirty="0" err="1"/>
              <a:t>IoT</a:t>
            </a:r>
            <a:endParaRPr lang="en-US" dirty="0"/>
          </a:p>
        </p:txBody>
      </p:sp>
      <p:sp>
        <p:nvSpPr>
          <p:cNvPr id="3" name="Content Placeholder 2"/>
          <p:cNvSpPr>
            <a:spLocks noGrp="1"/>
          </p:cNvSpPr>
          <p:nvPr>
            <p:ph idx="1"/>
          </p:nvPr>
        </p:nvSpPr>
        <p:spPr/>
        <p:txBody>
          <a:bodyPr>
            <a:normAutofit/>
          </a:bodyPr>
          <a:lstStyle/>
          <a:p>
            <a:r>
              <a:rPr lang="en-US" b="1" dirty="0"/>
              <a:t>Dynamic Global network &amp; Self-Adapting</a:t>
            </a:r>
            <a:r>
              <a:rPr lang="en-US" dirty="0"/>
              <a:t> : Adapt the changes w.r.t changing contexts</a:t>
            </a:r>
          </a:p>
          <a:p>
            <a:r>
              <a:rPr lang="en-US" b="1" dirty="0"/>
              <a:t>Self Configuring</a:t>
            </a:r>
            <a:r>
              <a:rPr lang="en-US" dirty="0"/>
              <a:t> : </a:t>
            </a:r>
            <a:r>
              <a:rPr lang="en-US" dirty="0" err="1"/>
              <a:t>Eg</a:t>
            </a:r>
            <a:r>
              <a:rPr lang="en-US" dirty="0"/>
              <a:t>.  Fetching latest s/w updates without manual intervention.</a:t>
            </a:r>
          </a:p>
          <a:p>
            <a:r>
              <a:rPr lang="en-US" b="1" dirty="0"/>
              <a:t>Interoperable Communication Protocols </a:t>
            </a:r>
            <a:r>
              <a:rPr lang="en-US" dirty="0"/>
              <a:t>: Communicate through various protocols</a:t>
            </a:r>
          </a:p>
          <a:p>
            <a:r>
              <a:rPr lang="en-US" b="1" dirty="0"/>
              <a:t>Unique Identity</a:t>
            </a:r>
            <a:r>
              <a:rPr lang="en-US" dirty="0"/>
              <a:t> : Such as Unique IP Address or a URI</a:t>
            </a:r>
          </a:p>
          <a:p>
            <a:r>
              <a:rPr lang="en-US" b="1" dirty="0"/>
              <a:t>Integrated into Information Network</a:t>
            </a:r>
            <a:r>
              <a:rPr lang="en-US" dirty="0"/>
              <a:t> : This allows to communicate and exchange data with other devices to perform certain analysis.</a:t>
            </a:r>
          </a:p>
          <a:p>
            <a:endParaRPr lang="en-US" dirty="0"/>
          </a:p>
        </p:txBody>
      </p:sp>
    </p:spTree>
    <p:extLst>
      <p:ext uri="{BB962C8B-B14F-4D97-AF65-F5344CB8AC3E}">
        <p14:creationId xmlns:p14="http://schemas.microsoft.com/office/powerpoint/2010/main" val="67943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a:t>Physical Design of </a:t>
            </a:r>
            <a:r>
              <a:rPr lang="en-US" dirty="0" err="1"/>
              <a:t>IoT</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Things in </a:t>
            </a:r>
            <a:r>
              <a:rPr lang="en-US" dirty="0" err="1"/>
              <a:t>IoT</a:t>
            </a:r>
            <a:endParaRPr lang="en-US" dirty="0"/>
          </a:p>
          <a:p>
            <a:r>
              <a:rPr lang="en-US" dirty="0" err="1"/>
              <a:t>IoT</a:t>
            </a:r>
            <a:r>
              <a:rPr lang="en-US" dirty="0"/>
              <a:t> Protocols</a:t>
            </a:r>
          </a:p>
          <a:p>
            <a:endParaRPr lang="en-US" dirty="0"/>
          </a:p>
        </p:txBody>
      </p:sp>
    </p:spTree>
    <p:extLst>
      <p:ext uri="{BB962C8B-B14F-4D97-AF65-F5344CB8AC3E}">
        <p14:creationId xmlns:p14="http://schemas.microsoft.com/office/powerpoint/2010/main" val="38233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a:t>Things in </a:t>
            </a:r>
            <a:r>
              <a:rPr lang="en-US" dirty="0" err="1"/>
              <a:t>IoT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a:t>Refers to </a:t>
            </a:r>
            <a:r>
              <a:rPr lang="en-US" dirty="0" err="1"/>
              <a:t>IoT</a:t>
            </a:r>
            <a:r>
              <a:rPr lang="en-US" dirty="0"/>
              <a:t> devices which have unique identities that can perform sensing, actuating and monitoring capabilities.</a:t>
            </a:r>
          </a:p>
          <a:p>
            <a:pPr algn="just">
              <a:lnSpc>
                <a:spcPct val="150000"/>
              </a:lnSpc>
            </a:pPr>
            <a:r>
              <a:rPr lang="en-US" dirty="0" err="1"/>
              <a:t>IoT</a:t>
            </a:r>
            <a:r>
              <a:rPr lang="en-US" dirty="0"/>
              <a:t> devices can exchange data with other connected devices or collect data from other devices and process the data either locally or send the data to centralized servers or cloud – based application back-ends for processing the data. </a:t>
            </a:r>
          </a:p>
        </p:txBody>
      </p:sp>
    </p:spTree>
    <p:extLst>
      <p:ext uri="{BB962C8B-B14F-4D97-AF65-F5344CB8AC3E}">
        <p14:creationId xmlns:p14="http://schemas.microsoft.com/office/powerpoint/2010/main" val="145818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a:latin typeface="+mn-lt"/>
              </a:rPr>
              <a:t>Generic Block Diagram of an </a:t>
            </a:r>
            <a:r>
              <a:rPr lang="en-US" dirty="0" err="1">
                <a:latin typeface="+mn-lt"/>
              </a:rPr>
              <a:t>IoT</a:t>
            </a:r>
            <a:r>
              <a:rPr lang="en-US" dirty="0">
                <a:latin typeface="+mn-lt"/>
              </a:rPr>
              <a:t> Device</a:t>
            </a:r>
          </a:p>
        </p:txBody>
      </p:sp>
      <p:sp>
        <p:nvSpPr>
          <p:cNvPr id="7172" name="Content Placeholder 2"/>
          <p:cNvSpPr>
            <a:spLocks noGrp="1"/>
          </p:cNvSpPr>
          <p:nvPr>
            <p:ph idx="1"/>
          </p:nvPr>
        </p:nvSpPr>
        <p:spPr>
          <a:xfrm>
            <a:off x="838200" y="1825625"/>
            <a:ext cx="4902200" cy="4371975"/>
          </a:xfrm>
        </p:spPr>
        <p:txBody>
          <a:bodyPr/>
          <a:lstStyle/>
          <a:p>
            <a:r>
              <a:rPr lang="en-US" altLang="en-US"/>
              <a:t>An IoT device may consist of several interfaces for connections to other devices, both wired and wireless. </a:t>
            </a:r>
          </a:p>
          <a:p>
            <a:pPr lvl="1"/>
            <a:r>
              <a:rPr lang="en-US" altLang="en-US"/>
              <a:t>I/O interfaces for sensors</a:t>
            </a:r>
          </a:p>
          <a:p>
            <a:pPr lvl="1"/>
            <a:r>
              <a:rPr lang="en-US" altLang="en-US"/>
              <a:t>Interfaces for internet connectivity</a:t>
            </a:r>
          </a:p>
          <a:p>
            <a:pPr lvl="1"/>
            <a:r>
              <a:rPr lang="en-US" altLang="en-US"/>
              <a:t>Memory and storage interfaces</a:t>
            </a:r>
          </a:p>
          <a:p>
            <a:pPr lvl="1"/>
            <a:r>
              <a:rPr lang="en-US" altLang="en-US"/>
              <a:t>Audio/video interfaces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0" y="2063750"/>
            <a:ext cx="611822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5694</TotalTime>
  <Words>2788</Words>
  <Application>Microsoft Office PowerPoint</Application>
  <PresentationFormat>Widescreen</PresentationFormat>
  <Paragraphs>404</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Outline</vt:lpstr>
      <vt:lpstr>IoT</vt:lpstr>
      <vt:lpstr>IoT</vt:lpstr>
      <vt:lpstr>Formal Definition of IoT</vt:lpstr>
      <vt:lpstr>Characteristics of IoT</vt:lpstr>
      <vt:lpstr>Physical Design of IoT</vt:lpstr>
      <vt:lpstr>Things in IoT</vt:lpstr>
      <vt:lpstr>Generic Block Diagram of an IoT Device</vt:lpstr>
      <vt:lpstr>IoT Protocols</vt:lpstr>
      <vt:lpstr>IoT Protocols…Link Layer…Ethernet</vt:lpstr>
      <vt:lpstr>IoT Protocols…Link Layer…WiFi</vt:lpstr>
      <vt:lpstr>IoT Protocols…Link Layer…WiMax</vt:lpstr>
      <vt:lpstr>IoT Protocols…Link Layer…LR-WPAN</vt:lpstr>
      <vt:lpstr>IoT Protocols…Link Layer…2G/3G/4G –Mobile Communication</vt:lpstr>
      <vt:lpstr>IoT Protocols…Network/Internet Layer</vt:lpstr>
      <vt:lpstr>IoT Protocols…Network Layer</vt:lpstr>
      <vt:lpstr>IoT Protocols…Transport Layer</vt:lpstr>
      <vt:lpstr>IoT Protocols…TCP </vt:lpstr>
      <vt:lpstr>IoT Protocols…UDP </vt:lpstr>
      <vt:lpstr>IoT Protocols…Application Layer…Hyper Transfer Protocol</vt:lpstr>
      <vt:lpstr>IoT Protocols…Application Layer…CoAP</vt:lpstr>
      <vt:lpstr>IoT Protocols…Application Layer…WebSocket</vt:lpstr>
      <vt:lpstr>IoT Protocols…Application Layer…XMPP</vt:lpstr>
      <vt:lpstr>IoT Protocols…Application Layer…DDS</vt:lpstr>
      <vt:lpstr>IoT Protocols…Application Layer…AMQP</vt:lpstr>
      <vt:lpstr>Logical Design of IoT</vt:lpstr>
      <vt:lpstr>Logical Design of IoT</vt:lpstr>
      <vt:lpstr> Request–Response Communication Model</vt:lpstr>
      <vt:lpstr> Publish–Subscribe Communication Model</vt:lpstr>
      <vt:lpstr>Push–Pull Communication Model</vt:lpstr>
      <vt:lpstr>Exclusive Pair Communication Model</vt:lpstr>
      <vt:lpstr>REST-based Communication APIs</vt:lpstr>
      <vt:lpstr>REST-based Communication APIs Constraints</vt:lpstr>
      <vt:lpstr>WebSocket-based Communication APIs</vt:lpstr>
      <vt:lpstr>Difference between REST and WebSocket-based Communication APIs</vt:lpstr>
      <vt:lpstr>IoT Enabling Technologies</vt:lpstr>
      <vt:lpstr>WSN</vt:lpstr>
      <vt:lpstr>Example of WSNs in IoT &amp; Protocols used</vt:lpstr>
      <vt:lpstr>Cloud Computing</vt:lpstr>
      <vt:lpstr>Big Data Analytics</vt:lpstr>
      <vt:lpstr>Big Data Analytics</vt:lpstr>
      <vt:lpstr>Big Data Analytics</vt:lpstr>
      <vt:lpstr>Big Data Analytics</vt:lpstr>
      <vt:lpstr>IoT Levels and Deployment Templates</vt:lpstr>
      <vt:lpstr>IoT Levels and Deployment Templates</vt:lpstr>
      <vt:lpstr>IoT Level-1</vt:lpstr>
      <vt:lpstr>IoT – Level 1 Example …Home Automation System</vt:lpstr>
      <vt:lpstr>IoT Level-2</vt:lpstr>
      <vt:lpstr>PowerPoint Presentation</vt:lpstr>
      <vt:lpstr>IoT Level-3</vt:lpstr>
      <vt:lpstr>PowerPoint Presentation</vt:lpstr>
      <vt:lpstr>IoT Level-4</vt:lpstr>
      <vt:lpstr>PowerPoint Presentation</vt:lpstr>
      <vt:lpstr>IoT Level-5</vt:lpstr>
      <vt:lpstr>IoT Level-6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lastModifiedBy>Unknown User</cp:lastModifiedBy>
  <cp:revision>115</cp:revision>
  <dcterms:created xsi:type="dcterms:W3CDTF">2013-12-30T11:09:22Z</dcterms:created>
  <dcterms:modified xsi:type="dcterms:W3CDTF">2021-12-03T10:15:31Z</dcterms:modified>
</cp:coreProperties>
</file>