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257" r:id="rId20"/>
    <p:sldId id="259" r:id="rId21"/>
    <p:sldId id="260" r:id="rId22"/>
    <p:sldId id="261" r:id="rId23"/>
    <p:sldId id="262" r:id="rId24"/>
    <p:sldId id="263" r:id="rId25"/>
    <p:sldId id="264"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1D79D9-27E8-430A-87EE-D8AB5F40C6DD}" type="datetimeFigureOut">
              <a:rPr lang="en-US" smtClean="0"/>
              <a:pPr/>
              <a:t>9/5/2020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CC2EC5-EACC-4727-A21F-BE271371645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 </a:t>
            </a:r>
            <a:r>
              <a:rPr lang="en-US" dirty="0" err="1" smtClean="0"/>
              <a:t>NPTEL,IIT,kharagpur</a:t>
            </a:r>
            <a:endParaRPr lang="en-US" dirty="0"/>
          </a:p>
        </p:txBody>
      </p:sp>
      <p:sp>
        <p:nvSpPr>
          <p:cNvPr id="4" name="Slide Number Placeholder 3"/>
          <p:cNvSpPr>
            <a:spLocks noGrp="1"/>
          </p:cNvSpPr>
          <p:nvPr>
            <p:ph type="sldNum" sz="quarter" idx="10"/>
          </p:nvPr>
        </p:nvSpPr>
        <p:spPr/>
        <p:txBody>
          <a:bodyPr/>
          <a:lstStyle/>
          <a:p>
            <a:fld id="{45CC2EC5-EACC-4727-A21F-BE271371645A}"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Slides from :Embedded System Design with ARM</a:t>
            </a:r>
          </a:p>
          <a:p>
            <a:r>
              <a:rPr lang="en-US" sz="1200" b="1" kern="1200" baseline="0" dirty="0" smtClean="0">
                <a:solidFill>
                  <a:schemeClr val="tx1"/>
                </a:solidFill>
                <a:latin typeface="+mn-lt"/>
                <a:ea typeface="+mn-ea"/>
                <a:cs typeface="+mn-cs"/>
              </a:rPr>
              <a:t>Prof. </a:t>
            </a:r>
            <a:r>
              <a:rPr lang="en-US" sz="1200" b="1" kern="1200" baseline="0" dirty="0" err="1" smtClean="0">
                <a:solidFill>
                  <a:schemeClr val="tx1"/>
                </a:solidFill>
                <a:latin typeface="+mn-lt"/>
                <a:ea typeface="+mn-ea"/>
                <a:cs typeface="+mn-cs"/>
              </a:rPr>
              <a:t>Indranil</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Sengupta</a:t>
            </a:r>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Department of Computer Science and Engineering</a:t>
            </a:r>
          </a:p>
          <a:p>
            <a:r>
              <a:rPr lang="en-US" sz="1200" b="1" kern="1200" baseline="0" dirty="0" smtClean="0">
                <a:solidFill>
                  <a:schemeClr val="tx1"/>
                </a:solidFill>
                <a:latin typeface="+mn-lt"/>
                <a:ea typeface="+mn-ea"/>
                <a:cs typeface="+mn-cs"/>
              </a:rPr>
              <a:t>Indian Institute of Technology, </a:t>
            </a:r>
            <a:r>
              <a:rPr lang="en-US" sz="1200" b="1" kern="1200" baseline="0" dirty="0" err="1" smtClean="0">
                <a:solidFill>
                  <a:schemeClr val="tx1"/>
                </a:solidFill>
                <a:latin typeface="+mn-lt"/>
                <a:ea typeface="+mn-ea"/>
                <a:cs typeface="+mn-cs"/>
              </a:rPr>
              <a:t>Kharagpur</a:t>
            </a:r>
            <a:endParaRPr lang="en-US" dirty="0"/>
          </a:p>
        </p:txBody>
      </p:sp>
      <p:sp>
        <p:nvSpPr>
          <p:cNvPr id="4" name="Slide Number Placeholder 3"/>
          <p:cNvSpPr>
            <a:spLocks noGrp="1"/>
          </p:cNvSpPr>
          <p:nvPr>
            <p:ph type="sldNum" sz="quarter" idx="10"/>
          </p:nvPr>
        </p:nvSpPr>
        <p:spPr/>
        <p:txBody>
          <a:bodyPr/>
          <a:lstStyle/>
          <a:p>
            <a:fld id="{45CC2EC5-EACC-4727-A21F-BE271371645A}"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DE2F586-ED53-4E15-B127-0B9AFFFABF0F}" type="datetimeFigureOut">
              <a:rPr lang="en-US" smtClean="0"/>
              <a:pPr/>
              <a:t>9/5/2020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AD8F186-0948-4A68-AB0E-49682D75566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E2F586-ED53-4E15-B127-0B9AFFFABF0F}" type="datetimeFigureOut">
              <a:rPr lang="en-US" smtClean="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8F186-0948-4A68-AB0E-49682D7556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E2F586-ED53-4E15-B127-0B9AFFFABF0F}" type="datetimeFigureOut">
              <a:rPr lang="en-US" smtClean="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8F186-0948-4A68-AB0E-49682D7556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DE2F586-ED53-4E15-B127-0B9AFFFABF0F}" type="datetimeFigureOut">
              <a:rPr lang="en-US" smtClean="0"/>
              <a:pPr/>
              <a:t>9/5/2020</a:t>
            </a:fld>
            <a:endParaRPr lang="en-US"/>
          </a:p>
        </p:txBody>
      </p:sp>
      <p:sp>
        <p:nvSpPr>
          <p:cNvPr id="9" name="Slide Number Placeholder 8"/>
          <p:cNvSpPr>
            <a:spLocks noGrp="1"/>
          </p:cNvSpPr>
          <p:nvPr>
            <p:ph type="sldNum" sz="quarter" idx="15"/>
          </p:nvPr>
        </p:nvSpPr>
        <p:spPr/>
        <p:txBody>
          <a:bodyPr rtlCol="0"/>
          <a:lstStyle/>
          <a:p>
            <a:fld id="{CAD8F186-0948-4A68-AB0E-49682D75566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DE2F586-ED53-4E15-B127-0B9AFFFABF0F}" type="datetimeFigureOut">
              <a:rPr lang="en-US" smtClean="0"/>
              <a:pPr/>
              <a:t>9/5/2020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AD8F186-0948-4A68-AB0E-49682D75566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DE2F586-ED53-4E15-B127-0B9AFFFABF0F}" type="datetimeFigureOut">
              <a:rPr lang="en-US" smtClean="0"/>
              <a:pPr/>
              <a:t>9/5/2020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8F186-0948-4A68-AB0E-49682D75566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DE2F586-ED53-4E15-B127-0B9AFFFABF0F}" type="datetimeFigureOut">
              <a:rPr lang="en-US" smtClean="0"/>
              <a:pPr/>
              <a:t>9/5/2020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D8F186-0948-4A68-AB0E-49682D75566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DE2F586-ED53-4E15-B127-0B9AFFFABF0F}" type="datetimeFigureOut">
              <a:rPr lang="en-US" smtClean="0"/>
              <a:pPr/>
              <a:t>9/5/2020</a:t>
            </a:fld>
            <a:endParaRPr lang="en-US"/>
          </a:p>
        </p:txBody>
      </p:sp>
      <p:sp>
        <p:nvSpPr>
          <p:cNvPr id="7" name="Slide Number Placeholder 6"/>
          <p:cNvSpPr>
            <a:spLocks noGrp="1"/>
          </p:cNvSpPr>
          <p:nvPr>
            <p:ph type="sldNum" sz="quarter" idx="11"/>
          </p:nvPr>
        </p:nvSpPr>
        <p:spPr/>
        <p:txBody>
          <a:bodyPr rtlCol="0"/>
          <a:lstStyle/>
          <a:p>
            <a:fld id="{CAD8F186-0948-4A68-AB0E-49682D75566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2F586-ED53-4E15-B127-0B9AFFFABF0F}" type="datetimeFigureOut">
              <a:rPr lang="en-US" smtClean="0"/>
              <a:pPr/>
              <a:t>9/5/2020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D8F186-0948-4A68-AB0E-49682D7556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DE2F586-ED53-4E15-B127-0B9AFFFABF0F}" type="datetimeFigureOut">
              <a:rPr lang="en-US" smtClean="0"/>
              <a:pPr/>
              <a:t>9/5/2020</a:t>
            </a:fld>
            <a:endParaRPr lang="en-US"/>
          </a:p>
        </p:txBody>
      </p:sp>
      <p:sp>
        <p:nvSpPr>
          <p:cNvPr id="22" name="Slide Number Placeholder 21"/>
          <p:cNvSpPr>
            <a:spLocks noGrp="1"/>
          </p:cNvSpPr>
          <p:nvPr>
            <p:ph type="sldNum" sz="quarter" idx="15"/>
          </p:nvPr>
        </p:nvSpPr>
        <p:spPr/>
        <p:txBody>
          <a:bodyPr rtlCol="0"/>
          <a:lstStyle/>
          <a:p>
            <a:fld id="{CAD8F186-0948-4A68-AB0E-49682D75566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DE2F586-ED53-4E15-B127-0B9AFFFABF0F}" type="datetimeFigureOut">
              <a:rPr lang="en-US" smtClean="0"/>
              <a:pPr/>
              <a:t>9/5/2020</a:t>
            </a:fld>
            <a:endParaRPr lang="en-US"/>
          </a:p>
        </p:txBody>
      </p:sp>
      <p:sp>
        <p:nvSpPr>
          <p:cNvPr id="18" name="Slide Number Placeholder 17"/>
          <p:cNvSpPr>
            <a:spLocks noGrp="1"/>
          </p:cNvSpPr>
          <p:nvPr>
            <p:ph type="sldNum" sz="quarter" idx="11"/>
          </p:nvPr>
        </p:nvSpPr>
        <p:spPr/>
        <p:txBody>
          <a:bodyPr rtlCol="0"/>
          <a:lstStyle/>
          <a:p>
            <a:fld id="{CAD8F186-0948-4A68-AB0E-49682D75566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DE2F586-ED53-4E15-B127-0B9AFFFABF0F}" type="datetimeFigureOut">
              <a:rPr lang="en-US" smtClean="0"/>
              <a:pPr/>
              <a:t>9/5/2020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AD8F186-0948-4A68-AB0E-49682D7556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81000"/>
            <a:ext cx="6172200" cy="1894362"/>
          </a:xfrm>
        </p:spPr>
        <p:txBody>
          <a:bodyPr>
            <a:normAutofit/>
          </a:bodyPr>
          <a:lstStyle/>
          <a:p>
            <a:r>
              <a:rPr lang="en-US" sz="4800" dirty="0" smtClean="0">
                <a:solidFill>
                  <a:srgbClr val="FF0000"/>
                </a:solidFill>
              </a:rPr>
              <a:t>UNIT-1</a:t>
            </a:r>
            <a:endParaRPr lang="en-US" sz="4800" dirty="0">
              <a:solidFill>
                <a:srgbClr val="FF0000"/>
              </a:solidFill>
            </a:endParaRPr>
          </a:p>
        </p:txBody>
      </p:sp>
      <p:sp>
        <p:nvSpPr>
          <p:cNvPr id="3" name="Subtitle 2"/>
          <p:cNvSpPr>
            <a:spLocks noGrp="1"/>
          </p:cNvSpPr>
          <p:nvPr>
            <p:ph type="subTitle" idx="1"/>
          </p:nvPr>
        </p:nvSpPr>
        <p:spPr>
          <a:xfrm>
            <a:off x="2971800" y="3048000"/>
            <a:ext cx="6172200" cy="1371600"/>
          </a:xfrm>
        </p:spPr>
        <p:txBody>
          <a:bodyPr>
            <a:noAutofit/>
          </a:bodyPr>
          <a:lstStyle/>
          <a:p>
            <a:r>
              <a:rPr lang="en-US" sz="4400" dirty="0" smtClean="0">
                <a:solidFill>
                  <a:srgbClr val="FFC000"/>
                </a:solidFill>
              </a:rPr>
              <a:t>EMBEDED COMPUTING</a:t>
            </a:r>
            <a:endParaRPr lang="en-US" sz="4400"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srcRect/>
          <a:stretch>
            <a:fillRect/>
          </a:stretch>
        </p:blipFill>
        <p:spPr bwMode="auto">
          <a:xfrm>
            <a:off x="457200" y="838200"/>
            <a:ext cx="8153400" cy="56388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a:srcRect/>
          <a:stretch>
            <a:fillRect/>
          </a:stretch>
        </p:blipFill>
        <p:spPr bwMode="auto">
          <a:xfrm>
            <a:off x="533400" y="838200"/>
            <a:ext cx="7772400" cy="55626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0" y="228600"/>
            <a:ext cx="8763000" cy="6248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848600" cy="6092952"/>
          </a:xfrm>
        </p:spPr>
        <p:txBody>
          <a:bodyPr>
            <a:normAutofit/>
          </a:bodyPr>
          <a:lstStyle/>
          <a:p>
            <a:pPr algn="just">
              <a:buNone/>
            </a:pPr>
            <a:r>
              <a:rPr lang="en-US" sz="3200" dirty="0" smtClean="0">
                <a:latin typeface="Times New Roman" pitchFamily="18" charset="0"/>
                <a:cs typeface="Times New Roman" pitchFamily="18" charset="0"/>
              </a:rPr>
              <a:t>Most of the embedded systems have microcontrollers inside them, they are like a complete computer in a single chip. Whatever you need, processor, memory, IO everything is inside a single chip and therefore, it is very low cost. So, it should be a microcontroller based system and not general purpose.</a:t>
            </a:r>
            <a:endParaRPr lang="en-US" sz="32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7467600" cy="5788152"/>
          </a:xfrm>
        </p:spPr>
        <p:txBody>
          <a:bodyPr>
            <a:normAutofit lnSpcReduction="10000"/>
          </a:bodyPr>
          <a:lstStyle/>
          <a:p>
            <a:pPr algn="just"/>
            <a:r>
              <a:rPr lang="en-US" sz="3600" dirty="0" smtClean="0">
                <a:latin typeface="Times New Roman" pitchFamily="18" charset="0"/>
                <a:cs typeface="Times New Roman" pitchFamily="18" charset="0"/>
              </a:rPr>
              <a:t>What embedded system is not…..</a:t>
            </a:r>
          </a:p>
          <a:p>
            <a:pPr algn="just">
              <a:buNone/>
            </a:pPr>
            <a:r>
              <a:rPr lang="en-US" sz="36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 A microprocessor sitting inside a traditional computing system.</a:t>
            </a:r>
          </a:p>
          <a:p>
            <a:pPr algn="just"/>
            <a:r>
              <a:rPr lang="en-US" sz="36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It is actually</a:t>
            </a:r>
          </a:p>
          <a:p>
            <a:pPr algn="just">
              <a:buFont typeface="Wingdings" pitchFamily="2" charset="2"/>
              <a:buChar char="Ø"/>
            </a:pPr>
            <a:r>
              <a:rPr lang="en-US" sz="36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A microprocessor used to control another piece of technology.</a:t>
            </a:r>
          </a:p>
          <a:p>
            <a:pPr algn="just">
              <a:buFont typeface="Wingdings" pitchFamily="2" charset="2"/>
              <a:buChar char="Ø"/>
            </a:pPr>
            <a:r>
              <a:rPr lang="en-US" sz="36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For low cost, microcontrollers that are typically used are single chip devices containing processor, memory, and I/O interfaces. </a:t>
            </a:r>
            <a:endParaRPr lang="en-US" sz="36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a:stretch>
            <a:fillRect/>
          </a:stretch>
        </p:blipFill>
        <p:spPr bwMode="auto">
          <a:xfrm>
            <a:off x="457200" y="457200"/>
            <a:ext cx="7924800" cy="6172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457200" y="1524000"/>
            <a:ext cx="7391400" cy="5029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embedded systems</a:t>
            </a:r>
            <a:endParaRPr lang="en-US" dirty="0"/>
          </a:p>
        </p:txBody>
      </p:sp>
      <p:pic>
        <p:nvPicPr>
          <p:cNvPr id="64514" name="Picture 2"/>
          <p:cNvPicPr>
            <a:picLocks noGrp="1" noChangeAspect="1" noChangeArrowheads="1"/>
          </p:cNvPicPr>
          <p:nvPr>
            <p:ph sz="quarter" idx="1"/>
          </p:nvPr>
        </p:nvPicPr>
        <p:blipFill>
          <a:blip r:embed="rId2"/>
          <a:srcRect/>
          <a:stretch>
            <a:fillRect/>
          </a:stretch>
        </p:blipFill>
        <p:spPr bwMode="auto">
          <a:xfrm>
            <a:off x="457200" y="1524000"/>
            <a:ext cx="8153400" cy="4953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Grp="1" noChangeAspect="1" noChangeArrowheads="1"/>
          </p:cNvPicPr>
          <p:nvPr>
            <p:ph sz="quarter" idx="1"/>
          </p:nvPr>
        </p:nvPicPr>
        <p:blipFill>
          <a:blip r:embed="rId2"/>
          <a:srcRect/>
          <a:stretch>
            <a:fillRect/>
          </a:stretch>
        </p:blipFill>
        <p:spPr bwMode="auto">
          <a:xfrm>
            <a:off x="914401" y="838200"/>
            <a:ext cx="7315200" cy="48228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What is embedded computer????</a:t>
            </a:r>
            <a:endParaRPr lang="en-US" sz="3600" dirty="0"/>
          </a:p>
        </p:txBody>
      </p:sp>
      <p:sp>
        <p:nvSpPr>
          <p:cNvPr id="3" name="Content Placeholder 2"/>
          <p:cNvSpPr>
            <a:spLocks noGrp="1"/>
          </p:cNvSpPr>
          <p:nvPr>
            <p:ph sz="quarter" idx="1"/>
          </p:nvPr>
        </p:nvSpPr>
        <p:spPr>
          <a:xfrm>
            <a:off x="457200" y="1600200"/>
            <a:ext cx="8153400" cy="4873752"/>
          </a:xfrm>
        </p:spPr>
        <p:txBody>
          <a:bodyPr/>
          <a:lstStyle/>
          <a:p>
            <a:r>
              <a:rPr lang="en-US" sz="2800" dirty="0" smtClean="0"/>
              <a:t>Any device that includes a </a:t>
            </a:r>
            <a:r>
              <a:rPr lang="en-US" sz="2800" dirty="0" smtClean="0">
                <a:solidFill>
                  <a:srgbClr val="FF0000"/>
                </a:solidFill>
              </a:rPr>
              <a:t>programmable computer</a:t>
            </a:r>
            <a:r>
              <a:rPr lang="en-US" sz="2800" dirty="0" smtClean="0"/>
              <a:t> but not for general purpose.</a:t>
            </a:r>
          </a:p>
          <a:p>
            <a:pPr>
              <a:buNone/>
            </a:pPr>
            <a:endParaRPr lang="en-US" dirty="0" smtClean="0"/>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sz="quarter" idx="1"/>
          </p:nvPr>
        </p:nvSpPr>
        <p:spPr/>
        <p:txBody>
          <a:bodyPr/>
          <a:lstStyle/>
          <a:p>
            <a:r>
              <a:rPr lang="en-US" dirty="0" smtClean="0"/>
              <a:t>We have been brought up in the age of computing.</a:t>
            </a:r>
          </a:p>
          <a:p>
            <a:r>
              <a:rPr lang="en-US" dirty="0" smtClean="0"/>
              <a:t>Computers are everywhere, some we see, some we don’t see.</a:t>
            </a:r>
          </a:p>
          <a:p>
            <a:r>
              <a:rPr lang="en-US" dirty="0" smtClean="0"/>
              <a:t>Types of computers we are familiar with</a:t>
            </a:r>
          </a:p>
          <a:p>
            <a:pPr>
              <a:buNone/>
            </a:pPr>
            <a:r>
              <a:rPr lang="en-US" dirty="0" smtClean="0"/>
              <a:t>		desktop and laptops.</a:t>
            </a:r>
          </a:p>
          <a:p>
            <a:pPr>
              <a:buNone/>
            </a:pPr>
            <a:r>
              <a:rPr lang="en-US" dirty="0" smtClean="0"/>
              <a:t>		servers</a:t>
            </a:r>
          </a:p>
          <a:p>
            <a:pPr>
              <a:buNone/>
            </a:pPr>
            <a:r>
              <a:rPr lang="en-US" dirty="0" smtClean="0"/>
              <a:t>		mobile phones</a:t>
            </a:r>
          </a:p>
          <a:p>
            <a:r>
              <a:rPr lang="en-US" dirty="0" smtClean="0"/>
              <a:t>But there is another type of computing system that is often hidden……</a:t>
            </a:r>
          </a:p>
          <a:p>
            <a:pPr>
              <a:buNone/>
            </a:pPr>
            <a:r>
              <a:rPr lang="en-US" dirty="0" smtClean="0"/>
              <a:t>                     EMBEDDED SYSTEMS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229600" cy="6016752"/>
          </a:xfrm>
        </p:spPr>
        <p:txBody>
          <a:bodyPr>
            <a:normAutofit/>
          </a:bodyPr>
          <a:lstStyle/>
          <a:p>
            <a:pPr algn="just"/>
            <a:r>
              <a:rPr lang="en-US" sz="3600" dirty="0" smtClean="0">
                <a:latin typeface="Times New Roman" pitchFamily="18" charset="0"/>
                <a:cs typeface="Times New Roman" pitchFamily="18" charset="0"/>
              </a:rPr>
              <a:t>Computer hardware systems  having software embedded in it.</a:t>
            </a:r>
          </a:p>
          <a:p>
            <a:pPr algn="just"/>
            <a:r>
              <a:rPr lang="en-US" sz="3600" dirty="0" smtClean="0">
                <a:latin typeface="Times New Roman" pitchFamily="18" charset="0"/>
                <a:cs typeface="Times New Roman" pitchFamily="18" charset="0"/>
              </a:rPr>
              <a:t>Are designed for specific task.</a:t>
            </a:r>
          </a:p>
          <a:p>
            <a:pPr algn="just"/>
            <a:r>
              <a:rPr lang="en-US" sz="3600" dirty="0" smtClean="0">
                <a:latin typeface="Times New Roman" pitchFamily="18" charset="0"/>
                <a:cs typeface="Times New Roman" pitchFamily="18" charset="0"/>
              </a:rPr>
              <a:t>Software embedded is normally referred as firmware, because it is stored on chip.</a:t>
            </a:r>
          </a:p>
          <a:p>
            <a:pPr algn="just"/>
            <a:r>
              <a:rPr lang="en-US" sz="3600" dirty="0" smtClean="0">
                <a:latin typeface="Times New Roman" pitchFamily="18" charset="0"/>
                <a:cs typeface="Times New Roman" pitchFamily="18" charset="0"/>
              </a:rPr>
              <a:t>Hardware: Microprocessor or microcontroller.</a:t>
            </a:r>
          </a:p>
          <a:p>
            <a:pPr algn="just">
              <a:buNone/>
            </a:pP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7467600" cy="5483352"/>
          </a:xfrm>
        </p:spPr>
        <p:txBody>
          <a:bodyPr/>
          <a:lstStyle/>
          <a:p>
            <a:pPr algn="just"/>
            <a:r>
              <a:rPr lang="en-US" sz="2800" dirty="0" smtClean="0"/>
              <a:t>Microprocessor : CPU but use external chips for memory.</a:t>
            </a:r>
          </a:p>
          <a:p>
            <a:pPr algn="just">
              <a:buNone/>
            </a:pPr>
            <a:r>
              <a:rPr lang="en-US" sz="2800" dirty="0" smtClean="0"/>
              <a:t>		ex: DSP: Digital signal processor-used for processing audio and image files.</a:t>
            </a:r>
          </a:p>
          <a:p>
            <a:pPr algn="just">
              <a:buNone/>
            </a:pPr>
            <a:r>
              <a:rPr lang="en-US" sz="2800" dirty="0" smtClean="0"/>
              <a:t>	automobile may have 100 microprocessors. </a:t>
            </a:r>
          </a:p>
          <a:p>
            <a:pPr algn="just"/>
            <a:r>
              <a:rPr lang="en-US" sz="2800" dirty="0" smtClean="0"/>
              <a:t>Microcontroller : written to perform specific function.</a:t>
            </a:r>
          </a:p>
          <a:p>
            <a:pPr algn="just"/>
            <a:r>
              <a:rPr lang="en-US" sz="2800" dirty="0" smtClean="0"/>
              <a:t>Software: code in hex code ( rarely used ).</a:t>
            </a:r>
          </a:p>
          <a:p>
            <a:pPr lvl="3" algn="just"/>
            <a:r>
              <a:rPr lang="en-US" sz="2800" dirty="0" smtClean="0"/>
              <a:t>Programming languages ( C or C++ )</a:t>
            </a: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BMW brake system.</a:t>
            </a:r>
            <a:endParaRPr lang="en-US" dirty="0"/>
          </a:p>
        </p:txBody>
      </p:sp>
      <p:pic>
        <p:nvPicPr>
          <p:cNvPr id="1026" name="Picture 2" descr="C:\Users\Admin\Desktop\Capture.PNG"/>
          <p:cNvPicPr>
            <a:picLocks noGrp="1" noChangeAspect="1" noChangeArrowheads="1"/>
          </p:cNvPicPr>
          <p:nvPr>
            <p:ph sz="quarter" idx="1"/>
          </p:nvPr>
        </p:nvPicPr>
        <p:blipFill>
          <a:blip r:embed="rId2"/>
          <a:srcRect/>
          <a:stretch>
            <a:fillRect/>
          </a:stretch>
        </p:blipFill>
        <p:spPr bwMode="auto">
          <a:xfrm>
            <a:off x="685800" y="1828800"/>
            <a:ext cx="7848600" cy="45720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r>
              <a:rPr lang="en-US" dirty="0" smtClean="0"/>
              <a:t>ABS- antilock Brake system.</a:t>
            </a:r>
          </a:p>
          <a:p>
            <a:r>
              <a:rPr lang="en-US" dirty="0" smtClean="0"/>
              <a:t>ASC+T – Automatic stability control.</a:t>
            </a:r>
          </a:p>
          <a:p>
            <a:pPr>
              <a:buNone/>
            </a:pPr>
            <a:r>
              <a:rPr lang="en-US" dirty="0" smtClean="0"/>
              <a:t>ABS: </a:t>
            </a:r>
          </a:p>
          <a:p>
            <a:pPr marL="457200" indent="-457200">
              <a:buFont typeface="+mj-lt"/>
              <a:buAutoNum type="arabicPeriod"/>
            </a:pPr>
            <a:r>
              <a:rPr lang="en-US" dirty="0" smtClean="0"/>
              <a:t>Temporarily release the brake on a wheel when it rotates too slowly.</a:t>
            </a:r>
          </a:p>
          <a:p>
            <a:pPr marL="457200" indent="-457200">
              <a:buFont typeface="+mj-lt"/>
              <a:buAutoNum type="arabicPeriod"/>
            </a:pPr>
            <a:r>
              <a:rPr lang="en-US" dirty="0" smtClean="0"/>
              <a:t>Uses sensors on each wheel to measure the speed of the wheel.</a:t>
            </a:r>
          </a:p>
          <a:p>
            <a:pPr marL="457200" indent="-457200">
              <a:buFont typeface="+mj-lt"/>
              <a:buAutoNum type="arabicPeriod"/>
            </a:pPr>
            <a:r>
              <a:rPr lang="en-US" dirty="0" smtClean="0"/>
              <a:t>Control the hydraulic fluid pressure to prevent the wheels from skidding.</a:t>
            </a:r>
          </a:p>
          <a:p>
            <a:pPr marL="457200" indent="-457200">
              <a:buNone/>
            </a:pPr>
            <a:r>
              <a:rPr lang="en-US" dirty="0" smtClean="0"/>
              <a:t>ASC+T: </a:t>
            </a:r>
          </a:p>
          <a:p>
            <a:pPr marL="457200" indent="-457200">
              <a:buFont typeface="+mj-lt"/>
              <a:buAutoNum type="arabicPeriod"/>
            </a:pPr>
            <a:r>
              <a:rPr lang="en-US" dirty="0" smtClean="0"/>
              <a:t>Controls engine power and brake.</a:t>
            </a:r>
          </a:p>
          <a:p>
            <a:pPr marL="457200" indent="-457200">
              <a:buFont typeface="+mj-lt"/>
              <a:buAutoNum type="arabicPeriod"/>
            </a:pPr>
            <a:r>
              <a:rPr lang="en-US" dirty="0" smtClean="0"/>
              <a:t>Two microprocessors on PCB.</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embedded computing applications.</a:t>
            </a:r>
            <a:endParaRPr lang="en-US" dirty="0"/>
          </a:p>
        </p:txBody>
      </p:sp>
      <p:sp>
        <p:nvSpPr>
          <p:cNvPr id="3" name="Content Placeholder 2"/>
          <p:cNvSpPr>
            <a:spLocks noGrp="1"/>
          </p:cNvSpPr>
          <p:nvPr>
            <p:ph sz="quarter" idx="1"/>
          </p:nvPr>
        </p:nvSpPr>
        <p:spPr/>
        <p:txBody>
          <a:bodyPr/>
          <a:lstStyle/>
          <a:p>
            <a:r>
              <a:rPr lang="en-US" dirty="0" smtClean="0"/>
              <a:t>Functionality: complex algorithm, User interface.</a:t>
            </a:r>
          </a:p>
          <a:p>
            <a:r>
              <a:rPr lang="en-US" dirty="0" err="1" smtClean="0"/>
              <a:t>Time:Real</a:t>
            </a:r>
            <a:r>
              <a:rPr lang="en-US" dirty="0" smtClean="0"/>
              <a:t> time applications.</a:t>
            </a:r>
          </a:p>
          <a:p>
            <a:pPr>
              <a:buNone/>
            </a:pPr>
            <a:r>
              <a:rPr lang="en-US" dirty="0" smtClean="0"/>
              <a:t>			video conferencing, online gaming.</a:t>
            </a:r>
          </a:p>
          <a:p>
            <a:r>
              <a:rPr lang="en-US" dirty="0" smtClean="0"/>
              <a:t>Cost : Manufacturing cost.</a:t>
            </a:r>
          </a:p>
          <a:p>
            <a:pPr marL="457200" indent="-457200">
              <a:buNone/>
            </a:pPr>
            <a:r>
              <a:rPr lang="en-US" dirty="0" smtClean="0"/>
              <a:t>			depends on type of processors used, memory, type of I/O devices.</a:t>
            </a:r>
          </a:p>
          <a:p>
            <a:pPr>
              <a:buNone/>
            </a:pPr>
            <a:r>
              <a:rPr lang="en-US" dirty="0" smtClean="0"/>
              <a:t>		power and energy :</a:t>
            </a:r>
          </a:p>
          <a:p>
            <a:pPr>
              <a:buNone/>
            </a:pPr>
            <a:r>
              <a:rPr lang="en-US" dirty="0" smtClean="0"/>
              <a:t>		larger power supply may require.</a:t>
            </a:r>
          </a:p>
          <a:p>
            <a:pPr>
              <a:buNone/>
            </a:pPr>
            <a:r>
              <a:rPr lang="en-US" dirty="0" smtClean="0"/>
              <a:t>		 energy consumption affects battery life.</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microprocessors???</a:t>
            </a:r>
            <a:endParaRPr lang="en-US" dirty="0"/>
          </a:p>
        </p:txBody>
      </p:sp>
      <p:sp>
        <p:nvSpPr>
          <p:cNvPr id="3" name="Content Placeholder 2"/>
          <p:cNvSpPr>
            <a:spLocks noGrp="1"/>
          </p:cNvSpPr>
          <p:nvPr>
            <p:ph sz="quarter" idx="1"/>
          </p:nvPr>
        </p:nvSpPr>
        <p:spPr/>
        <p:txBody>
          <a:bodyPr/>
          <a:lstStyle/>
          <a:p>
            <a:r>
              <a:rPr lang="en-US" dirty="0" smtClean="0"/>
              <a:t>Flexible.: predesigned instruction set-faster execution.</a:t>
            </a:r>
          </a:p>
          <a:p>
            <a:r>
              <a:rPr lang="en-US" dirty="0" smtClean="0"/>
              <a:t>Efficient : several instructions are executed per cycle.</a:t>
            </a:r>
          </a:p>
          <a:p>
            <a:r>
              <a:rPr lang="en-US" dirty="0" smtClean="0"/>
              <a:t>Highly optimized:</a:t>
            </a:r>
          </a:p>
          <a:p>
            <a:r>
              <a:rPr lang="en-US" dirty="0" smtClean="0"/>
              <a:t>Programmability : somewhat depend on hardware that is 	number of registers, capacity etc…according to that they have to write programs.</a:t>
            </a:r>
          </a:p>
          <a:p>
            <a:r>
              <a:rPr lang="en-US" dirty="0" smtClean="0"/>
              <a:t>Real time : achieved my microprocessors.</a:t>
            </a:r>
          </a:p>
          <a:p>
            <a:r>
              <a:rPr lang="en-US" dirty="0" smtClean="0"/>
              <a:t>Low power and low cost.</a:t>
            </a:r>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in embedded computing system design.</a:t>
            </a:r>
            <a:endParaRPr lang="en-US" dirty="0"/>
          </a:p>
        </p:txBody>
      </p:sp>
      <p:sp>
        <p:nvSpPr>
          <p:cNvPr id="3" name="Content Placeholder 2"/>
          <p:cNvSpPr>
            <a:spLocks noGrp="1"/>
          </p:cNvSpPr>
          <p:nvPr>
            <p:ph sz="quarter" idx="1"/>
          </p:nvPr>
        </p:nvSpPr>
        <p:spPr/>
        <p:txBody>
          <a:bodyPr/>
          <a:lstStyle/>
          <a:p>
            <a:pPr algn="just"/>
            <a:r>
              <a:rPr lang="en-US" sz="3200" dirty="0" smtClean="0"/>
              <a:t>How much hardware do we need.</a:t>
            </a:r>
          </a:p>
          <a:p>
            <a:pPr algn="just"/>
            <a:r>
              <a:rPr lang="en-US" sz="3200" dirty="0" smtClean="0"/>
              <a:t>How do we meet deadlines.</a:t>
            </a:r>
          </a:p>
          <a:p>
            <a:pPr algn="just"/>
            <a:r>
              <a:rPr lang="en-US" sz="3200" dirty="0" smtClean="0"/>
              <a:t>How do we minimize power consumption.</a:t>
            </a:r>
          </a:p>
          <a:p>
            <a:pPr algn="just"/>
            <a:r>
              <a:rPr lang="en-US" sz="3200" dirty="0" smtClean="0"/>
              <a:t>How do we design for upgradeability.</a:t>
            </a:r>
          </a:p>
          <a:p>
            <a:pPr algn="just"/>
            <a:r>
              <a:rPr lang="en-US" sz="3200" dirty="0" smtClean="0"/>
              <a:t>Does it really work– reliability.</a:t>
            </a:r>
          </a:p>
          <a:p>
            <a:pPr algn="just">
              <a:buNone/>
            </a:pPr>
            <a:r>
              <a:rPr lang="en-US" sz="3200" dirty="0" smtClean="0"/>
              <a:t>		Until unless you install and work on real time you cant get an idea.</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in embedded computing system design.</a:t>
            </a:r>
            <a:endParaRPr lang="en-US" dirty="0"/>
          </a:p>
        </p:txBody>
      </p:sp>
      <p:sp>
        <p:nvSpPr>
          <p:cNvPr id="3" name="Content Placeholder 2"/>
          <p:cNvSpPr>
            <a:spLocks noGrp="1"/>
          </p:cNvSpPr>
          <p:nvPr>
            <p:ph sz="quarter" idx="1"/>
          </p:nvPr>
        </p:nvSpPr>
        <p:spPr/>
        <p:txBody>
          <a:bodyPr/>
          <a:lstStyle/>
          <a:p>
            <a:r>
              <a:rPr lang="en-US" dirty="0" smtClean="0"/>
              <a:t>Complex testing: to test embedded systems, real time data should be gathered.</a:t>
            </a:r>
          </a:p>
          <a:p>
            <a:r>
              <a:rPr lang="en-US" dirty="0" smtClean="0"/>
              <a:t>Limited </a:t>
            </a:r>
            <a:r>
              <a:rPr lang="en-US" dirty="0" err="1" smtClean="0"/>
              <a:t>observability</a:t>
            </a:r>
            <a:r>
              <a:rPr lang="en-US" dirty="0" smtClean="0"/>
              <a:t> and controllability.</a:t>
            </a:r>
          </a:p>
          <a:p>
            <a:pPr>
              <a:buNone/>
            </a:pPr>
            <a:r>
              <a:rPr lang="en-US" dirty="0" smtClean="0"/>
              <a:t>		</a:t>
            </a:r>
            <a:r>
              <a:rPr lang="en-US" dirty="0" err="1" smtClean="0"/>
              <a:t>E.C.Systems</a:t>
            </a:r>
            <a:r>
              <a:rPr lang="en-US" dirty="0" smtClean="0"/>
              <a:t> do not come with keyboards and screens.</a:t>
            </a:r>
          </a:p>
          <a:p>
            <a:pPr>
              <a:buNone/>
            </a:pPr>
            <a:r>
              <a:rPr lang="en-US" dirty="0" smtClean="0"/>
              <a:t>		this makes it more  difficult to see what is going on inside the system.</a:t>
            </a:r>
          </a:p>
          <a:p>
            <a:r>
              <a:rPr lang="en-US" dirty="0" smtClean="0"/>
              <a:t> Restricted development environment.</a:t>
            </a:r>
          </a:p>
          <a:p>
            <a:pPr>
              <a:buNone/>
            </a:pPr>
            <a:r>
              <a:rPr lang="en-US" dirty="0" smtClean="0"/>
              <a:t>	compile  and run cant be on the same machine.</a:t>
            </a:r>
          </a:p>
          <a:p>
            <a:pPr>
              <a:buNone/>
            </a:pPr>
            <a:r>
              <a:rPr lang="en-US" dirty="0" smtClean="0"/>
              <a:t>	compile code on one type of machine, PC, and download it into the </a:t>
            </a:r>
            <a:r>
              <a:rPr lang="en-US" smtClean="0"/>
              <a:t>embedded system.</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embedded computing systems.</a:t>
            </a:r>
            <a:endParaRPr lang="en-US" dirty="0"/>
          </a:p>
        </p:txBody>
      </p:sp>
      <p:sp>
        <p:nvSpPr>
          <p:cNvPr id="3" name="Content Placeholder 2"/>
          <p:cNvSpPr>
            <a:spLocks noGrp="1"/>
          </p:cNvSpPr>
          <p:nvPr>
            <p:ph sz="quarter" idx="1"/>
          </p:nvPr>
        </p:nvSpPr>
        <p:spPr/>
        <p:txBody>
          <a:bodyPr/>
          <a:lstStyle/>
          <a:p>
            <a:r>
              <a:rPr lang="en-US" dirty="0" smtClean="0"/>
              <a:t>Program must meet its deadlines.</a:t>
            </a:r>
          </a:p>
          <a:p>
            <a:r>
              <a:rPr lang="en-US" dirty="0" smtClean="0"/>
              <a:t>Real time computing.</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ES</a:t>
            </a:r>
            <a:endParaRPr lang="en-US" dirty="0"/>
          </a:p>
        </p:txBody>
      </p:sp>
      <p:sp>
        <p:nvSpPr>
          <p:cNvPr id="3" name="Content Placeholder 2"/>
          <p:cNvSpPr>
            <a:spLocks noGrp="1"/>
          </p:cNvSpPr>
          <p:nvPr>
            <p:ph sz="quarter" idx="1"/>
          </p:nvPr>
        </p:nvSpPr>
        <p:spPr/>
        <p:txBody>
          <a:bodyPr/>
          <a:lstStyle/>
          <a:p>
            <a:r>
              <a:rPr lang="en-US" dirty="0" smtClean="0"/>
              <a:t>CPU</a:t>
            </a:r>
          </a:p>
          <a:p>
            <a:r>
              <a:rPr lang="en-US" dirty="0" smtClean="0"/>
              <a:t>Platform</a:t>
            </a:r>
          </a:p>
          <a:p>
            <a:r>
              <a:rPr lang="en-US" dirty="0" err="1" smtClean="0"/>
              <a:t>progrAM</a:t>
            </a:r>
            <a:endParaRPr lang="en-US" dirty="0" smtClean="0"/>
          </a:p>
          <a:p>
            <a:r>
              <a:rPr lang="en-US" dirty="0" smtClean="0"/>
              <a:t>TASK</a:t>
            </a:r>
          </a:p>
          <a:p>
            <a:r>
              <a:rPr lang="en-US" smtClean="0"/>
              <a:t>MULTIPROCSSOR</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sz="quarter" idx="1"/>
          </p:nvPr>
        </p:nvPicPr>
        <p:blipFill>
          <a:blip r:embed="rId2"/>
          <a:srcRect/>
          <a:stretch>
            <a:fillRect/>
          </a:stretch>
        </p:blipFill>
        <p:spPr bwMode="auto">
          <a:xfrm>
            <a:off x="457200" y="457200"/>
            <a:ext cx="8153400" cy="59436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system design process</a:t>
            </a:r>
            <a:endParaRPr lang="en-US" dirty="0"/>
          </a:p>
        </p:txBody>
      </p:sp>
      <p:pic>
        <p:nvPicPr>
          <p:cNvPr id="1026" name="Picture 2" descr="C:\Users\Admin\Desktop\Capture.PNG"/>
          <p:cNvPicPr>
            <a:picLocks noGrp="1" noChangeAspect="1" noChangeArrowheads="1"/>
          </p:cNvPicPr>
          <p:nvPr>
            <p:ph sz="quarter" idx="1"/>
          </p:nvPr>
        </p:nvPicPr>
        <p:blipFill>
          <a:blip r:embed="rId2"/>
          <a:srcRect/>
          <a:stretch>
            <a:fillRect/>
          </a:stretch>
        </p:blipFill>
        <p:spPr bwMode="auto">
          <a:xfrm>
            <a:off x="533400" y="1524000"/>
            <a:ext cx="7543801" cy="50292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goals of the design</a:t>
            </a:r>
            <a:endParaRPr lang="en-US" dirty="0"/>
          </a:p>
        </p:txBody>
      </p:sp>
      <p:sp>
        <p:nvSpPr>
          <p:cNvPr id="3" name="Content Placeholder 2"/>
          <p:cNvSpPr>
            <a:spLocks noGrp="1"/>
          </p:cNvSpPr>
          <p:nvPr>
            <p:ph sz="quarter" idx="1"/>
          </p:nvPr>
        </p:nvSpPr>
        <p:spPr>
          <a:xfrm>
            <a:off x="457200" y="1600200"/>
            <a:ext cx="8077200" cy="4873752"/>
          </a:xfrm>
        </p:spPr>
        <p:txBody>
          <a:bodyPr>
            <a:normAutofit/>
          </a:bodyPr>
          <a:lstStyle/>
          <a:p>
            <a:pPr algn="just"/>
            <a:r>
              <a:rPr lang="en-US" sz="3600" dirty="0" smtClean="0"/>
              <a:t>Manufacturing cost.</a:t>
            </a:r>
          </a:p>
          <a:p>
            <a:pPr algn="just"/>
            <a:r>
              <a:rPr lang="en-US" sz="3600" dirty="0" smtClean="0"/>
              <a:t>Performance(speed and deadline ).</a:t>
            </a:r>
          </a:p>
          <a:p>
            <a:pPr algn="just"/>
            <a:r>
              <a:rPr lang="en-US" sz="3600" dirty="0" smtClean="0"/>
              <a:t>Power consumption.</a:t>
            </a:r>
            <a:endParaRPr lang="en-US" sz="3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to perform at each step.</a:t>
            </a:r>
            <a:endParaRPr lang="en-US" dirty="0"/>
          </a:p>
        </p:txBody>
      </p:sp>
      <p:sp>
        <p:nvSpPr>
          <p:cNvPr id="3" name="Content Placeholder 2"/>
          <p:cNvSpPr>
            <a:spLocks noGrp="1"/>
          </p:cNvSpPr>
          <p:nvPr>
            <p:ph sz="quarter" idx="1"/>
          </p:nvPr>
        </p:nvSpPr>
        <p:spPr/>
        <p:txBody>
          <a:bodyPr/>
          <a:lstStyle/>
          <a:p>
            <a:pPr algn="just"/>
            <a:r>
              <a:rPr lang="en-US" dirty="0" smtClean="0"/>
              <a:t>Analyze the design.</a:t>
            </a:r>
          </a:p>
          <a:p>
            <a:pPr algn="just">
              <a:buNone/>
            </a:pPr>
            <a:r>
              <a:rPr lang="en-US" dirty="0" smtClean="0"/>
              <a:t>		how we can meet the specification.</a:t>
            </a:r>
          </a:p>
          <a:p>
            <a:pPr algn="just">
              <a:buNone/>
            </a:pPr>
            <a:endParaRPr lang="en-US" dirty="0" smtClean="0"/>
          </a:p>
          <a:p>
            <a:pPr algn="just"/>
            <a:r>
              <a:rPr lang="en-US" dirty="0" smtClean="0"/>
              <a:t>Refine the design.</a:t>
            </a:r>
          </a:p>
          <a:p>
            <a:pPr algn="just">
              <a:buNone/>
            </a:pPr>
            <a:r>
              <a:rPr lang="en-US" dirty="0" smtClean="0"/>
              <a:t>		add more detail.</a:t>
            </a:r>
          </a:p>
          <a:p>
            <a:pPr algn="just">
              <a:buNone/>
            </a:pPr>
            <a:endParaRPr lang="en-US" dirty="0" smtClean="0"/>
          </a:p>
          <a:p>
            <a:pPr algn="just"/>
            <a:r>
              <a:rPr lang="en-US" dirty="0" smtClean="0"/>
              <a:t>Verify the design.</a:t>
            </a:r>
          </a:p>
          <a:p>
            <a:pPr algn="just">
              <a:buNone/>
            </a:pPr>
            <a:r>
              <a:rPr lang="en-US" dirty="0" smtClean="0"/>
              <a:t>		check whether it meets all system goals, cost, speed and so 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sz="quarter" idx="1"/>
          </p:nvPr>
        </p:nvSpPr>
        <p:spPr/>
        <p:txBody>
          <a:bodyPr/>
          <a:lstStyle/>
          <a:p>
            <a:pPr algn="just">
              <a:lnSpc>
                <a:spcPct val="150000"/>
              </a:lnSpc>
            </a:pPr>
            <a:r>
              <a:rPr lang="en-US" sz="3200" dirty="0" smtClean="0">
                <a:latin typeface="Times New Roman" pitchFamily="18" charset="0"/>
                <a:cs typeface="Times New Roman" pitchFamily="18" charset="0"/>
              </a:rPr>
              <a:t>Know what you are designing.</a:t>
            </a:r>
          </a:p>
          <a:p>
            <a:pPr algn="just">
              <a:lnSpc>
                <a:spcPct val="150000"/>
              </a:lnSpc>
            </a:pPr>
            <a:r>
              <a:rPr lang="en-US" sz="3200" dirty="0" smtClean="0">
                <a:latin typeface="Times New Roman" pitchFamily="18" charset="0"/>
                <a:cs typeface="Times New Roman" pitchFamily="18" charset="0"/>
              </a:rPr>
              <a:t>Get requirements from customers.</a:t>
            </a:r>
          </a:p>
          <a:p>
            <a:pPr algn="just">
              <a:lnSpc>
                <a:spcPct val="150000"/>
              </a:lnSpc>
            </a:pPr>
            <a:r>
              <a:rPr lang="en-US" sz="3200" dirty="0" smtClean="0">
                <a:latin typeface="Times New Roman" pitchFamily="18" charset="0"/>
                <a:cs typeface="Times New Roman" pitchFamily="18" charset="0"/>
              </a:rPr>
              <a:t>Refine requirements into specification that helps in designing the system architecture</a:t>
            </a:r>
            <a:r>
              <a:rPr lang="en-US" dirty="0" smtClean="0"/>
              <a:t>.</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
            </a:r>
            <a:r>
              <a:rPr lang="en-US" dirty="0" err="1" smtClean="0"/>
              <a:t>vs</a:t>
            </a:r>
            <a:r>
              <a:rPr lang="en-US" dirty="0" smtClean="0"/>
              <a:t> specifications</a:t>
            </a:r>
            <a:endParaRPr lang="en-US" dirty="0"/>
          </a:p>
        </p:txBody>
      </p:sp>
      <p:sp>
        <p:nvSpPr>
          <p:cNvPr id="3" name="Content Placeholder 2"/>
          <p:cNvSpPr>
            <a:spLocks noGrp="1"/>
          </p:cNvSpPr>
          <p:nvPr>
            <p:ph sz="quarter" idx="1"/>
          </p:nvPr>
        </p:nvSpPr>
        <p:spPr/>
        <p:txBody>
          <a:bodyPr/>
          <a:lstStyle/>
          <a:p>
            <a:r>
              <a:rPr lang="en-US" dirty="0" smtClean="0"/>
              <a:t>Functional and non functional.</a:t>
            </a:r>
          </a:p>
          <a:p>
            <a:r>
              <a:rPr lang="en-US" dirty="0" smtClean="0"/>
              <a:t>Functional requirements.</a:t>
            </a:r>
          </a:p>
          <a:p>
            <a:pPr>
              <a:buNone/>
            </a:pPr>
            <a:r>
              <a:rPr lang="en-US" dirty="0" smtClean="0"/>
              <a:t>		1) technical details.</a:t>
            </a:r>
          </a:p>
          <a:p>
            <a:r>
              <a:rPr lang="en-US" dirty="0" smtClean="0"/>
              <a:t>Non functional requirements.</a:t>
            </a:r>
          </a:p>
          <a:p>
            <a:pPr marL="457200" indent="-457200">
              <a:buNone/>
            </a:pPr>
            <a:r>
              <a:rPr lang="en-US" dirty="0" smtClean="0"/>
              <a:t>		1) performance.</a:t>
            </a:r>
          </a:p>
          <a:p>
            <a:pPr marL="457200" indent="-457200">
              <a:buNone/>
            </a:pPr>
            <a:r>
              <a:rPr lang="en-US" dirty="0" smtClean="0"/>
              <a:t>		2) cost:-- manufacturing cost, nonrecurring engineering( other costs).</a:t>
            </a:r>
          </a:p>
          <a:p>
            <a:pPr marL="457200" indent="-457200">
              <a:buNone/>
            </a:pPr>
            <a:r>
              <a:rPr lang="en-US" dirty="0" smtClean="0"/>
              <a:t>		3) physical size and weight.</a:t>
            </a:r>
          </a:p>
          <a:p>
            <a:pPr marL="457200" indent="-457200">
              <a:buNone/>
            </a:pPr>
            <a:r>
              <a:rPr lang="en-US" dirty="0" smtClean="0"/>
              <a:t>		4) power consumption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requirements</a:t>
            </a:r>
            <a:endParaRPr lang="en-US" dirty="0"/>
          </a:p>
        </p:txBody>
      </p:sp>
      <p:sp>
        <p:nvSpPr>
          <p:cNvPr id="3" name="Content Placeholder 2"/>
          <p:cNvSpPr>
            <a:spLocks noGrp="1"/>
          </p:cNvSpPr>
          <p:nvPr>
            <p:ph sz="quarter" idx="1"/>
          </p:nvPr>
        </p:nvSpPr>
        <p:spPr/>
        <p:txBody>
          <a:bodyPr/>
          <a:lstStyle/>
          <a:p>
            <a:pPr algn="just"/>
            <a:r>
              <a:rPr lang="en-US" sz="3600" dirty="0" smtClean="0">
                <a:latin typeface="Times New Roman" pitchFamily="18" charset="0"/>
                <a:cs typeface="Times New Roman" pitchFamily="18" charset="0"/>
              </a:rPr>
              <a:t>How people use and communicate with the system.</a:t>
            </a:r>
          </a:p>
          <a:p>
            <a:pPr algn="just"/>
            <a:r>
              <a:rPr lang="en-US" sz="3600" dirty="0" smtClean="0">
                <a:latin typeface="Times New Roman" pitchFamily="18" charset="0"/>
                <a:cs typeface="Times New Roman" pitchFamily="18" charset="0"/>
              </a:rPr>
              <a:t>Mock-up test.</a:t>
            </a:r>
          </a:p>
          <a:p>
            <a:pPr algn="just"/>
            <a:r>
              <a:rPr lang="en-US" sz="3600" dirty="0" smtClean="0">
                <a:latin typeface="Times New Roman" pitchFamily="18" charset="0"/>
                <a:cs typeface="Times New Roman" pitchFamily="18" charset="0"/>
              </a:rPr>
              <a:t>Get simple requirements form at the start of the project.</a:t>
            </a:r>
          </a:p>
          <a:p>
            <a:pPr>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Capture.PNG"/>
          <p:cNvPicPr>
            <a:picLocks noGrp="1" noChangeAspect="1" noChangeArrowheads="1"/>
          </p:cNvPicPr>
          <p:nvPr>
            <p:ph sz="quarter" idx="1"/>
          </p:nvPr>
        </p:nvPicPr>
        <p:blipFill>
          <a:blip r:embed="rId2"/>
          <a:srcRect/>
          <a:stretch>
            <a:fillRect/>
          </a:stretch>
        </p:blipFill>
        <p:spPr bwMode="auto">
          <a:xfrm>
            <a:off x="0" y="304800"/>
            <a:ext cx="8077199" cy="617220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r>
              <a:rPr lang="en-US" dirty="0" smtClean="0"/>
              <a:t>Name: name of the project.</a:t>
            </a:r>
          </a:p>
          <a:p>
            <a:r>
              <a:rPr lang="en-US" dirty="0" smtClean="0"/>
              <a:t>Purpose : what the system is supposed to do.</a:t>
            </a:r>
          </a:p>
          <a:p>
            <a:r>
              <a:rPr lang="en-US" dirty="0" smtClean="0"/>
              <a:t>Inputs and outputs: </a:t>
            </a:r>
          </a:p>
          <a:p>
            <a:pPr>
              <a:buNone/>
            </a:pPr>
            <a:r>
              <a:rPr lang="en-US" dirty="0" smtClean="0"/>
              <a:t>		1) types of data.—analog or digital.</a:t>
            </a:r>
          </a:p>
          <a:p>
            <a:pPr>
              <a:buNone/>
            </a:pPr>
            <a:r>
              <a:rPr lang="en-US" dirty="0" smtClean="0"/>
              <a:t>		2) characteristics: how many bits/sec etc.</a:t>
            </a:r>
          </a:p>
          <a:p>
            <a:pPr>
              <a:buNone/>
            </a:pPr>
            <a:r>
              <a:rPr lang="en-US" dirty="0" smtClean="0"/>
              <a:t>		3)types of I/O devices.: switches, converters, video displays??</a:t>
            </a:r>
          </a:p>
          <a:p>
            <a:pPr>
              <a:buNone/>
            </a:pPr>
            <a:r>
              <a:rPr lang="en-US" dirty="0" smtClean="0"/>
              <a:t>		4) functions:  after receiving inputs what the system should do .</a:t>
            </a:r>
          </a:p>
          <a:p>
            <a:r>
              <a:rPr lang="en-US" dirty="0" smtClean="0"/>
              <a:t>Performance: speed.</a:t>
            </a:r>
          </a:p>
          <a:p>
            <a:r>
              <a:rPr lang="en-US" dirty="0" smtClean="0"/>
              <a:t>Manufacturing cost </a:t>
            </a:r>
          </a:p>
          <a:p>
            <a:r>
              <a:rPr lang="en-US" dirty="0" smtClean="0"/>
              <a:t>Power : </a:t>
            </a:r>
          </a:p>
          <a:p>
            <a:r>
              <a:rPr lang="en-US" dirty="0" smtClean="0"/>
              <a:t>Physical size and weight: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 analysis of GPS ( Global positioning system ) moving map.</a:t>
            </a:r>
            <a:endParaRPr lang="en-US" dirty="0"/>
          </a:p>
        </p:txBody>
      </p:sp>
      <p:pic>
        <p:nvPicPr>
          <p:cNvPr id="3074" name="Picture 2" descr="C:\Users\Admin\Desktop\Capture.PNG"/>
          <p:cNvPicPr>
            <a:picLocks noGrp="1" noChangeAspect="1" noChangeArrowheads="1"/>
          </p:cNvPicPr>
          <p:nvPr>
            <p:ph sz="quarter" idx="1"/>
          </p:nvPr>
        </p:nvPicPr>
        <p:blipFill>
          <a:blip r:embed="rId2"/>
          <a:srcRect/>
          <a:stretch>
            <a:fillRect/>
          </a:stretch>
        </p:blipFill>
        <p:spPr bwMode="auto">
          <a:xfrm>
            <a:off x="381000" y="1447800"/>
            <a:ext cx="8077200" cy="51816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169152"/>
          </a:xfrm>
        </p:spPr>
        <p:txBody>
          <a:bodyPr/>
          <a:lstStyle/>
          <a:p>
            <a:r>
              <a:rPr lang="en-US" dirty="0" smtClean="0"/>
              <a:t>Functionality:</a:t>
            </a:r>
          </a:p>
          <a:p>
            <a:pPr>
              <a:buNone/>
            </a:pPr>
            <a:r>
              <a:rPr lang="en-US" dirty="0" smtClean="0"/>
              <a:t>		1) designed for highway driving and similar uses.</a:t>
            </a:r>
          </a:p>
          <a:p>
            <a:r>
              <a:rPr lang="en-US" dirty="0" smtClean="0"/>
              <a:t>User interface:</a:t>
            </a:r>
          </a:p>
          <a:p>
            <a:pPr>
              <a:buNone/>
            </a:pPr>
            <a:r>
              <a:rPr lang="en-US" dirty="0" smtClean="0"/>
              <a:t>		1) at least 400 * 600 pixel resolution.</a:t>
            </a:r>
          </a:p>
          <a:p>
            <a:pPr>
              <a:buNone/>
            </a:pPr>
            <a:r>
              <a:rPr lang="en-US" dirty="0" smtClean="0"/>
              <a:t>		2) not more than 3 buttons.</a:t>
            </a:r>
          </a:p>
          <a:p>
            <a:pPr>
              <a:buNone/>
            </a:pPr>
            <a:r>
              <a:rPr lang="en-US" dirty="0" smtClean="0"/>
              <a:t>		3) menu system.</a:t>
            </a:r>
          </a:p>
          <a:p>
            <a:r>
              <a:rPr lang="en-US" dirty="0" smtClean="0"/>
              <a:t>performance:</a:t>
            </a:r>
          </a:p>
          <a:p>
            <a:pPr>
              <a:buNone/>
            </a:pPr>
            <a:r>
              <a:rPr lang="en-US" dirty="0" smtClean="0"/>
              <a:t>		1) map should scroll smoothly.</a:t>
            </a:r>
          </a:p>
          <a:p>
            <a:pPr>
              <a:buNone/>
            </a:pPr>
            <a:r>
              <a:rPr lang="en-US" dirty="0" smtClean="0"/>
              <a:t>		2) display should take no more than one second to appear.</a:t>
            </a:r>
          </a:p>
          <a:p>
            <a:r>
              <a:rPr lang="en-US" dirty="0" smtClean="0"/>
              <a:t>Cost: </a:t>
            </a:r>
          </a:p>
          <a:p>
            <a:r>
              <a:rPr lang="en-US" dirty="0" smtClean="0"/>
              <a:t>Physical size and weight: device should fit comfortably in the palm of the hand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6092952"/>
          </a:xfrm>
        </p:spPr>
        <p:txBody>
          <a:bodyPr>
            <a:normAutofit fontScale="92500"/>
          </a:bodyPr>
          <a:lstStyle/>
          <a:p>
            <a:r>
              <a:rPr lang="en-US" sz="3600" dirty="0" smtClean="0">
                <a:latin typeface="Times New Roman" pitchFamily="18" charset="0"/>
                <a:cs typeface="Times New Roman" pitchFamily="18" charset="0"/>
              </a:rPr>
              <a:t>Desktop can compute, a laptop can compute, a mobile phone can also compute in some sense. But if you look at a refrigerator, if we look at our air conditioning machine, do they look like a computing machine? No.</a:t>
            </a:r>
          </a:p>
          <a:p>
            <a:r>
              <a:rPr lang="en-US" sz="3600" dirty="0" smtClean="0">
                <a:latin typeface="Times New Roman" pitchFamily="18" charset="0"/>
                <a:cs typeface="Times New Roman" pitchFamily="18" charset="0"/>
              </a:rPr>
              <a:t>But inside those machines there is some computing brain hidden.</a:t>
            </a:r>
            <a:r>
              <a:rPr lang="en-US" sz="3600" dirty="0" smtClean="0"/>
              <a:t> </a:t>
            </a:r>
            <a:r>
              <a:rPr lang="en-US" sz="3600" dirty="0" smtClean="0">
                <a:latin typeface="Times New Roman" pitchFamily="18" charset="0"/>
                <a:cs typeface="Times New Roman" pitchFamily="18" charset="0"/>
              </a:rPr>
              <a:t>These are far</a:t>
            </a:r>
          </a:p>
          <a:p>
            <a:pPr>
              <a:buNone/>
            </a:pPr>
            <a:r>
              <a:rPr lang="en-US" sz="3600" dirty="0" smtClean="0">
                <a:latin typeface="Times New Roman" pitchFamily="18" charset="0"/>
                <a:cs typeface="Times New Roman" pitchFamily="18" charset="0"/>
              </a:rPr>
              <a:t>  more common in our daily life and pervasive, as they are everywhere, they are hidden in the environment for which they were created</a:t>
            </a:r>
            <a:endParaRPr lang="en-US" sz="36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7467600" cy="5788152"/>
          </a:xfrm>
        </p:spPr>
        <p:txBody>
          <a:bodyPr/>
          <a:lstStyle/>
          <a:p>
            <a:r>
              <a:rPr lang="en-US" dirty="0" smtClean="0"/>
              <a:t>Power consumption:  run for at least eight hours on four AA batteries.</a:t>
            </a:r>
          </a:p>
          <a:p>
            <a:pPr>
              <a:buNone/>
            </a:pPr>
            <a:endParaRPr lang="en-US" dirty="0"/>
          </a:p>
        </p:txBody>
      </p:sp>
      <p:pic>
        <p:nvPicPr>
          <p:cNvPr id="4098" name="Picture 2" descr="C:\Users\Admin\Desktop\Capture.PNG"/>
          <p:cNvPicPr>
            <a:picLocks noChangeAspect="1" noChangeArrowheads="1"/>
          </p:cNvPicPr>
          <p:nvPr/>
        </p:nvPicPr>
        <p:blipFill>
          <a:blip r:embed="rId2"/>
          <a:srcRect/>
          <a:stretch>
            <a:fillRect/>
          </a:stretch>
        </p:blipFill>
        <p:spPr bwMode="auto">
          <a:xfrm>
            <a:off x="152400" y="1524000"/>
            <a:ext cx="8686800" cy="510540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specification</a:t>
            </a:r>
            <a:endParaRPr lang="en-US" sz="44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r>
              <a:rPr lang="en-US" sz="3600" dirty="0" smtClean="0">
                <a:latin typeface="Times New Roman" pitchFamily="18" charset="0"/>
                <a:cs typeface="Times New Roman" pitchFamily="18" charset="0"/>
              </a:rPr>
              <a:t>Should be understandable.</a:t>
            </a:r>
          </a:p>
          <a:p>
            <a:pPr algn="just"/>
            <a:r>
              <a:rPr lang="en-US" sz="3600" dirty="0" smtClean="0">
                <a:latin typeface="Times New Roman" pitchFamily="18" charset="0"/>
                <a:cs typeface="Times New Roman" pitchFamily="18" charset="0"/>
              </a:rPr>
              <a:t>Designers can run into several different types of problems</a:t>
            </a:r>
            <a:r>
              <a:rPr lang="en-US" dirty="0" smtClean="0"/>
              <a:t>.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 of the </a:t>
            </a:r>
            <a:r>
              <a:rPr lang="en-US" dirty="0" err="1" smtClean="0"/>
              <a:t>gps</a:t>
            </a:r>
            <a:r>
              <a:rPr lang="en-US" dirty="0" smtClean="0"/>
              <a:t> system</a:t>
            </a:r>
            <a:endParaRPr lang="en-US" dirty="0"/>
          </a:p>
        </p:txBody>
      </p:sp>
      <p:sp>
        <p:nvSpPr>
          <p:cNvPr id="3" name="Content Placeholder 2"/>
          <p:cNvSpPr>
            <a:spLocks noGrp="1"/>
          </p:cNvSpPr>
          <p:nvPr>
            <p:ph sz="quarter" idx="1"/>
          </p:nvPr>
        </p:nvSpPr>
        <p:spPr/>
        <p:txBody>
          <a:bodyPr>
            <a:normAutofit/>
          </a:bodyPr>
          <a:lstStyle/>
          <a:p>
            <a:pPr algn="just"/>
            <a:r>
              <a:rPr lang="en-US" sz="3200" dirty="0" smtClean="0">
                <a:latin typeface="Times New Roman" pitchFamily="18" charset="0"/>
                <a:cs typeface="Times New Roman" pitchFamily="18" charset="0"/>
              </a:rPr>
              <a:t>Data received from the GPS satellite constellation.</a:t>
            </a:r>
          </a:p>
          <a:p>
            <a:pPr algn="just"/>
            <a:r>
              <a:rPr lang="en-US" sz="3200" dirty="0" smtClean="0">
                <a:latin typeface="Times New Roman" pitchFamily="18" charset="0"/>
                <a:cs typeface="Times New Roman" pitchFamily="18" charset="0"/>
              </a:rPr>
              <a:t> Map data.</a:t>
            </a:r>
          </a:p>
          <a:p>
            <a:pPr algn="just"/>
            <a:r>
              <a:rPr lang="en-US" sz="3200" dirty="0" smtClean="0">
                <a:latin typeface="Times New Roman" pitchFamily="18" charset="0"/>
                <a:cs typeface="Times New Roman" pitchFamily="18" charset="0"/>
              </a:rPr>
              <a:t>User interface.</a:t>
            </a:r>
          </a:p>
          <a:p>
            <a:pPr algn="just"/>
            <a:r>
              <a:rPr lang="en-US" sz="3200" dirty="0" smtClean="0">
                <a:latin typeface="Times New Roman" pitchFamily="18" charset="0"/>
                <a:cs typeface="Times New Roman" pitchFamily="18" charset="0"/>
              </a:rPr>
              <a:t>Operations that must be performed to satisfy customer requests.</a:t>
            </a:r>
          </a:p>
          <a:p>
            <a:pPr algn="just"/>
            <a:r>
              <a:rPr lang="en-US" sz="3200" dirty="0" smtClean="0">
                <a:latin typeface="Times New Roman" pitchFamily="18" charset="0"/>
                <a:cs typeface="Times New Roman" pitchFamily="18" charset="0"/>
              </a:rPr>
              <a:t>Background actions required to keep the system running, such as operating the GPS receiver.</a:t>
            </a:r>
            <a:endParaRPr lang="en-US" sz="32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design.</a:t>
            </a:r>
            <a:endParaRPr lang="en-US" dirty="0"/>
          </a:p>
        </p:txBody>
      </p:sp>
      <p:sp>
        <p:nvSpPr>
          <p:cNvPr id="3" name="Content Placeholder 2"/>
          <p:cNvSpPr>
            <a:spLocks noGrp="1"/>
          </p:cNvSpPr>
          <p:nvPr>
            <p:ph sz="quarter" idx="1"/>
          </p:nvPr>
        </p:nvSpPr>
        <p:spPr/>
        <p:txBody>
          <a:bodyPr/>
          <a:lstStyle/>
          <a:p>
            <a:pPr algn="just"/>
            <a:r>
              <a:rPr lang="en-US" sz="4000" dirty="0" smtClean="0">
                <a:latin typeface="Times New Roman" pitchFamily="18" charset="0"/>
                <a:cs typeface="Times New Roman" pitchFamily="18" charset="0"/>
              </a:rPr>
              <a:t>How the system does things.</a:t>
            </a:r>
          </a:p>
          <a:p>
            <a:pPr algn="just"/>
            <a:r>
              <a:rPr lang="en-US" sz="4000" dirty="0" smtClean="0">
                <a:latin typeface="Times New Roman" pitchFamily="18" charset="0"/>
                <a:cs typeface="Times New Roman" pitchFamily="18" charset="0"/>
              </a:rPr>
              <a:t>Plan of for the overall structure of the system</a:t>
            </a:r>
            <a:r>
              <a:rPr lang="en-US" dirty="0" smtClean="0"/>
              <a:t>.</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map example.</a:t>
            </a:r>
            <a:endParaRPr lang="en-US" dirty="0"/>
          </a:p>
        </p:txBody>
      </p:sp>
      <p:pic>
        <p:nvPicPr>
          <p:cNvPr id="1026" name="Picture 2" descr="C:\Users\Admin\Desktop\Capture.PNG"/>
          <p:cNvPicPr>
            <a:picLocks noGrp="1" noChangeAspect="1" noChangeArrowheads="1"/>
          </p:cNvPicPr>
          <p:nvPr>
            <p:ph sz="quarter" idx="1"/>
          </p:nvPr>
        </p:nvPicPr>
        <p:blipFill>
          <a:blip r:embed="rId2"/>
          <a:srcRect/>
          <a:stretch>
            <a:fillRect/>
          </a:stretch>
        </p:blipFill>
        <p:spPr bwMode="auto">
          <a:xfrm>
            <a:off x="228601" y="1676400"/>
            <a:ext cx="8077200" cy="45720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and software architecture for the moving map.</a:t>
            </a:r>
            <a:endParaRPr lang="en-US" dirty="0"/>
          </a:p>
        </p:txBody>
      </p:sp>
      <p:pic>
        <p:nvPicPr>
          <p:cNvPr id="2050" name="Picture 2" descr="C:\Users\Admin\Desktop\Capture.PNG"/>
          <p:cNvPicPr>
            <a:picLocks noGrp="1" noChangeAspect="1" noChangeArrowheads="1"/>
          </p:cNvPicPr>
          <p:nvPr>
            <p:ph sz="quarter" idx="1"/>
          </p:nvPr>
        </p:nvPicPr>
        <p:blipFill>
          <a:blip r:embed="rId2"/>
          <a:srcRect/>
          <a:stretch>
            <a:fillRect/>
          </a:stretch>
        </p:blipFill>
        <p:spPr bwMode="auto">
          <a:xfrm>
            <a:off x="228600" y="1524000"/>
            <a:ext cx="8610600" cy="53340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number 1: blinking led.</a:t>
            </a:r>
            <a:endParaRPr lang="en-US" dirty="0"/>
          </a:p>
        </p:txBody>
      </p:sp>
      <p:pic>
        <p:nvPicPr>
          <p:cNvPr id="4" name="Picture 2"/>
          <p:cNvPicPr>
            <a:picLocks noGrp="1" noChangeAspect="1" noChangeArrowheads="1"/>
          </p:cNvPicPr>
          <p:nvPr>
            <p:ph sz="quarter" idx="1"/>
          </p:nvPr>
        </p:nvPicPr>
        <p:blipFill rotWithShape="1">
          <a:blip r:embed="rId2">
            <a:extLst>
              <a:ext uri="{28A0092B-C50C-407E-A947-70E740481C1C}">
                <a14:useLocalDpi xmlns="" xmlns:a14="http://schemas.microsoft.com/office/drawing/2010/main" val="0"/>
              </a:ext>
            </a:extLst>
          </a:blip>
          <a:srcRect b="14307"/>
          <a:stretch/>
        </p:blipFill>
        <p:spPr bwMode="auto">
          <a:xfrm>
            <a:off x="533400" y="1371600"/>
            <a:ext cx="7696199" cy="5102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smtClean="0"/>
              <a:t>Simple Arduino </a:t>
            </a:r>
            <a:r>
              <a:rPr lang="en-US" dirty="0" err="1" smtClean="0"/>
              <a:t>Skecth</a:t>
            </a:r>
            <a:r>
              <a:rPr lang="en-US" dirty="0" smtClean="0"/>
              <a:t> in GUI</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 y="914400"/>
            <a:ext cx="4762500" cy="571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660873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dirty="0"/>
              <a:t>B</a:t>
            </a:r>
            <a:r>
              <a:rPr lang="en-US" dirty="0" smtClean="0"/>
              <a:t>linking an LED -application</a:t>
            </a:r>
            <a:endParaRPr lang="en-US" dirty="0"/>
          </a:p>
        </p:txBody>
      </p:sp>
      <p:sp>
        <p:nvSpPr>
          <p:cNvPr id="3" name="Content Placeholder 2"/>
          <p:cNvSpPr>
            <a:spLocks noGrp="1"/>
          </p:cNvSpPr>
          <p:nvPr>
            <p:ph idx="1"/>
          </p:nvPr>
        </p:nvSpPr>
        <p:spPr>
          <a:xfrm>
            <a:off x="457200" y="1371600"/>
            <a:ext cx="8229600" cy="5181600"/>
          </a:xfrm>
        </p:spPr>
        <p:txBody>
          <a:bodyPr>
            <a:normAutofit/>
          </a:bodyPr>
          <a:lstStyle/>
          <a:p>
            <a:pPr marL="0" indent="0">
              <a:buNone/>
            </a:pPr>
            <a:r>
              <a:rPr lang="en-US" dirty="0"/>
              <a:t>void </a:t>
            </a:r>
            <a:r>
              <a:rPr lang="en-US" b="1" dirty="0"/>
              <a:t>setup</a:t>
            </a:r>
            <a:r>
              <a:rPr lang="en-US" dirty="0"/>
              <a:t>() </a:t>
            </a:r>
            <a:endParaRPr lang="en-US" dirty="0" smtClean="0"/>
          </a:p>
          <a:p>
            <a:pPr marL="0" indent="0">
              <a:buNone/>
            </a:pPr>
            <a:r>
              <a:rPr lang="en-US" dirty="0" smtClean="0"/>
              <a:t>{</a:t>
            </a:r>
            <a:r>
              <a:rPr lang="en-US" dirty="0"/>
              <a:t/>
            </a:r>
            <a:br>
              <a:rPr lang="en-US" dirty="0"/>
            </a:br>
            <a:r>
              <a:rPr lang="en-US" dirty="0"/>
              <a:t>    </a:t>
            </a:r>
            <a:r>
              <a:rPr lang="en-US" dirty="0" err="1" smtClean="0"/>
              <a:t>pinMode</a:t>
            </a:r>
            <a:r>
              <a:rPr lang="en-US" dirty="0" smtClean="0"/>
              <a:t>(13,</a:t>
            </a:r>
            <a:r>
              <a:rPr lang="en-US" dirty="0"/>
              <a:t> OUTPUT);</a:t>
            </a:r>
            <a:br>
              <a:rPr lang="en-US" dirty="0"/>
            </a:br>
            <a:r>
              <a:rPr lang="en-US" dirty="0"/>
              <a:t>}</a:t>
            </a:r>
            <a:br>
              <a:rPr lang="en-US" dirty="0"/>
            </a:br>
            <a:r>
              <a:rPr lang="en-US" dirty="0"/>
              <a:t/>
            </a:r>
            <a:br>
              <a:rPr lang="en-US" dirty="0"/>
            </a:br>
            <a:r>
              <a:rPr lang="en-US" dirty="0" smtClean="0"/>
              <a:t>void</a:t>
            </a:r>
            <a:r>
              <a:rPr lang="en-US" dirty="0"/>
              <a:t> </a:t>
            </a:r>
            <a:r>
              <a:rPr lang="en-US" b="1" dirty="0"/>
              <a:t>loop</a:t>
            </a:r>
            <a:r>
              <a:rPr lang="en-US" dirty="0"/>
              <a:t>() </a:t>
            </a:r>
            <a:endParaRPr lang="en-US" dirty="0" smtClean="0"/>
          </a:p>
          <a:p>
            <a:pPr marL="0" indent="0">
              <a:buNone/>
            </a:pPr>
            <a:r>
              <a:rPr lang="en-US" dirty="0" smtClean="0"/>
              <a:t>{</a:t>
            </a:r>
            <a:r>
              <a:rPr lang="en-US" dirty="0"/>
              <a:t/>
            </a:r>
            <a:br>
              <a:rPr lang="en-US" dirty="0"/>
            </a:br>
            <a:r>
              <a:rPr lang="en-US" dirty="0"/>
              <a:t>  </a:t>
            </a:r>
            <a:r>
              <a:rPr lang="en-US" dirty="0" err="1" smtClean="0"/>
              <a:t>digitalWrite</a:t>
            </a:r>
            <a:r>
              <a:rPr lang="en-US" dirty="0" smtClean="0"/>
              <a:t>(13,</a:t>
            </a:r>
            <a:r>
              <a:rPr lang="en-US" dirty="0"/>
              <a:t> HIGH);   </a:t>
            </a:r>
            <a:br>
              <a:rPr lang="en-US" dirty="0"/>
            </a:br>
            <a:r>
              <a:rPr lang="en-US" dirty="0"/>
              <a:t>  delay(1000);                       </a:t>
            </a:r>
            <a:br>
              <a:rPr lang="en-US" dirty="0"/>
            </a:br>
            <a:r>
              <a:rPr lang="en-US" dirty="0"/>
              <a:t>  </a:t>
            </a:r>
            <a:r>
              <a:rPr lang="en-US" dirty="0" err="1" smtClean="0"/>
              <a:t>digitalWrite</a:t>
            </a:r>
            <a:r>
              <a:rPr lang="en-US" dirty="0" smtClean="0"/>
              <a:t>(13,</a:t>
            </a:r>
            <a:r>
              <a:rPr lang="en-US" dirty="0"/>
              <a:t> LOW);    </a:t>
            </a:r>
            <a:br>
              <a:rPr lang="en-US" dirty="0"/>
            </a:br>
            <a:r>
              <a:rPr lang="en-US" dirty="0"/>
              <a:t>  delay(1000); </a:t>
            </a:r>
            <a:endParaRPr lang="en-US" dirty="0" smtClean="0"/>
          </a:p>
          <a:p>
            <a:pPr marL="0" indent="0">
              <a:buNone/>
            </a:pPr>
            <a:r>
              <a:rPr lang="en-US" dirty="0"/>
              <a:t>}                     </a:t>
            </a:r>
          </a:p>
        </p:txBody>
      </p:sp>
    </p:spTree>
    <p:extLst>
      <p:ext uri="{BB962C8B-B14F-4D97-AF65-F5344CB8AC3E}">
        <p14:creationId xmlns="" xmlns:p14="http://schemas.microsoft.com/office/powerpoint/2010/main" val="18986593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Arduino</a:t>
            </a:r>
            <a:endParaRPr lang="en-US" dirty="0"/>
          </a:p>
        </p:txBody>
      </p:sp>
      <p:sp>
        <p:nvSpPr>
          <p:cNvPr id="3" name="Content Placeholder 2"/>
          <p:cNvSpPr>
            <a:spLocks noGrp="1"/>
          </p:cNvSpPr>
          <p:nvPr>
            <p:ph idx="1"/>
          </p:nvPr>
        </p:nvSpPr>
        <p:spPr/>
        <p:txBody>
          <a:bodyPr/>
          <a:lstStyle/>
          <a:p>
            <a:r>
              <a:rPr lang="en-US" dirty="0" smtClean="0"/>
              <a:t>Windows</a:t>
            </a:r>
          </a:p>
          <a:p>
            <a:pPr marL="0" indent="0">
              <a:buNone/>
            </a:pPr>
            <a:r>
              <a:rPr lang="en-US" dirty="0" smtClean="0"/>
              <a:t>Device manager </a:t>
            </a:r>
            <a:r>
              <a:rPr lang="en-US" dirty="0" smtClean="0">
                <a:sym typeface="Wingdings" pitchFamily="2" charset="2"/>
              </a:rPr>
              <a:t> ports  comp port number</a:t>
            </a:r>
          </a:p>
          <a:p>
            <a:pPr marL="0" indent="0">
              <a:buNone/>
            </a:pPr>
            <a:r>
              <a:rPr lang="en-US" dirty="0" err="1" smtClean="0">
                <a:sym typeface="Wingdings" pitchFamily="2" charset="2"/>
              </a:rPr>
              <a:t>Adrduino</a:t>
            </a:r>
            <a:r>
              <a:rPr lang="en-US" dirty="0" smtClean="0">
                <a:sym typeface="Wingdings" pitchFamily="2" charset="2"/>
              </a:rPr>
              <a:t> IDE  Tools  Port: number should match</a:t>
            </a:r>
            <a:endParaRPr lang="en-US" dirty="0"/>
          </a:p>
        </p:txBody>
      </p:sp>
    </p:spTree>
    <p:extLst>
      <p:ext uri="{BB962C8B-B14F-4D97-AF65-F5344CB8AC3E}">
        <p14:creationId xmlns="" xmlns:p14="http://schemas.microsoft.com/office/powerpoint/2010/main" val="1083649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r>
              <a:rPr lang="en-US" sz="3200" dirty="0" smtClean="0">
                <a:latin typeface="Times New Roman" pitchFamily="18" charset="0"/>
                <a:cs typeface="Times New Roman" pitchFamily="18" charset="0"/>
              </a:rPr>
              <a:t>such systems are traditionally referred to as embedded systems.</a:t>
            </a:r>
          </a:p>
          <a:p>
            <a:r>
              <a:rPr lang="en-US" sz="3200" dirty="0" smtClean="0">
                <a:latin typeface="Times New Roman" pitchFamily="18" charset="0"/>
                <a:cs typeface="Times New Roman" pitchFamily="18" charset="0"/>
              </a:rPr>
              <a:t>We mean these are computing systems, but they are embedded inside the environment.</a:t>
            </a:r>
          </a:p>
          <a:p>
            <a:r>
              <a:rPr lang="en-US" sz="3200" dirty="0" smtClean="0">
                <a:latin typeface="Times New Roman" pitchFamily="18" charset="0"/>
                <a:cs typeface="Times New Roman" pitchFamily="18" charset="0"/>
              </a:rPr>
              <a:t>environment we mean the surroundings or actually the scenario for which the system was designed.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457200" y="457200"/>
            <a:ext cx="8001000" cy="6016625"/>
          </a:xfrm>
        </p:spPr>
        <p:txBody>
          <a:bodyPr>
            <a:normAutofit/>
          </a:bodyPr>
          <a:lstStyle/>
          <a:p>
            <a:pPr algn="just"/>
            <a:r>
              <a:rPr lang="en-US" sz="3600" dirty="0" smtClean="0">
                <a:latin typeface="Times New Roman" pitchFamily="18" charset="0"/>
                <a:cs typeface="Times New Roman" pitchFamily="18" charset="0"/>
              </a:rPr>
              <a:t>Take the example of an air conditioning machine.</a:t>
            </a:r>
          </a:p>
          <a:p>
            <a:pPr algn="just"/>
            <a:r>
              <a:rPr lang="en-US" sz="3600" dirty="0" smtClean="0">
                <a:latin typeface="Times New Roman" pitchFamily="18" charset="0"/>
                <a:cs typeface="Times New Roman" pitchFamily="18" charset="0"/>
              </a:rPr>
              <a:t>An AC machine is supposed to be housed inside a room normally. Now this computing system that is sitting inside an AC machine, for that computing system the AC machine is the environment. It does not interact with anybody outside that AC machine.</a:t>
            </a:r>
            <a:endParaRPr lang="en-US" sz="3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001000" cy="6016752"/>
          </a:xfrm>
        </p:spPr>
        <p:txBody>
          <a:bodyPr>
            <a:normAutofit/>
          </a:bodyPr>
          <a:lstStyle/>
          <a:p>
            <a:pPr algn="just"/>
            <a:r>
              <a:rPr lang="en-US" sz="3600" dirty="0" smtClean="0">
                <a:latin typeface="Times New Roman" pitchFamily="18" charset="0"/>
                <a:cs typeface="Times New Roman" pitchFamily="18" charset="0"/>
              </a:rPr>
              <a:t>It is responsible for controlling the AC machine, it is responsible for responding to whatever you are pressing on your remote control, you are given giving some commands to the ac machine and so on. These are the kind of commands that those computing machines inside are responsible to respond to.</a:t>
            </a:r>
            <a:endParaRPr lang="en-US" sz="36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077200" cy="6169152"/>
          </a:xfrm>
        </p:spPr>
        <p:txBody>
          <a:bodyPr>
            <a:normAutofit/>
          </a:bodyPr>
          <a:lstStyle/>
          <a:p>
            <a:pPr algn="just">
              <a:lnSpc>
                <a:spcPct val="150000"/>
              </a:lnSpc>
              <a:buNone/>
            </a:pPr>
            <a:r>
              <a:rPr lang="en-US" sz="2800" dirty="0" smtClean="0"/>
              <a:t>For some applications you do not need too much computation power, but for a system like missile lot of computations need to take place in real time. As the missile flows in its trajectory, there is continuous feedback from the environment and there are some corrective actions that need to be taken such that the missile can follow the correct path and hit the target in a precise way.</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924800" cy="6016752"/>
          </a:xfrm>
        </p:spPr>
        <p:txBody>
          <a:bodyPr/>
          <a:lstStyle/>
          <a:p>
            <a:pPr algn="just">
              <a:buNone/>
            </a:pPr>
            <a:r>
              <a:rPr lang="en-US" dirty="0" smtClean="0"/>
              <a:t>“</a:t>
            </a:r>
            <a:r>
              <a:rPr lang="en-US" sz="3200" dirty="0" smtClean="0">
                <a:latin typeface="Times New Roman" pitchFamily="18" charset="0"/>
                <a:cs typeface="Times New Roman" pitchFamily="18" charset="0"/>
              </a:rPr>
              <a:t>other systems” can refer to anything, it is</a:t>
            </a:r>
          </a:p>
          <a:p>
            <a:pPr algn="just">
              <a:buNone/>
            </a:pPr>
            <a:r>
              <a:rPr lang="en-US" sz="3200" dirty="0" smtClean="0">
                <a:latin typeface="Times New Roman" pitchFamily="18" charset="0"/>
                <a:cs typeface="Times New Roman" pitchFamily="18" charset="0"/>
              </a:rPr>
              <a:t>very hard to define in a very specific way. But broadly speaking you can say that these other systems are any computing system, which are not our conventional computers like desktop, laptop, servers etc.</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619</TotalTime>
  <Words>1039</Words>
  <Application>Microsoft Office PowerPoint</Application>
  <PresentationFormat>On-screen Show (4:3)</PresentationFormat>
  <Paragraphs>180</Paragraphs>
  <Slides>49</Slides>
  <Notes>2</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Oriel</vt:lpstr>
      <vt:lpstr>UNIT-1</vt:lpstr>
      <vt:lpstr>Introduction</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Applications of embedded systems</vt:lpstr>
      <vt:lpstr>Slide 18</vt:lpstr>
      <vt:lpstr>What is embedded computer????</vt:lpstr>
      <vt:lpstr>Slide 20</vt:lpstr>
      <vt:lpstr>Slide 21</vt:lpstr>
      <vt:lpstr>BMW brake system.</vt:lpstr>
      <vt:lpstr>Slide 23</vt:lpstr>
      <vt:lpstr>Characteristics  of embedded computing applications.</vt:lpstr>
      <vt:lpstr>Why use microprocessors???</vt:lpstr>
      <vt:lpstr>Challenges in embedded computing system design.</vt:lpstr>
      <vt:lpstr>Challenges in embedded computing system design.</vt:lpstr>
      <vt:lpstr>Performance of embedded computing systems.</vt:lpstr>
      <vt:lpstr>Components of ES</vt:lpstr>
      <vt:lpstr>Embedded system design process</vt:lpstr>
      <vt:lpstr>Major goals of the design</vt:lpstr>
      <vt:lpstr>Task to perform at each step.</vt:lpstr>
      <vt:lpstr>Requirements</vt:lpstr>
      <vt:lpstr>Requirements vs specifications</vt:lpstr>
      <vt:lpstr>Validating requirements</vt:lpstr>
      <vt:lpstr>Slide 36</vt:lpstr>
      <vt:lpstr>Slide 37</vt:lpstr>
      <vt:lpstr>Requirement analysis of GPS ( Global positioning system ) moving map.</vt:lpstr>
      <vt:lpstr>Slide 39</vt:lpstr>
      <vt:lpstr>Slide 40</vt:lpstr>
      <vt:lpstr>specification</vt:lpstr>
      <vt:lpstr>Specification of the gps system</vt:lpstr>
      <vt:lpstr>Architecture design.</vt:lpstr>
      <vt:lpstr>Moving map example.</vt:lpstr>
      <vt:lpstr>Hardware and software architecture for the moving map.</vt:lpstr>
      <vt:lpstr>Experiment number 1: blinking led.</vt:lpstr>
      <vt:lpstr>Simple Arduino Skecth in GUI</vt:lpstr>
      <vt:lpstr>Blinking an LED -application</vt:lpstr>
      <vt:lpstr>Configuration of Arduino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Admin</dc:creator>
  <cp:lastModifiedBy>Admin</cp:lastModifiedBy>
  <cp:revision>64</cp:revision>
  <dcterms:created xsi:type="dcterms:W3CDTF">2020-01-10T04:27:16Z</dcterms:created>
  <dcterms:modified xsi:type="dcterms:W3CDTF">2020-09-05T19:08:39Z</dcterms:modified>
</cp:coreProperties>
</file>