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185A2-BF7B-4CFB-99C9-97889F172B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13A5B-0F74-423F-B8F1-B22782800A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2A53F-6734-7F4F-A705-587C549DC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5B9B04-91C3-A343-AF20-AA567A774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360EF5-A495-4347-8A8B-671E761B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A2B-3308-2A4A-98E7-C6CD335D92A6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99F30A-6CE9-134A-A6C8-218DB8C8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05753D-5853-2F4E-8422-E478C576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7EC1-CCDE-DE4D-8D43-C0FC87476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612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82CB2-8244-3140-9D2F-212ADCEC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42B5420-B8DE-334A-B1FB-05AD3396A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34E5CA-A212-DC4E-833A-8AD56F12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A2B-3308-2A4A-98E7-C6CD335D92A6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E580CD-E6DB-DA47-A747-02DBAD39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A3C29F-CBEB-3E4A-8E84-63404A79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7EC1-CCDE-DE4D-8D43-C0FC87476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318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C1C213-793D-2B4D-AC78-A388DD4EA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651D11-8037-9742-A545-142024FAA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FD3A43-2310-B645-A531-631B886D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A2B-3308-2A4A-98E7-C6CD335D92A6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4DA0D7-FE33-4F41-97C2-044E501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CB42DC-2CA5-EC42-9A4C-53939A9A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7EC1-CCDE-DE4D-8D43-C0FC87476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77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55E8FC-743A-B74A-8AB9-820D5663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23DB4E-6DE3-D243-9F49-68966F4D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71A8D1-B319-8D45-AD19-BFB2B954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A2B-3308-2A4A-98E7-C6CD335D92A6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28EE4D-81F0-A742-9BD4-A2CDEDEA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427D08-5D76-6A45-87B8-99072B84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7EC1-CCDE-DE4D-8D43-C0FC87476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0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37B7C-87C0-E94C-AC9A-044DE54C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E9F81C-B9FF-1D47-BC52-9BEE72C1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0E8E4F-14B4-AA40-A01E-220D090C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A2B-3308-2A4A-98E7-C6CD335D92A6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453C00-26F9-E248-A0B5-1F12525B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33F378-50B0-454C-A20C-C8AA20FD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7EC1-CCDE-DE4D-8D43-C0FC87476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96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6FF84F-655A-7D48-BA4F-8B6BAA95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F1C7EA-B036-EC4D-8A10-0E0454A1E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BE5141-FED4-DB41-9109-F7F4DDEC0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65D93B-4B89-0C41-9368-A086DFD1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A2B-3308-2A4A-98E7-C6CD335D92A6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2D74B4-0EE5-C344-B13C-8D74A7CA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9BF074-7CFA-4845-BAAA-AAFB9AAB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7EC1-CCDE-DE4D-8D43-C0FC87476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39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60F6F-7CAA-8B40-B955-95B7FFE4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B53AF8-B4B8-7A46-9A74-9AB93CD0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2A7626-01A1-854E-858B-F2EB05A7D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046770-B869-B74B-971E-D8D1BC317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7CEC76-B7E4-C94A-9CAC-74452466E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3B235A1-338B-6847-AAC3-CFF1960A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A2B-3308-2A4A-98E7-C6CD335D92A6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945C92-D27E-6C49-B5E4-23CE39AD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E3444B0-E48D-DA47-B3C8-BCF20E9B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7EC1-CCDE-DE4D-8D43-C0FC87476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0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6EF8E9-8216-1E49-99E0-0A23A9AF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3361E0-2F2F-554C-8412-AF0D5B9B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A2B-3308-2A4A-98E7-C6CD335D92A6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82C7B5-43EE-0D44-93F8-2A560DE5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1F7487-101B-D743-9EDE-51066BE1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7EC1-CCDE-DE4D-8D43-C0FC87476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626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59D89F-0B04-224F-9A32-D4CDA34E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A2B-3308-2A4A-98E7-C6CD335D92A6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443735-CADF-EA4F-9579-A451A40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D8C7B6-C814-D947-8571-4F618BAA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7EC1-CCDE-DE4D-8D43-C0FC87476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45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18C56-5F1E-2C41-A383-48A2DBF3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95F6A6-E93F-FE43-A0FB-26F2D308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8E7FDB-7943-EA4C-B544-CCDBEC63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53E5D5-650E-3C4B-9053-8D67D97F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A2B-3308-2A4A-98E7-C6CD335D92A6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7EF6D4-D1D4-E448-9596-7D17A7AA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7069C2-645E-AC40-A965-11D9FA3D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7EC1-CCDE-DE4D-8D43-C0FC87476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215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01DD8-AD27-3F4C-8471-10CDBDB0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D39B7E-C66E-A04C-A5D8-327F73D7E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188D87-8317-AF47-8296-E30102665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ECDC68-92F0-424D-B774-0A72CBB6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A2B-3308-2A4A-98E7-C6CD335D92A6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D31B97-87BD-6A42-A7DD-E26CEE57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AD2F5E-92FD-5E46-A1F5-B668CDE0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7EC1-CCDE-DE4D-8D43-C0FC87476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8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15BE019-25F2-8C44-AE2F-83CF3DDE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46D465-58E0-A640-BB93-C66567E07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0B47D5-98B8-F148-A2BB-23A12B318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7A2B-3308-2A4A-98E7-C6CD335D92A6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D6421C-0C37-AE45-8772-4E50406E2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0F22DC-7EDA-754A-99FF-986273C53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D7EC1-CCDE-DE4D-8D43-C0FC874769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89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64C7A9-6036-DA4D-89CE-F3C1613C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E33D15-64E8-6E4E-AA50-344D77A9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interrupt</a:t>
            </a:r>
          </a:p>
          <a:p>
            <a:r>
              <a:rPr lang="en-IN" dirty="0"/>
              <a:t>Automatically occurring trap.</a:t>
            </a:r>
          </a:p>
          <a:p>
            <a:r>
              <a:rPr lang="en-IN" dirty="0"/>
              <a:t>No specific instruction associated with exceptions.</a:t>
            </a:r>
          </a:p>
          <a:p>
            <a:r>
              <a:rPr lang="en-IN" dirty="0"/>
              <a:t>Example: division by zero.</a:t>
            </a:r>
          </a:p>
          <a:p>
            <a:r>
              <a:rPr lang="en-IN" b="0" i="0" dirty="0">
                <a:effectLst/>
                <a:latin typeface="Times New Roman" pitchFamily="18" charset="0"/>
                <a:cs typeface="Times New Roman" pitchFamily="18" charset="0"/>
              </a:rPr>
              <a:t>Whenever an exception is raised, the CPU temporarily suspends the program it was executing and starts the ISR. ISR will contain what to do with the exception.</a:t>
            </a:r>
          </a:p>
          <a:p>
            <a:r>
              <a:rPr lang="en-IN" dirty="0"/>
              <a:t>It may Correct the problem Or it may abort the problem by raising some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987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Writes are slightly more complicated than reads because we have to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update main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memory as well as the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cache.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simplest scheme is known as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write-through.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every write changes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both the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cache and the corresponding main memory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location but may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generate some additional main memory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traffic.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can reduce the number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of times we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write to main memory by using a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write-back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policy.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write only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when we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remove a location from the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cache.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set-associative cache.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97536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115824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11353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yourself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10287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Memory Management Units and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MMUtranslates</a:t>
            </a:r>
            <a:r>
              <a:rPr lang="en-US" dirty="0" smtClean="0"/>
              <a:t> </a:t>
            </a:r>
            <a:r>
              <a:rPr lang="en-US" dirty="0" smtClean="0"/>
              <a:t>addresses between the CPU and physical </a:t>
            </a:r>
            <a:r>
              <a:rPr lang="en-US" dirty="0" smtClean="0"/>
              <a:t>memory.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translation process </a:t>
            </a:r>
            <a:r>
              <a:rPr lang="en-US" dirty="0" smtClean="0"/>
              <a:t>is often known as </a:t>
            </a:r>
            <a:r>
              <a:rPr lang="en-US" b="1" i="1" dirty="0" smtClean="0"/>
              <a:t>memory </a:t>
            </a:r>
            <a:r>
              <a:rPr lang="en-US" b="1" i="1" dirty="0" smtClean="0"/>
              <a:t>mapping.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982118"/>
            <a:ext cx="9296400" cy="32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/>
          <a:lstStyle/>
          <a:p>
            <a:r>
              <a:rPr lang="en-US" dirty="0" smtClean="0"/>
              <a:t>When the CPU requests an address that is not in main memory, the MMU </a:t>
            </a:r>
            <a:r>
              <a:rPr lang="en-US" dirty="0" smtClean="0"/>
              <a:t>generates an </a:t>
            </a:r>
            <a:r>
              <a:rPr lang="en-US" dirty="0" smtClean="0"/>
              <a:t>exception called a </a:t>
            </a:r>
            <a:r>
              <a:rPr lang="en-US" b="1" i="1" dirty="0" smtClean="0"/>
              <a:t>page </a:t>
            </a:r>
            <a:r>
              <a:rPr lang="en-US" b="1" i="1" dirty="0" smtClean="0"/>
              <a:t>fault.</a:t>
            </a:r>
          </a:p>
          <a:p>
            <a:r>
              <a:rPr lang="en-US" dirty="0" smtClean="0"/>
              <a:t>loading a location into main memory will usually require throwing</a:t>
            </a:r>
          </a:p>
          <a:p>
            <a:pPr>
              <a:buNone/>
            </a:pPr>
            <a:r>
              <a:rPr lang="en-US" dirty="0" smtClean="0"/>
              <a:t>   something </a:t>
            </a:r>
            <a:r>
              <a:rPr lang="en-US" dirty="0" smtClean="0"/>
              <a:t>out of main memory. The displaced memory is copied into </a:t>
            </a:r>
            <a:r>
              <a:rPr lang="en-US" dirty="0" smtClean="0"/>
              <a:t>secondary storage </a:t>
            </a:r>
            <a:r>
              <a:rPr lang="en-US" dirty="0" smtClean="0"/>
              <a:t>before the requested location is read in. As with caches, LRU is a </a:t>
            </a:r>
            <a:r>
              <a:rPr lang="en-US" dirty="0" smtClean="0"/>
              <a:t>good replacement </a:t>
            </a:r>
            <a:r>
              <a:rPr lang="en-US" dirty="0" smtClean="0"/>
              <a:t>policy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57200"/>
            <a:ext cx="91439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 segment is usually described by its start address and size, allowing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different segments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to be of different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sizes.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Pages are of uniform size, which simplifies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hardware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required for address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translation.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23669-EE44-C94B-8470-3C7DBBA7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Trap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F03ED9-8D23-EA40-BBC3-C403A8ED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Trap is also a software interrupt.</a:t>
            </a:r>
          </a:p>
          <a:p>
            <a:r>
              <a:rPr lang="en-IN"/>
              <a:t>Is an instruction that explicitly generates an exception condition.</a:t>
            </a:r>
          </a:p>
          <a:p>
            <a:r>
              <a:rPr lang="en-IN"/>
              <a:t>The most common use of trap is to enter supervisor mode.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22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08E5B-3C78-7C45-B375-2BED5CF8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53" y="405539"/>
            <a:ext cx="10515600" cy="1325563"/>
          </a:xfrm>
        </p:spPr>
        <p:txBody>
          <a:bodyPr/>
          <a:lstStyle/>
          <a:p>
            <a:r>
              <a:rPr lang="en-IN"/>
              <a:t>Co- processors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AD646-5F14-684D-983E-FE780A65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Are attached to the CPU and implement some of the instructions.</a:t>
            </a:r>
          </a:p>
          <a:p>
            <a:r>
              <a:rPr lang="en-IN" dirty="0"/>
              <a:t> Floating point arithmetic was introduced into the Intel architecture by providing separate chips that implemented the floating point instructions.</a:t>
            </a:r>
          </a:p>
          <a:p>
            <a:r>
              <a:rPr lang="en-IN" dirty="0"/>
              <a:t>When the CPU receives a co processor instruction, the CPU must activate the co processor and pass it the relevant instruction.</a:t>
            </a:r>
          </a:p>
          <a:p>
            <a:r>
              <a:rPr lang="en-IN" dirty="0"/>
              <a:t>The ARM architecture provides support for up to 16 co processors attached to a CPU</a:t>
            </a:r>
            <a:r>
              <a:rPr lang="en-IN" dirty="0" smtClean="0"/>
              <a:t>.</a:t>
            </a:r>
          </a:p>
          <a:p>
            <a:r>
              <a:rPr lang="en-US" dirty="0" smtClean="0"/>
              <a:t>To support co-processors, certain </a:t>
            </a:r>
            <a:r>
              <a:rPr lang="en-US" dirty="0" err="1" smtClean="0"/>
              <a:t>opcodes</a:t>
            </a:r>
            <a:r>
              <a:rPr lang="en-US" dirty="0" smtClean="0"/>
              <a:t> must be reserved in the </a:t>
            </a:r>
            <a:r>
              <a:rPr lang="en-US" dirty="0" smtClean="0"/>
              <a:t>instruction set </a:t>
            </a:r>
            <a:r>
              <a:rPr lang="en-US" dirty="0" smtClean="0"/>
              <a:t>for co-processor operations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546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BF09B-E4DC-D945-B10D-ED573610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Memory system mechanism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8A34A-A901-5D44-B618-287EDBFE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Caches</a:t>
            </a:r>
          </a:p>
          <a:p>
            <a:r>
              <a:rPr lang="en-IN" dirty="0"/>
              <a:t>Accesses in the cache will be fast</a:t>
            </a:r>
          </a:p>
          <a:p>
            <a:r>
              <a:rPr lang="en-IN" dirty="0"/>
              <a:t>Small, fast memory that holds copies of some of the contents of main memory.</a:t>
            </a:r>
          </a:p>
          <a:p>
            <a:r>
              <a:rPr lang="en-IN" dirty="0"/>
              <a:t>Since it is small not all requests can be satisfied by the cache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cache controller sends a memory request to the cache and main</a:t>
            </a:r>
          </a:p>
          <a:p>
            <a:pPr>
              <a:buNone/>
            </a:pPr>
            <a:r>
              <a:rPr lang="en-US" dirty="0" smtClean="0"/>
              <a:t>   memory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IN" dirty="0"/>
              <a:t>Cache hit, cache miss.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355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57200"/>
            <a:ext cx="8763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</a:t>
            </a:r>
            <a:r>
              <a:rPr lang="en-US" dirty="0" smtClean="0"/>
              <a:t>basic formulas </a:t>
            </a:r>
            <a:r>
              <a:rPr lang="en-US" dirty="0" smtClean="0"/>
              <a:t>for memory system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h be the </a:t>
            </a:r>
            <a:r>
              <a:rPr lang="en-US" b="1" i="1" dirty="0" smtClean="0"/>
              <a:t>hit </a:t>
            </a:r>
            <a:r>
              <a:rPr lang="en-US" b="1" i="1" dirty="0" smtClean="0"/>
              <a:t>rate,</a:t>
            </a:r>
            <a:r>
              <a:rPr lang="en-US" dirty="0" smtClean="0"/>
              <a:t> the </a:t>
            </a:r>
            <a:r>
              <a:rPr lang="en-US" dirty="0" smtClean="0"/>
              <a:t>probability that </a:t>
            </a:r>
            <a:r>
              <a:rPr lang="en-US" dirty="0" smtClean="0"/>
              <a:t>a given memory location is in the </a:t>
            </a:r>
            <a:r>
              <a:rPr lang="en-US" dirty="0" smtClean="0"/>
              <a:t>cache.</a:t>
            </a:r>
          </a:p>
          <a:p>
            <a:r>
              <a:rPr lang="en-US" dirty="0" smtClean="0"/>
              <a:t>1-</a:t>
            </a:r>
            <a:r>
              <a:rPr lang="en-US" i="1" dirty="0" smtClean="0"/>
              <a:t>h </a:t>
            </a:r>
            <a:r>
              <a:rPr lang="en-US" i="1" dirty="0" smtClean="0"/>
              <a:t>is the </a:t>
            </a:r>
            <a:r>
              <a:rPr lang="en-US" b="1" i="1" dirty="0" smtClean="0"/>
              <a:t>miss </a:t>
            </a:r>
            <a:r>
              <a:rPr lang="en-US" b="1" i="1" dirty="0" smtClean="0"/>
              <a:t>rate,</a:t>
            </a:r>
            <a:r>
              <a:rPr lang="en-US" dirty="0" smtClean="0"/>
              <a:t> the probability that the location is not in the </a:t>
            </a:r>
            <a:r>
              <a:rPr lang="en-US" dirty="0" smtClean="0"/>
              <a:t>cache.</a:t>
            </a:r>
          </a:p>
          <a:p>
            <a:endParaRPr lang="en-US" b="1" i="1" dirty="0" smtClean="0"/>
          </a:p>
          <a:p>
            <a:r>
              <a:rPr lang="en-US" i="1" dirty="0" err="1" smtClean="0"/>
              <a:t>tcache</a:t>
            </a:r>
            <a:r>
              <a:rPr lang="en-US" i="1" dirty="0" smtClean="0"/>
              <a:t> </a:t>
            </a:r>
            <a:r>
              <a:rPr lang="en-US" i="1" dirty="0" smtClean="0"/>
              <a:t>is the access time of the </a:t>
            </a:r>
            <a:r>
              <a:rPr lang="en-US" i="1" dirty="0" smtClean="0"/>
              <a:t>cache.</a:t>
            </a:r>
          </a:p>
          <a:p>
            <a:r>
              <a:rPr lang="en-US" i="1" dirty="0" err="1" smtClean="0"/>
              <a:t>tmain</a:t>
            </a:r>
            <a:r>
              <a:rPr lang="en-US" i="1" dirty="0" smtClean="0"/>
              <a:t> is the main memory </a:t>
            </a:r>
            <a:r>
              <a:rPr lang="en-US" i="1" dirty="0" smtClean="0"/>
              <a:t>access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The best-case memory access time (ignoring cache </a:t>
            </a:r>
            <a:r>
              <a:rPr lang="en-US" dirty="0" smtClean="0"/>
              <a:t>controller overhead</a:t>
            </a:r>
            <a:r>
              <a:rPr lang="en-US" dirty="0" smtClean="0"/>
              <a:t>) </a:t>
            </a:r>
            <a:r>
              <a:rPr lang="en-US" dirty="0" smtClean="0"/>
              <a:t>is </a:t>
            </a:r>
            <a:endParaRPr lang="en-US" dirty="0" smtClean="0"/>
          </a:p>
          <a:p>
            <a:r>
              <a:rPr lang="en-US" dirty="0" smtClean="0"/>
              <a:t>while the worst-case access time </a:t>
            </a:r>
            <a:r>
              <a:rPr lang="en-US" dirty="0" smtClean="0"/>
              <a:t>is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200401"/>
            <a:ext cx="525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5715000"/>
            <a:ext cx="1066800" cy="23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6096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Modern CPUs may use multiple levels of </a:t>
            </a:r>
            <a:r>
              <a:rPr lang="en-US" dirty="0" smtClean="0"/>
              <a:t>cache.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second-level cache is much larger but is also </a:t>
            </a:r>
            <a:r>
              <a:rPr lang="en-US" dirty="0" smtClean="0"/>
              <a:t>slower.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143000"/>
            <a:ext cx="7467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en-US" dirty="0" smtClean="0"/>
              <a:t>The simplest way to implement a cache is a </a:t>
            </a:r>
            <a:r>
              <a:rPr lang="en-US" b="1" i="1" dirty="0" smtClean="0"/>
              <a:t>direct-mapped cache,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66800"/>
            <a:ext cx="9448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62000"/>
            <a:ext cx="96774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572</Words>
  <Application>Microsoft Office PowerPoint</Application>
  <PresentationFormat>Custom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Exception</vt:lpstr>
      <vt:lpstr>Trap</vt:lpstr>
      <vt:lpstr>Co- processors</vt:lpstr>
      <vt:lpstr>Memory system mechanism</vt:lpstr>
      <vt:lpstr>Slide 5</vt:lpstr>
      <vt:lpstr>some basic formulas for memory system performance</vt:lpstr>
      <vt:lpstr>Slide 7</vt:lpstr>
      <vt:lpstr>Slide 8</vt:lpstr>
      <vt:lpstr>Slide 9</vt:lpstr>
      <vt:lpstr>Slide 10</vt:lpstr>
      <vt:lpstr>A set-associative cache.</vt:lpstr>
      <vt:lpstr>Slide 12</vt:lpstr>
      <vt:lpstr>Slide 13</vt:lpstr>
      <vt:lpstr>Study yourself</vt:lpstr>
      <vt:lpstr>Memory Management Units and Address Translation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</dc:title>
  <dc:creator>Unknown User</dc:creator>
  <cp:lastModifiedBy>Admin</cp:lastModifiedBy>
  <cp:revision>17</cp:revision>
  <dcterms:created xsi:type="dcterms:W3CDTF">2020-09-21T13:06:00Z</dcterms:created>
  <dcterms:modified xsi:type="dcterms:W3CDTF">2020-09-22T06:18:26Z</dcterms:modified>
</cp:coreProperties>
</file>