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Formal Languages and Automata Theory(18IS54)</a:t>
            </a:r>
            <a:endParaRPr lang="en-IN" altLang="en-US" dirty="0"/>
          </a:p>
        </p:txBody>
      </p:sp>
      <p:sp>
        <p:nvSpPr>
          <p:cNvPr id="3" name="Text Box 2"/>
          <p:cNvSpPr txBox="1"/>
          <p:nvPr/>
        </p:nvSpPr>
        <p:spPr>
          <a:xfrm>
            <a:off x="2038350" y="3991610"/>
            <a:ext cx="7607300" cy="645160"/>
          </a:xfrm>
          <a:prstGeom prst="rect">
            <a:avLst/>
          </a:prstGeom>
          <a:noFill/>
        </p:spPr>
        <p:txBody>
          <a:bodyPr wrap="square" rtlCol="0">
            <a:spAutoFit/>
          </a:bodyPr>
          <a:p>
            <a:pPr algn="ctr"/>
            <a:r>
              <a:rPr lang="en-US" sz="3600"/>
              <a:t>Unit </a:t>
            </a:r>
            <a:r>
              <a:rPr lang="en-IN" altLang="en-US" sz="3600"/>
              <a:t>3</a:t>
            </a:r>
            <a:endParaRPr lang="en-IN" alt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Ex:Obtain a CFG to generate a language consisting of equal number of a's and b's</a:t>
            </a:r>
            <a:endParaRPr lang="en-IN" altLang="en-US" sz="3200"/>
          </a:p>
        </p:txBody>
      </p:sp>
      <p:sp>
        <p:nvSpPr>
          <p:cNvPr id="3" name="Content Placeholder 2"/>
          <p:cNvSpPr>
            <a:spLocks noGrp="1"/>
          </p:cNvSpPr>
          <p:nvPr>
            <p:ph idx="1"/>
          </p:nvPr>
        </p:nvSpPr>
        <p:spPr/>
        <p:txBody>
          <a:bodyPr>
            <a:normAutofit fontScale="50000"/>
          </a:bodyPr>
          <a:p>
            <a:pPr marL="0" indent="0">
              <a:buNone/>
            </a:pPr>
            <a:r>
              <a:rPr lang="en-IN" altLang="en-US"/>
              <a:t> S</a:t>
            </a:r>
            <a:r>
              <a:rPr lang="en-IN" altLang="en-US">
                <a:latin typeface="Arial" panose="020B0604020202020204" pitchFamily="34" charset="0"/>
                <a:cs typeface="Arial" panose="020B0604020202020204" pitchFamily="34" charset="0"/>
              </a:rPr>
              <a:t>→</a:t>
            </a:r>
            <a:r>
              <a:rPr lang="en-IN" altLang="en-US">
                <a:latin typeface="Times New Roman" panose="02020603050405020304" charset="0"/>
                <a:cs typeface="Times New Roman" panose="02020603050405020304" charset="0"/>
              </a:rPr>
              <a:t>ε</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 S</a:t>
            </a:r>
            <a:r>
              <a:rPr lang="en-IN" altLang="en-US">
                <a:latin typeface="Arial" panose="020B0604020202020204" pitchFamily="34" charset="0"/>
                <a:cs typeface="Arial" panose="020B0604020202020204" pitchFamily="34" charset="0"/>
              </a:rPr>
              <a:t>→aSb</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 S </a:t>
            </a:r>
            <a:r>
              <a:rPr lang="en-IN" altLang="en-US">
                <a:latin typeface="Arial" panose="020B0604020202020204" pitchFamily="34" charset="0"/>
                <a:cs typeface="Arial" panose="020B0604020202020204" pitchFamily="34" charset="0"/>
                <a:sym typeface="+mn-ea"/>
              </a:rPr>
              <a:t>→bSa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G=(V,T,P,S)</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V={S,A,B}</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T={a,b}</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P={    S </a:t>
            </a:r>
            <a:r>
              <a:rPr lang="en-IN" altLang="en-US">
                <a:latin typeface="Arial" panose="020B0604020202020204" pitchFamily="34" charset="0"/>
                <a:cs typeface="Arial" panose="020B0604020202020204" pitchFamily="34" charset="0"/>
                <a:sym typeface="+mn-ea"/>
              </a:rPr>
              <a:t>→ aB|bA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A </a:t>
            </a:r>
            <a:r>
              <a:rPr lang="en-IN" altLang="en-US">
                <a:latin typeface="Arial" panose="020B0604020202020204" pitchFamily="34" charset="0"/>
                <a:cs typeface="Arial" panose="020B0604020202020204" pitchFamily="34" charset="0"/>
                <a:sym typeface="+mn-ea"/>
              </a:rPr>
              <a:t>→ aS|bAA|a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B </a:t>
            </a:r>
            <a:r>
              <a:rPr lang="en-IN" altLang="en-US">
                <a:latin typeface="Arial" panose="020B0604020202020204" pitchFamily="34" charset="0"/>
                <a:cs typeface="Arial" panose="020B0604020202020204" pitchFamily="34" charset="0"/>
                <a:sym typeface="+mn-ea"/>
              </a:rPr>
              <a:t>→ bS| aBB|b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S is the start symbol</a:t>
            </a:r>
            <a:endParaRPr lang="en-IN" altLang="en-US">
              <a:latin typeface="Arial" panose="020B0604020202020204" pitchFamily="34" charset="0"/>
              <a:cs typeface="Arial" panose="020B0604020202020204" pitchFamily="34" charset="0"/>
            </a:endParaRPr>
          </a:p>
          <a:p>
            <a:pPr marL="0" indent="0">
              <a:buNone/>
            </a:pP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Ex: Obtain a CFG on {a,b} to generate language L= { a</a:t>
            </a:r>
            <a:r>
              <a:rPr lang="en-IN" altLang="en-US" baseline="30000">
                <a:latin typeface="Arial" panose="020B0604020202020204" pitchFamily="34" charset="0"/>
                <a:cs typeface="Arial" panose="020B0604020202020204" pitchFamily="34" charset="0"/>
              </a:rPr>
              <a:t>n</a:t>
            </a:r>
            <a:r>
              <a:rPr lang="en-IN" altLang="en-US">
                <a:latin typeface="Arial" panose="020B0604020202020204" pitchFamily="34" charset="0"/>
                <a:cs typeface="Arial" panose="020B0604020202020204" pitchFamily="34" charset="0"/>
              </a:rPr>
              <a:t> ww</a:t>
            </a:r>
            <a:r>
              <a:rPr lang="en-IN" altLang="en-US" baseline="30000">
                <a:latin typeface="Arial" panose="020B0604020202020204" pitchFamily="34" charset="0"/>
                <a:cs typeface="Arial" panose="020B0604020202020204" pitchFamily="34" charset="0"/>
              </a:rPr>
              <a:t>R</a:t>
            </a:r>
            <a:r>
              <a:rPr lang="en-IN" altLang="en-US">
                <a:latin typeface="Arial" panose="020B0604020202020204" pitchFamily="34" charset="0"/>
                <a:cs typeface="Arial" panose="020B0604020202020204" pitchFamily="34" charset="0"/>
              </a:rPr>
              <a:t> b</a:t>
            </a:r>
            <a:r>
              <a:rPr lang="en-IN" altLang="en-US" baseline="30000">
                <a:latin typeface="Arial" panose="020B0604020202020204" pitchFamily="34" charset="0"/>
                <a:cs typeface="Arial" panose="020B0604020202020204" pitchFamily="34" charset="0"/>
              </a:rPr>
              <a:t>n</a:t>
            </a:r>
            <a:r>
              <a:rPr lang="en-IN" altLang="en-US">
                <a:latin typeface="Arial" panose="020B0604020202020204" pitchFamily="34" charset="0"/>
                <a:cs typeface="Arial" panose="020B0604020202020204" pitchFamily="34" charset="0"/>
              </a:rPr>
              <a:t> | n&gt;=1}</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6090"/>
          </a:xfrm>
        </p:spPr>
        <p:txBody>
          <a:bodyPr>
            <a:normAutofit fontScale="90000"/>
          </a:bodyPr>
          <a:p>
            <a:r>
              <a:rPr lang="en-IN" altLang="en-US"/>
              <a:t>Parse Trees</a:t>
            </a:r>
            <a:endParaRPr lang="en-IN" altLang="en-US"/>
          </a:p>
        </p:txBody>
      </p:sp>
      <p:sp>
        <p:nvSpPr>
          <p:cNvPr id="3" name="Content Placeholder 2"/>
          <p:cNvSpPr>
            <a:spLocks noGrp="1"/>
          </p:cNvSpPr>
          <p:nvPr>
            <p:ph idx="1"/>
          </p:nvPr>
        </p:nvSpPr>
        <p:spPr>
          <a:xfrm>
            <a:off x="838200" y="831215"/>
            <a:ext cx="10515600" cy="6026150"/>
          </a:xfrm>
        </p:spPr>
        <p:txBody>
          <a:bodyPr/>
          <a:p>
            <a:r>
              <a:rPr lang="en-IN" altLang="en-US" sz="2400"/>
              <a:t>A tree clearly shows how the symbols of a terminal string are grouped into substrings each of which belongs to the language of one of the variable of the grammar.</a:t>
            </a:r>
            <a:endParaRPr lang="en-IN" altLang="en-US" sz="2400"/>
          </a:p>
          <a:p>
            <a:r>
              <a:rPr lang="en-IN" altLang="en-US" sz="2400"/>
              <a:t>G=(V,T,P,S) </a:t>
            </a:r>
            <a:endParaRPr lang="en-IN" altLang="en-US" sz="2400"/>
          </a:p>
          <a:p>
            <a:r>
              <a:rPr lang="en-IN" altLang="en-US" sz="2400"/>
              <a:t>Each interior node is labeled by a variable in V.</a:t>
            </a:r>
            <a:endParaRPr lang="en-IN" altLang="en-US" sz="2400"/>
          </a:p>
          <a:p>
            <a:r>
              <a:rPr lang="en-IN" altLang="en-US" sz="2400"/>
              <a:t>Each leaf is labeled by either a variable, a terminal or a </a:t>
            </a:r>
            <a:r>
              <a:rPr lang="en-IN" altLang="en-US" sz="2400">
                <a:latin typeface="Times New Roman" panose="02020603050405020304" charset="0"/>
                <a:cs typeface="Times New Roman" panose="02020603050405020304" charset="0"/>
              </a:rPr>
              <a:t>ε.</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If an interior node is labeled A and its children are labeled x1,x2,x3...xk from left then A </a:t>
            </a:r>
            <a:r>
              <a:rPr lang="en-IN" altLang="en-US" sz="2400">
                <a:latin typeface="Arial" panose="020B0604020202020204" pitchFamily="34" charset="0"/>
                <a:cs typeface="Arial" panose="020B0604020202020204" pitchFamily="34" charset="0"/>
              </a:rPr>
              <a:t>→ x1x2x3...xk is a production in P</a:t>
            </a:r>
            <a:endParaRPr lang="en-IN" altLang="en-US" sz="2400">
              <a:latin typeface="Arial" panose="020B0604020202020204" pitchFamily="34" charset="0"/>
              <a:cs typeface="Arial" panose="020B0604020202020204" pitchFamily="34" charset="0"/>
            </a:endParaRPr>
          </a:p>
          <a:p>
            <a:pPr marL="0" indent="0">
              <a:buNone/>
            </a:pPr>
            <a:r>
              <a:rPr lang="en-IN" altLang="en-US" sz="2400">
                <a:latin typeface="Arial" panose="020B0604020202020204" pitchFamily="34" charset="0"/>
                <a:cs typeface="Arial" panose="020B0604020202020204" pitchFamily="34" charset="0"/>
              </a:rPr>
              <a:t>                   E</a:t>
            </a:r>
            <a:endParaRPr lang="en-IN" altLang="en-US" sz="2400">
              <a:latin typeface="Arial" panose="020B0604020202020204" pitchFamily="34" charset="0"/>
              <a:cs typeface="Arial" panose="020B0604020202020204" pitchFamily="34" charset="0"/>
            </a:endParaRPr>
          </a:p>
          <a:p>
            <a:pPr marL="0" indent="0">
              <a:buNone/>
            </a:pPr>
            <a:endParaRPr lang="en-IN" altLang="en-US" sz="2400">
              <a:latin typeface="Arial" panose="020B0604020202020204" pitchFamily="34" charset="0"/>
              <a:cs typeface="Arial" panose="020B0604020202020204" pitchFamily="34" charset="0"/>
            </a:endParaRPr>
          </a:p>
          <a:p>
            <a:pPr marL="0" indent="0">
              <a:buNone/>
            </a:pPr>
            <a:r>
              <a:rPr lang="en-IN" altLang="en-US" sz="2400">
                <a:latin typeface="Arial" panose="020B0604020202020204" pitchFamily="34" charset="0"/>
                <a:cs typeface="Arial" panose="020B0604020202020204" pitchFamily="34" charset="0"/>
              </a:rPr>
              <a:t>          E        *       E</a:t>
            </a:r>
            <a:endParaRPr lang="en-IN" altLang="en-US" sz="2400">
              <a:latin typeface="Arial" panose="020B0604020202020204" pitchFamily="34" charset="0"/>
              <a:cs typeface="Arial" panose="020B0604020202020204" pitchFamily="34" charset="0"/>
            </a:endParaRPr>
          </a:p>
          <a:p>
            <a:pPr marL="0" indent="0">
              <a:buNone/>
            </a:pPr>
            <a:endParaRPr lang="en-IN" altLang="en-US" sz="2400">
              <a:latin typeface="Arial" panose="020B0604020202020204" pitchFamily="34" charset="0"/>
              <a:cs typeface="Arial" panose="020B0604020202020204" pitchFamily="34" charset="0"/>
            </a:endParaRPr>
          </a:p>
          <a:p>
            <a:pPr marL="0" indent="0">
              <a:buNone/>
            </a:pPr>
            <a:r>
              <a:rPr lang="en-IN" altLang="en-US" sz="2400">
                <a:latin typeface="Arial" panose="020B0604020202020204" pitchFamily="34" charset="0"/>
                <a:cs typeface="Arial" panose="020B0604020202020204" pitchFamily="34" charset="0"/>
              </a:rPr>
              <a:t>                      (      E        )                     parse tree E * (E)</a:t>
            </a:r>
            <a:endParaRPr lang="en-IN" altLang="en-US" sz="2400">
              <a:latin typeface="Arial" panose="020B0604020202020204" pitchFamily="34" charset="0"/>
              <a:cs typeface="Arial" panose="020B0604020202020204" pitchFamily="34" charset="0"/>
            </a:endParaRPr>
          </a:p>
        </p:txBody>
      </p:sp>
      <p:cxnSp>
        <p:nvCxnSpPr>
          <p:cNvPr id="4" name="Straight Connector 3"/>
          <p:cNvCxnSpPr/>
          <p:nvPr/>
        </p:nvCxnSpPr>
        <p:spPr>
          <a:xfrm flipH="1">
            <a:off x="1928495" y="4512310"/>
            <a:ext cx="700405" cy="40195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2777490" y="4512945"/>
            <a:ext cx="482600" cy="57404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674620" y="4512945"/>
            <a:ext cx="0" cy="55054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2915285" y="5328285"/>
            <a:ext cx="471170" cy="252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409315" y="5397500"/>
            <a:ext cx="0" cy="38989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569970" y="5328285"/>
            <a:ext cx="642620" cy="37084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8300"/>
            <a:ext cx="10515600" cy="5808980"/>
          </a:xfrm>
        </p:spPr>
        <p:txBody>
          <a:bodyPr>
            <a:normAutofit lnSpcReduction="20000"/>
          </a:bodyPr>
          <a:p>
            <a:pPr marL="0" indent="0">
              <a:buNone/>
            </a:pPr>
            <a:r>
              <a:rPr lang="en-IN" altLang="en-US"/>
              <a:t>                                                           E</a:t>
            </a:r>
            <a:endParaRPr lang="en-IN" altLang="en-US"/>
          </a:p>
          <a:p>
            <a:pPr marL="0" indent="0">
              <a:buNone/>
            </a:pPr>
            <a:r>
              <a:rPr lang="en-IN" altLang="en-US"/>
              <a:t>				E            *         E</a:t>
            </a:r>
            <a:endParaRPr lang="en-IN" altLang="en-US"/>
          </a:p>
          <a:p>
            <a:pPr marL="0" indent="0">
              <a:buNone/>
            </a:pPr>
            <a:r>
              <a:rPr lang="en-IN" altLang="en-US"/>
              <a:t>                                 (	E	)	(    E	)</a:t>
            </a:r>
            <a:endParaRPr lang="en-IN" altLang="en-US"/>
          </a:p>
          <a:p>
            <a:pPr marL="0" indent="0">
              <a:buNone/>
            </a:pPr>
            <a:r>
              <a:rPr lang="en-IN" altLang="en-US"/>
              <a:t>			</a:t>
            </a:r>
            <a:endParaRPr lang="en-IN" altLang="en-US"/>
          </a:p>
          <a:p>
            <a:pPr marL="0" indent="0">
              <a:buNone/>
            </a:pPr>
            <a:r>
              <a:rPr lang="en-IN" altLang="en-US"/>
              <a:t>			E          +        E	E    +    E</a:t>
            </a:r>
            <a:endParaRPr lang="en-IN" altLang="en-US"/>
          </a:p>
          <a:p>
            <a:pPr marL="0" indent="0">
              <a:buNone/>
            </a:pPr>
            <a:r>
              <a:rPr lang="en-IN" altLang="en-US"/>
              <a:t>			</a:t>
            </a:r>
            <a:endParaRPr lang="en-IN" altLang="en-US"/>
          </a:p>
          <a:p>
            <a:pPr marL="0" indent="0">
              <a:buNone/>
            </a:pPr>
            <a:r>
              <a:rPr lang="en-IN" altLang="en-US"/>
              <a:t>			I                      I           I                 I</a:t>
            </a:r>
            <a:endParaRPr lang="en-IN" altLang="en-US"/>
          </a:p>
          <a:p>
            <a:pPr marL="0" indent="0">
              <a:buNone/>
            </a:pPr>
            <a:r>
              <a:rPr lang="en-IN" altLang="en-US"/>
              <a:t>			</a:t>
            </a:r>
            <a:endParaRPr lang="en-IN" altLang="en-US"/>
          </a:p>
          <a:p>
            <a:pPr marL="0" indent="0">
              <a:buNone/>
            </a:pPr>
            <a:r>
              <a:rPr lang="en-IN" altLang="en-US"/>
              <a:t>			I     1               I           I        1         b</a:t>
            </a:r>
            <a:endParaRPr lang="en-IN" altLang="en-US"/>
          </a:p>
          <a:p>
            <a:pPr marL="0" indent="0">
              <a:buNone/>
            </a:pPr>
            <a:r>
              <a:rPr lang="en-IN" altLang="en-US"/>
              <a:t>			I      0</a:t>
            </a:r>
            <a:endParaRPr lang="en-IN" altLang="en-US"/>
          </a:p>
          <a:p>
            <a:pPr marL="0" indent="0">
              <a:buNone/>
            </a:pPr>
            <a:r>
              <a:rPr lang="en-IN" altLang="en-US"/>
              <a:t>			I       1             b      1   I</a:t>
            </a:r>
            <a:endParaRPr lang="en-IN" altLang="en-US"/>
          </a:p>
          <a:p>
            <a:pPr marL="0" indent="0">
              <a:buNone/>
            </a:pPr>
            <a:r>
              <a:rPr lang="en-IN" altLang="en-US"/>
              <a:t>			a                                    a</a:t>
            </a:r>
            <a:endParaRPr lang="en-IN" altLang="en-US"/>
          </a:p>
          <a:p>
            <a:pPr marL="0" indent="0">
              <a:buNone/>
            </a:pPr>
            <a:r>
              <a:rPr lang="en-IN" altLang="en-US"/>
              <a:t> parse tree for (a101+b1) * (a1+b)                                            </a:t>
            </a:r>
            <a:endParaRPr lang="en-IN" altLang="en-US"/>
          </a:p>
        </p:txBody>
      </p:sp>
      <p:cxnSp>
        <p:nvCxnSpPr>
          <p:cNvPr id="4" name="Straight Connector 3"/>
          <p:cNvCxnSpPr/>
          <p:nvPr/>
        </p:nvCxnSpPr>
        <p:spPr>
          <a:xfrm flipH="1">
            <a:off x="4820920" y="643890"/>
            <a:ext cx="769620" cy="207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5819775" y="690245"/>
            <a:ext cx="11430" cy="80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957570" y="609600"/>
            <a:ext cx="666115" cy="17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742055" y="1000125"/>
            <a:ext cx="711835"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637405" y="1103630"/>
            <a:ext cx="11430" cy="10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01565" y="977265"/>
            <a:ext cx="493395" cy="217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565900" y="1149350"/>
            <a:ext cx="92075" cy="10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41490" y="1057275"/>
            <a:ext cx="46355" cy="183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9285" y="930910"/>
            <a:ext cx="26416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868420" y="1539875"/>
            <a:ext cx="723265" cy="417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29480" y="1665605"/>
            <a:ext cx="0" cy="48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47285" y="1493520"/>
            <a:ext cx="482600" cy="48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589395" y="1597025"/>
            <a:ext cx="332740" cy="332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79285" y="1631315"/>
            <a:ext cx="0" cy="413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86295" y="1654175"/>
            <a:ext cx="205740" cy="356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07765" y="2400300"/>
            <a:ext cx="0" cy="44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96335" y="3272790"/>
            <a:ext cx="0" cy="344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96335" y="4053840"/>
            <a:ext cx="0" cy="16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30625" y="4490085"/>
            <a:ext cx="0" cy="16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07765" y="4960620"/>
            <a:ext cx="0" cy="183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11270" y="3089275"/>
            <a:ext cx="404495" cy="70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87775" y="3984625"/>
            <a:ext cx="367665" cy="356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1270" y="4375150"/>
            <a:ext cx="413385" cy="413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579110" y="2366010"/>
            <a:ext cx="0" cy="528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56250" y="3342005"/>
            <a:ext cx="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7680" y="4180205"/>
            <a:ext cx="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39765" y="3984625"/>
            <a:ext cx="384810" cy="666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31610" y="2503805"/>
            <a:ext cx="0"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54470" y="3296285"/>
            <a:ext cx="0" cy="459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77965" y="4203065"/>
            <a:ext cx="91440"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27190" y="4903470"/>
            <a:ext cx="91440" cy="194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92265" y="3054985"/>
            <a:ext cx="585470" cy="734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45400" y="2320290"/>
            <a:ext cx="298450" cy="516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81645" y="3238500"/>
            <a:ext cx="129540" cy="482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9385"/>
            <a:ext cx="10515600" cy="568325"/>
          </a:xfrm>
        </p:spPr>
        <p:txBody>
          <a:bodyPr>
            <a:normAutofit fontScale="90000"/>
          </a:bodyPr>
          <a:p>
            <a:r>
              <a:rPr lang="en-IN" altLang="en-US"/>
              <a:t>Ambiguity in grammars and languages</a:t>
            </a:r>
            <a:endParaRPr lang="en-IN" altLang="en-US"/>
          </a:p>
        </p:txBody>
      </p:sp>
      <p:sp>
        <p:nvSpPr>
          <p:cNvPr id="3" name="Content Placeholder 2"/>
          <p:cNvSpPr>
            <a:spLocks noGrp="1"/>
          </p:cNvSpPr>
          <p:nvPr>
            <p:ph idx="1"/>
          </p:nvPr>
        </p:nvSpPr>
        <p:spPr>
          <a:xfrm>
            <a:off x="838200" y="953135"/>
            <a:ext cx="10515600" cy="5224145"/>
          </a:xfrm>
        </p:spPr>
        <p:txBody>
          <a:bodyPr/>
          <a:p>
            <a:r>
              <a:rPr lang="en-IN" altLang="en-US"/>
              <a:t>Consider the expression E+E*E</a:t>
            </a:r>
            <a:endParaRPr lang="en-IN" altLang="en-US"/>
          </a:p>
          <a:p>
            <a:r>
              <a:rPr lang="en-IN" altLang="en-US"/>
              <a:t>has two derivations</a:t>
            </a:r>
            <a:endParaRPr lang="en-IN" altLang="en-US"/>
          </a:p>
          <a:p>
            <a:pPr marL="0" indent="0">
              <a:buNone/>
            </a:pPr>
            <a:r>
              <a:rPr lang="en-IN" altLang="en-US"/>
              <a:t>   E</a:t>
            </a:r>
            <a:r>
              <a:rPr lang="en-IN" altLang="en-US">
                <a:latin typeface="Arial" panose="020B0604020202020204" pitchFamily="34" charset="0"/>
                <a:cs typeface="Arial" panose="020B0604020202020204" pitchFamily="34" charset="0"/>
              </a:rPr>
              <a:t>→ E +E </a:t>
            </a:r>
            <a:r>
              <a:rPr lang="en-IN" altLang="en-US">
                <a:latin typeface="Arial" panose="020B0604020202020204" pitchFamily="34" charset="0"/>
                <a:cs typeface="Arial" panose="020B0604020202020204" pitchFamily="34" charset="0"/>
                <a:sym typeface="+mn-ea"/>
              </a:rPr>
              <a:t>→ E+E*E</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E</a:t>
            </a:r>
            <a:r>
              <a:rPr lang="en-IN" altLang="en-US">
                <a:latin typeface="Arial" panose="020B0604020202020204" pitchFamily="34" charset="0"/>
                <a:cs typeface="Arial" panose="020B0604020202020204" pitchFamily="34" charset="0"/>
                <a:sym typeface="+mn-ea"/>
              </a:rPr>
              <a:t>→E*E → E+E*E</a:t>
            </a:r>
            <a:endParaRPr lang="en-IN" altLang="en-US">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IN" altLang="en-US"/>
              <a:t>Simplification of CFG</a:t>
            </a:r>
            <a:endParaRPr lang="en-IN" altLang="en-US"/>
          </a:p>
        </p:txBody>
      </p:sp>
      <p:sp>
        <p:nvSpPr>
          <p:cNvPr id="3" name="Content Placeholder 2"/>
          <p:cNvSpPr>
            <a:spLocks noGrp="1"/>
          </p:cNvSpPr>
          <p:nvPr>
            <p:ph idx="1"/>
          </p:nvPr>
        </p:nvSpPr>
        <p:spPr>
          <a:xfrm>
            <a:off x="838200" y="1068705"/>
            <a:ext cx="10515600" cy="5108575"/>
          </a:xfrm>
        </p:spPr>
        <p:txBody>
          <a:bodyPr/>
          <a:p>
            <a:r>
              <a:rPr lang="en-IN" altLang="en-US"/>
              <a:t>In CFG it may be necessary to eliminate useless symbols and productions.</a:t>
            </a:r>
            <a:endParaRPr lang="en-IN" altLang="en-US"/>
          </a:p>
          <a:p>
            <a:r>
              <a:rPr lang="en-IN" altLang="en-US"/>
              <a:t>Ex: Eliminate useless symbols in the grammar</a:t>
            </a:r>
            <a:endParaRPr lang="en-IN" altLang="en-US"/>
          </a:p>
          <a:p>
            <a:pPr marL="0" indent="0">
              <a:buNone/>
            </a:pPr>
            <a:r>
              <a:rPr lang="en-IN" altLang="en-US"/>
              <a:t>           S </a:t>
            </a:r>
            <a:r>
              <a:rPr lang="en-IN" altLang="en-US">
                <a:latin typeface="Arial" panose="020B0604020202020204" pitchFamily="34" charset="0"/>
                <a:cs typeface="Arial" panose="020B0604020202020204" pitchFamily="34" charset="0"/>
                <a:sym typeface="+mn-ea"/>
              </a:rPr>
              <a:t>→ aA | bB</a:t>
            </a:r>
            <a:endParaRPr lang="en-IN" altLang="en-US">
              <a:latin typeface="Arial" panose="020B0604020202020204" pitchFamily="34" charset="0"/>
              <a:cs typeface="Arial" panose="020B0604020202020204" pitchFamily="34" charset="0"/>
              <a:sym typeface="+mn-ea"/>
            </a:endParaRPr>
          </a:p>
          <a:p>
            <a:pPr marL="0" indent="0">
              <a:buNone/>
            </a:pPr>
            <a:r>
              <a:rPr lang="en-IN" altLang="en-US"/>
              <a:t>	A </a:t>
            </a:r>
            <a:r>
              <a:rPr lang="en-IN" altLang="en-US">
                <a:latin typeface="Arial" panose="020B0604020202020204" pitchFamily="34" charset="0"/>
                <a:cs typeface="Arial" panose="020B0604020202020204" pitchFamily="34" charset="0"/>
                <a:sym typeface="+mn-ea"/>
              </a:rPr>
              <a:t>→ aA | a</a:t>
            </a:r>
            <a:endParaRPr lang="en-IN" altLang="en-US">
              <a:latin typeface="Arial" panose="020B0604020202020204" pitchFamily="34" charset="0"/>
              <a:cs typeface="Arial" panose="020B0604020202020204" pitchFamily="34" charset="0"/>
              <a:sym typeface="+mn-ea"/>
            </a:endParaRPr>
          </a:p>
          <a:p>
            <a:pPr marL="0" indent="0">
              <a:buNone/>
            </a:pPr>
            <a:r>
              <a:rPr lang="en-IN" altLang="en-US"/>
              <a:t>	B </a:t>
            </a:r>
            <a:r>
              <a:rPr lang="en-IN" altLang="en-US">
                <a:latin typeface="Arial" panose="020B0604020202020204" pitchFamily="34" charset="0"/>
                <a:cs typeface="Arial" panose="020B0604020202020204" pitchFamily="34" charset="0"/>
                <a:sym typeface="+mn-ea"/>
              </a:rPr>
              <a:t>→ bB</a:t>
            </a:r>
            <a:endParaRPr lang="en-IN" altLang="en-US">
              <a:latin typeface="Arial" panose="020B0604020202020204" pitchFamily="34" charset="0"/>
              <a:cs typeface="Arial" panose="020B0604020202020204" pitchFamily="34" charset="0"/>
              <a:sym typeface="+mn-ea"/>
            </a:endParaRPr>
          </a:p>
          <a:p>
            <a:pPr marL="0" indent="0">
              <a:buNone/>
            </a:pPr>
            <a:r>
              <a:rPr lang="en-IN" altLang="en-US"/>
              <a:t>	D </a:t>
            </a:r>
            <a:r>
              <a:rPr lang="en-IN" altLang="en-US">
                <a:latin typeface="Arial" panose="020B0604020202020204" pitchFamily="34" charset="0"/>
                <a:cs typeface="Arial" panose="020B0604020202020204" pitchFamily="34" charset="0"/>
                <a:sym typeface="+mn-ea"/>
              </a:rPr>
              <a:t>→ ab | Ea</a:t>
            </a:r>
            <a:endParaRPr lang="en-IN" altLang="en-US">
              <a:latin typeface="Arial" panose="020B0604020202020204" pitchFamily="34" charset="0"/>
              <a:cs typeface="Arial" panose="020B0604020202020204" pitchFamily="34" charset="0"/>
              <a:sym typeface="+mn-ea"/>
            </a:endParaRPr>
          </a:p>
          <a:p>
            <a:pPr marL="0" indent="0">
              <a:buNone/>
            </a:pPr>
            <a:r>
              <a:rPr lang="en-IN" altLang="en-US"/>
              <a:t>	E </a:t>
            </a:r>
            <a:r>
              <a:rPr lang="en-IN" altLang="en-US">
                <a:latin typeface="Arial" panose="020B0604020202020204" pitchFamily="34" charset="0"/>
                <a:cs typeface="Arial" panose="020B0604020202020204" pitchFamily="34" charset="0"/>
                <a:sym typeface="+mn-ea"/>
              </a:rPr>
              <a:t>→ aC | d</a:t>
            </a:r>
            <a:endParaRPr lang="en-IN" altLang="en-US">
              <a:latin typeface="Arial" panose="020B0604020202020204" pitchFamily="34" charset="0"/>
              <a:cs typeface="Arial" panose="020B0604020202020204" pitchFamily="34" charset="0"/>
              <a:sym typeface="+mn-ea"/>
            </a:endParaRPr>
          </a:p>
          <a:p>
            <a:pPr marL="0" indent="0">
              <a:buNone/>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16890"/>
            <a:ext cx="10515600" cy="6554470"/>
          </a:xfrm>
        </p:spPr>
        <p:txBody>
          <a:bodyPr>
            <a:normAutofit fontScale="60000"/>
          </a:bodyPr>
          <a:p>
            <a:r>
              <a:rPr lang="en-IN" altLang="en-US"/>
              <a:t>Obtain set of variables from which it can generate only string of terminals</a:t>
            </a:r>
            <a:endParaRPr lang="en-IN" altLang="en-US"/>
          </a:p>
          <a:p>
            <a:pPr marL="0" indent="0">
              <a:buNone/>
            </a:pPr>
            <a:r>
              <a:rPr lang="en-IN" altLang="en-US"/>
              <a:t>           OV                                              NV                                  		Productions</a:t>
            </a:r>
            <a:endParaRPr lang="en-IN" altLang="en-US"/>
          </a:p>
          <a:p>
            <a:pPr marL="0" indent="0">
              <a:buNone/>
            </a:pPr>
            <a:r>
              <a:rPr lang="en-IN" altLang="en-US"/>
              <a:t>             </a:t>
            </a:r>
            <a:r>
              <a:rPr lang="en-IN" altLang="en-US">
                <a:latin typeface="Times New Roman" panose="02020603050405020304" charset="0"/>
                <a:cs typeface="Times New Roman" panose="02020603050405020304" charset="0"/>
              </a:rPr>
              <a:t>ᶲ                                              A,D,E			A</a:t>
            </a:r>
            <a:r>
              <a:rPr lang="en-IN" altLang="en-US">
                <a:latin typeface="Arial" panose="020B0604020202020204" pitchFamily="34" charset="0"/>
                <a:cs typeface="Arial" panose="020B0604020202020204" pitchFamily="34" charset="0"/>
                <a:sym typeface="+mn-ea"/>
              </a:rPr>
              <a:t>→a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D</a:t>
            </a:r>
            <a:r>
              <a:rPr lang="en-IN" altLang="en-US">
                <a:latin typeface="Arial" panose="020B0604020202020204" pitchFamily="34" charset="0"/>
                <a:cs typeface="Arial" panose="020B0604020202020204" pitchFamily="34" charset="0"/>
                <a:sym typeface="+mn-ea"/>
              </a:rPr>
              <a:t>→ab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E</a:t>
            </a:r>
            <a:r>
              <a:rPr lang="en-IN" altLang="en-US">
                <a:latin typeface="Arial" panose="020B0604020202020204" pitchFamily="34" charset="0"/>
                <a:cs typeface="Arial" panose="020B0604020202020204" pitchFamily="34" charset="0"/>
                <a:sym typeface="+mn-ea"/>
              </a:rPr>
              <a:t>→d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a:t>
            </a:r>
            <a:r>
              <a:rPr lang="en-IN" altLang="en-US">
                <a:latin typeface="Times New Roman" panose="02020603050405020304" charset="0"/>
                <a:cs typeface="Times New Roman" panose="02020603050405020304" charset="0"/>
              </a:rPr>
              <a:t>A,D,E		         A,D,E,S			S</a:t>
            </a:r>
            <a:r>
              <a:rPr lang="en-IN" altLang="en-US">
                <a:latin typeface="Arial" panose="020B0604020202020204" pitchFamily="34" charset="0"/>
                <a:cs typeface="Arial" panose="020B0604020202020204" pitchFamily="34" charset="0"/>
                <a:sym typeface="+mn-ea"/>
              </a:rPr>
              <a:t>→aA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A</a:t>
            </a:r>
            <a:r>
              <a:rPr lang="en-IN" altLang="en-US">
                <a:latin typeface="Arial" panose="020B0604020202020204" pitchFamily="34" charset="0"/>
                <a:cs typeface="Arial" panose="020B0604020202020204" pitchFamily="34" charset="0"/>
                <a:sym typeface="+mn-ea"/>
              </a:rPr>
              <a:t>→aA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D</a:t>
            </a:r>
            <a:r>
              <a:rPr lang="en-IN" altLang="en-US">
                <a:latin typeface="Arial" panose="020B0604020202020204" pitchFamily="34" charset="0"/>
                <a:cs typeface="Arial" panose="020B0604020202020204" pitchFamily="34" charset="0"/>
                <a:sym typeface="+mn-ea"/>
              </a:rPr>
              <a:t>→Ea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A,D,E,S		           A,D,E,S</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G=(V,T,P,S) where</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	V={A,D,E,S}</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	T={a,b,d}</a:t>
            </a:r>
            <a:br>
              <a:rPr lang="en-IN" altLang="en-US">
                <a:latin typeface="Times New Roman" panose="02020603050405020304" charset="0"/>
                <a:cs typeface="Times New Roman" panose="02020603050405020304" charset="0"/>
              </a:rPr>
            </a:br>
            <a:r>
              <a:rPr lang="en-IN" altLang="en-US">
                <a:latin typeface="Times New Roman" panose="02020603050405020304" charset="0"/>
                <a:cs typeface="Times New Roman" panose="02020603050405020304" charset="0"/>
              </a:rPr>
              <a:t>	P= {           A</a:t>
            </a:r>
            <a:r>
              <a:rPr lang="en-IN" altLang="en-US">
                <a:latin typeface="Arial" panose="020B0604020202020204" pitchFamily="34" charset="0"/>
                <a:cs typeface="Arial" panose="020B0604020202020204" pitchFamily="34" charset="0"/>
                <a:sym typeface="+mn-ea"/>
              </a:rPr>
              <a:t>→a|aA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D</a:t>
            </a:r>
            <a:r>
              <a:rPr lang="en-IN" altLang="en-US">
                <a:latin typeface="Arial" panose="020B0604020202020204" pitchFamily="34" charset="0"/>
                <a:cs typeface="Arial" panose="020B0604020202020204" pitchFamily="34" charset="0"/>
                <a:sym typeface="+mn-ea"/>
              </a:rPr>
              <a:t>→ab|Ea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E</a:t>
            </a:r>
            <a:r>
              <a:rPr lang="en-IN" altLang="en-US">
                <a:latin typeface="Arial" panose="020B0604020202020204" pitchFamily="34" charset="0"/>
                <a:cs typeface="Arial" panose="020B0604020202020204" pitchFamily="34" charset="0"/>
                <a:sym typeface="+mn-ea"/>
              </a:rPr>
              <a:t>→d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S</a:t>
            </a:r>
            <a:r>
              <a:rPr lang="en-IN" altLang="en-US">
                <a:latin typeface="Arial" panose="020B0604020202020204" pitchFamily="34" charset="0"/>
                <a:cs typeface="Arial" panose="020B0604020202020204" pitchFamily="34" charset="0"/>
                <a:sym typeface="+mn-ea"/>
              </a:rPr>
              <a:t>→aA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rPr>
              <a:t>	S is start symbol</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2600"/>
            <a:ext cx="10515600" cy="5694680"/>
          </a:xfrm>
        </p:spPr>
        <p:txBody>
          <a:bodyPr>
            <a:normAutofit fontScale="90000" lnSpcReduction="20000"/>
          </a:bodyPr>
          <a:p>
            <a:pPr marL="0" indent="0">
              <a:buNone/>
            </a:pPr>
            <a:r>
              <a:rPr lang="en-IN" altLang="en-US"/>
              <a:t>   Obtain symbols such that each symbol X is reachable from start symbol</a:t>
            </a:r>
            <a:endParaRPr lang="en-IN" altLang="en-US"/>
          </a:p>
          <a:p>
            <a:pPr marL="0" indent="0">
              <a:buNone/>
            </a:pPr>
            <a:endParaRPr lang="en-IN" altLang="en-US"/>
          </a:p>
          <a:p>
            <a:pPr marL="0" indent="0">
              <a:buNone/>
            </a:pPr>
            <a:r>
              <a:rPr lang="en-IN" altLang="en-US"/>
              <a:t>P                       T                       V</a:t>
            </a:r>
            <a:endParaRPr lang="en-IN" altLang="en-US"/>
          </a:p>
          <a:p>
            <a:pPr marL="0" indent="0">
              <a:buNone/>
            </a:pPr>
            <a:r>
              <a:rPr lang="en-IN" altLang="en-US"/>
              <a:t>--                         --                      S</a:t>
            </a:r>
            <a:endParaRPr lang="en-IN" altLang="en-US"/>
          </a:p>
          <a:p>
            <a:pPr marL="0" indent="0">
              <a:buNone/>
            </a:pPr>
            <a:r>
              <a:rPr lang="en-IN" altLang="en-US"/>
              <a:t>S</a:t>
            </a:r>
            <a:r>
              <a:rPr lang="en-IN" altLang="en-US">
                <a:latin typeface="Arial" panose="020B0604020202020204" pitchFamily="34" charset="0"/>
                <a:cs typeface="Arial" panose="020B0604020202020204" pitchFamily="34" charset="0"/>
                <a:sym typeface="+mn-ea"/>
              </a:rPr>
              <a:t>→aA              a                  S,A</a:t>
            </a:r>
            <a:endParaRPr lang="en-IN" altLang="en-US">
              <a:latin typeface="Arial" panose="020B0604020202020204" pitchFamily="34" charset="0"/>
              <a:cs typeface="Arial" panose="020B0604020202020204" pitchFamily="34" charset="0"/>
              <a:sym typeface="+mn-ea"/>
            </a:endParaRPr>
          </a:p>
          <a:p>
            <a:pPr marL="0" indent="0">
              <a:buNone/>
            </a:pPr>
            <a:r>
              <a:rPr lang="en-IN" altLang="en-US"/>
              <a:t>A</a:t>
            </a:r>
            <a:r>
              <a:rPr lang="en-IN" altLang="en-US">
                <a:latin typeface="Arial" panose="020B0604020202020204" pitchFamily="34" charset="0"/>
                <a:cs typeface="Arial" panose="020B0604020202020204" pitchFamily="34" charset="0"/>
                <a:sym typeface="+mn-ea"/>
              </a:rPr>
              <a:t>→a|aA            a                  S,A</a:t>
            </a:r>
            <a:endParaRPr lang="en-IN" altLang="en-US">
              <a:latin typeface="Arial" panose="020B0604020202020204" pitchFamily="34" charset="0"/>
              <a:cs typeface="Arial" panose="020B0604020202020204" pitchFamily="34" charset="0"/>
              <a:sym typeface="+mn-ea"/>
            </a:endParaRPr>
          </a:p>
          <a:p>
            <a:pPr marL="0" indent="0">
              <a:buNone/>
            </a:pPr>
            <a:endParaRPr lang="en-IN" altLang="en-US"/>
          </a:p>
          <a:p>
            <a:pPr marL="0" indent="0">
              <a:buNone/>
            </a:pPr>
            <a:r>
              <a:rPr lang="en-IN" altLang="en-US"/>
              <a:t>resulting grammar</a:t>
            </a:r>
            <a:endParaRPr lang="en-IN" altLang="en-US"/>
          </a:p>
          <a:p>
            <a:pPr marL="0" indent="0">
              <a:buNone/>
            </a:pPr>
            <a:r>
              <a:rPr lang="en-IN" altLang="en-US"/>
              <a:t>V={S,A}</a:t>
            </a:r>
            <a:endParaRPr lang="en-IN" altLang="en-US"/>
          </a:p>
          <a:p>
            <a:pPr marL="0" indent="0">
              <a:buNone/>
            </a:pPr>
            <a:r>
              <a:rPr lang="en-IN" altLang="en-US"/>
              <a:t>T={a}</a:t>
            </a:r>
            <a:endParaRPr lang="en-IN" altLang="en-US"/>
          </a:p>
          <a:p>
            <a:pPr marL="0" indent="0">
              <a:buNone/>
            </a:pPr>
            <a:r>
              <a:rPr lang="en-IN" altLang="en-US"/>
              <a:t>P ={ S</a:t>
            </a:r>
            <a:r>
              <a:rPr lang="en-IN" altLang="en-US">
                <a:latin typeface="Arial" panose="020B0604020202020204" pitchFamily="34" charset="0"/>
                <a:cs typeface="Arial" panose="020B0604020202020204" pitchFamily="34" charset="0"/>
                <a:sym typeface="+mn-ea"/>
              </a:rPr>
              <a:t>→aA</a:t>
            </a:r>
            <a:endParaRPr lang="en-IN" altLang="en-US">
              <a:latin typeface="Arial" panose="020B0604020202020204" pitchFamily="34" charset="0"/>
              <a:cs typeface="Arial" panose="020B0604020202020204" pitchFamily="34" charset="0"/>
              <a:sym typeface="+mn-ea"/>
            </a:endParaRPr>
          </a:p>
          <a:p>
            <a:pPr marL="0" indent="0">
              <a:buNone/>
            </a:pPr>
            <a:r>
              <a:rPr lang="en-IN" altLang="en-US"/>
              <a:t>	A</a:t>
            </a:r>
            <a:r>
              <a:rPr lang="en-IN" altLang="en-US">
                <a:latin typeface="Arial" panose="020B0604020202020204" pitchFamily="34" charset="0"/>
                <a:cs typeface="Arial" panose="020B0604020202020204" pitchFamily="34" charset="0"/>
                <a:sym typeface="+mn-ea"/>
              </a:rPr>
              <a:t>→aA</a:t>
            </a:r>
            <a:endParaRPr lang="en-IN" altLang="en-US">
              <a:latin typeface="Arial" panose="020B0604020202020204" pitchFamily="34" charset="0"/>
              <a:cs typeface="Arial" panose="020B0604020202020204" pitchFamily="34" charset="0"/>
              <a:sym typeface="+mn-ea"/>
            </a:endParaRPr>
          </a:p>
          <a:p>
            <a:pPr marL="0" indent="0">
              <a:buNone/>
            </a:pPr>
            <a:r>
              <a:rPr lang="en-IN" altLang="en-US"/>
              <a:t>	}</a:t>
            </a:r>
            <a:endParaRPr lang="en-IN" altLang="en-US"/>
          </a:p>
          <a:p>
            <a:pPr marL="0" indent="0">
              <a:buNone/>
            </a:pPr>
            <a:r>
              <a:rPr lang="en-IN" altLang="en-US"/>
              <a:t>S is start symbol</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9385"/>
            <a:ext cx="10515600" cy="465455"/>
          </a:xfrm>
        </p:spPr>
        <p:txBody>
          <a:bodyPr>
            <a:normAutofit fontScale="90000"/>
          </a:bodyPr>
          <a:p>
            <a:r>
              <a:rPr lang="en-IN" altLang="en-US"/>
              <a:t>Eliminate </a:t>
            </a:r>
            <a:r>
              <a:rPr lang="en-IN" altLang="en-US">
                <a:latin typeface="Times New Roman" panose="02020603050405020304" charset="0"/>
                <a:cs typeface="Times New Roman" panose="02020603050405020304" charset="0"/>
              </a:rPr>
              <a:t>ε-productions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791845"/>
            <a:ext cx="10515600" cy="5385435"/>
          </a:xfrm>
        </p:spPr>
        <p:txBody>
          <a:bodyPr>
            <a:normAutofit lnSpcReduction="20000"/>
          </a:bodyPr>
          <a:p>
            <a:r>
              <a:rPr lang="en-IN" altLang="en-US"/>
              <a:t>Eliminate all </a:t>
            </a:r>
            <a:r>
              <a:rPr lang="en-IN" altLang="en-US">
                <a:latin typeface="Times New Roman" panose="02020603050405020304" charset="0"/>
                <a:cs typeface="Times New Roman" panose="02020603050405020304" charset="0"/>
              </a:rPr>
              <a:t>ε-productions from the grammar</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	</a:t>
            </a:r>
            <a:r>
              <a:rPr lang="en-IN" altLang="en-US">
                <a:sym typeface="+mn-ea"/>
              </a:rPr>
              <a:t>S </a:t>
            </a:r>
            <a:r>
              <a:rPr lang="en-IN" altLang="en-US">
                <a:latin typeface="Arial" panose="020B0604020202020204" pitchFamily="34" charset="0"/>
                <a:cs typeface="Arial" panose="020B0604020202020204" pitchFamily="34" charset="0"/>
                <a:sym typeface="+mn-ea"/>
              </a:rPr>
              <a:t>→ ABCa | bD</a:t>
            </a:r>
            <a:endParaRPr lang="en-IN" altLang="en-US">
              <a:latin typeface="Arial" panose="020B0604020202020204" pitchFamily="34" charset="0"/>
              <a:cs typeface="Arial" panose="020B0604020202020204" pitchFamily="34" charset="0"/>
              <a:sym typeface="+mn-ea"/>
            </a:endParaRPr>
          </a:p>
          <a:p>
            <a:pPr marL="0" indent="0">
              <a:buNone/>
            </a:pPr>
            <a:r>
              <a:rPr lang="en-IN" altLang="en-US">
                <a:sym typeface="+mn-ea"/>
              </a:rPr>
              <a:t>	A </a:t>
            </a:r>
            <a:r>
              <a:rPr lang="en-IN" altLang="en-US">
                <a:latin typeface="Arial" panose="020B0604020202020204" pitchFamily="34" charset="0"/>
                <a:cs typeface="Arial" panose="020B0604020202020204" pitchFamily="34" charset="0"/>
                <a:sym typeface="+mn-ea"/>
              </a:rPr>
              <a:t>→ BC | b</a:t>
            </a:r>
            <a:endParaRPr lang="en-IN" altLang="en-US">
              <a:latin typeface="Arial" panose="020B0604020202020204" pitchFamily="34" charset="0"/>
              <a:cs typeface="Arial" panose="020B0604020202020204" pitchFamily="34" charset="0"/>
              <a:sym typeface="+mn-ea"/>
            </a:endParaRPr>
          </a:p>
          <a:p>
            <a:pPr marL="0" indent="0">
              <a:buNone/>
            </a:pPr>
            <a:r>
              <a:rPr lang="en-IN" altLang="en-US">
                <a:sym typeface="+mn-ea"/>
              </a:rPr>
              <a:t>	B </a:t>
            </a:r>
            <a:r>
              <a:rPr lang="en-IN" altLang="en-US">
                <a:latin typeface="Arial" panose="020B0604020202020204" pitchFamily="34" charset="0"/>
                <a:cs typeface="Arial" panose="020B0604020202020204" pitchFamily="34" charset="0"/>
                <a:sym typeface="+mn-ea"/>
              </a:rPr>
              <a:t>→ b|</a:t>
            </a:r>
            <a:r>
              <a:rPr lang="en-IN" altLang="en-US">
                <a:latin typeface="Times New Roman" panose="02020603050405020304" charset="0"/>
                <a:cs typeface="Times New Roman" panose="02020603050405020304" charset="0"/>
                <a:sym typeface="+mn-ea"/>
              </a:rPr>
              <a:t>ε</a:t>
            </a:r>
            <a:endParaRPr lang="en-IN" altLang="en-US">
              <a:latin typeface="Arial" panose="020B0604020202020204" pitchFamily="34" charset="0"/>
              <a:cs typeface="Arial" panose="020B0604020202020204" pitchFamily="34" charset="0"/>
              <a:sym typeface="+mn-ea"/>
            </a:endParaRPr>
          </a:p>
          <a:p>
            <a:pPr marL="0" indent="0">
              <a:buNone/>
            </a:pPr>
            <a:r>
              <a:rPr lang="en-IN" altLang="en-US">
                <a:sym typeface="+mn-ea"/>
              </a:rPr>
              <a:t>	C </a:t>
            </a:r>
            <a:r>
              <a:rPr lang="en-IN" altLang="en-US">
                <a:latin typeface="Arial" panose="020B0604020202020204" pitchFamily="34" charset="0"/>
                <a:cs typeface="Arial" panose="020B0604020202020204" pitchFamily="34" charset="0"/>
                <a:sym typeface="+mn-ea"/>
              </a:rPr>
              <a:t>→ c|</a:t>
            </a:r>
            <a:r>
              <a:rPr lang="en-IN" altLang="en-US">
                <a:latin typeface="Times New Roman" panose="02020603050405020304" charset="0"/>
                <a:cs typeface="Times New Roman" panose="02020603050405020304" charset="0"/>
                <a:sym typeface="+mn-ea"/>
              </a:rPr>
              <a:t>ε</a:t>
            </a:r>
            <a:endParaRPr lang="en-IN" altLang="en-US">
              <a:latin typeface="Arial" panose="020B0604020202020204" pitchFamily="34" charset="0"/>
              <a:cs typeface="Arial" panose="020B0604020202020204" pitchFamily="34" charset="0"/>
              <a:sym typeface="+mn-ea"/>
            </a:endParaRPr>
          </a:p>
          <a:p>
            <a:pPr marL="0" indent="0">
              <a:buNone/>
            </a:pPr>
            <a:r>
              <a:rPr lang="en-IN" altLang="en-US">
                <a:sym typeface="+mn-ea"/>
              </a:rPr>
              <a:t>	D </a:t>
            </a:r>
            <a:r>
              <a:rPr lang="en-IN" altLang="en-US">
                <a:latin typeface="Arial" panose="020B0604020202020204" pitchFamily="34" charset="0"/>
                <a:cs typeface="Arial" panose="020B0604020202020204" pitchFamily="34" charset="0"/>
                <a:sym typeface="+mn-ea"/>
              </a:rPr>
              <a:t>→ 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Soln:  Step1:</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OV                         NV                          Productions</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a:t>
            </a:r>
            <a:r>
              <a:rPr lang="en-IN" altLang="en-US">
                <a:latin typeface="Times New Roman" panose="02020603050405020304" charset="0"/>
                <a:cs typeface="Times New Roman" panose="02020603050405020304" charset="0"/>
                <a:sym typeface="+mn-ea"/>
              </a:rPr>
              <a:t>ᶲ                               B,C                          B</a:t>
            </a:r>
            <a:r>
              <a:rPr lang="en-IN" altLang="en-US">
                <a:latin typeface="Arial" panose="020B0604020202020204" pitchFamily="34" charset="0"/>
                <a:cs typeface="Arial" panose="020B0604020202020204" pitchFamily="34" charset="0"/>
                <a:sym typeface="+mn-ea"/>
              </a:rPr>
              <a:t>→</a:t>
            </a:r>
            <a:r>
              <a:rPr lang="en-IN" altLang="en-US">
                <a:latin typeface="Times New Roman" panose="02020603050405020304" charset="0"/>
                <a:cs typeface="Times New Roman" panose="02020603050405020304" charset="0"/>
                <a:sym typeface="+mn-ea"/>
              </a:rPr>
              <a:t>ε</a:t>
            </a:r>
            <a:endParaRPr lang="en-IN" altLang="en-US">
              <a:latin typeface="Times New Roman" panose="02020603050405020304" charset="0"/>
              <a:cs typeface="Times New Roman" panose="02020603050405020304" charset="0"/>
              <a:sym typeface="+mn-ea"/>
            </a:endParaRPr>
          </a:p>
          <a:p>
            <a:pPr marL="0" indent="0">
              <a:buNone/>
            </a:pPr>
            <a:r>
              <a:rPr lang="en-IN" altLang="en-US">
                <a:latin typeface="Times New Roman" panose="02020603050405020304" charset="0"/>
                <a:cs typeface="Times New Roman" panose="02020603050405020304" charset="0"/>
                <a:sym typeface="+mn-ea"/>
              </a:rPr>
              <a:t>                                                                                 C</a:t>
            </a:r>
            <a:r>
              <a:rPr lang="en-IN" altLang="en-US">
                <a:latin typeface="Arial" panose="020B0604020202020204" pitchFamily="34" charset="0"/>
                <a:cs typeface="Arial" panose="020B0604020202020204" pitchFamily="34" charset="0"/>
                <a:sym typeface="+mn-ea"/>
              </a:rPr>
              <a:t>→</a:t>
            </a:r>
            <a:r>
              <a:rPr lang="en-IN" altLang="en-US">
                <a:latin typeface="Times New Roman" panose="02020603050405020304" charset="0"/>
                <a:cs typeface="Times New Roman" panose="02020603050405020304" charset="0"/>
                <a:sym typeface="+mn-ea"/>
              </a:rPr>
              <a:t>ε</a:t>
            </a:r>
            <a:endParaRPr lang="en-IN" altLang="en-US">
              <a:latin typeface="Times New Roman" panose="02020603050405020304" charset="0"/>
              <a:cs typeface="Times New Roman" panose="02020603050405020304" charset="0"/>
              <a:sym typeface="+mn-ea"/>
            </a:endParaRPr>
          </a:p>
          <a:p>
            <a:pPr marL="0" indent="0">
              <a:buNone/>
            </a:pPr>
            <a:r>
              <a:rPr lang="en-IN" altLang="en-US">
                <a:latin typeface="Times New Roman" panose="02020603050405020304" charset="0"/>
                <a:cs typeface="Times New Roman" panose="02020603050405020304" charset="0"/>
                <a:sym typeface="+mn-ea"/>
              </a:rPr>
              <a:t>                B,C                          B,C,A                       A</a:t>
            </a:r>
            <a:r>
              <a:rPr lang="en-IN" altLang="en-US">
                <a:latin typeface="Arial" panose="020B0604020202020204" pitchFamily="34" charset="0"/>
                <a:cs typeface="Arial" panose="020B0604020202020204" pitchFamily="34" charset="0"/>
                <a:sym typeface="+mn-ea"/>
              </a:rPr>
              <a:t>→BC</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B,C,A                   B,C,A                    </a:t>
            </a:r>
            <a:endParaRPr lang="en-IN" altLang="en-US">
              <a:latin typeface="Arial" panose="020B0604020202020204" pitchFamily="34" charset="0"/>
              <a:cs typeface="Arial" panose="020B0604020202020204" pitchFamily="34" charset="0"/>
              <a:sym typeface="+mn-ea"/>
            </a:endParaRPr>
          </a:p>
          <a:p>
            <a:pPr marL="0" indent="0">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6860"/>
            <a:ext cx="10515600" cy="6581140"/>
          </a:xfrm>
        </p:spPr>
        <p:txBody>
          <a:bodyPr>
            <a:normAutofit fontScale="60000"/>
          </a:bodyPr>
          <a:p>
            <a:pPr marL="0" indent="0">
              <a:buNone/>
            </a:pPr>
            <a:r>
              <a:rPr lang="en-IN" altLang="en-US"/>
              <a:t>Step2:   Construction of P'</a:t>
            </a:r>
            <a:endParaRPr lang="en-IN" altLang="en-US"/>
          </a:p>
          <a:p>
            <a:pPr marL="0" indent="0">
              <a:buNone/>
            </a:pPr>
            <a:endParaRPr lang="en-IN" altLang="en-US"/>
          </a:p>
          <a:p>
            <a:pPr marL="0" indent="0">
              <a:buNone/>
            </a:pPr>
            <a:r>
              <a:rPr lang="en-IN" altLang="en-US"/>
              <a:t>            Productions                                             Resulting Productions(P')</a:t>
            </a:r>
            <a:endParaRPr lang="en-IN" altLang="en-US"/>
          </a:p>
          <a:p>
            <a:pPr marL="0" indent="0">
              <a:buNone/>
            </a:pPr>
            <a:r>
              <a:rPr lang="en-IN" altLang="en-US"/>
              <a:t>  S</a:t>
            </a:r>
            <a:r>
              <a:rPr lang="en-IN" altLang="en-US">
                <a:latin typeface="Arial" panose="020B0604020202020204" pitchFamily="34" charset="0"/>
                <a:cs typeface="Arial" panose="020B0604020202020204" pitchFamily="34" charset="0"/>
              </a:rPr>
              <a:t>→ABCa                          S</a:t>
            </a:r>
            <a:r>
              <a:rPr lang="en-IN" altLang="en-US">
                <a:latin typeface="Arial" panose="020B0604020202020204" pitchFamily="34" charset="0"/>
                <a:cs typeface="Arial" panose="020B0604020202020204" pitchFamily="34" charset="0"/>
                <a:sym typeface="+mn-ea"/>
              </a:rPr>
              <a:t>→ABCa|BCa|ACa|ABa|Ca|Aa|Ba|a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S</a:t>
            </a:r>
            <a:r>
              <a:rPr lang="en-IN" altLang="en-US">
                <a:latin typeface="Arial" panose="020B0604020202020204" pitchFamily="34" charset="0"/>
                <a:cs typeface="Arial" panose="020B0604020202020204" pitchFamily="34" charset="0"/>
                <a:sym typeface="+mn-ea"/>
              </a:rPr>
              <a:t>→bD                                S→bD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A</a:t>
            </a:r>
            <a:r>
              <a:rPr lang="en-IN" altLang="en-US">
                <a:latin typeface="Arial" panose="020B0604020202020204" pitchFamily="34" charset="0"/>
                <a:cs typeface="Arial" panose="020B0604020202020204" pitchFamily="34" charset="0"/>
                <a:sym typeface="+mn-ea"/>
              </a:rPr>
              <a:t>→BC|b                             A→BC|B|C|b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B</a:t>
            </a:r>
            <a:r>
              <a:rPr lang="en-IN" altLang="en-US">
                <a:latin typeface="Arial" panose="020B0604020202020204" pitchFamily="34" charset="0"/>
                <a:cs typeface="Arial" panose="020B0604020202020204" pitchFamily="34" charset="0"/>
                <a:sym typeface="+mn-ea"/>
              </a:rPr>
              <a:t>→b|</a:t>
            </a:r>
            <a:r>
              <a:rPr lang="en-IN" altLang="en-US">
                <a:latin typeface="Times New Roman" panose="02020603050405020304" charset="0"/>
                <a:cs typeface="Times New Roman" panose="02020603050405020304" charset="0"/>
                <a:sym typeface="+mn-ea"/>
              </a:rPr>
              <a:t>ε                                    B</a:t>
            </a:r>
            <a:r>
              <a:rPr lang="en-IN" altLang="en-US">
                <a:latin typeface="Arial" panose="020B0604020202020204" pitchFamily="34" charset="0"/>
                <a:cs typeface="Arial" panose="020B0604020202020204" pitchFamily="34" charset="0"/>
                <a:sym typeface="+mn-ea"/>
              </a:rPr>
              <a:t>→b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C</a:t>
            </a:r>
            <a:r>
              <a:rPr lang="en-IN" altLang="en-US">
                <a:latin typeface="Arial" panose="020B0604020202020204" pitchFamily="34" charset="0"/>
                <a:cs typeface="Arial" panose="020B0604020202020204" pitchFamily="34" charset="0"/>
                <a:sym typeface="+mn-ea"/>
              </a:rPr>
              <a:t>→c|</a:t>
            </a:r>
            <a:r>
              <a:rPr lang="en-IN" altLang="en-US">
                <a:latin typeface="Times New Roman" panose="02020603050405020304" charset="0"/>
                <a:cs typeface="Times New Roman" panose="02020603050405020304" charset="0"/>
                <a:sym typeface="+mn-ea"/>
              </a:rPr>
              <a:t>ε                                    C</a:t>
            </a:r>
            <a:r>
              <a:rPr lang="en-IN" altLang="en-US">
                <a:latin typeface="Arial" panose="020B0604020202020204" pitchFamily="34" charset="0"/>
                <a:cs typeface="Arial" panose="020B0604020202020204" pitchFamily="34" charset="0"/>
                <a:sym typeface="+mn-ea"/>
              </a:rPr>
              <a:t>→c</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D</a:t>
            </a:r>
            <a:r>
              <a:rPr lang="en-IN" altLang="en-US">
                <a:latin typeface="Arial" panose="020B0604020202020204" pitchFamily="34" charset="0"/>
                <a:cs typeface="Arial" panose="020B0604020202020204" pitchFamily="34" charset="0"/>
                <a:sym typeface="+mn-ea"/>
              </a:rPr>
              <a:t>→d                                   D→d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Grammar G'=(V',T',P',S)</a:t>
            </a:r>
            <a:endParaRPr lang="en-IN" altLang="en-US">
              <a:latin typeface="Times New Roman" panose="02020603050405020304" charset="0"/>
              <a:cs typeface="Times New Roman" panose="02020603050405020304" charset="0"/>
              <a:sym typeface="+mn-ea"/>
            </a:endParaRPr>
          </a:p>
          <a:p>
            <a:pPr marL="0" indent="0">
              <a:buNone/>
            </a:pPr>
            <a:r>
              <a:rPr lang="en-IN" altLang="en-US">
                <a:latin typeface="Times New Roman" panose="02020603050405020304" charset="0"/>
                <a:cs typeface="Times New Roman" panose="02020603050405020304" charset="0"/>
                <a:sym typeface="+mn-ea"/>
              </a:rPr>
              <a:t>V'={S,A,B,C,D}   T'={a,b,c,d}</a:t>
            </a:r>
            <a:endParaRPr lang="en-IN" altLang="en-US">
              <a:latin typeface="Times New Roman" panose="02020603050405020304" charset="0"/>
              <a:cs typeface="Times New Roman" panose="02020603050405020304" charset="0"/>
              <a:sym typeface="+mn-ea"/>
            </a:endParaRPr>
          </a:p>
          <a:p>
            <a:pPr marL="0" indent="0">
              <a:buNone/>
            </a:pPr>
            <a:r>
              <a:rPr lang="en-IN" altLang="en-US">
                <a:latin typeface="Times New Roman" panose="02020603050405020304" charset="0"/>
                <a:cs typeface="Times New Roman" panose="02020603050405020304" charset="0"/>
                <a:sym typeface="+mn-ea"/>
              </a:rPr>
              <a:t>P'= {   </a:t>
            </a:r>
            <a:r>
              <a:rPr lang="en-IN" altLang="en-US">
                <a:latin typeface="Arial" panose="020B0604020202020204" pitchFamily="34" charset="0"/>
                <a:cs typeface="Arial" panose="020B0604020202020204" pitchFamily="34" charset="0"/>
                <a:sym typeface="+mn-ea"/>
              </a:rPr>
              <a:t>S</a:t>
            </a:r>
            <a:r>
              <a:rPr lang="en-IN" altLang="en-US">
                <a:latin typeface="Arial" panose="020B0604020202020204" pitchFamily="34" charset="0"/>
                <a:cs typeface="Arial" panose="020B0604020202020204" pitchFamily="34" charset="0"/>
                <a:sym typeface="+mn-ea"/>
              </a:rPr>
              <a:t>→ABCa|BCa|ACa|ABa|Ca|Aa|Ba|a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	</a:t>
            </a:r>
            <a:r>
              <a:rPr lang="en-IN" altLang="en-US">
                <a:latin typeface="Arial" panose="020B0604020202020204" pitchFamily="34" charset="0"/>
                <a:cs typeface="Arial" panose="020B0604020202020204" pitchFamily="34" charset="0"/>
                <a:sym typeface="+mn-ea"/>
              </a:rPr>
              <a:t>A→BC|B|C|b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B</a:t>
            </a:r>
            <a:r>
              <a:rPr lang="en-IN" altLang="en-US">
                <a:latin typeface="Arial" panose="020B0604020202020204" pitchFamily="34" charset="0"/>
                <a:cs typeface="Arial" panose="020B0604020202020204" pitchFamily="34" charset="0"/>
                <a:sym typeface="+mn-ea"/>
              </a:rPr>
              <a:t>→b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C</a:t>
            </a:r>
            <a:r>
              <a:rPr lang="en-IN" altLang="en-US">
                <a:latin typeface="Arial" panose="020B0604020202020204" pitchFamily="34" charset="0"/>
                <a:cs typeface="Arial" panose="020B0604020202020204" pitchFamily="34" charset="0"/>
                <a:sym typeface="+mn-ea"/>
              </a:rPr>
              <a:t>→c</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Times New Roman" panose="02020603050405020304" charset="0"/>
                <a:cs typeface="Times New Roman" panose="02020603050405020304" charset="0"/>
                <a:sym typeface="+mn-ea"/>
              </a:rPr>
              <a:t>	</a:t>
            </a:r>
            <a:r>
              <a:rPr lang="en-IN" altLang="en-US">
                <a:latin typeface="Arial" panose="020B0604020202020204" pitchFamily="34" charset="0"/>
                <a:cs typeface="Arial" panose="020B0604020202020204" pitchFamily="34" charset="0"/>
                <a:sym typeface="+mn-ea"/>
              </a:rPr>
              <a:t> D→d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S is the start symbol</a:t>
            </a:r>
            <a:endParaRPr lang="en-IN" altLang="en-US">
              <a:latin typeface="Arial" panose="020B0604020202020204" pitchFamily="34" charset="0"/>
              <a:cs typeface="Arial" panose="020B0604020202020204" pitchFamily="34" charset="0"/>
              <a:sym typeface="+mn-ea"/>
            </a:endParaRPr>
          </a:p>
          <a:p>
            <a:pPr marL="0" indent="0">
              <a:buNone/>
            </a:pPr>
            <a:endParaRPr lang="en-IN" altLang="en-US">
              <a:latin typeface="Times New Roman" panose="02020603050405020304" charset="0"/>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0805"/>
            <a:ext cx="10515600" cy="545465"/>
          </a:xfrm>
        </p:spPr>
        <p:txBody>
          <a:bodyPr>
            <a:normAutofit fontScale="90000"/>
          </a:bodyPr>
          <a:p>
            <a:r>
              <a:rPr lang="en-IN" altLang="en-US"/>
              <a:t>Eliminate Unit productions</a:t>
            </a:r>
            <a:endParaRPr lang="en-IN" altLang="en-US"/>
          </a:p>
        </p:txBody>
      </p:sp>
      <p:sp>
        <p:nvSpPr>
          <p:cNvPr id="3" name="Content Placeholder 2"/>
          <p:cNvSpPr>
            <a:spLocks noGrp="1"/>
          </p:cNvSpPr>
          <p:nvPr>
            <p:ph idx="1"/>
          </p:nvPr>
        </p:nvSpPr>
        <p:spPr>
          <a:xfrm>
            <a:off x="838200" y="747395"/>
            <a:ext cx="10515600" cy="5429885"/>
          </a:xfrm>
        </p:spPr>
        <p:txBody>
          <a:bodyPr/>
          <a:p>
            <a:r>
              <a:rPr lang="en-IN" altLang="en-US"/>
              <a:t>Consider A</a:t>
            </a:r>
            <a:r>
              <a:rPr lang="en-IN" altLang="en-US">
                <a:latin typeface="Arial" panose="020B0604020202020204" pitchFamily="34" charset="0"/>
                <a:cs typeface="Arial" panose="020B0604020202020204" pitchFamily="34" charset="0"/>
                <a:sym typeface="+mn-ea"/>
              </a:rPr>
              <a:t> →B the left hand side and right hand side of the production contains only one variable such productions are called unit productions</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Ex: Eliminate all unit productions from the grammar</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S→AB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A</a:t>
            </a:r>
            <a:r>
              <a:rPr lang="en-IN" altLang="en-US">
                <a:latin typeface="Arial" panose="020B0604020202020204" pitchFamily="34" charset="0"/>
                <a:cs typeface="Arial" panose="020B0604020202020204" pitchFamily="34" charset="0"/>
                <a:sym typeface="+mn-ea"/>
              </a:rPr>
              <a:t>→a</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B→C|b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C→D</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D→E|bc</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sym typeface="+mn-ea"/>
              </a:rPr>
              <a:t>	E→d|Ab</a:t>
            </a:r>
            <a:endParaRPr lang="en-IN" altLang="en-US">
              <a:latin typeface="Arial" panose="020B0604020202020204" pitchFamily="34" charset="0"/>
              <a:cs typeface="Arial" panose="020B0604020202020204" pitchFamily="34" charset="0"/>
              <a:sym typeface="+mn-ea"/>
            </a:endParaRPr>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7665" y="116840"/>
            <a:ext cx="9144000" cy="394970"/>
          </a:xfrm>
        </p:spPr>
        <p:txBody>
          <a:bodyPr>
            <a:normAutofit fontScale="80000"/>
          </a:bodyPr>
          <a:lstStyle/>
          <a:p>
            <a:r>
              <a:rPr lang="en-IN" altLang="en-US"/>
              <a:t>Context Free Grammars</a:t>
            </a:r>
            <a:endParaRPr lang="en-IN" altLang="en-US"/>
          </a:p>
        </p:txBody>
      </p:sp>
      <p:sp>
        <p:nvSpPr>
          <p:cNvPr id="4" name="Text Box 3"/>
          <p:cNvSpPr txBox="1"/>
          <p:nvPr/>
        </p:nvSpPr>
        <p:spPr>
          <a:xfrm>
            <a:off x="1361440" y="1129665"/>
            <a:ext cx="9683115" cy="5354320"/>
          </a:xfrm>
          <a:prstGeom prst="rect">
            <a:avLst/>
          </a:prstGeom>
          <a:noFill/>
        </p:spPr>
        <p:txBody>
          <a:bodyPr wrap="square" rtlCol="0">
            <a:spAutoFit/>
          </a:bodyPr>
          <a:p>
            <a:r>
              <a:rPr lang="en-IN" altLang="en-US"/>
              <a:t>Consider palindrome</a:t>
            </a:r>
            <a:endParaRPr lang="en-IN" altLang="en-US"/>
          </a:p>
          <a:p>
            <a:r>
              <a:rPr lang="en-IN" altLang="en-US"/>
              <a:t>wCw</a:t>
            </a:r>
            <a:r>
              <a:rPr lang="en-IN" altLang="en-US" baseline="30000"/>
              <a:t>R</a:t>
            </a:r>
            <a:r>
              <a:rPr lang="en-IN" altLang="en-US"/>
              <a:t> </a:t>
            </a:r>
            <a:endParaRPr lang="en-IN" altLang="en-US"/>
          </a:p>
          <a:p>
            <a:r>
              <a:rPr lang="en-IN" altLang="en-US"/>
              <a:t>A palindrome is not regular</a:t>
            </a:r>
            <a:endParaRPr lang="en-IN" altLang="en-US"/>
          </a:p>
          <a:p>
            <a:pPr marL="285750" indent="-285750">
              <a:buFont typeface="Arial" panose="020B0604020202020204" pitchFamily="34" charset="0"/>
              <a:buChar char="•"/>
            </a:pPr>
            <a:r>
              <a:rPr lang="en-IN" altLang="en-US"/>
              <a:t>If a string is a palindrome it must begin and end with the same symbol.Further if first and last symbol are removed then the resulting symbol is also a palindrome.</a:t>
            </a:r>
            <a:endParaRPr lang="en-IN" altLang="en-US"/>
          </a:p>
          <a:p>
            <a:pPr marL="285750" indent="-285750">
              <a:buFont typeface="Arial" panose="020B0604020202020204" pitchFamily="34" charset="0"/>
              <a:buChar char="•"/>
            </a:pPr>
            <a:r>
              <a:rPr lang="en-IN" altLang="en-US"/>
              <a:t>A context freee grammar is a formal notation for expressing such recursive definitions of languages.</a:t>
            </a:r>
            <a:endParaRPr lang="en-IN" altLang="en-US"/>
          </a:p>
          <a:p>
            <a:pPr marL="285750" indent="-285750">
              <a:buFont typeface="Arial" panose="020B0604020202020204" pitchFamily="34" charset="0"/>
              <a:buChar char="•"/>
            </a:pPr>
            <a:r>
              <a:rPr lang="en-IN" altLang="en-US"/>
              <a:t>A grammar consists of one or more variables that represent classes of strings i.e language</a:t>
            </a:r>
            <a:endParaRPr lang="en-IN" altLang="en-US"/>
          </a:p>
          <a:p>
            <a:pPr marL="285750" indent="-285750">
              <a:buFont typeface="Arial" panose="020B0604020202020204" pitchFamily="34" charset="0"/>
              <a:buChar char="•"/>
            </a:pPr>
            <a:r>
              <a:rPr lang="en-IN" altLang="en-US"/>
              <a:t>Ex: variable P represents a set of palindrome  in class of strings forming the language. These are rules that say how the strings in each class are constructed.</a:t>
            </a:r>
            <a:endParaRPr lang="en-IN" altLang="en-US"/>
          </a:p>
          <a:p>
            <a:pPr marL="285750" indent="-285750">
              <a:buFont typeface="Arial" panose="020B0604020202020204" pitchFamily="34" charset="0"/>
              <a:buChar char="•"/>
            </a:pPr>
            <a:r>
              <a:rPr lang="en-IN" altLang="en-US"/>
              <a:t>Ex: the rules that define the palindromes expressed in the context free grammar notation</a:t>
            </a:r>
            <a:endParaRPr lang="en-IN" altLang="en-US"/>
          </a:p>
          <a:p>
            <a:pPr indent="0">
              <a:buFont typeface="Arial" panose="020B0604020202020204" pitchFamily="34" charset="0"/>
              <a:buNone/>
            </a:pPr>
            <a:r>
              <a:rPr lang="en-IN" altLang="en-US"/>
              <a:t>	1. P </a:t>
            </a:r>
            <a:r>
              <a:rPr lang="en-IN" altLang="en-US">
                <a:latin typeface="Arial" panose="020B0604020202020204" pitchFamily="34" charset="0"/>
                <a:cs typeface="Arial" panose="020B0604020202020204" pitchFamily="34" charset="0"/>
              </a:rPr>
              <a:t>→</a:t>
            </a:r>
            <a:r>
              <a:rPr lang="en-IN" altLang="en-US">
                <a:latin typeface="Times New Roman" panose="02020603050405020304" charset="0"/>
                <a:cs typeface="Times New Roman" panose="02020603050405020304" charset="0"/>
              </a:rPr>
              <a:t>Є</a:t>
            </a:r>
            <a:endParaRPr lang="en-IN" altLang="en-US">
              <a:latin typeface="Times New Roman" panose="02020603050405020304" charset="0"/>
              <a:cs typeface="Times New Roman" panose="02020603050405020304" charset="0"/>
            </a:endParaRPr>
          </a:p>
          <a:p>
            <a:pPr indent="0">
              <a:buFont typeface="Arial" panose="020B0604020202020204" pitchFamily="34" charset="0"/>
              <a:buNone/>
            </a:pPr>
            <a:r>
              <a:rPr lang="en-IN" altLang="en-US">
                <a:latin typeface="Times New Roman" panose="02020603050405020304" charset="0"/>
                <a:cs typeface="Times New Roman" panose="02020603050405020304" charset="0"/>
              </a:rPr>
              <a:t>	2. P</a:t>
            </a:r>
            <a:r>
              <a:rPr lang="en-IN" altLang="en-US">
                <a:latin typeface="Arial" panose="020B0604020202020204" pitchFamily="34" charset="0"/>
                <a:cs typeface="Arial" panose="020B0604020202020204" pitchFamily="34" charset="0"/>
              </a:rPr>
              <a:t>→</a:t>
            </a:r>
            <a:r>
              <a:rPr lang="en-IN" altLang="en-US">
                <a:latin typeface="Times New Roman" panose="02020603050405020304" charset="0"/>
                <a:cs typeface="Times New Roman" panose="02020603050405020304" charset="0"/>
              </a:rPr>
              <a:t>0</a:t>
            </a:r>
            <a:endParaRPr lang="en-IN" altLang="en-US">
              <a:latin typeface="Times New Roman" panose="02020603050405020304" charset="0"/>
              <a:cs typeface="Times New Roman" panose="02020603050405020304" charset="0"/>
            </a:endParaRPr>
          </a:p>
          <a:p>
            <a:pPr indent="0">
              <a:buFont typeface="Arial" panose="020B0604020202020204" pitchFamily="34" charset="0"/>
              <a:buNone/>
            </a:pPr>
            <a:r>
              <a:rPr lang="en-IN" altLang="en-US">
                <a:latin typeface="Times New Roman" panose="02020603050405020304" charset="0"/>
                <a:cs typeface="Times New Roman" panose="02020603050405020304" charset="0"/>
              </a:rPr>
              <a:t>	3. P</a:t>
            </a:r>
            <a:r>
              <a:rPr lang="en-IN" altLang="en-US">
                <a:latin typeface="Arial" panose="020B0604020202020204" pitchFamily="34" charset="0"/>
                <a:cs typeface="Arial" panose="020B0604020202020204" pitchFamily="34" charset="0"/>
              </a:rPr>
              <a:t>→1</a:t>
            </a:r>
            <a:endParaRPr lang="en-IN" altLang="en-US">
              <a:latin typeface="Arial" panose="020B0604020202020204" pitchFamily="34" charset="0"/>
              <a:cs typeface="Arial" panose="020B0604020202020204" pitchFamily="34" charset="0"/>
            </a:endParaRPr>
          </a:p>
          <a:p>
            <a:pPr indent="0">
              <a:buFont typeface="Arial" panose="020B0604020202020204" pitchFamily="34" charset="0"/>
              <a:buNone/>
            </a:pPr>
            <a:r>
              <a:rPr lang="en-IN" altLang="en-US">
                <a:latin typeface="Arial" panose="020B0604020202020204" pitchFamily="34" charset="0"/>
                <a:cs typeface="Arial" panose="020B0604020202020204" pitchFamily="34" charset="0"/>
              </a:rPr>
              <a:t>	4. P </a:t>
            </a:r>
            <a:r>
              <a:rPr lang="en-IN" altLang="en-US">
                <a:latin typeface="Arial" panose="020B0604020202020204" pitchFamily="34" charset="0"/>
                <a:cs typeface="Arial" panose="020B0604020202020204" pitchFamily="34" charset="0"/>
                <a:sym typeface="+mn-ea"/>
              </a:rPr>
              <a:t>→0P0</a:t>
            </a:r>
            <a:endParaRPr lang="en-IN" altLang="en-US">
              <a:latin typeface="Arial" panose="020B0604020202020204" pitchFamily="34" charset="0"/>
              <a:cs typeface="Arial" panose="020B0604020202020204" pitchFamily="34" charset="0"/>
              <a:sym typeface="+mn-ea"/>
            </a:endParaRPr>
          </a:p>
          <a:p>
            <a:pPr indent="0">
              <a:buFont typeface="Arial" panose="020B0604020202020204" pitchFamily="34" charset="0"/>
              <a:buNone/>
            </a:pPr>
            <a:r>
              <a:rPr lang="en-IN" altLang="en-US">
                <a:latin typeface="Arial" panose="020B0604020202020204" pitchFamily="34" charset="0"/>
                <a:cs typeface="Arial" panose="020B0604020202020204" pitchFamily="34" charset="0"/>
                <a:sym typeface="+mn-ea"/>
              </a:rPr>
              <a:t>	5. P → 1P1</a:t>
            </a:r>
            <a:endParaRPr lang="en-IN" altLang="en-US">
              <a:latin typeface="Arial" panose="020B0604020202020204" pitchFamily="34" charset="0"/>
              <a:cs typeface="Arial" panose="020B0604020202020204" pitchFamily="34" charset="0"/>
              <a:sym typeface="+mn-ea"/>
            </a:endParaRPr>
          </a:p>
          <a:p>
            <a:pPr indent="0">
              <a:buFont typeface="Arial" panose="020B0604020202020204" pitchFamily="34" charset="0"/>
              <a:buNone/>
            </a:pPr>
            <a:endParaRPr lang="en-IN" altLang="en-US">
              <a:latin typeface="Times New Roman" panose="02020603050405020304" charset="0"/>
              <a:cs typeface="Times New Roman" panose="02020603050405020304" charset="0"/>
            </a:endParaRPr>
          </a:p>
          <a:p>
            <a:pPr indent="0">
              <a:buFont typeface="Arial" panose="020B0604020202020204" pitchFamily="34" charset="0"/>
              <a:buNone/>
            </a:pP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0"/>
            <a:ext cx="10515600" cy="6717030"/>
          </a:xfrm>
        </p:spPr>
        <p:txBody>
          <a:bodyPr>
            <a:normAutofit fontScale="50000"/>
          </a:bodyPr>
          <a:p>
            <a:r>
              <a:rPr lang="en-IN" altLang="en-US"/>
              <a:t>Unit productions of the grammar G are </a:t>
            </a:r>
            <a:endParaRPr lang="en-IN" altLang="en-US"/>
          </a:p>
          <a:p>
            <a:pPr marL="0" indent="0">
              <a:buNone/>
            </a:pPr>
            <a:r>
              <a:rPr lang="en-IN" altLang="en-US"/>
              <a:t>	B</a:t>
            </a:r>
            <a:r>
              <a:rPr lang="en-IN" altLang="en-US">
                <a:latin typeface="Arial" panose="020B0604020202020204" pitchFamily="34" charset="0"/>
                <a:cs typeface="Arial" panose="020B0604020202020204" pitchFamily="34" charset="0"/>
                <a:sym typeface="+mn-ea"/>
              </a:rPr>
              <a:t>→C</a:t>
            </a:r>
            <a:endParaRPr lang="en-IN" altLang="en-US">
              <a:latin typeface="Arial" panose="020B0604020202020204" pitchFamily="34" charset="0"/>
              <a:cs typeface="Arial" panose="020B0604020202020204" pitchFamily="34" charset="0"/>
              <a:sym typeface="+mn-ea"/>
            </a:endParaRPr>
          </a:p>
          <a:p>
            <a:pPr marL="0" indent="0">
              <a:buNone/>
            </a:pPr>
            <a:r>
              <a:rPr lang="en-IN" altLang="en-US"/>
              <a:t>	C</a:t>
            </a:r>
            <a:r>
              <a:rPr lang="en-IN" altLang="en-US">
                <a:latin typeface="Arial" panose="020B0604020202020204" pitchFamily="34" charset="0"/>
                <a:cs typeface="Arial" panose="020B0604020202020204" pitchFamily="34" charset="0"/>
                <a:sym typeface="+mn-ea"/>
              </a:rPr>
              <a:t>→D</a:t>
            </a:r>
            <a:endParaRPr lang="en-IN" altLang="en-US">
              <a:latin typeface="Arial" panose="020B0604020202020204" pitchFamily="34" charset="0"/>
              <a:cs typeface="Arial" panose="020B0604020202020204" pitchFamily="34" charset="0"/>
              <a:sym typeface="+mn-ea"/>
            </a:endParaRPr>
          </a:p>
          <a:p>
            <a:pPr marL="0" indent="0">
              <a:buNone/>
            </a:pPr>
            <a:r>
              <a:rPr lang="en-IN" altLang="en-US"/>
              <a:t>	D</a:t>
            </a:r>
            <a:r>
              <a:rPr lang="en-IN" altLang="en-US">
                <a:latin typeface="Arial" panose="020B0604020202020204" pitchFamily="34" charset="0"/>
                <a:cs typeface="Arial" panose="020B0604020202020204" pitchFamily="34" charset="0"/>
                <a:sym typeface="+mn-ea"/>
              </a:rPr>
              <a:t>→E</a:t>
            </a:r>
            <a:endParaRPr lang="en-IN" altLang="en-US">
              <a:latin typeface="Arial" panose="020B0604020202020204" pitchFamily="34" charset="0"/>
              <a:cs typeface="Arial" panose="020B0604020202020204" pitchFamily="34" charset="0"/>
              <a:sym typeface="+mn-ea"/>
            </a:endParaRPr>
          </a:p>
          <a:p>
            <a:pPr marL="0" indent="0">
              <a:buNone/>
            </a:pPr>
            <a:r>
              <a:rPr lang="en-IN" altLang="en-US"/>
              <a:t>    dependency graph</a:t>
            </a:r>
            <a:endParaRPr lang="en-IN" altLang="en-US"/>
          </a:p>
          <a:p>
            <a:pPr marL="0" indent="0">
              <a:buNone/>
            </a:pPr>
            <a:r>
              <a:rPr lang="en-IN" altLang="en-US"/>
              <a:t>	</a:t>
            </a: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r>
              <a:rPr lang="en-IN" altLang="en-US"/>
              <a:t>It is clear that D</a:t>
            </a:r>
            <a:r>
              <a:rPr lang="en-IN" altLang="en-US">
                <a:latin typeface="Arial" panose="020B0604020202020204" pitchFamily="34" charset="0"/>
                <a:cs typeface="Arial" panose="020B0604020202020204" pitchFamily="34" charset="0"/>
              </a:rPr>
              <a:t>→E so all unit productions generated from E also can be generated from D</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	</a:t>
            </a:r>
            <a:endParaRPr lang="en-IN" altLang="en-US">
              <a:latin typeface="Arial" panose="020B0604020202020204" pitchFamily="34" charset="0"/>
              <a:cs typeface="Arial" panose="020B0604020202020204" pitchFamily="34" charset="0"/>
            </a:endParaRPr>
          </a:p>
          <a:p>
            <a:pPr marL="0" indent="0">
              <a:buNone/>
            </a:pP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	E</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D</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D</a:t>
            </a:r>
            <a:r>
              <a:rPr lang="en-IN" altLang="en-US">
                <a:latin typeface="Arial" panose="020B0604020202020204" pitchFamily="34" charset="0"/>
                <a:cs typeface="Arial" panose="020B0604020202020204" pitchFamily="34" charset="0"/>
                <a:sym typeface="+mn-ea"/>
              </a:rPr>
              <a:t>→bC</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D</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non unit productions from E can also be generated from C</a:t>
            </a:r>
            <a:endParaRPr lang="en-IN" altLang="en-US">
              <a:latin typeface="Arial" panose="020B0604020202020204" pitchFamily="34" charset="0"/>
              <a:cs typeface="Arial" panose="020B0604020202020204" pitchFamily="34" charset="0"/>
            </a:endParaRPr>
          </a:p>
          <a:p>
            <a:pPr marL="0" indent="0">
              <a:buNone/>
            </a:pPr>
            <a:r>
              <a:rPr lang="en-IN" altLang="en-US">
                <a:latin typeface="Arial" panose="020B0604020202020204" pitchFamily="34" charset="0"/>
                <a:cs typeface="Arial" panose="020B0604020202020204" pitchFamily="34" charset="0"/>
              </a:rPr>
              <a:t>	C</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C</a:t>
            </a:r>
            <a:r>
              <a:rPr lang="en-IN" altLang="en-US">
                <a:latin typeface="Arial" panose="020B0604020202020204" pitchFamily="34" charset="0"/>
                <a:cs typeface="Arial" panose="020B0604020202020204" pitchFamily="34" charset="0"/>
                <a:sym typeface="+mn-ea"/>
              </a:rPr>
              <a:t>→bC</a:t>
            </a:r>
            <a:endParaRPr lang="en-IN" altLang="en-US">
              <a:latin typeface="Arial" panose="020B0604020202020204" pitchFamily="34" charset="0"/>
              <a:cs typeface="Arial" panose="020B0604020202020204" pitchFamily="34" charset="0"/>
              <a:sym typeface="+mn-ea"/>
            </a:endParaRPr>
          </a:p>
          <a:p>
            <a:pPr marL="0" indent="0">
              <a:buNone/>
            </a:pPr>
            <a:r>
              <a:rPr lang="en-IN" altLang="en-US">
                <a:latin typeface="Arial" panose="020B0604020202020204" pitchFamily="34" charset="0"/>
                <a:cs typeface="Arial" panose="020B0604020202020204" pitchFamily="34" charset="0"/>
              </a:rPr>
              <a:t>	C</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endParaRPr>
          </a:p>
        </p:txBody>
      </p:sp>
      <p:sp>
        <p:nvSpPr>
          <p:cNvPr id="4" name="Oval 3"/>
          <p:cNvSpPr/>
          <p:nvPr/>
        </p:nvSpPr>
        <p:spPr>
          <a:xfrm>
            <a:off x="1939925" y="1718310"/>
            <a:ext cx="711835" cy="7804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IN" altLang="en-US"/>
              <a:t>B</a:t>
            </a:r>
            <a:endParaRPr lang="en-IN" altLang="en-US"/>
          </a:p>
        </p:txBody>
      </p:sp>
      <p:cxnSp>
        <p:nvCxnSpPr>
          <p:cNvPr id="7" name="Straight Arrow Connector 6"/>
          <p:cNvCxnSpPr>
            <a:stCxn id="4" idx="6"/>
          </p:cNvCxnSpPr>
          <p:nvPr/>
        </p:nvCxnSpPr>
        <p:spPr>
          <a:xfrm flipV="1">
            <a:off x="2651760" y="2085975"/>
            <a:ext cx="1033145" cy="114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Oval 7"/>
          <p:cNvSpPr/>
          <p:nvPr/>
        </p:nvSpPr>
        <p:spPr>
          <a:xfrm>
            <a:off x="3684905" y="1718310"/>
            <a:ext cx="711835" cy="7804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IN" altLang="en-US"/>
              <a:t>C</a:t>
            </a:r>
            <a:endParaRPr lang="en-IN" altLang="en-US"/>
          </a:p>
        </p:txBody>
      </p:sp>
      <p:sp>
        <p:nvSpPr>
          <p:cNvPr id="9" name="Oval 8"/>
          <p:cNvSpPr/>
          <p:nvPr/>
        </p:nvSpPr>
        <p:spPr>
          <a:xfrm>
            <a:off x="5474335" y="1718310"/>
            <a:ext cx="711835" cy="7804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IN" altLang="en-US"/>
              <a:t>D</a:t>
            </a:r>
            <a:endParaRPr lang="en-IN" altLang="en-US"/>
          </a:p>
        </p:txBody>
      </p:sp>
      <p:cxnSp>
        <p:nvCxnSpPr>
          <p:cNvPr id="10" name="Straight Arrow Connector 9"/>
          <p:cNvCxnSpPr/>
          <p:nvPr/>
        </p:nvCxnSpPr>
        <p:spPr>
          <a:xfrm flipV="1">
            <a:off x="4396740" y="2085975"/>
            <a:ext cx="1033145" cy="114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Oval 10"/>
          <p:cNvSpPr/>
          <p:nvPr/>
        </p:nvSpPr>
        <p:spPr>
          <a:xfrm>
            <a:off x="7219315" y="1718310"/>
            <a:ext cx="711835" cy="7804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IN" altLang="en-US"/>
              <a:t>E</a:t>
            </a:r>
            <a:endParaRPr lang="en-IN" altLang="en-US"/>
          </a:p>
        </p:txBody>
      </p:sp>
      <p:cxnSp>
        <p:nvCxnSpPr>
          <p:cNvPr id="12" name="Straight Arrow Connector 11"/>
          <p:cNvCxnSpPr/>
          <p:nvPr/>
        </p:nvCxnSpPr>
        <p:spPr>
          <a:xfrm flipV="1">
            <a:off x="6186170" y="2074545"/>
            <a:ext cx="1033145" cy="114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2710"/>
            <a:ext cx="10515600" cy="6084570"/>
          </a:xfrm>
        </p:spPr>
        <p:txBody>
          <a:bodyPr>
            <a:normAutofit lnSpcReduction="20000"/>
          </a:bodyPr>
          <a:p>
            <a:pPr marL="0" indent="0">
              <a:buNone/>
            </a:pPr>
            <a:r>
              <a:rPr lang="en-IN" altLang="en-US"/>
              <a:t>similarly                B</a:t>
            </a:r>
            <a:r>
              <a:rPr lang="en-IN" altLang="en-US">
                <a:latin typeface="Arial" panose="020B0604020202020204" pitchFamily="34" charset="0"/>
                <a:cs typeface="Arial" panose="020B0604020202020204" pitchFamily="34" charset="0"/>
                <a:sym typeface="+mn-ea"/>
              </a:rPr>
              <a:t>→b</a:t>
            </a:r>
            <a:endParaRPr lang="en-IN" altLang="en-US">
              <a:latin typeface="Arial" panose="020B0604020202020204" pitchFamily="34" charset="0"/>
              <a:cs typeface="Arial" panose="020B0604020202020204" pitchFamily="34" charset="0"/>
              <a:sym typeface="+mn-ea"/>
            </a:endParaRPr>
          </a:p>
          <a:p>
            <a:pPr marL="0" indent="0">
              <a:buNone/>
            </a:pPr>
            <a:r>
              <a:rPr lang="en-IN" altLang="en-US"/>
              <a:t>		        B</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sym typeface="+mn-ea"/>
            </a:endParaRPr>
          </a:p>
          <a:p>
            <a:pPr marL="0" indent="0">
              <a:buNone/>
            </a:pPr>
            <a:r>
              <a:rPr lang="en-IN" altLang="en-US"/>
              <a:t>		        B</a:t>
            </a:r>
            <a:r>
              <a:rPr lang="en-IN" altLang="en-US">
                <a:latin typeface="Arial" panose="020B0604020202020204" pitchFamily="34" charset="0"/>
                <a:cs typeface="Arial" panose="020B0604020202020204" pitchFamily="34" charset="0"/>
                <a:sym typeface="+mn-ea"/>
              </a:rPr>
              <a:t>→bC</a:t>
            </a:r>
            <a:endParaRPr lang="en-IN" altLang="en-US">
              <a:latin typeface="Arial" panose="020B0604020202020204" pitchFamily="34" charset="0"/>
              <a:cs typeface="Arial" panose="020B0604020202020204" pitchFamily="34" charset="0"/>
              <a:sym typeface="+mn-ea"/>
            </a:endParaRPr>
          </a:p>
          <a:p>
            <a:pPr marL="0" indent="0">
              <a:buNone/>
            </a:pPr>
            <a:r>
              <a:rPr lang="en-IN" altLang="en-US"/>
              <a:t>the Grammar   V'={S,A,B,C,D,E}</a:t>
            </a:r>
            <a:endParaRPr lang="en-IN" altLang="en-US"/>
          </a:p>
          <a:p>
            <a:pPr marL="0" indent="0">
              <a:buNone/>
            </a:pPr>
            <a:r>
              <a:rPr lang="en-IN" altLang="en-US"/>
              <a:t>		T'={a,b,d}</a:t>
            </a:r>
            <a:endParaRPr lang="en-IN" altLang="en-US"/>
          </a:p>
          <a:p>
            <a:pPr marL="0" indent="0">
              <a:buNone/>
            </a:pPr>
            <a:r>
              <a:rPr lang="en-IN" altLang="en-US"/>
              <a:t>	P'={ S</a:t>
            </a:r>
            <a:r>
              <a:rPr lang="en-IN" altLang="en-US">
                <a:latin typeface="Arial" panose="020B0604020202020204" pitchFamily="34" charset="0"/>
                <a:cs typeface="Arial" panose="020B0604020202020204" pitchFamily="34" charset="0"/>
                <a:sym typeface="+mn-ea"/>
              </a:rPr>
              <a:t>→AB</a:t>
            </a:r>
            <a:endParaRPr lang="en-IN" altLang="en-US">
              <a:latin typeface="Arial" panose="020B0604020202020204" pitchFamily="34" charset="0"/>
              <a:cs typeface="Arial" panose="020B0604020202020204" pitchFamily="34" charset="0"/>
              <a:sym typeface="+mn-ea"/>
            </a:endParaRPr>
          </a:p>
          <a:p>
            <a:pPr marL="0" indent="0">
              <a:buNone/>
            </a:pPr>
            <a:r>
              <a:rPr lang="en-IN" altLang="en-US"/>
              <a:t>		A</a:t>
            </a:r>
            <a:r>
              <a:rPr lang="en-IN" altLang="en-US">
                <a:latin typeface="Arial" panose="020B0604020202020204" pitchFamily="34" charset="0"/>
                <a:cs typeface="Arial" panose="020B0604020202020204" pitchFamily="34" charset="0"/>
                <a:sym typeface="+mn-ea"/>
              </a:rPr>
              <a:t>→a</a:t>
            </a:r>
            <a:endParaRPr lang="en-IN" altLang="en-US">
              <a:latin typeface="Arial" panose="020B0604020202020204" pitchFamily="34" charset="0"/>
              <a:cs typeface="Arial" panose="020B0604020202020204" pitchFamily="34" charset="0"/>
              <a:sym typeface="+mn-ea"/>
            </a:endParaRPr>
          </a:p>
          <a:p>
            <a:pPr marL="0" indent="0">
              <a:buNone/>
            </a:pPr>
            <a:r>
              <a:rPr lang="en-IN" altLang="en-US"/>
              <a:t>		B</a:t>
            </a:r>
            <a:r>
              <a:rPr lang="en-IN" altLang="en-US">
                <a:latin typeface="Arial" panose="020B0604020202020204" pitchFamily="34" charset="0"/>
                <a:cs typeface="Arial" panose="020B0604020202020204" pitchFamily="34" charset="0"/>
                <a:sym typeface="+mn-ea"/>
              </a:rPr>
              <a:t>→b|d|Ab|bC</a:t>
            </a:r>
            <a:endParaRPr lang="en-IN" altLang="en-US">
              <a:latin typeface="Arial" panose="020B0604020202020204" pitchFamily="34" charset="0"/>
              <a:cs typeface="Arial" panose="020B0604020202020204" pitchFamily="34" charset="0"/>
              <a:sym typeface="+mn-ea"/>
            </a:endParaRPr>
          </a:p>
          <a:p>
            <a:pPr marL="0" indent="0">
              <a:buNone/>
            </a:pPr>
            <a:r>
              <a:rPr lang="en-IN" altLang="en-US"/>
              <a:t>		C</a:t>
            </a:r>
            <a:r>
              <a:rPr lang="en-IN" altLang="en-US">
                <a:latin typeface="Arial" panose="020B0604020202020204" pitchFamily="34" charset="0"/>
                <a:cs typeface="Arial" panose="020B0604020202020204" pitchFamily="34" charset="0"/>
                <a:sym typeface="+mn-ea"/>
              </a:rPr>
              <a:t>→bC|d|Ab</a:t>
            </a:r>
            <a:endParaRPr lang="en-IN" altLang="en-US">
              <a:latin typeface="Arial" panose="020B0604020202020204" pitchFamily="34" charset="0"/>
              <a:cs typeface="Arial" panose="020B0604020202020204" pitchFamily="34" charset="0"/>
              <a:sym typeface="+mn-ea"/>
            </a:endParaRPr>
          </a:p>
          <a:p>
            <a:pPr marL="0" indent="0">
              <a:buNone/>
            </a:pPr>
            <a:r>
              <a:rPr lang="en-IN" altLang="en-US"/>
              <a:t>		D</a:t>
            </a:r>
            <a:r>
              <a:rPr lang="en-IN" altLang="en-US">
                <a:latin typeface="Arial" panose="020B0604020202020204" pitchFamily="34" charset="0"/>
                <a:cs typeface="Arial" panose="020B0604020202020204" pitchFamily="34" charset="0"/>
                <a:sym typeface="+mn-ea"/>
              </a:rPr>
              <a:t>→bC|d|Ab</a:t>
            </a:r>
            <a:endParaRPr lang="en-IN" altLang="en-US">
              <a:latin typeface="Arial" panose="020B0604020202020204" pitchFamily="34" charset="0"/>
              <a:cs typeface="Arial" panose="020B0604020202020204" pitchFamily="34" charset="0"/>
              <a:sym typeface="+mn-ea"/>
            </a:endParaRPr>
          </a:p>
          <a:p>
            <a:pPr marL="0" indent="0">
              <a:buNone/>
            </a:pPr>
            <a:r>
              <a:rPr lang="en-IN" altLang="en-US"/>
              <a:t>		E</a:t>
            </a:r>
            <a:r>
              <a:rPr lang="en-IN" altLang="en-US">
                <a:latin typeface="Arial" panose="020B0604020202020204" pitchFamily="34" charset="0"/>
                <a:cs typeface="Arial" panose="020B0604020202020204" pitchFamily="34" charset="0"/>
                <a:sym typeface="+mn-ea"/>
              </a:rPr>
              <a:t>→d|Ab</a:t>
            </a:r>
            <a:endParaRPr lang="en-IN" altLang="en-US">
              <a:latin typeface="Arial" panose="020B0604020202020204" pitchFamily="34" charset="0"/>
              <a:cs typeface="Arial" panose="020B0604020202020204" pitchFamily="34" charset="0"/>
              <a:sym typeface="+mn-ea"/>
            </a:endParaRPr>
          </a:p>
          <a:p>
            <a:pPr marL="0" indent="0">
              <a:buNone/>
            </a:pPr>
            <a:r>
              <a:rPr lang="en-IN" altLang="en-US"/>
              <a:t>	}</a:t>
            </a:r>
            <a:endParaRPr lang="en-IN" altLang="en-US"/>
          </a:p>
          <a:p>
            <a:pPr marL="0" indent="0">
              <a:buNone/>
            </a:pPr>
            <a:r>
              <a:rPr lang="en-IN" altLang="en-US"/>
              <a:t>S is start symbol </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4355"/>
          </a:xfrm>
        </p:spPr>
        <p:txBody>
          <a:bodyPr>
            <a:normAutofit fontScale="90000"/>
          </a:bodyPr>
          <a:p>
            <a:r>
              <a:rPr lang="en-IN" altLang="en-US"/>
              <a:t>Definition of Context Free Grammar</a:t>
            </a:r>
            <a:endParaRPr lang="en-IN" altLang="en-US"/>
          </a:p>
        </p:txBody>
      </p:sp>
      <p:sp>
        <p:nvSpPr>
          <p:cNvPr id="3" name="Content Placeholder 2"/>
          <p:cNvSpPr>
            <a:spLocks noGrp="1"/>
          </p:cNvSpPr>
          <p:nvPr>
            <p:ph idx="1"/>
          </p:nvPr>
        </p:nvSpPr>
        <p:spPr>
          <a:xfrm>
            <a:off x="838200" y="1122680"/>
            <a:ext cx="10515600" cy="5497195"/>
          </a:xfrm>
        </p:spPr>
        <p:txBody>
          <a:bodyPr>
            <a:normAutofit fontScale="70000"/>
          </a:bodyPr>
          <a:p>
            <a:r>
              <a:rPr lang="en-IN" altLang="en-US"/>
              <a:t>There are four important components in grammatical description of a language.</a:t>
            </a:r>
            <a:endParaRPr lang="en-IN" altLang="en-US"/>
          </a:p>
          <a:p>
            <a:pPr marL="514350" indent="-514350">
              <a:buAutoNum type="arabicPeriod"/>
            </a:pPr>
            <a:r>
              <a:rPr lang="en-IN" altLang="en-US"/>
              <a:t>There is a finite set of symbols that form the strings of the language being defined. Ex:{0,1} in palindrome call these alphabet terminals or terminal symbols.</a:t>
            </a:r>
            <a:endParaRPr lang="en-IN" altLang="en-US"/>
          </a:p>
          <a:p>
            <a:pPr marL="514350" indent="-514350">
              <a:buAutoNum type="arabicPeriod"/>
            </a:pPr>
            <a:r>
              <a:rPr lang="en-IN" altLang="en-US"/>
              <a:t>There is finite set of variables also callled sometimes non terminals or syntactic categories each variable represents a language i.e set of strings. Ex: only one variable P.</a:t>
            </a:r>
            <a:endParaRPr lang="en-IN" altLang="en-US"/>
          </a:p>
          <a:p>
            <a:pPr marL="514350" indent="-514350">
              <a:buAutoNum type="arabicPeriod"/>
            </a:pPr>
            <a:r>
              <a:rPr lang="en-IN" altLang="en-US"/>
              <a:t>One of the variable represents the language being defined is callesd start symbol other variables represent auxillary classes if strings that are used to help define the language of the start symbol. Ex: P the only one variable is start symbol.</a:t>
            </a:r>
            <a:endParaRPr lang="en-IN" altLang="en-US"/>
          </a:p>
          <a:p>
            <a:pPr marL="514350" indent="-514350">
              <a:buAutoNum type="arabicPeriod"/>
            </a:pPr>
            <a:r>
              <a:rPr lang="en-IN" altLang="en-US"/>
              <a:t>There is finite set of productions or rules that represent the recursive definition of a language. Each production consists of </a:t>
            </a:r>
            <a:endParaRPr lang="en-IN" altLang="en-US"/>
          </a:p>
          <a:p>
            <a:pPr marL="971550" lvl="1" indent="-514350">
              <a:buFont typeface="+mj-lt"/>
              <a:buAutoNum type="alphaLcPeriod"/>
            </a:pPr>
            <a:r>
              <a:rPr lang="en-IN" altLang="en-US"/>
              <a:t>A variable that is being defined by the production. This variable is often called the head of the production.</a:t>
            </a:r>
            <a:endParaRPr lang="en-IN" altLang="en-US"/>
          </a:p>
          <a:p>
            <a:pPr marL="971550" lvl="1" indent="-514350">
              <a:buFont typeface="+mj-lt"/>
              <a:buAutoNum type="alphaLcPeriod"/>
            </a:pPr>
            <a:r>
              <a:rPr lang="en-IN" altLang="en-US"/>
              <a:t>The production symbol </a:t>
            </a:r>
            <a:r>
              <a:rPr lang="en-IN" altLang="en-US">
                <a:latin typeface="Arial" panose="020B0604020202020204" pitchFamily="34" charset="0"/>
                <a:cs typeface="Arial" panose="020B0604020202020204" pitchFamily="34" charset="0"/>
                <a:sym typeface="+mn-ea"/>
              </a:rPr>
              <a:t>→.</a:t>
            </a:r>
            <a:endParaRPr lang="en-IN" altLang="en-US">
              <a:latin typeface="Arial" panose="020B0604020202020204" pitchFamily="34" charset="0"/>
              <a:cs typeface="Arial" panose="020B0604020202020204" pitchFamily="34" charset="0"/>
              <a:sym typeface="+mn-ea"/>
            </a:endParaRPr>
          </a:p>
          <a:p>
            <a:pPr marL="971550" lvl="1" indent="-514350">
              <a:buFont typeface="+mj-lt"/>
              <a:buAutoNum type="alphaLcPeriod"/>
            </a:pPr>
            <a:r>
              <a:rPr lang="en-IN" altLang="en-US"/>
              <a:t>A string of zeo or more  terminals and variable. This string is called the body of the production.</a:t>
            </a:r>
            <a:endParaRPr lang="en-IN" altLang="en-US"/>
          </a:p>
          <a:p>
            <a:pPr marL="0" lvl="0" indent="0">
              <a:buFont typeface="+mj-lt"/>
              <a:buNone/>
            </a:pPr>
            <a:r>
              <a:rPr lang="en-IN" altLang="en-US"/>
              <a:t>Ex: Grammar for the palindrome is represented by ( {P}, {0,1}, A,P)</a:t>
            </a:r>
            <a:endParaRPr lang="en-IN" altLang="en-US"/>
          </a:p>
          <a:p>
            <a:pPr marL="0" lvl="0" indent="0">
              <a:buFont typeface="+mj-lt"/>
              <a:buNone/>
            </a:pPr>
            <a:r>
              <a:rPr lang="en-IN" altLang="en-US"/>
              <a:t>	A is set of 5 productions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8835"/>
          </a:xfrm>
        </p:spPr>
        <p:txBody>
          <a:bodyPr>
            <a:normAutofit fontScale="90000"/>
          </a:bodyPr>
          <a:p>
            <a:r>
              <a:rPr lang="en-IN" altLang="en-US"/>
              <a:t>Ex: Context Free Grammar for simple expression</a:t>
            </a:r>
            <a:br>
              <a:rPr lang="en-IN" altLang="en-US"/>
            </a:br>
            <a:r>
              <a:rPr lang="en-IN" altLang="en-US" sz="2665"/>
              <a:t>(a+b) (a+b+0+1)*</a:t>
            </a:r>
            <a:endParaRPr lang="en-IN" altLang="en-US" sz="2665"/>
          </a:p>
        </p:txBody>
      </p:sp>
      <p:sp>
        <p:nvSpPr>
          <p:cNvPr id="3" name="Content Placeholder 2"/>
          <p:cNvSpPr>
            <a:spLocks noGrp="1"/>
          </p:cNvSpPr>
          <p:nvPr>
            <p:ph idx="1"/>
          </p:nvPr>
        </p:nvSpPr>
        <p:spPr>
          <a:xfrm>
            <a:off x="838200" y="1462405"/>
            <a:ext cx="10515600" cy="5088890"/>
          </a:xfrm>
        </p:spPr>
        <p:txBody>
          <a:bodyPr>
            <a:normAutofit fontScale="70000"/>
          </a:bodyPr>
          <a:p>
            <a:r>
              <a:rPr lang="en-IN" altLang="en-US"/>
              <a:t>T is {+,*,(,),a,b,0,1}</a:t>
            </a:r>
            <a:endParaRPr lang="en-IN" altLang="en-US"/>
          </a:p>
          <a:p>
            <a:r>
              <a:rPr lang="en-IN" altLang="en-US"/>
              <a:t>G = ({E,I},T,P,E)</a:t>
            </a:r>
            <a:endParaRPr lang="en-IN" altLang="en-US"/>
          </a:p>
          <a:p>
            <a:r>
              <a:rPr lang="en-IN" altLang="en-US"/>
              <a:t> P is set of productions</a:t>
            </a:r>
            <a:endParaRPr lang="en-IN" altLang="en-US"/>
          </a:p>
          <a:p>
            <a:pPr marL="914400" lvl="1" indent="-457200">
              <a:buAutoNum type="arabicPeriod"/>
            </a:pPr>
            <a:r>
              <a:rPr lang="en-IN" altLang="en-US"/>
              <a:t>E </a:t>
            </a:r>
            <a:r>
              <a:rPr lang="en-IN" altLang="en-US">
                <a:latin typeface="Arial" panose="020B0604020202020204" pitchFamily="34" charset="0"/>
                <a:cs typeface="Arial" panose="020B0604020202020204" pitchFamily="34" charset="0"/>
                <a:sym typeface="+mn-ea"/>
              </a:rPr>
              <a:t>→ I</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E </a:t>
            </a:r>
            <a:r>
              <a:rPr lang="en-IN" altLang="en-US">
                <a:latin typeface="Arial" panose="020B0604020202020204" pitchFamily="34" charset="0"/>
                <a:cs typeface="Arial" panose="020B0604020202020204" pitchFamily="34" charset="0"/>
                <a:sym typeface="+mn-ea"/>
              </a:rPr>
              <a:t>→ E + E</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E </a:t>
            </a:r>
            <a:r>
              <a:rPr lang="en-IN" altLang="en-US">
                <a:latin typeface="Arial" panose="020B0604020202020204" pitchFamily="34" charset="0"/>
                <a:cs typeface="Arial" panose="020B0604020202020204" pitchFamily="34" charset="0"/>
                <a:sym typeface="+mn-ea"/>
              </a:rPr>
              <a:t>→ E * E</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E </a:t>
            </a:r>
            <a:r>
              <a:rPr lang="en-IN" altLang="en-US">
                <a:latin typeface="Arial" panose="020B0604020202020204" pitchFamily="34" charset="0"/>
                <a:cs typeface="Arial" panose="020B0604020202020204" pitchFamily="34" charset="0"/>
                <a:sym typeface="+mn-ea"/>
              </a:rPr>
              <a:t>→ (E)</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I </a:t>
            </a:r>
            <a:r>
              <a:rPr lang="en-IN" altLang="en-US">
                <a:latin typeface="Arial" panose="020B0604020202020204" pitchFamily="34" charset="0"/>
                <a:cs typeface="Arial" panose="020B0604020202020204" pitchFamily="34" charset="0"/>
                <a:sym typeface="+mn-ea"/>
              </a:rPr>
              <a:t>→ a</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I </a:t>
            </a:r>
            <a:r>
              <a:rPr lang="en-IN" altLang="en-US">
                <a:latin typeface="Arial" panose="020B0604020202020204" pitchFamily="34" charset="0"/>
                <a:cs typeface="Arial" panose="020B0604020202020204" pitchFamily="34" charset="0"/>
                <a:sym typeface="+mn-ea"/>
              </a:rPr>
              <a:t>→ b</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I </a:t>
            </a:r>
            <a:r>
              <a:rPr lang="en-IN" altLang="en-US">
                <a:latin typeface="Arial" panose="020B0604020202020204" pitchFamily="34" charset="0"/>
                <a:cs typeface="Arial" panose="020B0604020202020204" pitchFamily="34" charset="0"/>
                <a:sym typeface="+mn-ea"/>
              </a:rPr>
              <a:t>→ Ia</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I </a:t>
            </a:r>
            <a:r>
              <a:rPr lang="en-IN" altLang="en-US">
                <a:latin typeface="Arial" panose="020B0604020202020204" pitchFamily="34" charset="0"/>
                <a:cs typeface="Arial" panose="020B0604020202020204" pitchFamily="34" charset="0"/>
                <a:sym typeface="+mn-ea"/>
              </a:rPr>
              <a:t>→ Ib</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I </a:t>
            </a:r>
            <a:r>
              <a:rPr lang="en-IN" altLang="en-US">
                <a:latin typeface="Arial" panose="020B0604020202020204" pitchFamily="34" charset="0"/>
                <a:cs typeface="Arial" panose="020B0604020202020204" pitchFamily="34" charset="0"/>
                <a:sym typeface="+mn-ea"/>
              </a:rPr>
              <a:t>→ I0</a:t>
            </a:r>
            <a:endParaRPr lang="en-IN" altLang="en-US">
              <a:latin typeface="Arial" panose="020B0604020202020204" pitchFamily="34" charset="0"/>
              <a:cs typeface="Arial" panose="020B0604020202020204" pitchFamily="34" charset="0"/>
              <a:sym typeface="+mn-ea"/>
            </a:endParaRPr>
          </a:p>
          <a:p>
            <a:pPr marL="914400" lvl="1" indent="-457200">
              <a:buAutoNum type="arabicPeriod"/>
            </a:pPr>
            <a:r>
              <a:rPr lang="en-IN" altLang="en-US"/>
              <a:t>I </a:t>
            </a:r>
            <a:r>
              <a:rPr lang="en-IN" altLang="en-US">
                <a:latin typeface="Arial" panose="020B0604020202020204" pitchFamily="34" charset="0"/>
                <a:cs typeface="Arial" panose="020B0604020202020204" pitchFamily="34" charset="0"/>
                <a:sym typeface="+mn-ea"/>
              </a:rPr>
              <a:t>→ I1</a:t>
            </a:r>
            <a:endParaRPr lang="en-IN" altLang="en-US">
              <a:latin typeface="Arial" panose="020B0604020202020204" pitchFamily="34" charset="0"/>
              <a:cs typeface="Arial" panose="020B0604020202020204" pitchFamily="34" charset="0"/>
              <a:sym typeface="+mn-ea"/>
            </a:endParaRPr>
          </a:p>
          <a:p>
            <a:pPr marL="457200" lvl="1" indent="0">
              <a:buNone/>
            </a:pPr>
            <a:endParaRPr lang="en-IN" altLang="en-US"/>
          </a:p>
          <a:p>
            <a:pPr marL="457200" lvl="1" indent="0">
              <a:buNone/>
            </a:pPr>
            <a:r>
              <a:rPr lang="en-IN" altLang="en-US"/>
              <a:t>E represents expressions </a:t>
            </a:r>
            <a:endParaRPr lang="en-IN" altLang="en-US"/>
          </a:p>
          <a:p>
            <a:pPr marL="457200" lvl="1" indent="0">
              <a:buNone/>
            </a:pPr>
            <a:r>
              <a:rPr lang="en-IN" altLang="en-US"/>
              <a:t>I represents identifiers { a,b,0,1}</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6580"/>
          </a:xfrm>
        </p:spPr>
        <p:txBody>
          <a:bodyPr>
            <a:normAutofit fontScale="90000"/>
          </a:bodyPr>
          <a:p>
            <a:r>
              <a:rPr lang="en-IN" altLang="en-US"/>
              <a:t>Derivations using a grammar</a:t>
            </a:r>
            <a:endParaRPr lang="en-IN" altLang="en-US"/>
          </a:p>
        </p:txBody>
      </p:sp>
      <p:sp>
        <p:nvSpPr>
          <p:cNvPr id="3" name="Content Placeholder 2"/>
          <p:cNvSpPr>
            <a:spLocks noGrp="1"/>
          </p:cNvSpPr>
          <p:nvPr>
            <p:ph idx="1"/>
          </p:nvPr>
        </p:nvSpPr>
        <p:spPr>
          <a:xfrm>
            <a:off x="838200" y="1326515"/>
            <a:ext cx="10515600" cy="4351338"/>
          </a:xfrm>
        </p:spPr>
        <p:txBody>
          <a:bodyPr/>
          <a:p>
            <a:pPr marL="0" indent="0">
              <a:buNone/>
            </a:pPr>
            <a:r>
              <a:rPr lang="en-IN" altLang="en-US"/>
              <a:t>There are two approaches </a:t>
            </a:r>
            <a:endParaRPr lang="en-IN" altLang="en-US"/>
          </a:p>
          <a:p>
            <a:r>
              <a:rPr lang="en-IN" altLang="en-US"/>
              <a:t>More conventional is to use rules from body to head.</a:t>
            </a:r>
            <a:endParaRPr lang="en-IN" altLang="en-US"/>
          </a:p>
          <a:p>
            <a:r>
              <a:rPr lang="en-IN" altLang="en-US"/>
              <a:t>Another approach is by defining the language of a grammar in which use the productions from head to body.</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9755"/>
          </a:xfrm>
        </p:spPr>
        <p:txBody>
          <a:bodyPr>
            <a:normAutofit fontScale="90000"/>
          </a:bodyPr>
          <a:p>
            <a:r>
              <a:rPr lang="en-IN" altLang="en-US"/>
              <a:t>Leftmost and Rightmost derivations</a:t>
            </a:r>
            <a:endParaRPr lang="en-IN" altLang="en-US"/>
          </a:p>
        </p:txBody>
      </p:sp>
      <p:sp>
        <p:nvSpPr>
          <p:cNvPr id="3" name="Content Placeholder 2"/>
          <p:cNvSpPr>
            <a:spLocks noGrp="1"/>
          </p:cNvSpPr>
          <p:nvPr>
            <p:ph idx="1"/>
          </p:nvPr>
        </p:nvSpPr>
        <p:spPr>
          <a:xfrm>
            <a:off x="838200" y="1056640"/>
            <a:ext cx="10515600" cy="5510530"/>
          </a:xfrm>
        </p:spPr>
        <p:txBody>
          <a:bodyPr>
            <a:normAutofit fontScale="40000"/>
          </a:bodyPr>
          <a:p>
            <a:r>
              <a:rPr lang="en-IN" altLang="en-US" sz="4500" b="1"/>
              <a:t>In deriving a string it is often useful to require that at each step replace the leftmost variable by one of its production bodies such a derivation is called leftmost derivation.</a:t>
            </a:r>
            <a:endParaRPr lang="en-IN" altLang="en-US" sz="4500" b="1"/>
          </a:p>
          <a:p>
            <a:r>
              <a:rPr lang="en-IN" altLang="en-US" sz="4500" b="1"/>
              <a:t>It is represented by</a:t>
            </a:r>
            <a:endParaRPr lang="en-IN" altLang="en-US" sz="4500" b="1"/>
          </a:p>
          <a:p>
            <a:pPr marL="0" indent="0" fontAlgn="b">
              <a:lnSpc>
                <a:spcPct val="100000"/>
              </a:lnSpc>
              <a:spcBef>
                <a:spcPts val="0"/>
              </a:spcBef>
              <a:buNone/>
            </a:pPr>
            <a:r>
              <a:rPr lang="en-IN" altLang="en-US" sz="4500" b="1"/>
              <a:t>        =&gt;</a:t>
            </a:r>
            <a:endParaRPr lang="en-IN" altLang="en-US" sz="4500" b="1"/>
          </a:p>
          <a:p>
            <a:pPr fontAlgn="b">
              <a:lnSpc>
                <a:spcPct val="100000"/>
              </a:lnSpc>
              <a:spcBef>
                <a:spcPts val="0"/>
              </a:spcBef>
            </a:pPr>
            <a:endParaRPr lang="en-IN" altLang="en-US" sz="4500" b="1"/>
          </a:p>
          <a:p>
            <a:pPr fontAlgn="b">
              <a:lnSpc>
                <a:spcPct val="100000"/>
              </a:lnSpc>
              <a:spcBef>
                <a:spcPts val="0"/>
              </a:spcBef>
            </a:pPr>
            <a:r>
              <a:rPr lang="en-IN" altLang="en-US" sz="4500" b="1"/>
              <a:t>Ex:Derive a leftmost derivation of (a101+b1) * (a1+b) using the productions</a:t>
            </a:r>
            <a:endParaRPr lang="en-IN" altLang="en-US" sz="4500" b="1"/>
          </a:p>
          <a:p>
            <a:pPr marL="914400" lvl="1" indent="-457200">
              <a:buAutoNum type="arabicPeriod"/>
            </a:pPr>
            <a:r>
              <a:rPr lang="en-IN" altLang="en-US" sz="4500" b="1"/>
              <a:t> </a:t>
            </a:r>
            <a:r>
              <a:rPr lang="en-IN" altLang="en-US" sz="4500" b="1">
                <a:sym typeface="+mn-ea"/>
              </a:rPr>
              <a:t>E </a:t>
            </a:r>
            <a:r>
              <a:rPr lang="en-IN" altLang="en-US" sz="4500" b="1">
                <a:latin typeface="Arial" panose="020B0604020202020204" pitchFamily="34" charset="0"/>
                <a:cs typeface="Arial" panose="020B0604020202020204" pitchFamily="34" charset="0"/>
                <a:sym typeface="+mn-ea"/>
              </a:rPr>
              <a:t>→ I</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E </a:t>
            </a:r>
            <a:r>
              <a:rPr lang="en-IN" altLang="en-US" sz="4500" b="1">
                <a:latin typeface="Arial" panose="020B0604020202020204" pitchFamily="34" charset="0"/>
                <a:cs typeface="Arial" panose="020B0604020202020204" pitchFamily="34" charset="0"/>
                <a:sym typeface="+mn-ea"/>
              </a:rPr>
              <a:t>→ E + E</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E </a:t>
            </a:r>
            <a:r>
              <a:rPr lang="en-IN" altLang="en-US" sz="4500" b="1">
                <a:latin typeface="Arial" panose="020B0604020202020204" pitchFamily="34" charset="0"/>
                <a:cs typeface="Arial" panose="020B0604020202020204" pitchFamily="34" charset="0"/>
                <a:sym typeface="+mn-ea"/>
              </a:rPr>
              <a:t>→ E * E</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E </a:t>
            </a:r>
            <a:r>
              <a:rPr lang="en-IN" altLang="en-US" sz="4500" b="1">
                <a:latin typeface="Arial" panose="020B0604020202020204" pitchFamily="34" charset="0"/>
                <a:cs typeface="Arial" panose="020B0604020202020204" pitchFamily="34" charset="0"/>
                <a:sym typeface="+mn-ea"/>
              </a:rPr>
              <a:t>→ (E)</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I </a:t>
            </a:r>
            <a:r>
              <a:rPr lang="en-IN" altLang="en-US" sz="4500" b="1">
                <a:latin typeface="Arial" panose="020B0604020202020204" pitchFamily="34" charset="0"/>
                <a:cs typeface="Arial" panose="020B0604020202020204" pitchFamily="34" charset="0"/>
                <a:sym typeface="+mn-ea"/>
              </a:rPr>
              <a:t>→ a</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I </a:t>
            </a:r>
            <a:r>
              <a:rPr lang="en-IN" altLang="en-US" sz="4500" b="1">
                <a:latin typeface="Arial" panose="020B0604020202020204" pitchFamily="34" charset="0"/>
                <a:cs typeface="Arial" panose="020B0604020202020204" pitchFamily="34" charset="0"/>
                <a:sym typeface="+mn-ea"/>
              </a:rPr>
              <a:t>→ b</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I </a:t>
            </a:r>
            <a:r>
              <a:rPr lang="en-IN" altLang="en-US" sz="4500" b="1">
                <a:latin typeface="Arial" panose="020B0604020202020204" pitchFamily="34" charset="0"/>
                <a:cs typeface="Arial" panose="020B0604020202020204" pitchFamily="34" charset="0"/>
                <a:sym typeface="+mn-ea"/>
              </a:rPr>
              <a:t>→ Ia</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I </a:t>
            </a:r>
            <a:r>
              <a:rPr lang="en-IN" altLang="en-US" sz="4500" b="1">
                <a:latin typeface="Arial" panose="020B0604020202020204" pitchFamily="34" charset="0"/>
                <a:cs typeface="Arial" panose="020B0604020202020204" pitchFamily="34" charset="0"/>
                <a:sym typeface="+mn-ea"/>
              </a:rPr>
              <a:t>→ Ib</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I </a:t>
            </a:r>
            <a:r>
              <a:rPr lang="en-IN" altLang="en-US" sz="4500" b="1">
                <a:latin typeface="Arial" panose="020B0604020202020204" pitchFamily="34" charset="0"/>
                <a:cs typeface="Arial" panose="020B0604020202020204" pitchFamily="34" charset="0"/>
                <a:sym typeface="+mn-ea"/>
              </a:rPr>
              <a:t>→ I0</a:t>
            </a:r>
            <a:endParaRPr lang="en-IN" altLang="en-US" sz="4500" b="1">
              <a:latin typeface="Arial" panose="020B0604020202020204" pitchFamily="34" charset="0"/>
              <a:cs typeface="Arial" panose="020B0604020202020204" pitchFamily="34" charset="0"/>
              <a:sym typeface="+mn-ea"/>
            </a:endParaRPr>
          </a:p>
          <a:p>
            <a:pPr marL="914400" lvl="1" indent="-457200">
              <a:buAutoNum type="arabicPeriod"/>
            </a:pPr>
            <a:r>
              <a:rPr lang="en-IN" altLang="en-US" sz="4500" b="1">
                <a:sym typeface="+mn-ea"/>
              </a:rPr>
              <a:t>I </a:t>
            </a:r>
            <a:r>
              <a:rPr lang="en-IN" altLang="en-US" sz="4500" b="1">
                <a:latin typeface="Arial" panose="020B0604020202020204" pitchFamily="34" charset="0"/>
                <a:cs typeface="Arial" panose="020B0604020202020204" pitchFamily="34" charset="0"/>
                <a:sym typeface="+mn-ea"/>
              </a:rPr>
              <a:t>→ I1</a:t>
            </a:r>
            <a:endParaRPr lang="en-IN" altLang="en-US" sz="4500" b="1">
              <a:latin typeface="Arial" panose="020B0604020202020204" pitchFamily="34" charset="0"/>
              <a:cs typeface="Arial" panose="020B0604020202020204" pitchFamily="34" charset="0"/>
              <a:sym typeface="+mn-ea"/>
            </a:endParaRPr>
          </a:p>
          <a:p>
            <a:pPr marL="0" indent="0" fontAlgn="b">
              <a:lnSpc>
                <a:spcPct val="100000"/>
              </a:lnSpc>
              <a:spcBef>
                <a:spcPts val="0"/>
              </a:spcBef>
              <a:buNone/>
            </a:pPr>
            <a:endParaRPr lang="en-IN" altLang="en-US" sz="4000" b="1"/>
          </a:p>
          <a:p>
            <a:pPr marL="0" indent="0" fontAlgn="b">
              <a:lnSpc>
                <a:spcPct val="100000"/>
              </a:lnSpc>
              <a:spcBef>
                <a:spcPts val="0"/>
              </a:spcBef>
              <a:buNone/>
            </a:pPr>
            <a:r>
              <a:rPr lang="en-IN" altLang="en-US"/>
              <a:t>  </a:t>
            </a:r>
            <a:endParaRPr lang="en-IN" altLang="en-US"/>
          </a:p>
        </p:txBody>
      </p:sp>
      <p:sp>
        <p:nvSpPr>
          <p:cNvPr id="4" name="Text Box 3"/>
          <p:cNvSpPr txBox="1"/>
          <p:nvPr/>
        </p:nvSpPr>
        <p:spPr>
          <a:xfrm>
            <a:off x="1250950" y="2090420"/>
            <a:ext cx="518160" cy="306705"/>
          </a:xfrm>
          <a:prstGeom prst="rect">
            <a:avLst/>
          </a:prstGeom>
          <a:noFill/>
        </p:spPr>
        <p:txBody>
          <a:bodyPr wrap="square" rtlCol="0">
            <a:spAutoFit/>
          </a:bodyPr>
          <a:p>
            <a:r>
              <a:rPr lang="en-IN" altLang="en-US" sz="1400"/>
              <a:t>lm</a:t>
            </a:r>
            <a:endParaRPr lang="en-I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6885"/>
          </a:xfrm>
        </p:spPr>
        <p:txBody>
          <a:bodyPr>
            <a:normAutofit fontScale="90000"/>
          </a:bodyPr>
          <a:p>
            <a:r>
              <a:rPr lang="en-IN" altLang="en-US"/>
              <a:t>Leftmost Derivation</a:t>
            </a:r>
            <a:endParaRPr lang="en-IN" altLang="en-US"/>
          </a:p>
        </p:txBody>
      </p:sp>
      <p:sp>
        <p:nvSpPr>
          <p:cNvPr id="3" name="Content Placeholder 2"/>
          <p:cNvSpPr>
            <a:spLocks noGrp="1"/>
          </p:cNvSpPr>
          <p:nvPr>
            <p:ph idx="1"/>
          </p:nvPr>
        </p:nvSpPr>
        <p:spPr>
          <a:xfrm>
            <a:off x="838200" y="1022350"/>
            <a:ext cx="10515600" cy="5835015"/>
          </a:xfrm>
        </p:spPr>
        <p:txBody>
          <a:bodyPr>
            <a:normAutofit fontScale="50000"/>
          </a:bodyPr>
          <a:p>
            <a:pPr marL="0" lvl="1" indent="0">
              <a:buNone/>
            </a:pPr>
            <a:r>
              <a:rPr lang="en-IN" altLang="en-US" b="1">
                <a:sym typeface="+mn-ea"/>
              </a:rPr>
              <a:t> </a:t>
            </a:r>
            <a:r>
              <a:rPr lang="en-IN" altLang="en-US" b="1">
                <a:latin typeface="Times New Roman" panose="02020603050405020304" charset="0"/>
                <a:cs typeface="Times New Roman" panose="02020603050405020304" charset="0"/>
                <a:sym typeface="+mn-ea"/>
              </a:rPr>
              <a:t> </a:t>
            </a:r>
            <a:r>
              <a:rPr lang="en-IN" altLang="en-US" sz="3600">
                <a:latin typeface="Times New Roman" panose="02020603050405020304" charset="0"/>
                <a:cs typeface="Times New Roman" panose="02020603050405020304" charset="0"/>
                <a:sym typeface="+mn-ea"/>
              </a:rPr>
              <a:t>E       E*E                       </a:t>
            </a:r>
            <a:r>
              <a:rPr lang="en-IN" altLang="en-US" sz="3600">
                <a:latin typeface="Times New Roman" panose="02020603050405020304" charset="0"/>
                <a:cs typeface="Times New Roman" panose="02020603050405020304" charset="0"/>
                <a:sym typeface="+mn-ea"/>
              </a:rPr>
              <a:t>E → E * 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b="1">
                <a:latin typeface="Times New Roman" panose="02020603050405020304" charset="0"/>
                <a:cs typeface="Times New Roman" panose="02020603050405020304" charset="0"/>
                <a:sym typeface="+mn-ea"/>
              </a:rPr>
              <a:t> </a:t>
            </a:r>
            <a:r>
              <a:rPr lang="en-IN" altLang="en-US" sz="3600">
                <a:latin typeface="Times New Roman" panose="02020603050405020304" charset="0"/>
                <a:cs typeface="Times New Roman" panose="02020603050405020304" charset="0"/>
                <a:sym typeface="+mn-ea"/>
              </a:rPr>
              <a:t>E       (E)*E    </a:t>
            </a:r>
            <a:r>
              <a:rPr lang="en-IN" altLang="en-US" sz="3600">
                <a:sym typeface="+mn-ea"/>
              </a:rPr>
              <a:t>                   </a:t>
            </a:r>
            <a:r>
              <a:rPr lang="en-IN" altLang="en-US" sz="3600">
                <a:latin typeface="Times New Roman" panose="02020603050405020304" charset="0"/>
                <a:cs typeface="Times New Roman" panose="02020603050405020304" charset="0"/>
                <a:sym typeface="+mn-ea"/>
              </a:rPr>
              <a:t>E → (E)</a:t>
            </a:r>
            <a:endParaRPr lang="en-IN" altLang="en-US" sz="3600">
              <a:latin typeface="Times New Roman" panose="02020603050405020304" charset="0"/>
              <a:cs typeface="Times New Roman" panose="02020603050405020304" charset="0"/>
              <a:sym typeface="+mn-ea"/>
            </a:endParaRPr>
          </a:p>
          <a:p>
            <a:pPr marL="0" lvl="1" indent="0">
              <a:buNone/>
            </a:pP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(E+E)*E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(I+E)*E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(I1+E)*E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(I01+E)*E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(I101+E)*E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(a101+I)*E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(a101+I1)*E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(a101+b1)*E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(a101+b1)*(E)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(a101+b1)*(I+E)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(a101+b1)*(I1+E)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(a101+b1)*(a1+E)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E       (a101+b1)*(a1+I)</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E       (a101+b1)*(I1+b)                             E             (a101+b1)*(a1+b)</a:t>
            </a:r>
            <a:endParaRPr lang="en-IN" altLang="en-US" sz="3600">
              <a:latin typeface="Times New Roman" panose="02020603050405020304" charset="0"/>
              <a:cs typeface="Times New Roman" panose="02020603050405020304" charset="0"/>
              <a:sym typeface="+mn-ea"/>
            </a:endParaRPr>
          </a:p>
          <a:p>
            <a:pPr marL="0" lvl="1" indent="0">
              <a:buNone/>
            </a:pPr>
            <a:endParaRPr lang="en-IN" altLang="en-US">
              <a:latin typeface="Times New Roman" panose="02020603050405020304" charset="0"/>
              <a:cs typeface="Times New Roman" panose="02020603050405020304" charset="0"/>
              <a:sym typeface="+mn-ea"/>
            </a:endParaRPr>
          </a:p>
          <a:p>
            <a:pPr marL="0" lvl="1" indent="0">
              <a:buNone/>
            </a:pPr>
            <a:endParaRPr lang="en-US" sz="2400">
              <a:latin typeface="Times New Roman" panose="02020603050405020304" charset="0"/>
              <a:cs typeface="Times New Roman" panose="02020603050405020304" charset="0"/>
            </a:endParaRPr>
          </a:p>
        </p:txBody>
      </p:sp>
      <p:sp>
        <p:nvSpPr>
          <p:cNvPr id="5" name="Text Box 4"/>
          <p:cNvSpPr txBox="1"/>
          <p:nvPr/>
        </p:nvSpPr>
        <p:spPr>
          <a:xfrm>
            <a:off x="1114425" y="1022350"/>
            <a:ext cx="493395"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6" name="Text Box 5"/>
          <p:cNvSpPr txBox="1"/>
          <p:nvPr/>
        </p:nvSpPr>
        <p:spPr>
          <a:xfrm>
            <a:off x="1115060" y="135191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7" name="Text Box 6"/>
          <p:cNvSpPr txBox="1"/>
          <p:nvPr/>
        </p:nvSpPr>
        <p:spPr>
          <a:xfrm>
            <a:off x="1114425" y="192595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8" name="Text Box 7"/>
          <p:cNvSpPr txBox="1"/>
          <p:nvPr/>
        </p:nvSpPr>
        <p:spPr>
          <a:xfrm>
            <a:off x="1115060" y="229171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9" name="Text Box 8"/>
          <p:cNvSpPr txBox="1"/>
          <p:nvPr/>
        </p:nvSpPr>
        <p:spPr>
          <a:xfrm>
            <a:off x="1114425" y="263715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0" name="Text Box 9"/>
          <p:cNvSpPr txBox="1"/>
          <p:nvPr/>
        </p:nvSpPr>
        <p:spPr>
          <a:xfrm>
            <a:off x="1115060" y="298259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1" name="Text Box 10"/>
          <p:cNvSpPr txBox="1"/>
          <p:nvPr/>
        </p:nvSpPr>
        <p:spPr>
          <a:xfrm>
            <a:off x="1114425" y="337883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2" name="Text Box 11"/>
          <p:cNvSpPr txBox="1"/>
          <p:nvPr/>
        </p:nvSpPr>
        <p:spPr>
          <a:xfrm>
            <a:off x="1114425" y="379539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3" name="Text Box 12"/>
          <p:cNvSpPr txBox="1"/>
          <p:nvPr/>
        </p:nvSpPr>
        <p:spPr>
          <a:xfrm>
            <a:off x="1115060" y="417131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4" name="Text Box 13"/>
          <p:cNvSpPr txBox="1"/>
          <p:nvPr/>
        </p:nvSpPr>
        <p:spPr>
          <a:xfrm>
            <a:off x="1115060" y="451675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5" name="Text Box 14"/>
          <p:cNvSpPr txBox="1"/>
          <p:nvPr/>
        </p:nvSpPr>
        <p:spPr>
          <a:xfrm>
            <a:off x="1191260" y="490283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6" name="Text Box 15"/>
          <p:cNvSpPr txBox="1"/>
          <p:nvPr/>
        </p:nvSpPr>
        <p:spPr>
          <a:xfrm>
            <a:off x="1114425" y="5380990"/>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7" name="Text Box 16"/>
          <p:cNvSpPr txBox="1"/>
          <p:nvPr/>
        </p:nvSpPr>
        <p:spPr>
          <a:xfrm>
            <a:off x="1028700" y="570547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18" name="Text Box 17"/>
          <p:cNvSpPr txBox="1"/>
          <p:nvPr/>
        </p:nvSpPr>
        <p:spPr>
          <a:xfrm>
            <a:off x="1028700" y="608139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
        <p:nvSpPr>
          <p:cNvPr id="4" name="Text Box 3"/>
          <p:cNvSpPr txBox="1"/>
          <p:nvPr/>
        </p:nvSpPr>
        <p:spPr>
          <a:xfrm>
            <a:off x="5012690" y="595566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lm</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6885"/>
          </a:xfrm>
        </p:spPr>
        <p:txBody>
          <a:bodyPr>
            <a:normAutofit fontScale="90000"/>
          </a:bodyPr>
          <a:p>
            <a:r>
              <a:rPr lang="en-IN" altLang="en-US"/>
              <a:t>Rightmost Derivation</a:t>
            </a:r>
            <a:endParaRPr lang="en-IN" altLang="en-US"/>
          </a:p>
        </p:txBody>
      </p:sp>
      <p:sp>
        <p:nvSpPr>
          <p:cNvPr id="3" name="Content Placeholder 2"/>
          <p:cNvSpPr>
            <a:spLocks noGrp="1"/>
          </p:cNvSpPr>
          <p:nvPr>
            <p:ph idx="1"/>
          </p:nvPr>
        </p:nvSpPr>
        <p:spPr>
          <a:xfrm>
            <a:off x="838200" y="1022350"/>
            <a:ext cx="10515600" cy="5835015"/>
          </a:xfrm>
        </p:spPr>
        <p:txBody>
          <a:bodyPr>
            <a:normAutofit fontScale="50000"/>
          </a:bodyPr>
          <a:p>
            <a:pPr marL="0" lvl="1" indent="0">
              <a:buNone/>
            </a:pPr>
            <a:r>
              <a:rPr lang="en-IN" altLang="en-US" b="1">
                <a:sym typeface="+mn-ea"/>
              </a:rPr>
              <a:t> </a:t>
            </a:r>
            <a:r>
              <a:rPr lang="en-IN" altLang="en-US" b="1">
                <a:latin typeface="Times New Roman" panose="02020603050405020304" charset="0"/>
                <a:cs typeface="Times New Roman" panose="02020603050405020304" charset="0"/>
                <a:sym typeface="+mn-ea"/>
              </a:rPr>
              <a:t> </a:t>
            </a:r>
            <a:r>
              <a:rPr lang="en-IN" altLang="en-US" sz="3600">
                <a:latin typeface="Times New Roman" panose="02020603050405020304" charset="0"/>
                <a:cs typeface="Times New Roman" panose="02020603050405020304" charset="0"/>
                <a:sym typeface="+mn-ea"/>
              </a:rPr>
              <a:t>E       E*E                       </a:t>
            </a:r>
            <a:r>
              <a:rPr lang="en-IN" altLang="en-US" sz="3600">
                <a:latin typeface="Times New Roman" panose="02020603050405020304" charset="0"/>
                <a:cs typeface="Times New Roman" panose="02020603050405020304" charset="0"/>
                <a:sym typeface="+mn-ea"/>
              </a:rPr>
              <a:t>E → E * 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b="1">
                <a:latin typeface="Times New Roman" panose="02020603050405020304" charset="0"/>
                <a:cs typeface="Times New Roman" panose="02020603050405020304" charset="0"/>
                <a:sym typeface="+mn-ea"/>
              </a:rPr>
              <a:t> </a:t>
            </a:r>
            <a:r>
              <a:rPr lang="en-IN" altLang="en-US" sz="3600">
                <a:latin typeface="Times New Roman" panose="02020603050405020304" charset="0"/>
                <a:cs typeface="Times New Roman" panose="02020603050405020304" charset="0"/>
                <a:sym typeface="+mn-ea"/>
              </a:rPr>
              <a:t>E       E*(E)    </a:t>
            </a:r>
            <a:r>
              <a:rPr lang="en-IN" altLang="en-US" sz="3600">
                <a:sym typeface="+mn-ea"/>
              </a:rPr>
              <a:t>                   </a:t>
            </a:r>
            <a:r>
              <a:rPr lang="en-IN" altLang="en-US" sz="3600">
                <a:latin typeface="Times New Roman" panose="02020603050405020304" charset="0"/>
                <a:cs typeface="Times New Roman" panose="02020603050405020304" charset="0"/>
                <a:sym typeface="+mn-ea"/>
              </a:rPr>
              <a:t>E → (E)</a:t>
            </a:r>
            <a:endParaRPr lang="en-IN" altLang="en-US" sz="3600">
              <a:latin typeface="Times New Roman" panose="02020603050405020304" charset="0"/>
              <a:cs typeface="Times New Roman" panose="02020603050405020304" charset="0"/>
              <a:sym typeface="+mn-ea"/>
            </a:endParaRPr>
          </a:p>
          <a:p>
            <a:pPr marL="0" lvl="1" indent="0">
              <a:buNone/>
            </a:pP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E * </a:t>
            </a:r>
            <a:r>
              <a:rPr lang="en-IN" altLang="en-US" sz="3600">
                <a:latin typeface="Times New Roman" panose="02020603050405020304" charset="0"/>
                <a:cs typeface="Times New Roman" panose="02020603050405020304" charset="0"/>
                <a:sym typeface="+mn-ea"/>
              </a:rPr>
              <a:t>(E+E)</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E * </a:t>
            </a:r>
            <a:r>
              <a:rPr lang="en-IN" altLang="en-US" sz="3600">
                <a:latin typeface="Times New Roman" panose="02020603050405020304" charset="0"/>
                <a:cs typeface="Times New Roman" panose="02020603050405020304" charset="0"/>
                <a:sym typeface="+mn-ea"/>
              </a:rPr>
              <a:t>(E+b)</a:t>
            </a:r>
            <a:r>
              <a:rPr lang="en-IN" altLang="en-US" sz="3600">
                <a:latin typeface="Times New Roman" panose="02020603050405020304" charset="0"/>
                <a:cs typeface="Times New Roman" panose="02020603050405020304" charset="0"/>
                <a:sym typeface="+mn-ea"/>
              </a:rPr>
              <a:t>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E * </a:t>
            </a:r>
            <a:r>
              <a:rPr lang="en-IN" altLang="en-US" sz="3600">
                <a:latin typeface="Times New Roman" panose="02020603050405020304" charset="0"/>
                <a:cs typeface="Times New Roman" panose="02020603050405020304" charset="0"/>
                <a:sym typeface="+mn-ea"/>
              </a:rPr>
              <a:t>(I+b)</a:t>
            </a:r>
            <a:r>
              <a:rPr lang="en-IN" altLang="en-US" sz="3600">
                <a:latin typeface="Times New Roman" panose="02020603050405020304" charset="0"/>
                <a:cs typeface="Times New Roman" panose="02020603050405020304" charset="0"/>
                <a:sym typeface="+mn-ea"/>
              </a:rPr>
              <a:t>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E </a:t>
            </a:r>
            <a:r>
              <a:rPr lang="en-IN" altLang="en-US" sz="3600">
                <a:latin typeface="Times New Roman" panose="02020603050405020304" charset="0"/>
                <a:cs typeface="Times New Roman" panose="02020603050405020304" charset="0"/>
                <a:sym typeface="+mn-ea"/>
              </a:rPr>
              <a:t>* (I1+b)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E * </a:t>
            </a:r>
            <a:r>
              <a:rPr lang="en-IN" altLang="en-US" sz="3600">
                <a:latin typeface="Times New Roman" panose="02020603050405020304" charset="0"/>
                <a:cs typeface="Times New Roman" panose="02020603050405020304" charset="0"/>
                <a:sym typeface="+mn-ea"/>
              </a:rPr>
              <a:t>(a1+b)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(E+E)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(E+I)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(E+I1)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(E+b1)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(I+b1)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(I1+b1)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 E       </a:t>
            </a:r>
            <a:r>
              <a:rPr lang="en-IN" altLang="en-US" sz="3600">
                <a:latin typeface="Times New Roman" panose="02020603050405020304" charset="0"/>
                <a:cs typeface="Times New Roman" panose="02020603050405020304" charset="0"/>
                <a:sym typeface="+mn-ea"/>
              </a:rPr>
              <a:t>(I01+b1)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E       </a:t>
            </a:r>
            <a:r>
              <a:rPr lang="en-IN" altLang="en-US" sz="3600">
                <a:latin typeface="Times New Roman" panose="02020603050405020304" charset="0"/>
                <a:cs typeface="Times New Roman" panose="02020603050405020304" charset="0"/>
                <a:sym typeface="+mn-ea"/>
              </a:rPr>
              <a:t>(I101+b1) * (a1+b) </a:t>
            </a:r>
            <a:endParaRPr lang="en-IN" altLang="en-US" sz="3600">
              <a:latin typeface="Times New Roman" panose="02020603050405020304" charset="0"/>
              <a:cs typeface="Times New Roman" panose="02020603050405020304" charset="0"/>
              <a:sym typeface="+mn-ea"/>
            </a:endParaRPr>
          </a:p>
          <a:p>
            <a:pPr marL="0" lvl="1" indent="0">
              <a:buNone/>
            </a:pPr>
            <a:r>
              <a:rPr lang="en-IN" altLang="en-US" sz="3600">
                <a:latin typeface="Times New Roman" panose="02020603050405020304" charset="0"/>
                <a:cs typeface="Times New Roman" panose="02020603050405020304" charset="0"/>
                <a:sym typeface="+mn-ea"/>
              </a:rPr>
              <a:t>E       </a:t>
            </a:r>
            <a:r>
              <a:rPr lang="en-IN" altLang="en-US" sz="3600">
                <a:latin typeface="Times New Roman" panose="02020603050405020304" charset="0"/>
                <a:cs typeface="Times New Roman" panose="02020603050405020304" charset="0"/>
                <a:sym typeface="+mn-ea"/>
              </a:rPr>
              <a:t>(a101+b1) * (a1+b) </a:t>
            </a:r>
            <a:endParaRPr lang="en-IN" altLang="en-US" sz="3600">
              <a:latin typeface="Times New Roman" panose="02020603050405020304" charset="0"/>
              <a:cs typeface="Times New Roman" panose="02020603050405020304" charset="0"/>
              <a:sym typeface="+mn-ea"/>
            </a:endParaRPr>
          </a:p>
          <a:p>
            <a:pPr marL="0" lvl="1" indent="0">
              <a:buNone/>
            </a:pPr>
            <a:endParaRPr lang="en-IN" altLang="en-US">
              <a:latin typeface="Times New Roman" panose="02020603050405020304" charset="0"/>
              <a:cs typeface="Times New Roman" panose="02020603050405020304" charset="0"/>
              <a:sym typeface="+mn-ea"/>
            </a:endParaRPr>
          </a:p>
          <a:p>
            <a:pPr marL="0" lvl="1" indent="0">
              <a:buNone/>
            </a:pPr>
            <a:endParaRPr lang="en-US" sz="2400">
              <a:latin typeface="Times New Roman" panose="02020603050405020304" charset="0"/>
              <a:cs typeface="Times New Roman" panose="02020603050405020304" charset="0"/>
            </a:endParaRPr>
          </a:p>
        </p:txBody>
      </p:sp>
      <p:sp>
        <p:nvSpPr>
          <p:cNvPr id="5" name="Text Box 4"/>
          <p:cNvSpPr txBox="1"/>
          <p:nvPr/>
        </p:nvSpPr>
        <p:spPr>
          <a:xfrm>
            <a:off x="1114425" y="1022350"/>
            <a:ext cx="493395"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6" name="Text Box 5"/>
          <p:cNvSpPr txBox="1"/>
          <p:nvPr/>
        </p:nvSpPr>
        <p:spPr>
          <a:xfrm>
            <a:off x="1115060" y="135191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7" name="Text Box 6"/>
          <p:cNvSpPr txBox="1"/>
          <p:nvPr/>
        </p:nvSpPr>
        <p:spPr>
          <a:xfrm>
            <a:off x="1114425" y="192595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8" name="Text Box 7"/>
          <p:cNvSpPr txBox="1"/>
          <p:nvPr/>
        </p:nvSpPr>
        <p:spPr>
          <a:xfrm>
            <a:off x="1115060" y="229171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9" name="Text Box 8"/>
          <p:cNvSpPr txBox="1"/>
          <p:nvPr/>
        </p:nvSpPr>
        <p:spPr>
          <a:xfrm>
            <a:off x="1114425" y="263715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0" name="Text Box 9"/>
          <p:cNvSpPr txBox="1"/>
          <p:nvPr/>
        </p:nvSpPr>
        <p:spPr>
          <a:xfrm>
            <a:off x="1115060" y="298259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1" name="Text Box 10"/>
          <p:cNvSpPr txBox="1"/>
          <p:nvPr/>
        </p:nvSpPr>
        <p:spPr>
          <a:xfrm>
            <a:off x="1114425" y="337883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2" name="Text Box 11"/>
          <p:cNvSpPr txBox="1"/>
          <p:nvPr/>
        </p:nvSpPr>
        <p:spPr>
          <a:xfrm>
            <a:off x="1114425" y="379539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3" name="Text Box 12"/>
          <p:cNvSpPr txBox="1"/>
          <p:nvPr/>
        </p:nvSpPr>
        <p:spPr>
          <a:xfrm>
            <a:off x="1115060" y="417131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4" name="Text Box 13"/>
          <p:cNvSpPr txBox="1"/>
          <p:nvPr/>
        </p:nvSpPr>
        <p:spPr>
          <a:xfrm>
            <a:off x="1115060" y="451675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5" name="Text Box 14"/>
          <p:cNvSpPr txBox="1"/>
          <p:nvPr/>
        </p:nvSpPr>
        <p:spPr>
          <a:xfrm>
            <a:off x="1191260" y="490283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6" name="Text Box 15"/>
          <p:cNvSpPr txBox="1"/>
          <p:nvPr/>
        </p:nvSpPr>
        <p:spPr>
          <a:xfrm>
            <a:off x="1114425" y="5380990"/>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7" name="Text Box 16"/>
          <p:cNvSpPr txBox="1"/>
          <p:nvPr/>
        </p:nvSpPr>
        <p:spPr>
          <a:xfrm>
            <a:off x="1028700" y="570547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
        <p:nvSpPr>
          <p:cNvPr id="18" name="Text Box 17"/>
          <p:cNvSpPr txBox="1"/>
          <p:nvPr/>
        </p:nvSpPr>
        <p:spPr>
          <a:xfrm>
            <a:off x="1028700" y="6081395"/>
            <a:ext cx="492760" cy="478155"/>
          </a:xfrm>
          <a:prstGeom prst="rect">
            <a:avLst/>
          </a:prstGeom>
          <a:noFill/>
        </p:spPr>
        <p:txBody>
          <a:bodyPr wrap="square" rtlCol="0">
            <a:spAutoFit/>
          </a:bodyPr>
          <a:p>
            <a:pPr>
              <a:lnSpc>
                <a:spcPct val="70000"/>
              </a:lnSpc>
            </a:pPr>
            <a:r>
              <a:rPr lang="en-IN" altLang="en-US" b="1">
                <a:sym typeface="+mn-ea"/>
              </a:rPr>
              <a:t>=&gt;</a:t>
            </a:r>
            <a:endParaRPr lang="en-IN" altLang="en-US" b="1">
              <a:sym typeface="+mn-ea"/>
            </a:endParaRPr>
          </a:p>
          <a:p>
            <a:pPr>
              <a:lnSpc>
                <a:spcPct val="70000"/>
              </a:lnSpc>
            </a:pPr>
            <a:r>
              <a:rPr lang="en-IN" altLang="en-US"/>
              <a:t>rm</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4035"/>
          </a:xfrm>
        </p:spPr>
        <p:txBody>
          <a:bodyPr>
            <a:normAutofit fontScale="90000"/>
          </a:bodyPr>
          <a:p>
            <a:r>
              <a:rPr lang="en-IN" altLang="en-US"/>
              <a:t>Sentential form</a:t>
            </a:r>
            <a:endParaRPr lang="en-IN" altLang="en-US"/>
          </a:p>
        </p:txBody>
      </p:sp>
      <p:sp>
        <p:nvSpPr>
          <p:cNvPr id="3" name="Content Placeholder 2"/>
          <p:cNvSpPr>
            <a:spLocks noGrp="1"/>
          </p:cNvSpPr>
          <p:nvPr>
            <p:ph idx="1"/>
          </p:nvPr>
        </p:nvSpPr>
        <p:spPr>
          <a:xfrm>
            <a:off x="838200" y="1012825"/>
            <a:ext cx="10515600" cy="5164455"/>
          </a:xfrm>
        </p:spPr>
        <p:txBody>
          <a:bodyPr/>
          <a:p>
            <a:r>
              <a:rPr lang="en-IN" altLang="en-US"/>
              <a:t>Derivations from the start symbol produce strings that have a special role. It is called sentential form.</a:t>
            </a:r>
            <a:endParaRPr lang="en-IN" altLang="en-US"/>
          </a:p>
          <a:p>
            <a:r>
              <a:rPr lang="en-IN" altLang="en-US"/>
              <a:t>If G=(V,T,P,S) is a CFG then any string </a:t>
            </a:r>
            <a:r>
              <a:rPr lang="en-IN" altLang="en-US">
                <a:latin typeface="Times New Roman" panose="02020603050405020304" charset="0"/>
                <a:cs typeface="Times New Roman" panose="02020603050405020304" charset="0"/>
              </a:rPr>
              <a:t>ἁ in (V U T)* such that  S=&gt; ἁ is a sentential form.</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If S       ἁ is left sentential form and </a:t>
            </a:r>
            <a:r>
              <a:rPr lang="en-IN" altLang="en-US">
                <a:latin typeface="Times New Roman" panose="02020603050405020304" charset="0"/>
                <a:cs typeface="Times New Roman" panose="02020603050405020304" charset="0"/>
                <a:sym typeface="+mn-ea"/>
              </a:rPr>
              <a:t>S       ἁ  is right sentential form then L(G) is those sentential form that consists of terminals.</a:t>
            </a:r>
            <a:endParaRPr lang="en-IN" altLang="en-US">
              <a:latin typeface="Times New Roman" panose="02020603050405020304" charset="0"/>
              <a:cs typeface="Times New Roman" panose="02020603050405020304" charset="0"/>
              <a:sym typeface="+mn-ea"/>
            </a:endParaRPr>
          </a:p>
          <a:p>
            <a:r>
              <a:rPr lang="en-IN" altLang="en-US">
                <a:latin typeface="Times New Roman" panose="02020603050405020304" charset="0"/>
                <a:cs typeface="Times New Roman" panose="02020603050405020304" charset="0"/>
                <a:sym typeface="+mn-ea"/>
              </a:rPr>
              <a:t>Ex: E       E * E        I * E            a * E  left sentential form</a:t>
            </a:r>
            <a:endParaRPr lang="en-IN" altLang="en-US">
              <a:latin typeface="Times New Roman" panose="02020603050405020304" charset="0"/>
              <a:cs typeface="Times New Roman" panose="02020603050405020304" charset="0"/>
              <a:sym typeface="+mn-ea"/>
            </a:endParaRPr>
          </a:p>
          <a:p>
            <a:r>
              <a:rPr lang="en-IN" altLang="en-US">
                <a:latin typeface="Times New Roman" panose="02020603050405020304" charset="0"/>
                <a:cs typeface="Times New Roman" panose="02020603050405020304" charset="0"/>
                <a:sym typeface="+mn-ea"/>
              </a:rPr>
              <a:t>E * ( I+E) </a:t>
            </a:r>
            <a:endParaRPr lang="en-IN" altLang="en-US">
              <a:latin typeface="Times New Roman" panose="02020603050405020304" charset="0"/>
              <a:cs typeface="Times New Roman" panose="02020603050405020304" charset="0"/>
              <a:sym typeface="+mn-ea"/>
            </a:endParaRPr>
          </a:p>
          <a:p>
            <a:r>
              <a:rPr lang="en-IN" altLang="en-US">
                <a:latin typeface="Times New Roman" panose="02020603050405020304" charset="0"/>
                <a:cs typeface="Times New Roman" panose="02020603050405020304" charset="0"/>
                <a:sym typeface="+mn-ea"/>
              </a:rPr>
              <a:t>E=&gt; E*E  =&gt; E *(E) =&gt;E*(E+E) =&gt; E*(I+E)</a:t>
            </a:r>
            <a:endParaRPr lang="en-IN" altLang="en-US">
              <a:latin typeface="Times New Roman" panose="02020603050405020304" charset="0"/>
              <a:cs typeface="Times New Roman" panose="02020603050405020304" charset="0"/>
              <a:sym typeface="+mn-ea"/>
            </a:endParaRPr>
          </a:p>
          <a:p>
            <a:r>
              <a:rPr lang="en-IN" altLang="en-US">
                <a:latin typeface="Times New Roman" panose="02020603050405020304" charset="0"/>
                <a:cs typeface="Times New Roman" panose="02020603050405020304" charset="0"/>
                <a:sym typeface="+mn-ea"/>
              </a:rPr>
              <a:t>Nether left nor right</a:t>
            </a:r>
            <a:endParaRPr lang="en-IN" altLang="en-US">
              <a:latin typeface="Times New Roman" panose="02020603050405020304" charset="0"/>
              <a:cs typeface="Times New Roman" panose="02020603050405020304" charset="0"/>
              <a:sym typeface="+mn-ea"/>
            </a:endParaRPr>
          </a:p>
          <a:p>
            <a:endParaRPr lang="en-IN" altLang="en-US">
              <a:latin typeface="Times New Roman" panose="02020603050405020304" charset="0"/>
              <a:cs typeface="Times New Roman" panose="02020603050405020304" charset="0"/>
            </a:endParaRPr>
          </a:p>
        </p:txBody>
      </p:sp>
      <p:sp>
        <p:nvSpPr>
          <p:cNvPr id="4" name="Text Box 3"/>
          <p:cNvSpPr txBox="1"/>
          <p:nvPr/>
        </p:nvSpPr>
        <p:spPr>
          <a:xfrm>
            <a:off x="1717040" y="2687320"/>
            <a:ext cx="487680" cy="533400"/>
          </a:xfrm>
          <a:prstGeom prst="rect">
            <a:avLst/>
          </a:prstGeom>
          <a:noFill/>
        </p:spPr>
        <p:txBody>
          <a:bodyPr wrap="square" rtlCol="0">
            <a:spAutoFit/>
          </a:bodyPr>
          <a:p>
            <a:pPr>
              <a:lnSpc>
                <a:spcPct val="80000"/>
              </a:lnSpc>
            </a:pPr>
            <a:r>
              <a:rPr lang="en-IN" altLang="en-US"/>
              <a:t>=&gt;</a:t>
            </a:r>
            <a:endParaRPr lang="en-IN" altLang="en-US"/>
          </a:p>
          <a:p>
            <a:pPr>
              <a:lnSpc>
                <a:spcPct val="80000"/>
              </a:lnSpc>
            </a:pPr>
            <a:r>
              <a:rPr lang="en-IN" altLang="en-US"/>
              <a:t>lm</a:t>
            </a:r>
            <a:endParaRPr lang="en-IN" altLang="en-US"/>
          </a:p>
        </p:txBody>
      </p:sp>
      <p:sp>
        <p:nvSpPr>
          <p:cNvPr id="5" name="Text Box 4"/>
          <p:cNvSpPr txBox="1"/>
          <p:nvPr/>
        </p:nvSpPr>
        <p:spPr>
          <a:xfrm>
            <a:off x="6578600" y="2794000"/>
            <a:ext cx="487680" cy="533400"/>
          </a:xfrm>
          <a:prstGeom prst="rect">
            <a:avLst/>
          </a:prstGeom>
          <a:noFill/>
        </p:spPr>
        <p:txBody>
          <a:bodyPr wrap="square" rtlCol="0">
            <a:spAutoFit/>
          </a:bodyPr>
          <a:p>
            <a:pPr>
              <a:lnSpc>
                <a:spcPct val="80000"/>
              </a:lnSpc>
            </a:pPr>
            <a:r>
              <a:rPr lang="en-IN" altLang="en-US"/>
              <a:t>=&gt;</a:t>
            </a:r>
            <a:endParaRPr lang="en-IN" altLang="en-US"/>
          </a:p>
          <a:p>
            <a:pPr>
              <a:lnSpc>
                <a:spcPct val="80000"/>
              </a:lnSpc>
            </a:pPr>
            <a:r>
              <a:rPr lang="en-IN" altLang="en-US"/>
              <a:t>rm</a:t>
            </a:r>
            <a:endParaRPr lang="en-IN" altLang="en-US"/>
          </a:p>
        </p:txBody>
      </p:sp>
      <p:sp>
        <p:nvSpPr>
          <p:cNvPr id="6" name="Text Box 5"/>
          <p:cNvSpPr txBox="1"/>
          <p:nvPr/>
        </p:nvSpPr>
        <p:spPr>
          <a:xfrm>
            <a:off x="2067560" y="3688080"/>
            <a:ext cx="487680" cy="533400"/>
          </a:xfrm>
          <a:prstGeom prst="rect">
            <a:avLst/>
          </a:prstGeom>
          <a:noFill/>
        </p:spPr>
        <p:txBody>
          <a:bodyPr wrap="square" rtlCol="0">
            <a:spAutoFit/>
          </a:bodyPr>
          <a:p>
            <a:pPr>
              <a:lnSpc>
                <a:spcPct val="80000"/>
              </a:lnSpc>
            </a:pPr>
            <a:r>
              <a:rPr lang="en-IN" altLang="en-US"/>
              <a:t>=&gt;</a:t>
            </a:r>
            <a:endParaRPr lang="en-IN" altLang="en-US"/>
          </a:p>
          <a:p>
            <a:pPr>
              <a:lnSpc>
                <a:spcPct val="80000"/>
              </a:lnSpc>
            </a:pPr>
            <a:r>
              <a:rPr lang="en-IN" altLang="en-US"/>
              <a:t>lm</a:t>
            </a:r>
            <a:endParaRPr lang="en-IN" altLang="en-US"/>
          </a:p>
        </p:txBody>
      </p:sp>
      <p:sp>
        <p:nvSpPr>
          <p:cNvPr id="7" name="Text Box 6"/>
          <p:cNvSpPr txBox="1"/>
          <p:nvPr/>
        </p:nvSpPr>
        <p:spPr>
          <a:xfrm>
            <a:off x="3510280" y="3688080"/>
            <a:ext cx="487680" cy="533400"/>
          </a:xfrm>
          <a:prstGeom prst="rect">
            <a:avLst/>
          </a:prstGeom>
          <a:noFill/>
        </p:spPr>
        <p:txBody>
          <a:bodyPr wrap="square" rtlCol="0">
            <a:spAutoFit/>
          </a:bodyPr>
          <a:p>
            <a:pPr>
              <a:lnSpc>
                <a:spcPct val="80000"/>
              </a:lnSpc>
            </a:pPr>
            <a:r>
              <a:rPr lang="en-IN" altLang="en-US"/>
              <a:t>=&gt;</a:t>
            </a:r>
            <a:endParaRPr lang="en-IN" altLang="en-US"/>
          </a:p>
          <a:p>
            <a:pPr>
              <a:lnSpc>
                <a:spcPct val="80000"/>
              </a:lnSpc>
            </a:pPr>
            <a:r>
              <a:rPr lang="en-IN" altLang="en-US"/>
              <a:t>lm</a:t>
            </a:r>
            <a:endParaRPr lang="en-IN" altLang="en-US"/>
          </a:p>
        </p:txBody>
      </p:sp>
      <p:sp>
        <p:nvSpPr>
          <p:cNvPr id="8" name="Text Box 7"/>
          <p:cNvSpPr txBox="1"/>
          <p:nvPr/>
        </p:nvSpPr>
        <p:spPr>
          <a:xfrm>
            <a:off x="5105400" y="3830320"/>
            <a:ext cx="487680" cy="533400"/>
          </a:xfrm>
          <a:prstGeom prst="rect">
            <a:avLst/>
          </a:prstGeom>
          <a:noFill/>
        </p:spPr>
        <p:txBody>
          <a:bodyPr wrap="square" rtlCol="0">
            <a:spAutoFit/>
          </a:bodyPr>
          <a:p>
            <a:pPr>
              <a:lnSpc>
                <a:spcPct val="80000"/>
              </a:lnSpc>
            </a:pPr>
            <a:r>
              <a:rPr lang="en-IN" altLang="en-US"/>
              <a:t>=&gt;</a:t>
            </a:r>
            <a:endParaRPr lang="en-IN" altLang="en-US"/>
          </a:p>
          <a:p>
            <a:pPr>
              <a:lnSpc>
                <a:spcPct val="80000"/>
              </a:lnSpc>
            </a:pPr>
            <a:r>
              <a:rPr lang="en-IN" altLang="en-US"/>
              <a:t>lm</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8435</Words>
  <Application>WPS Presentation</Application>
  <PresentationFormat>Widescreen</PresentationFormat>
  <Paragraphs>426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Calibri Light</vt:lpstr>
      <vt:lpstr>Calibri</vt:lpstr>
      <vt:lpstr>Microsoft YaHei</vt:lpstr>
      <vt:lpstr>Arial Unicode MS</vt:lpstr>
      <vt:lpstr>Office Theme</vt:lpstr>
      <vt:lpstr>Formal Languages and Automata Theory(18IS54)</vt:lpstr>
      <vt:lpstr>PowerPoint 演示文稿</vt:lpstr>
      <vt:lpstr>Definition of Context Free Grammar</vt:lpstr>
      <vt:lpstr>Ex: Context Free Grammar for simple expression (a+b) (a+b+0+1)*</vt:lpstr>
      <vt:lpstr>Derivations using a grammar</vt:lpstr>
      <vt:lpstr>Leftmost and Rightmost derivations</vt:lpstr>
      <vt:lpstr>Leftmost Derivation</vt:lpstr>
      <vt:lpstr>Rightmost Derivation</vt:lpstr>
      <vt:lpstr>Sentential form</vt:lpstr>
      <vt:lpstr>Ex:Obtain a CFG to generate a language consisting of equal number of a's and b's</vt:lpstr>
      <vt:lpstr>Parse Trees</vt:lpstr>
      <vt:lpstr>PowerPoint 演示文稿</vt:lpstr>
      <vt:lpstr>Ambiguity in grammars and languages</vt:lpstr>
      <vt:lpstr>Simplification of CFG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Languages and Automata Theory(18IS54)</dc:title>
  <dc:creator>KSMathad</dc:creator>
  <cp:lastModifiedBy>KSMathad</cp:lastModifiedBy>
  <cp:revision>34</cp:revision>
  <dcterms:created xsi:type="dcterms:W3CDTF">2020-12-07T14:18:00Z</dcterms:created>
  <dcterms:modified xsi:type="dcterms:W3CDTF">2020-12-18T07:30:19Z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