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61" r:id="rId16"/>
    <p:sldId id="331" r:id="rId17"/>
    <p:sldId id="33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2C4BB88-4725-4F87-A91E-83BC8A55AE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0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4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Formal Languages and Automata Theory(18IS54)</a:t>
            </a:r>
            <a:endParaRPr lang="en-I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038350" y="3991610"/>
            <a:ext cx="7607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Unit </a:t>
            </a:r>
            <a:r>
              <a:rPr lang="en-IN" altLang="en-US" sz="3600"/>
              <a:t>5</a:t>
            </a:r>
            <a:endParaRPr lang="en-I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Actions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92313" y="14128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require rules with the default action?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avoid matching some other rule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‘read’ will also match instances of ‘read’ in ‘bread’ and ‘readjust’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the number of characters matched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number of words and characters in input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[a-zA-Z]+		{words++ ; chars += yyleng;}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character in the string matched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yytext [yyleng-1]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0238" y="6021388"/>
            <a:ext cx="2376487" cy="5032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25220" y="578485"/>
            <a:ext cx="7012940" cy="32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96010" y="1760220"/>
            <a:ext cx="9742170" cy="41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3"/>
          <p:cNvPicPr>
            <a:picLocks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44015" y="2002790"/>
            <a:ext cx="8189595" cy="387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16100" y="539115"/>
            <a:ext cx="7444740" cy="115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2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8540" y="656590"/>
            <a:ext cx="6283960" cy="552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5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325880" y="398145"/>
            <a:ext cx="9131300" cy="502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Word Counting Example</a:t>
            </a:r>
            <a:endParaRPr lang="en-US" sz="4000" u="sn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1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08213" y="1052513"/>
          <a:ext cx="7991475" cy="597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052513"/>
                        <a:ext cx="7991475" cy="5976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flipH="1">
            <a:off x="4511675" y="2060575"/>
            <a:ext cx="215900" cy="647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2038" y="2205038"/>
            <a:ext cx="34559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Substitution Definition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Word Counting Example</a:t>
            </a:r>
            <a:endParaRPr lang="en-US" smtClean="0"/>
          </a:p>
        </p:txBody>
      </p:sp>
      <p:graphicFrame>
        <p:nvGraphicFramePr>
          <p:cNvPr id="23555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135188" y="1268413"/>
          <a:ext cx="7848600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268413"/>
                        <a:ext cx="7848600" cy="5113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a Command Line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579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11450" y="1557338"/>
          <a:ext cx="7345363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557338"/>
                        <a:ext cx="7345363" cy="5040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scope of certain rules or change the way lexer treats part of a file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 rules with start state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lexer to recognize rules when the start state is in effect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–file switch to recognize a filename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start state to look for a filename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%s 	start_state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338" y="5589588"/>
            <a:ext cx="3527425" cy="935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849313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States</a:t>
            </a:r>
            <a:endParaRPr lang="en-US" sz="4000" smtClean="0"/>
          </a:p>
        </p:txBody>
      </p:sp>
      <p:graphicFrame>
        <p:nvGraphicFramePr>
          <p:cNvPr id="26627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40013" y="836613"/>
          <a:ext cx="7343775" cy="60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836613"/>
                        <a:ext cx="7343775" cy="6021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151313" y="2060575"/>
            <a:ext cx="1944687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463" y="1844675"/>
            <a:ext cx="201612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START STATE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2172494" y="5409407"/>
            <a:ext cx="503237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4005263"/>
            <a:ext cx="971550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RULE 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WITH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START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STATE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– Lexical Analyzer Generator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with a parser generator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programs recognize only regular expressions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Yacc creates parsers that accepts a large class of context-free grammars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2" name="Group 40"/>
          <p:cNvGrpSpPr/>
          <p:nvPr/>
        </p:nvGrpSpPr>
        <p:grpSpPr bwMode="auto">
          <a:xfrm>
            <a:off x="1703388" y="3644900"/>
            <a:ext cx="8785225" cy="2879724"/>
            <a:chOff x="179512" y="3645024"/>
            <a:chExt cx="8784976" cy="2879865"/>
          </a:xfrm>
        </p:grpSpPr>
        <p:grpSp>
          <p:nvGrpSpPr>
            <p:cNvPr id="7173" name="Group 5"/>
            <p:cNvGrpSpPr/>
            <p:nvPr/>
          </p:nvGrpSpPr>
          <p:grpSpPr bwMode="auto">
            <a:xfrm>
              <a:off x="1908250" y="4581695"/>
              <a:ext cx="1150905" cy="503263"/>
              <a:chOff x="1548210" y="4941735"/>
              <a:chExt cx="1150905" cy="50326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48210" y="4941735"/>
                <a:ext cx="1150905" cy="50326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X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92669" y="5013177"/>
                <a:ext cx="790552" cy="3988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LEX</a:t>
                </a:r>
                <a:endParaRPr lang="en-US" sz="2000" dirty="0">
                  <a:latin typeface="+mn-lt"/>
                </a:endParaRPr>
              </a:p>
            </p:txBody>
          </p:sp>
        </p:grpSp>
        <p:grpSp>
          <p:nvGrpSpPr>
            <p:cNvPr id="7174" name="Group 6"/>
            <p:cNvGrpSpPr/>
            <p:nvPr/>
          </p:nvGrpSpPr>
          <p:grpSpPr bwMode="auto">
            <a:xfrm>
              <a:off x="4643435" y="4581695"/>
              <a:ext cx="1152492" cy="503263"/>
              <a:chOff x="1547091" y="4941735"/>
              <a:chExt cx="1152492" cy="5032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47091" y="4941735"/>
                <a:ext cx="1152492" cy="50326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X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91549" y="5013177"/>
                <a:ext cx="792140" cy="3988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YACC</a:t>
                </a:r>
                <a:endParaRPr lang="en-US" sz="2000" dirty="0">
                  <a:latin typeface="+mn-lt"/>
                </a:endParaRPr>
              </a:p>
            </p:txBody>
          </p:sp>
        </p:grpSp>
        <p:grpSp>
          <p:nvGrpSpPr>
            <p:cNvPr id="7175" name="Group 9"/>
            <p:cNvGrpSpPr/>
            <p:nvPr/>
          </p:nvGrpSpPr>
          <p:grpSpPr bwMode="auto">
            <a:xfrm>
              <a:off x="1908250" y="5805718"/>
              <a:ext cx="1150905" cy="503262"/>
              <a:chOff x="1548210" y="4941622"/>
              <a:chExt cx="1150905" cy="5032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48210" y="4941622"/>
                <a:ext cx="1150905" cy="50326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X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92669" y="5013063"/>
                <a:ext cx="790552" cy="3988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yylex</a:t>
                </a:r>
                <a:endParaRPr lang="en-US" sz="2000" dirty="0">
                  <a:latin typeface="+mn-lt"/>
                </a:endParaRPr>
              </a:p>
            </p:txBody>
          </p:sp>
        </p:grpSp>
        <p:grpSp>
          <p:nvGrpSpPr>
            <p:cNvPr id="7176" name="Group 12"/>
            <p:cNvGrpSpPr/>
            <p:nvPr/>
          </p:nvGrpSpPr>
          <p:grpSpPr bwMode="auto">
            <a:xfrm>
              <a:off x="4500565" y="5877158"/>
              <a:ext cx="1439821" cy="512788"/>
              <a:chOff x="1548122" y="4941056"/>
              <a:chExt cx="1151857" cy="50489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48122" y="4941056"/>
                <a:ext cx="1151857" cy="50489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X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1628" y="5012960"/>
                <a:ext cx="792457" cy="3926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yyparse</a:t>
                </a:r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63792" y="3645024"/>
              <a:ext cx="1871609" cy="4603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</a:rPr>
                <a:t>Lexical Rules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56106" y="3645024"/>
              <a:ext cx="2376421" cy="4603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</a:rPr>
                <a:t>Grammar Rules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512" y="5805718"/>
              <a:ext cx="1258851" cy="4603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</a:rPr>
                <a:t>Input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92878" y="5877158"/>
              <a:ext cx="1871610" cy="4603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</a:rPr>
                <a:t>Parsed Input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71652" y="6021628"/>
              <a:ext cx="93659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2163811" y="4253067"/>
              <a:ext cx="503262" cy="79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40386" y="6093069"/>
              <a:ext cx="107946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4972813" y="4252273"/>
              <a:ext cx="503262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2091577" y="5404854"/>
              <a:ext cx="647732" cy="79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4828349" y="5477883"/>
              <a:ext cx="647732" cy="79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79512" y="3716465"/>
              <a:ext cx="8713540" cy="280842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59155" y="6093069"/>
              <a:ext cx="136838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Title 1"/>
          <p:cNvSpPr txBox="1"/>
          <p:nvPr/>
        </p:nvSpPr>
        <p:spPr bwMode="auto">
          <a:xfrm>
            <a:off x="1992313" y="0"/>
            <a:ext cx="8229600" cy="126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Start States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652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855913" y="2205038"/>
          <a:ext cx="6769100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2205038"/>
                        <a:ext cx="6769100" cy="3744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849313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States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200" y="981075"/>
            <a:ext cx="8229600" cy="514508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without explicit start state will match regardless of what start state is active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351088" y="2133600"/>
          <a:ext cx="6913562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2133600"/>
                        <a:ext cx="6913562" cy="4175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08213" y="2133600"/>
            <a:ext cx="4679950" cy="4391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8678" name="Group 7"/>
          <p:cNvGrpSpPr/>
          <p:nvPr/>
        </p:nvGrpSpPr>
        <p:grpSpPr bwMode="auto">
          <a:xfrm>
            <a:off x="7175500" y="3284538"/>
            <a:ext cx="3097213" cy="2316797"/>
            <a:chOff x="5652120" y="3284984"/>
            <a:chExt cx="3096344" cy="2316238"/>
          </a:xfrm>
        </p:grpSpPr>
        <p:sp>
          <p:nvSpPr>
            <p:cNvPr id="6" name="Rectangle 5"/>
            <p:cNvSpPr/>
            <p:nvPr/>
          </p:nvSpPr>
          <p:spPr>
            <a:xfrm>
              <a:off x="5652120" y="3284984"/>
              <a:ext cx="2736082" cy="194421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542" y="3356404"/>
              <a:ext cx="2951922" cy="22448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Input :</a:t>
              </a:r>
              <a:endParaRPr lang="en-US" sz="2000" b="1" dirty="0">
                <a:latin typeface="+mn-lt"/>
              </a:endParaRPr>
            </a:p>
            <a:p>
              <a:pPr>
                <a:defRPr/>
              </a:pPr>
              <a:r>
                <a:rPr lang="en-US" sz="2000" dirty="0">
                  <a:latin typeface="+mn-lt"/>
                </a:rPr>
                <a:t>magic, two, three</a:t>
              </a:r>
              <a:endParaRPr lang="en-US" sz="2000" dirty="0">
                <a:latin typeface="+mn-lt"/>
              </a:endParaRPr>
            </a:p>
            <a:p>
              <a:pPr>
                <a:defRPr/>
              </a:pPr>
              <a:endParaRPr lang="en-US" sz="2000" dirty="0">
                <a:latin typeface="+mn-lt"/>
              </a:endParaRPr>
            </a:p>
            <a:p>
              <a:pPr>
                <a:defRPr/>
              </a:pPr>
              <a:r>
                <a:rPr lang="en-US" sz="2000" b="1" dirty="0">
                  <a:latin typeface="+mn-lt"/>
                </a:rPr>
                <a:t>Output:</a:t>
              </a:r>
              <a:endParaRPr lang="en-US" sz="2000" b="1" dirty="0">
                <a:latin typeface="+mn-lt"/>
              </a:endParaRPr>
            </a:p>
            <a:p>
              <a:pPr>
                <a:defRPr/>
              </a:pPr>
              <a:r>
                <a:rPr lang="en-US" sz="2000" dirty="0">
                  <a:latin typeface="+mn-lt"/>
                </a:rPr>
                <a:t>Magic: two</a:t>
              </a:r>
              <a:endParaRPr lang="en-US" sz="2000" dirty="0">
                <a:latin typeface="+mn-lt"/>
              </a:endParaRPr>
            </a:p>
            <a:p>
              <a:pPr>
                <a:defRPr/>
              </a:pPr>
              <a:r>
                <a:rPr lang="en-US" sz="2000" dirty="0">
                  <a:latin typeface="+mn-lt"/>
                </a:rPr>
                <a:t>three</a:t>
              </a:r>
              <a:endParaRPr lang="en-US" sz="2000" dirty="0">
                <a:latin typeface="+mn-lt"/>
              </a:endParaRPr>
            </a:p>
            <a:p>
              <a:pPr>
                <a:defRPr/>
              </a:pP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States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2063750" y="1557338"/>
          <a:ext cx="691197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557338"/>
                        <a:ext cx="6911975" cy="4679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19288" y="1557338"/>
            <a:ext cx="4681537" cy="4824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9702" name="Group 5"/>
          <p:cNvGrpSpPr/>
          <p:nvPr/>
        </p:nvGrpSpPr>
        <p:grpSpPr bwMode="auto">
          <a:xfrm>
            <a:off x="7175500" y="3284538"/>
            <a:ext cx="3097213" cy="2316797"/>
            <a:chOff x="5652120" y="3284984"/>
            <a:chExt cx="3096344" cy="2316238"/>
          </a:xfrm>
        </p:grpSpPr>
        <p:sp>
          <p:nvSpPr>
            <p:cNvPr id="7" name="Rectangle 6"/>
            <p:cNvSpPr/>
            <p:nvPr/>
          </p:nvSpPr>
          <p:spPr>
            <a:xfrm>
              <a:off x="5652120" y="3284984"/>
              <a:ext cx="2736082" cy="194421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542" y="3356404"/>
              <a:ext cx="2951922" cy="22448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Input :</a:t>
              </a:r>
              <a:endParaRPr lang="en-US" sz="2000" b="1" dirty="0">
                <a:latin typeface="+mn-lt"/>
              </a:endParaRPr>
            </a:p>
            <a:p>
              <a:pPr>
                <a:defRPr/>
              </a:pPr>
              <a:r>
                <a:rPr lang="en-US" sz="2000" dirty="0">
                  <a:latin typeface="+mn-lt"/>
                </a:rPr>
                <a:t>magic, two, three</a:t>
              </a:r>
              <a:endParaRPr lang="en-US" sz="2000" dirty="0">
                <a:latin typeface="+mn-lt"/>
              </a:endParaRPr>
            </a:p>
            <a:p>
              <a:pPr>
                <a:defRPr/>
              </a:pPr>
              <a:endParaRPr lang="en-US" sz="2000" dirty="0">
                <a:latin typeface="+mn-lt"/>
              </a:endParaRPr>
            </a:p>
            <a:p>
              <a:pPr>
                <a:defRPr/>
              </a:pPr>
              <a:r>
                <a:rPr lang="en-US" sz="2000" b="1" dirty="0">
                  <a:latin typeface="+mn-lt"/>
                </a:rPr>
                <a:t>Output:</a:t>
              </a:r>
              <a:endParaRPr lang="en-US" sz="2000" b="1" dirty="0">
                <a:latin typeface="+mn-lt"/>
              </a:endParaRPr>
            </a:p>
            <a:p>
              <a:pPr>
                <a:defRPr/>
              </a:pPr>
              <a:r>
                <a:rPr lang="en-US" sz="2000" dirty="0">
                  <a:latin typeface="+mn-lt"/>
                </a:rPr>
                <a:t>two</a:t>
              </a:r>
              <a:endParaRPr lang="en-US" sz="2000" dirty="0">
                <a:latin typeface="+mn-lt"/>
              </a:endParaRPr>
            </a:p>
            <a:p>
              <a:pPr>
                <a:defRPr/>
              </a:pPr>
              <a:r>
                <a:rPr lang="en-US" sz="2000" dirty="0">
                  <a:latin typeface="+mn-lt"/>
                </a:rPr>
                <a:t>three</a:t>
              </a:r>
              <a:endParaRPr lang="en-US" sz="2000" dirty="0">
                <a:latin typeface="+mn-lt"/>
              </a:endParaRPr>
            </a:p>
            <a:p>
              <a:pPr>
                <a:defRPr/>
              </a:pP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Parser-Lexer Communication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calls the lexer </a:t>
            </a:r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yylex()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it need a token from input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is not interested in all tokens – like comments and whitespace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Yacc defines the token codes in “y.tab.h”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</a:t>
            </a:r>
            <a:endParaRPr lang="en-US" sz="16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#define	NOUN		257</a:t>
            </a:r>
            <a:endParaRPr lang="en-US" sz="16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#define	PRONOUN		258</a:t>
            </a:r>
            <a:endParaRPr lang="en-US" sz="16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#define	VERB		259</a:t>
            </a:r>
            <a:endParaRPr lang="en-US" sz="16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#define	ADVERB		260</a:t>
            </a:r>
            <a:endParaRPr lang="en-US" sz="16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#define	ADJECTIVE		261</a:t>
            </a:r>
            <a:endParaRPr lang="en-US" sz="16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cs typeface="Times New Roman" panose="02020603050405020304" pitchFamily="18" charset="0"/>
              </a:rPr>
              <a:t>		#define	PREPOSITION	262</a:t>
            </a:r>
            <a:endParaRPr lang="en-US" sz="1600" smtClean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2888" y="4581525"/>
            <a:ext cx="3457575" cy="180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72038" y="4724400"/>
            <a:ext cx="2232025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24563" y="5084763"/>
            <a:ext cx="2232025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10"/>
          <p:cNvSpPr txBox="1">
            <a:spLocks noChangeArrowheads="1"/>
          </p:cNvSpPr>
          <p:nvPr/>
        </p:nvSpPr>
        <p:spPr bwMode="auto">
          <a:xfrm>
            <a:off x="7175500" y="4508500"/>
            <a:ext cx="194468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Token Name</a:t>
            </a:r>
            <a:endParaRPr lang="en-US"/>
          </a:p>
        </p:txBody>
      </p:sp>
      <p:sp>
        <p:nvSpPr>
          <p:cNvPr id="30728" name="TextBox 11"/>
          <p:cNvSpPr txBox="1">
            <a:spLocks noChangeArrowheads="1"/>
          </p:cNvSpPr>
          <p:nvPr/>
        </p:nvSpPr>
        <p:spPr bwMode="auto">
          <a:xfrm>
            <a:off x="8328025" y="4868863"/>
            <a:ext cx="194468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Token Code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31747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79650" y="0"/>
          <a:ext cx="79200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0"/>
                        <a:ext cx="7920038" cy="685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413" cy="4525963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rules that the parser uses to recognize syntactically valid input.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to build a calculator: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cs typeface="Times New Roman" panose="02020603050405020304" pitchFamily="18" charset="0"/>
              </a:rPr>
              <a:t>statement	</a:t>
            </a: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	NAME = expression</a:t>
            </a:r>
            <a:endParaRPr lang="en-US" sz="2400" smtClean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	expression		NUMBER + NUMBER | NUMBER - NUMBER</a:t>
            </a:r>
            <a:endParaRPr lang="en-US" smtClean="0"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symbols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Symbols on LHS of rule. Ex: statement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Symbols appearing in the input. Ex: NAME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088" y="3357563"/>
            <a:ext cx="7848600" cy="935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parsed sentence or input is represented as a parse tree.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3797" name="Group 1"/>
          <p:cNvGrpSpPr>
            <a:grpSpLocks noChangeAspect="1"/>
          </p:cNvGrpSpPr>
          <p:nvPr/>
        </p:nvGrpSpPr>
        <p:grpSpPr bwMode="auto">
          <a:xfrm>
            <a:off x="2782888" y="2781300"/>
            <a:ext cx="6842125" cy="3095625"/>
            <a:chOff x="2528" y="2478"/>
            <a:chExt cx="7574" cy="4320"/>
          </a:xfrm>
        </p:grpSpPr>
        <p:sp>
          <p:nvSpPr>
            <p:cNvPr id="3379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528" y="2478"/>
              <a:ext cx="7574" cy="43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Oval 14"/>
            <p:cNvSpPr>
              <a:spLocks noChangeArrowheads="1"/>
            </p:cNvSpPr>
            <p:nvPr/>
          </p:nvSpPr>
          <p:spPr bwMode="auto">
            <a:xfrm>
              <a:off x="4820" y="2749"/>
              <a:ext cx="2216" cy="5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Statement</a:t>
              </a:r>
              <a:endParaRPr lang="en-US"/>
            </a:p>
          </p:txBody>
        </p:sp>
        <p:sp>
          <p:nvSpPr>
            <p:cNvPr id="33801" name="Rectangle 13"/>
            <p:cNvSpPr>
              <a:spLocks noChangeArrowheads="1"/>
            </p:cNvSpPr>
            <p:nvPr/>
          </p:nvSpPr>
          <p:spPr bwMode="auto">
            <a:xfrm>
              <a:off x="3185" y="4011"/>
              <a:ext cx="1005" cy="7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NAME        fred</a:t>
              </a:r>
              <a:endParaRPr lang="en-US"/>
            </a:p>
          </p:txBody>
        </p:sp>
        <p:sp>
          <p:nvSpPr>
            <p:cNvPr id="33802" name="Rectangle 12"/>
            <p:cNvSpPr>
              <a:spLocks noChangeArrowheads="1"/>
            </p:cNvSpPr>
            <p:nvPr/>
          </p:nvSpPr>
          <p:spPr bwMode="auto">
            <a:xfrm>
              <a:off x="5542" y="4139"/>
              <a:ext cx="833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=</a:t>
              </a:r>
              <a:endParaRPr lang="en-U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6809" y="4139"/>
              <a:ext cx="2215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928" y="5483"/>
              <a:ext cx="1156" cy="7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NUMBER                           12</a:t>
              </a:r>
              <a:endParaRPr lang="en-US"/>
            </a:p>
          </p:txBody>
        </p:sp>
        <p:sp>
          <p:nvSpPr>
            <p:cNvPr id="33805" name="Rectangle 9"/>
            <p:cNvSpPr>
              <a:spLocks noChangeArrowheads="1"/>
            </p:cNvSpPr>
            <p:nvPr/>
          </p:nvSpPr>
          <p:spPr bwMode="auto">
            <a:xfrm>
              <a:off x="7530" y="5621"/>
              <a:ext cx="833" cy="5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+</a:t>
              </a:r>
              <a:endParaRPr lang="en-US"/>
            </a:p>
          </p:txBody>
        </p:sp>
        <p:sp>
          <p:nvSpPr>
            <p:cNvPr id="33806" name="Rectangle 8"/>
            <p:cNvSpPr>
              <a:spLocks noChangeArrowheads="1"/>
            </p:cNvSpPr>
            <p:nvPr/>
          </p:nvSpPr>
          <p:spPr bwMode="auto">
            <a:xfrm>
              <a:off x="8839" y="5483"/>
              <a:ext cx="1155" cy="7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NUMBER                           13</a:t>
              </a:r>
              <a:endParaRPr lang="en-US"/>
            </a:p>
          </p:txBody>
        </p:sp>
        <p:cxnSp>
          <p:nvCxnSpPr>
            <p:cNvPr id="33807" name="AutoShape 7"/>
            <p:cNvCxnSpPr>
              <a:cxnSpLocks noChangeShapeType="1"/>
            </p:cNvCxnSpPr>
            <p:nvPr/>
          </p:nvCxnSpPr>
          <p:spPr bwMode="auto">
            <a:xfrm flipH="1">
              <a:off x="3688" y="3243"/>
              <a:ext cx="1457" cy="7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3808" name="AutoShape 6"/>
            <p:cNvCxnSpPr>
              <a:cxnSpLocks noChangeShapeType="1"/>
            </p:cNvCxnSpPr>
            <p:nvPr/>
          </p:nvCxnSpPr>
          <p:spPr bwMode="auto">
            <a:xfrm>
              <a:off x="5928" y="3328"/>
              <a:ext cx="0" cy="8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3809" name="AutoShape 5"/>
            <p:cNvCxnSpPr>
              <a:cxnSpLocks noChangeShapeType="1"/>
            </p:cNvCxnSpPr>
            <p:nvPr/>
          </p:nvCxnSpPr>
          <p:spPr bwMode="auto">
            <a:xfrm>
              <a:off x="6711" y="3243"/>
              <a:ext cx="1206" cy="8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3810" name="AutoShape 4"/>
            <p:cNvCxnSpPr>
              <a:cxnSpLocks noChangeShapeType="1"/>
            </p:cNvCxnSpPr>
            <p:nvPr/>
          </p:nvCxnSpPr>
          <p:spPr bwMode="auto">
            <a:xfrm>
              <a:off x="7909" y="4719"/>
              <a:ext cx="38" cy="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3811" name="AutoShape 3"/>
            <p:cNvCxnSpPr>
              <a:cxnSpLocks noChangeShapeType="1"/>
            </p:cNvCxnSpPr>
            <p:nvPr/>
          </p:nvCxnSpPr>
          <p:spPr bwMode="auto">
            <a:xfrm flipH="1">
              <a:off x="6507" y="4634"/>
              <a:ext cx="626" cy="8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3812" name="AutoShape 2"/>
            <p:cNvCxnSpPr>
              <a:cxnSpLocks noChangeShapeType="1"/>
            </p:cNvCxnSpPr>
            <p:nvPr/>
          </p:nvCxnSpPr>
          <p:spPr bwMode="auto">
            <a:xfrm>
              <a:off x="8700" y="4634"/>
              <a:ext cx="717" cy="8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33798" name="TextBox 34"/>
          <p:cNvSpPr txBox="1">
            <a:spLocks noChangeArrowheads="1"/>
          </p:cNvSpPr>
          <p:nvPr/>
        </p:nvSpPr>
        <p:spPr bwMode="auto">
          <a:xfrm>
            <a:off x="4008438" y="6021388"/>
            <a:ext cx="4319587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Parse tree for the input "fred = 12 + 13"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Rules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can refer directly or indirectly to themselves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to handle longer arithmetic expressions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cs typeface="Times New Roman" panose="02020603050405020304" pitchFamily="18" charset="0"/>
              </a:rPr>
              <a:t>		</a:t>
            </a:r>
            <a:r>
              <a:rPr lang="en-US" sz="2400" smtClean="0">
                <a:cs typeface="Times New Roman" panose="02020603050405020304" pitchFamily="18" charset="0"/>
              </a:rPr>
              <a:t>expression	</a:t>
            </a: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	NUMBER	 |</a:t>
            </a:r>
            <a:endParaRPr lang="en-US" sz="2400" smtClean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					expression + NUMBER |</a:t>
            </a:r>
            <a:endParaRPr lang="en-US" sz="2400" smtClean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					expression - NUMBER</a:t>
            </a:r>
            <a:endParaRPr lang="en-US" sz="240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450" y="4149725"/>
            <a:ext cx="6553200" cy="187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63750" y="0"/>
            <a:ext cx="8229600" cy="84931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Rules</a:t>
            </a:r>
            <a:endParaRPr lang="en-US" smtClean="0"/>
          </a:p>
        </p:txBody>
      </p:sp>
      <p:grpSp>
        <p:nvGrpSpPr>
          <p:cNvPr id="35843" name="Group 31"/>
          <p:cNvGrpSpPr>
            <a:grpSpLocks noChangeAspect="1"/>
          </p:cNvGrpSpPr>
          <p:nvPr/>
        </p:nvGrpSpPr>
        <p:grpSpPr bwMode="auto">
          <a:xfrm>
            <a:off x="2260600" y="914400"/>
            <a:ext cx="7651750" cy="5538788"/>
            <a:chOff x="2312" y="2478"/>
            <a:chExt cx="7790" cy="9221"/>
          </a:xfrm>
        </p:grpSpPr>
        <p:sp>
          <p:nvSpPr>
            <p:cNvPr id="35845" name="AutoShape 32"/>
            <p:cNvSpPr>
              <a:spLocks noChangeAspect="1" noChangeArrowheads="1"/>
            </p:cNvSpPr>
            <p:nvPr/>
          </p:nvSpPr>
          <p:spPr bwMode="auto">
            <a:xfrm>
              <a:off x="2312" y="2478"/>
              <a:ext cx="7790" cy="9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" name="Oval 33"/>
            <p:cNvSpPr>
              <a:spLocks noChangeArrowheads="1"/>
            </p:cNvSpPr>
            <p:nvPr/>
          </p:nvSpPr>
          <p:spPr bwMode="auto">
            <a:xfrm>
              <a:off x="4820" y="2749"/>
              <a:ext cx="2216" cy="5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Statement</a:t>
              </a:r>
              <a:endParaRPr lang="en-US"/>
            </a:p>
          </p:txBody>
        </p:sp>
        <p:sp>
          <p:nvSpPr>
            <p:cNvPr id="35847" name="Rectangle 34"/>
            <p:cNvSpPr>
              <a:spLocks noChangeArrowheads="1"/>
            </p:cNvSpPr>
            <p:nvPr/>
          </p:nvSpPr>
          <p:spPr bwMode="auto">
            <a:xfrm>
              <a:off x="3185" y="4011"/>
              <a:ext cx="1005" cy="7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NAME        fred</a:t>
              </a:r>
              <a:endParaRPr lang="en-US"/>
            </a:p>
          </p:txBody>
        </p:sp>
        <p:sp>
          <p:nvSpPr>
            <p:cNvPr id="35848" name="Rectangle 35"/>
            <p:cNvSpPr>
              <a:spLocks noChangeArrowheads="1"/>
            </p:cNvSpPr>
            <p:nvPr/>
          </p:nvSpPr>
          <p:spPr bwMode="auto">
            <a:xfrm>
              <a:off x="5542" y="4139"/>
              <a:ext cx="833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=</a:t>
              </a:r>
              <a:endParaRPr lang="en-US"/>
            </a:p>
          </p:txBody>
        </p:sp>
        <p:sp>
          <p:nvSpPr>
            <p:cNvPr id="35849" name="Oval 36"/>
            <p:cNvSpPr>
              <a:spLocks noChangeArrowheads="1"/>
            </p:cNvSpPr>
            <p:nvPr/>
          </p:nvSpPr>
          <p:spPr bwMode="auto">
            <a:xfrm>
              <a:off x="6809" y="4139"/>
              <a:ext cx="2215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35850" name="Rectangle 37"/>
            <p:cNvSpPr>
              <a:spLocks noChangeArrowheads="1"/>
            </p:cNvSpPr>
            <p:nvPr/>
          </p:nvSpPr>
          <p:spPr bwMode="auto">
            <a:xfrm>
              <a:off x="7530" y="5621"/>
              <a:ext cx="833" cy="5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+</a:t>
              </a:r>
              <a:endParaRPr lang="en-US"/>
            </a:p>
          </p:txBody>
        </p:sp>
        <p:sp>
          <p:nvSpPr>
            <p:cNvPr id="35851" name="Rectangle 38"/>
            <p:cNvSpPr>
              <a:spLocks noChangeArrowheads="1"/>
            </p:cNvSpPr>
            <p:nvPr/>
          </p:nvSpPr>
          <p:spPr bwMode="auto">
            <a:xfrm>
              <a:off x="8839" y="5483"/>
              <a:ext cx="1155" cy="7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NUMBER                           7</a:t>
              </a:r>
              <a:endParaRPr lang="en-US"/>
            </a:p>
          </p:txBody>
        </p:sp>
        <p:cxnSp>
          <p:nvCxnSpPr>
            <p:cNvPr id="35852" name="AutoShape 39"/>
            <p:cNvCxnSpPr>
              <a:cxnSpLocks noChangeShapeType="1"/>
              <a:stCxn id="35846" idx="3"/>
              <a:endCxn id="35847" idx="0"/>
            </p:cNvCxnSpPr>
            <p:nvPr/>
          </p:nvCxnSpPr>
          <p:spPr bwMode="auto">
            <a:xfrm flipH="1">
              <a:off x="3687" y="3243"/>
              <a:ext cx="1457" cy="7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53" name="AutoShape 40"/>
            <p:cNvCxnSpPr>
              <a:cxnSpLocks noChangeShapeType="1"/>
              <a:stCxn id="35846" idx="4"/>
            </p:cNvCxnSpPr>
            <p:nvPr/>
          </p:nvCxnSpPr>
          <p:spPr bwMode="auto">
            <a:xfrm>
              <a:off x="5928" y="3328"/>
              <a:ext cx="0" cy="8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54" name="AutoShape 41"/>
            <p:cNvCxnSpPr>
              <a:cxnSpLocks noChangeShapeType="1"/>
              <a:stCxn id="35846" idx="5"/>
              <a:endCxn id="35849" idx="0"/>
            </p:cNvCxnSpPr>
            <p:nvPr/>
          </p:nvCxnSpPr>
          <p:spPr bwMode="auto">
            <a:xfrm>
              <a:off x="6711" y="3243"/>
              <a:ext cx="1206" cy="8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55" name="AutoShape 42"/>
            <p:cNvCxnSpPr>
              <a:cxnSpLocks noChangeShapeType="1"/>
              <a:endCxn id="35850" idx="0"/>
            </p:cNvCxnSpPr>
            <p:nvPr/>
          </p:nvCxnSpPr>
          <p:spPr bwMode="auto">
            <a:xfrm>
              <a:off x="7907" y="4719"/>
              <a:ext cx="40" cy="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56" name="AutoShape 43"/>
            <p:cNvCxnSpPr>
              <a:cxnSpLocks noChangeShapeType="1"/>
              <a:stCxn id="35849" idx="3"/>
              <a:endCxn id="35858" idx="0"/>
            </p:cNvCxnSpPr>
            <p:nvPr/>
          </p:nvCxnSpPr>
          <p:spPr bwMode="auto">
            <a:xfrm flipH="1">
              <a:off x="6187" y="4634"/>
              <a:ext cx="947" cy="9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57" name="AutoShape 44"/>
            <p:cNvCxnSpPr>
              <a:cxnSpLocks noChangeShapeType="1"/>
              <a:stCxn id="35849" idx="5"/>
              <a:endCxn id="35851" idx="0"/>
            </p:cNvCxnSpPr>
            <p:nvPr/>
          </p:nvCxnSpPr>
          <p:spPr bwMode="auto">
            <a:xfrm>
              <a:off x="8700" y="4634"/>
              <a:ext cx="717" cy="8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35858" name="Oval 45"/>
            <p:cNvSpPr>
              <a:spLocks noChangeArrowheads="1"/>
            </p:cNvSpPr>
            <p:nvPr/>
          </p:nvSpPr>
          <p:spPr bwMode="auto">
            <a:xfrm>
              <a:off x="5242" y="5556"/>
              <a:ext cx="1891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35859" name="Oval 46"/>
            <p:cNvSpPr>
              <a:spLocks noChangeArrowheads="1"/>
            </p:cNvSpPr>
            <p:nvPr/>
          </p:nvSpPr>
          <p:spPr bwMode="auto">
            <a:xfrm>
              <a:off x="3776" y="7103"/>
              <a:ext cx="1891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35860" name="Rectangle 47"/>
            <p:cNvSpPr>
              <a:spLocks noChangeArrowheads="1"/>
            </p:cNvSpPr>
            <p:nvPr/>
          </p:nvSpPr>
          <p:spPr bwMode="auto">
            <a:xfrm>
              <a:off x="5801" y="7168"/>
              <a:ext cx="833" cy="5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-</a:t>
              </a:r>
              <a:endParaRPr lang="en-US"/>
            </a:p>
          </p:txBody>
        </p:sp>
        <p:sp>
          <p:nvSpPr>
            <p:cNvPr id="35861" name="Rectangle 48"/>
            <p:cNvSpPr>
              <a:spLocks noChangeArrowheads="1"/>
            </p:cNvSpPr>
            <p:nvPr/>
          </p:nvSpPr>
          <p:spPr bwMode="auto">
            <a:xfrm>
              <a:off x="7036" y="7103"/>
              <a:ext cx="1247" cy="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NUMBER                           11</a:t>
              </a:r>
              <a:endParaRPr lang="en-US"/>
            </a:p>
          </p:txBody>
        </p:sp>
        <p:sp>
          <p:nvSpPr>
            <p:cNvPr id="35862" name="Oval 49"/>
            <p:cNvSpPr>
              <a:spLocks noChangeArrowheads="1"/>
            </p:cNvSpPr>
            <p:nvPr/>
          </p:nvSpPr>
          <p:spPr bwMode="auto">
            <a:xfrm>
              <a:off x="2312" y="8620"/>
              <a:ext cx="1890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35863" name="Rectangle 50"/>
            <p:cNvSpPr>
              <a:spLocks noChangeArrowheads="1"/>
            </p:cNvSpPr>
            <p:nvPr/>
          </p:nvSpPr>
          <p:spPr bwMode="auto">
            <a:xfrm>
              <a:off x="4409" y="8684"/>
              <a:ext cx="833" cy="5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+</a:t>
              </a:r>
              <a:endParaRPr lang="en-US"/>
            </a:p>
          </p:txBody>
        </p:sp>
        <p:sp>
          <p:nvSpPr>
            <p:cNvPr id="35864" name="Rectangle 51"/>
            <p:cNvSpPr>
              <a:spLocks noChangeArrowheads="1"/>
            </p:cNvSpPr>
            <p:nvPr/>
          </p:nvSpPr>
          <p:spPr bwMode="auto">
            <a:xfrm>
              <a:off x="5654" y="8620"/>
              <a:ext cx="1155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NUMBER                           23</a:t>
              </a:r>
              <a:endParaRPr lang="en-US"/>
            </a:p>
          </p:txBody>
        </p:sp>
        <p:sp>
          <p:nvSpPr>
            <p:cNvPr id="35865" name="Rectangle 52"/>
            <p:cNvSpPr>
              <a:spLocks noChangeArrowheads="1"/>
            </p:cNvSpPr>
            <p:nvPr/>
          </p:nvSpPr>
          <p:spPr bwMode="auto">
            <a:xfrm>
              <a:off x="2694" y="10171"/>
              <a:ext cx="1155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latin typeface="Times New Roman" panose="02020603050405020304" pitchFamily="18" charset="0"/>
                </a:rPr>
                <a:t>NUMBER                           14</a:t>
              </a:r>
              <a:endParaRPr lang="en-US"/>
            </a:p>
          </p:txBody>
        </p:sp>
        <p:cxnSp>
          <p:nvCxnSpPr>
            <p:cNvPr id="35866" name="AutoShape 53"/>
            <p:cNvCxnSpPr>
              <a:cxnSpLocks noChangeShapeType="1"/>
              <a:stCxn id="35858" idx="3"/>
              <a:endCxn id="35859" idx="0"/>
            </p:cNvCxnSpPr>
            <p:nvPr/>
          </p:nvCxnSpPr>
          <p:spPr bwMode="auto">
            <a:xfrm flipH="1">
              <a:off x="4722" y="6052"/>
              <a:ext cx="797" cy="10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67" name="AutoShape 54"/>
            <p:cNvCxnSpPr>
              <a:cxnSpLocks noChangeShapeType="1"/>
              <a:stCxn id="35858" idx="4"/>
              <a:endCxn id="35860" idx="0"/>
            </p:cNvCxnSpPr>
            <p:nvPr/>
          </p:nvCxnSpPr>
          <p:spPr bwMode="auto">
            <a:xfrm>
              <a:off x="6187" y="6136"/>
              <a:ext cx="31" cy="1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68" name="AutoShape 55"/>
            <p:cNvCxnSpPr>
              <a:cxnSpLocks noChangeShapeType="1"/>
              <a:stCxn id="35858" idx="5"/>
              <a:endCxn id="35861" idx="0"/>
            </p:cNvCxnSpPr>
            <p:nvPr/>
          </p:nvCxnSpPr>
          <p:spPr bwMode="auto">
            <a:xfrm>
              <a:off x="6856" y="6052"/>
              <a:ext cx="804" cy="10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69" name="AutoShape 56"/>
            <p:cNvCxnSpPr>
              <a:cxnSpLocks noChangeShapeType="1"/>
              <a:stCxn id="35859" idx="3"/>
              <a:endCxn id="35862" idx="0"/>
            </p:cNvCxnSpPr>
            <p:nvPr/>
          </p:nvCxnSpPr>
          <p:spPr bwMode="auto">
            <a:xfrm flipH="1">
              <a:off x="3257" y="7598"/>
              <a:ext cx="796" cy="10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70" name="AutoShape 57"/>
            <p:cNvCxnSpPr>
              <a:cxnSpLocks noChangeShapeType="1"/>
              <a:stCxn id="35859" idx="4"/>
              <a:endCxn id="35863" idx="0"/>
            </p:cNvCxnSpPr>
            <p:nvPr/>
          </p:nvCxnSpPr>
          <p:spPr bwMode="auto">
            <a:xfrm>
              <a:off x="4722" y="7683"/>
              <a:ext cx="104" cy="10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71" name="AutoShape 58"/>
            <p:cNvCxnSpPr>
              <a:cxnSpLocks noChangeShapeType="1"/>
              <a:stCxn id="35859" idx="5"/>
              <a:endCxn id="35864" idx="0"/>
            </p:cNvCxnSpPr>
            <p:nvPr/>
          </p:nvCxnSpPr>
          <p:spPr bwMode="auto">
            <a:xfrm>
              <a:off x="5390" y="7598"/>
              <a:ext cx="842" cy="10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872" name="AutoShape 59"/>
            <p:cNvCxnSpPr>
              <a:cxnSpLocks noChangeShapeType="1"/>
              <a:stCxn id="35862" idx="4"/>
              <a:endCxn id="35865" idx="0"/>
            </p:cNvCxnSpPr>
            <p:nvPr/>
          </p:nvCxnSpPr>
          <p:spPr bwMode="auto">
            <a:xfrm>
              <a:off x="3257" y="9200"/>
              <a:ext cx="14" cy="9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35844" name="TextBox 61"/>
          <p:cNvSpPr txBox="1">
            <a:spLocks noChangeArrowheads="1"/>
          </p:cNvSpPr>
          <p:nvPr/>
        </p:nvSpPr>
        <p:spPr bwMode="auto">
          <a:xfrm>
            <a:off x="4008438" y="6021388"/>
            <a:ext cx="46085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Parse tree for the input "fred = 14+23-11+7"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1992313" y="188913"/>
            <a:ext cx="8229600" cy="849312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Shift/Reduce Parsing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1981200" y="1125538"/>
            <a:ext cx="8686800" cy="554355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states is created which reflects a possible position in the parsed rules.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parser reads tokens: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it reads a token that doesn’t complete a rule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the token onto an internal stack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to a new state reflecting the token just read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Action (reduces number of items on stack)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symbols of RHS of a rule are found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Pops the RHS symbols off the stack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the LHS symbol of rule onto the stack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to a new state reflecting the new symbol on the stack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– Lexical Analyzer Generator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deterministic finite automaton from regular expressions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to recognize and partition an input stream is proportional to the length of the input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automaton increases with the number and complexity of rules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insert declarations or additional statements in the routine containing actions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92313" y="1268413"/>
            <a:ext cx="8675687" cy="540067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 for the input “fred = 12 + 13”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Calibri" panose="020F0502020204030204" charset="0"/>
              <a:buAutoNum type="alphaL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by shifting tokens on to the internal stack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Calibri" panose="020F0502020204030204" charset="0"/>
              <a:buAutoNum type="alphaL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rule “expression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number + number”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 12, + and 13 from stack &amp; replace with expression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buFont typeface="Calibri" panose="020F0502020204030204" charset="0"/>
              <a:buAutoNum type="alphaL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Reduce rule “statement  NAME = expression”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 fred, = and expression &amp; replace with statement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/>
          <p:nvPr/>
        </p:nvSpPr>
        <p:spPr bwMode="auto">
          <a:xfrm>
            <a:off x="1992313" y="260668"/>
            <a:ext cx="8229600" cy="849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Shift/Reduce Parsing</a:t>
            </a:r>
            <a:endParaRPr 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2279650" y="4365625"/>
            <a:ext cx="1471613" cy="1935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fred </a:t>
            </a:r>
            <a:endParaRPr lang="en-US" sz="14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fred =</a:t>
            </a:r>
            <a:endParaRPr lang="en-US" sz="14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fred = 12</a:t>
            </a:r>
            <a:endParaRPr lang="en-US" sz="14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fred = 12 +</a:t>
            </a:r>
            <a:endParaRPr lang="en-US" sz="14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fred = 12 + 13</a:t>
            </a:r>
            <a:endParaRPr lang="en-US"/>
          </a:p>
        </p:txBody>
      </p: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2351088" y="6488113"/>
            <a:ext cx="12969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    (a)</a:t>
            </a:r>
            <a:endParaRPr lang="en-US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4727575" y="4724400"/>
            <a:ext cx="1473200" cy="1044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spcAft>
                <a:spcPts val="1000"/>
              </a:spcAft>
            </a:pPr>
            <a:endParaRPr lang="en-US" sz="14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fred = expression</a:t>
            </a:r>
            <a:endParaRPr lang="en-US"/>
          </a:p>
        </p:txBody>
      </p:sp>
      <p:sp>
        <p:nvSpPr>
          <p:cNvPr id="37896" name="TextBox 9"/>
          <p:cNvSpPr txBox="1">
            <a:spLocks noChangeArrowheads="1"/>
          </p:cNvSpPr>
          <p:nvPr/>
        </p:nvSpPr>
        <p:spPr bwMode="auto">
          <a:xfrm>
            <a:off x="4800600" y="6308725"/>
            <a:ext cx="1295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    (b)</a:t>
            </a:r>
            <a:endParaRPr lang="en-US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7175500" y="4724400"/>
            <a:ext cx="1473200" cy="1044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spcAft>
                <a:spcPts val="1000"/>
              </a:spcAft>
            </a:pPr>
            <a:endParaRPr lang="en-US" sz="1400">
              <a:latin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sz="1400">
                <a:latin typeface="Times New Roman" panose="02020603050405020304" pitchFamily="18" charset="0"/>
              </a:rPr>
              <a:t>statement</a:t>
            </a:r>
            <a:endParaRPr lang="en-US"/>
          </a:p>
        </p:txBody>
      </p:sp>
      <p:sp>
        <p:nvSpPr>
          <p:cNvPr id="37898" name="TextBox 12"/>
          <p:cNvSpPr txBox="1">
            <a:spLocks noChangeArrowheads="1"/>
          </p:cNvSpPr>
          <p:nvPr/>
        </p:nvSpPr>
        <p:spPr bwMode="auto">
          <a:xfrm>
            <a:off x="7319963" y="6308725"/>
            <a:ext cx="12969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    (c)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183563" y="4868863"/>
            <a:ext cx="1081087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TextBox 16"/>
          <p:cNvSpPr txBox="1">
            <a:spLocks noChangeArrowheads="1"/>
          </p:cNvSpPr>
          <p:nvPr/>
        </p:nvSpPr>
        <p:spPr bwMode="auto">
          <a:xfrm>
            <a:off x="9336088" y="4581525"/>
            <a:ext cx="1152525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contains start symbol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YACC cannot parse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deal with ambiguous grammars – same input can match more than one parse tree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deal with grammars that need more than one token of lookahead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495550" y="4076700"/>
            <a:ext cx="3384550" cy="1655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</a:rPr>
              <a:t>phrase </a:t>
            </a:r>
            <a:r>
              <a:rPr lang="en-US" sz="16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Times New Roman" panose="02020603050405020304" pitchFamily="18" charset="0"/>
              </a:rPr>
              <a:t> cart_animal AND CART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</a:rPr>
              <a:t>              |     work_animal AND PLOW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</a:rPr>
              <a:t>cart_animal </a:t>
            </a:r>
            <a:r>
              <a:rPr lang="en-US" sz="16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Times New Roman" panose="02020603050405020304" pitchFamily="18" charset="0"/>
              </a:rPr>
              <a:t> HORSE | GOAT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1600">
                <a:latin typeface="Times New Roman" panose="02020603050405020304" pitchFamily="18" charset="0"/>
              </a:rPr>
              <a:t>work_animal </a:t>
            </a:r>
            <a:r>
              <a:rPr lang="en-US" sz="16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Times New Roman" panose="02020603050405020304" pitchFamily="18" charset="0"/>
              </a:rPr>
              <a:t> HORSE | OX</a:t>
            </a:r>
            <a:endParaRPr lang="en-US" sz="200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6311900" y="4076700"/>
            <a:ext cx="3384550" cy="1655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u="sng">
                <a:latin typeface="Times New Roman" panose="02020603050405020304" pitchFamily="18" charset="0"/>
              </a:rPr>
              <a:t>Input :</a:t>
            </a:r>
            <a:r>
              <a:rPr lang="en-US">
                <a:latin typeface="Times New Roman" panose="02020603050405020304" pitchFamily="18" charset="0"/>
              </a:rPr>
              <a:t> “HORSE AND CART”</a:t>
            </a:r>
            <a:endParaRPr lang="en-US">
              <a:latin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>
                <a:latin typeface="Times New Roman" panose="02020603050405020304" pitchFamily="18" charset="0"/>
              </a:rPr>
              <a:t>Cannot tell whether HORSE is a “cart_animal” or “work_animal” until it sees a CART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YACC – Yet Another Compiler Compiler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450"/>
          </a:xfrm>
        </p:spPr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for imposing structure on the input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specifies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describing the input structure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to be invoked when rules are recognized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function to control input process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 parser, calls the lexical analyzer to get tokens from input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 are organized according to input structure called grammar rules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rule is recognized, the user code for it is invoked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unit of input specification – Grammar rules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993775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Yacc Sentence Parser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3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95550" y="908050"/>
          <a:ext cx="7488238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908050"/>
                        <a:ext cx="7488238" cy="5949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424113" y="2349500"/>
            <a:ext cx="6408737" cy="1439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955800" y="2528888"/>
            <a:ext cx="576263" cy="5032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6" name="TextBox 8"/>
          <p:cNvSpPr txBox="1">
            <a:spLocks noChangeArrowheads="1"/>
          </p:cNvSpPr>
          <p:nvPr/>
        </p:nvSpPr>
        <p:spPr bwMode="auto">
          <a:xfrm>
            <a:off x="1524000" y="3141663"/>
            <a:ext cx="90011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symbol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43700" y="1341438"/>
            <a:ext cx="1584325" cy="431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TextBox 12"/>
          <p:cNvSpPr txBox="1">
            <a:spLocks noChangeArrowheads="1"/>
          </p:cNvSpPr>
          <p:nvPr/>
        </p:nvSpPr>
        <p:spPr bwMode="auto">
          <a:xfrm>
            <a:off x="8328025" y="981075"/>
            <a:ext cx="208915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 to be returned by lexical analyzer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56138" y="5157788"/>
            <a:ext cx="1368425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0" name="TextBox 17"/>
          <p:cNvSpPr txBox="1">
            <a:spLocks noChangeArrowheads="1"/>
          </p:cNvSpPr>
          <p:nvPr/>
        </p:nvSpPr>
        <p:spPr bwMode="auto">
          <a:xfrm>
            <a:off x="6096000" y="4868863"/>
            <a:ext cx="223202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is repeatedly called until the lexer’s input file runs out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72488" y="3789363"/>
            <a:ext cx="719137" cy="215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TextBox 21"/>
          <p:cNvSpPr txBox="1">
            <a:spLocks noChangeArrowheads="1"/>
          </p:cNvSpPr>
          <p:nvPr/>
        </p:nvSpPr>
        <p:spPr bwMode="auto">
          <a:xfrm>
            <a:off x="9264650" y="3789363"/>
            <a:ext cx="10795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Lex and Yacc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specification : </a:t>
            </a: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ch1-01.l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Yacc specification : </a:t>
            </a: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ch1-01.y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the output: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% lex ch1-01.l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% yacc –d ch1-01.y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% cc –c lex.yy.c y.tab.c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% cc –o example-01 lex.yy.o y.tab.o -ll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9650" y="3429000"/>
            <a:ext cx="7200900" cy="23034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92313" y="188913"/>
            <a:ext cx="8229600" cy="777875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Yacc Parser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92313" y="1196975"/>
            <a:ext cx="8229600" cy="525621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Section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two symbolic tokens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%token NAME NUMBER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use single quoted characters as tokens, like ‘+’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Section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grammar rules using colon (:) instead of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statement : NAME ‘=‘ expression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		|  expression		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expression : NUMBER ‘+’ NUMBER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		|   NUMBER ‘-’ NUMBER	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5413" y="2276475"/>
            <a:ext cx="3313112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7350" y="4508500"/>
            <a:ext cx="5832475" cy="1873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92313" y="188913"/>
            <a:ext cx="8229600" cy="849312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Values and Actions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29188"/>
          </a:xfrm>
        </p:spPr>
        <p:txBody>
          <a:bodyPr>
            <a:normAutofit lnSpcReduction="10000"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symbol in the parser has a value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symbols can have any values, created by code in the parser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different symbols use different datatypes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multiple value types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the value types so that yacc can create a C union typedef called YYSTYPE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2538" y="1773238"/>
          <a:ext cx="4319270" cy="1943100"/>
        </p:xfrm>
        <a:graphic>
          <a:graphicData uri="http://schemas.openxmlformats.org/drawingml/2006/table">
            <a:tbl>
              <a:tblPr/>
              <a:tblGrid>
                <a:gridCol w="2205355"/>
                <a:gridCol w="2113915"/>
              </a:tblGrid>
              <a:tr h="343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Symbol</a:t>
                      </a: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Value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Number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Particular number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Literal text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Pointer to a copy of the string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Variable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Symbol table entry describing the variable</a:t>
                      </a:r>
                      <a:endParaRPr lang="en-US" sz="1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Values and Actions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code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values of the RHS symbols as $1,$2,…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value of LHS by setting $$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/>
        </p:nvGraphicFramePr>
        <p:xfrm>
          <a:off x="2855913" y="3357563"/>
          <a:ext cx="71278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3357563"/>
                        <a:ext cx="7127875" cy="2519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Lexer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a lexer to give tokens to the parser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“y.tab.h” – include file with token number definitions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855913" y="2852738"/>
          <a:ext cx="7272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2852738"/>
                        <a:ext cx="7272337" cy="316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&amp; Running a simple Parser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992313" y="1341438"/>
            <a:ext cx="8229600" cy="4525962"/>
          </a:xfrm>
        </p:spPr>
        <p:txBody>
          <a:bodyPr>
            <a:normAutofit fontScale="90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latin typeface="Consolas" panose="020B0609020204030204" pitchFamily="49" charset="0"/>
                <a:cs typeface="Times New Roman" panose="02020603050405020304" pitchFamily="18" charset="0"/>
              </a:rPr>
              <a:t>% yacc –d ch3-01.y  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#makes y.tab.c and y.tab.h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latin typeface="Consolas" panose="020B0609020204030204" pitchFamily="49" charset="0"/>
                <a:cs typeface="Times New Roman" panose="02020603050405020304" pitchFamily="18" charset="0"/>
              </a:rPr>
              <a:t>% lex ch3-01.l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    #makes lex.yy.c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latin typeface="Consolas" panose="020B0609020204030204" pitchFamily="49" charset="0"/>
                <a:cs typeface="Times New Roman" panose="02020603050405020304" pitchFamily="18" charset="0"/>
              </a:rPr>
              <a:t>% cc –o ch3-01 y.tab.c lex.yy.c –ly –ll</a:t>
            </a:r>
            <a:endParaRPr lang="en-US" sz="2400" b="1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latin typeface="Consolas" panose="020B0609020204030204" pitchFamily="49" charset="0"/>
                <a:cs typeface="Times New Roman" panose="02020603050405020304" pitchFamily="18" charset="0"/>
              </a:rPr>
              <a:t>% ch3-01</a:t>
            </a:r>
            <a:endParaRPr lang="en-US" sz="2400" b="1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99+12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= 111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latin typeface="Consolas" panose="020B0609020204030204" pitchFamily="49" charset="0"/>
                <a:cs typeface="Times New Roman" panose="02020603050405020304" pitchFamily="18" charset="0"/>
              </a:rPr>
              <a:t>% ch3-01</a:t>
            </a:r>
            <a:endParaRPr lang="en-US" sz="2400" b="1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2 + 3-14 +33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=24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latin typeface="Consolas" panose="020B0609020204030204" pitchFamily="49" charset="0"/>
                <a:cs typeface="Times New Roman" panose="02020603050405020304" pitchFamily="18" charset="0"/>
              </a:rPr>
              <a:t>% ch3-01</a:t>
            </a:r>
            <a:endParaRPr lang="en-US" sz="2400" b="1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100 + -50		#does not confirm to grammar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Syntax error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Source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mtClean="0">
                <a:cs typeface="Times New Roman" panose="02020603050405020304" pitchFamily="18" charset="0"/>
              </a:rPr>
              <a:t>			</a:t>
            </a:r>
            <a:r>
              <a:rPr lang="en-US" sz="2800" smtClean="0">
                <a:cs typeface="Times New Roman" panose="02020603050405020304" pitchFamily="18" charset="0"/>
              </a:rPr>
              <a:t>{definitions}</a:t>
            </a: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800" smtClean="0">
                <a:cs typeface="Times New Roman" panose="02020603050405020304" pitchFamily="18" charset="0"/>
              </a:rPr>
              <a:t>			%%</a:t>
            </a: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800" smtClean="0">
                <a:cs typeface="Times New Roman" panose="02020603050405020304" pitchFamily="18" charset="0"/>
              </a:rPr>
              <a:t>			{rules}</a:t>
            </a: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800" smtClean="0">
                <a:cs typeface="Times New Roman" panose="02020603050405020304" pitchFamily="18" charset="0"/>
              </a:rPr>
              <a:t>			%%</a:t>
            </a: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800" smtClean="0">
                <a:cs typeface="Times New Roman" panose="02020603050405020304" pitchFamily="18" charset="0"/>
              </a:rPr>
              <a:t>			{user subroutines}</a:t>
            </a: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sz="28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Lex program is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%% : copies input to output unchanged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8075" y="2205038"/>
            <a:ext cx="3311525" cy="2736850"/>
          </a:xfrm>
          <a:prstGeom prst="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 and Ambiguity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131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51088" y="2060575"/>
          <a:ext cx="7777162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2060575"/>
                        <a:ext cx="7777162" cy="432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 and Ambiguity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485775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input string can be structured in two or more different ways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Rectangle 16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9157" name="Group 1"/>
          <p:cNvGrpSpPr>
            <a:grpSpLocks noChangeAspect="1"/>
          </p:cNvGrpSpPr>
          <p:nvPr/>
        </p:nvGrpSpPr>
        <p:grpSpPr bwMode="auto">
          <a:xfrm>
            <a:off x="1992313" y="2852738"/>
            <a:ext cx="3800475" cy="3024187"/>
            <a:chOff x="2527" y="1987"/>
            <a:chExt cx="5135" cy="4085"/>
          </a:xfrm>
        </p:grpSpPr>
        <p:sp>
          <p:nvSpPr>
            <p:cNvPr id="49177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527" y="1987"/>
              <a:ext cx="5135" cy="40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Oval 14"/>
            <p:cNvSpPr>
              <a:spLocks noChangeArrowheads="1"/>
            </p:cNvSpPr>
            <p:nvPr/>
          </p:nvSpPr>
          <p:spPr bwMode="auto">
            <a:xfrm>
              <a:off x="4846" y="2541"/>
              <a:ext cx="1973" cy="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statement</a:t>
              </a:r>
              <a:endParaRPr lang="en-US"/>
            </a:p>
          </p:txBody>
        </p:sp>
        <p:sp>
          <p:nvSpPr>
            <p:cNvPr id="49179" name="Oval 13"/>
            <p:cNvSpPr>
              <a:spLocks noChangeArrowheads="1"/>
            </p:cNvSpPr>
            <p:nvPr/>
          </p:nvSpPr>
          <p:spPr bwMode="auto">
            <a:xfrm>
              <a:off x="3219" y="3649"/>
              <a:ext cx="1973" cy="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49180" name="Rectangle 12"/>
            <p:cNvSpPr>
              <a:spLocks noChangeArrowheads="1"/>
            </p:cNvSpPr>
            <p:nvPr/>
          </p:nvSpPr>
          <p:spPr bwMode="auto">
            <a:xfrm>
              <a:off x="5562" y="3649"/>
              <a:ext cx="622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*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81" name="Rectangle 11"/>
            <p:cNvSpPr>
              <a:spLocks noChangeArrowheads="1"/>
            </p:cNvSpPr>
            <p:nvPr/>
          </p:nvSpPr>
          <p:spPr bwMode="auto">
            <a:xfrm>
              <a:off x="6762" y="3649"/>
              <a:ext cx="623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82" name="Rectangle 10"/>
            <p:cNvSpPr>
              <a:spLocks noChangeArrowheads="1"/>
            </p:cNvSpPr>
            <p:nvPr/>
          </p:nvSpPr>
          <p:spPr bwMode="auto">
            <a:xfrm>
              <a:off x="2596" y="4996"/>
              <a:ext cx="623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83" name="Rectangle 9"/>
            <p:cNvSpPr>
              <a:spLocks noChangeArrowheads="1"/>
            </p:cNvSpPr>
            <p:nvPr/>
          </p:nvSpPr>
          <p:spPr bwMode="auto">
            <a:xfrm>
              <a:off x="3902" y="4999"/>
              <a:ext cx="622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+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84" name="Rectangle 8"/>
            <p:cNvSpPr>
              <a:spLocks noChangeArrowheads="1"/>
            </p:cNvSpPr>
            <p:nvPr/>
          </p:nvSpPr>
          <p:spPr bwMode="auto">
            <a:xfrm>
              <a:off x="5054" y="4999"/>
              <a:ext cx="623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cxnSp>
          <p:nvCxnSpPr>
            <p:cNvPr id="49185" name="AutoShape 7"/>
            <p:cNvCxnSpPr>
              <a:cxnSpLocks noChangeShapeType="1"/>
            </p:cNvCxnSpPr>
            <p:nvPr/>
          </p:nvCxnSpPr>
          <p:spPr bwMode="auto">
            <a:xfrm flipH="1">
              <a:off x="4206" y="2945"/>
              <a:ext cx="929" cy="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86" name="AutoShape 6"/>
            <p:cNvCxnSpPr>
              <a:cxnSpLocks noChangeShapeType="1"/>
            </p:cNvCxnSpPr>
            <p:nvPr/>
          </p:nvCxnSpPr>
          <p:spPr bwMode="auto">
            <a:xfrm>
              <a:off x="5833" y="3014"/>
              <a:ext cx="4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87" name="AutoShape 5"/>
            <p:cNvCxnSpPr>
              <a:cxnSpLocks noChangeShapeType="1"/>
            </p:cNvCxnSpPr>
            <p:nvPr/>
          </p:nvCxnSpPr>
          <p:spPr bwMode="auto">
            <a:xfrm>
              <a:off x="6530" y="2945"/>
              <a:ext cx="543" cy="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88" name="AutoShape 4"/>
            <p:cNvCxnSpPr>
              <a:cxnSpLocks noChangeShapeType="1"/>
            </p:cNvCxnSpPr>
            <p:nvPr/>
          </p:nvCxnSpPr>
          <p:spPr bwMode="auto">
            <a:xfrm flipH="1">
              <a:off x="2908" y="4053"/>
              <a:ext cx="600" cy="9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89" name="AutoShape 3"/>
            <p:cNvCxnSpPr>
              <a:cxnSpLocks noChangeShapeType="1"/>
            </p:cNvCxnSpPr>
            <p:nvPr/>
          </p:nvCxnSpPr>
          <p:spPr bwMode="auto">
            <a:xfrm>
              <a:off x="4206" y="4122"/>
              <a:ext cx="7" cy="8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90" name="AutoShape 2"/>
            <p:cNvCxnSpPr>
              <a:cxnSpLocks noChangeShapeType="1"/>
            </p:cNvCxnSpPr>
            <p:nvPr/>
          </p:nvCxnSpPr>
          <p:spPr bwMode="auto">
            <a:xfrm>
              <a:off x="4903" y="4053"/>
              <a:ext cx="463" cy="9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9158" name="Rectangle 39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9159" name="Group 24"/>
          <p:cNvGrpSpPr>
            <a:grpSpLocks noChangeAspect="1"/>
          </p:cNvGrpSpPr>
          <p:nvPr/>
        </p:nvGrpSpPr>
        <p:grpSpPr bwMode="auto">
          <a:xfrm>
            <a:off x="6040438" y="2781300"/>
            <a:ext cx="4627562" cy="3168650"/>
            <a:chOff x="3773" y="1987"/>
            <a:chExt cx="5966" cy="4085"/>
          </a:xfrm>
        </p:grpSpPr>
        <p:sp>
          <p:nvSpPr>
            <p:cNvPr id="49163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773" y="1987"/>
              <a:ext cx="5966" cy="40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Oval 37"/>
            <p:cNvSpPr>
              <a:spLocks noChangeArrowheads="1"/>
            </p:cNvSpPr>
            <p:nvPr/>
          </p:nvSpPr>
          <p:spPr bwMode="auto">
            <a:xfrm>
              <a:off x="4903" y="2541"/>
              <a:ext cx="1973" cy="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statement</a:t>
              </a:r>
              <a:endParaRPr lang="en-US"/>
            </a:p>
          </p:txBody>
        </p:sp>
        <p:sp>
          <p:nvSpPr>
            <p:cNvPr id="49165" name="Oval 36"/>
            <p:cNvSpPr>
              <a:spLocks noChangeArrowheads="1"/>
            </p:cNvSpPr>
            <p:nvPr/>
          </p:nvSpPr>
          <p:spPr bwMode="auto">
            <a:xfrm>
              <a:off x="6762" y="3649"/>
              <a:ext cx="1972" cy="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imes New Roman" panose="02020603050405020304" pitchFamily="18" charset="0"/>
                </a:rPr>
                <a:t>expression</a:t>
              </a:r>
              <a:endParaRPr lang="en-US"/>
            </a:p>
          </p:txBody>
        </p:sp>
        <p:sp>
          <p:nvSpPr>
            <p:cNvPr id="49166" name="Rectangle 35"/>
            <p:cNvSpPr>
              <a:spLocks noChangeArrowheads="1"/>
            </p:cNvSpPr>
            <p:nvPr/>
          </p:nvSpPr>
          <p:spPr bwMode="auto">
            <a:xfrm>
              <a:off x="5562" y="3649"/>
              <a:ext cx="622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+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67" name="Rectangle 34"/>
            <p:cNvSpPr>
              <a:spLocks noChangeArrowheads="1"/>
            </p:cNvSpPr>
            <p:nvPr/>
          </p:nvSpPr>
          <p:spPr bwMode="auto">
            <a:xfrm>
              <a:off x="4050" y="3649"/>
              <a:ext cx="623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68" name="Rectangle 33"/>
            <p:cNvSpPr>
              <a:spLocks noChangeArrowheads="1"/>
            </p:cNvSpPr>
            <p:nvPr/>
          </p:nvSpPr>
          <p:spPr bwMode="auto">
            <a:xfrm>
              <a:off x="5966" y="4789"/>
              <a:ext cx="623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69" name="Rectangle 32"/>
            <p:cNvSpPr>
              <a:spLocks noChangeArrowheads="1"/>
            </p:cNvSpPr>
            <p:nvPr/>
          </p:nvSpPr>
          <p:spPr bwMode="auto">
            <a:xfrm>
              <a:off x="7456" y="4792"/>
              <a:ext cx="622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*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sp>
          <p:nvSpPr>
            <p:cNvPr id="49170" name="Rectangle 31"/>
            <p:cNvSpPr>
              <a:spLocks noChangeArrowheads="1"/>
            </p:cNvSpPr>
            <p:nvPr/>
          </p:nvSpPr>
          <p:spPr bwMode="auto">
            <a:xfrm>
              <a:off x="8966" y="4792"/>
              <a:ext cx="623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800"/>
            </a:p>
            <a:p>
              <a:pPr eaLnBrk="0" hangingPunct="0"/>
              <a:endParaRPr lang="en-US"/>
            </a:p>
          </p:txBody>
        </p:sp>
        <p:cxnSp>
          <p:nvCxnSpPr>
            <p:cNvPr id="49171" name="AutoShape 30"/>
            <p:cNvCxnSpPr>
              <a:cxnSpLocks noChangeShapeType="1"/>
            </p:cNvCxnSpPr>
            <p:nvPr/>
          </p:nvCxnSpPr>
          <p:spPr bwMode="auto">
            <a:xfrm>
              <a:off x="6587" y="2945"/>
              <a:ext cx="1161" cy="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72" name="AutoShape 29"/>
            <p:cNvCxnSpPr>
              <a:cxnSpLocks noChangeShapeType="1"/>
            </p:cNvCxnSpPr>
            <p:nvPr/>
          </p:nvCxnSpPr>
          <p:spPr bwMode="auto">
            <a:xfrm flipH="1">
              <a:off x="5873" y="3014"/>
              <a:ext cx="1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73" name="AutoShape 28"/>
            <p:cNvCxnSpPr>
              <a:cxnSpLocks noChangeShapeType="1"/>
            </p:cNvCxnSpPr>
            <p:nvPr/>
          </p:nvCxnSpPr>
          <p:spPr bwMode="auto">
            <a:xfrm flipH="1">
              <a:off x="4362" y="2945"/>
              <a:ext cx="830" cy="7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74" name="AutoShape 27"/>
            <p:cNvCxnSpPr>
              <a:cxnSpLocks noChangeShapeType="1"/>
            </p:cNvCxnSpPr>
            <p:nvPr/>
          </p:nvCxnSpPr>
          <p:spPr bwMode="auto">
            <a:xfrm flipH="1">
              <a:off x="6278" y="4053"/>
              <a:ext cx="796" cy="7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75" name="AutoShape 26"/>
            <p:cNvCxnSpPr>
              <a:cxnSpLocks noChangeShapeType="1"/>
            </p:cNvCxnSpPr>
            <p:nvPr/>
          </p:nvCxnSpPr>
          <p:spPr bwMode="auto">
            <a:xfrm>
              <a:off x="7748" y="4122"/>
              <a:ext cx="19" cy="6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9176" name="AutoShape 25"/>
            <p:cNvCxnSpPr>
              <a:cxnSpLocks noChangeShapeType="1"/>
            </p:cNvCxnSpPr>
            <p:nvPr/>
          </p:nvCxnSpPr>
          <p:spPr bwMode="auto">
            <a:xfrm>
              <a:off x="8446" y="4053"/>
              <a:ext cx="831" cy="7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9160" name="TextBox 35"/>
          <p:cNvSpPr txBox="1">
            <a:spLocks noChangeArrowheads="1"/>
          </p:cNvSpPr>
          <p:nvPr/>
        </p:nvSpPr>
        <p:spPr bwMode="auto">
          <a:xfrm>
            <a:off x="3359150" y="6165850"/>
            <a:ext cx="54006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Fig : Two possible parses for 2+3*4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1" name="TextBox 37"/>
          <p:cNvSpPr txBox="1">
            <a:spLocks noChangeArrowheads="1"/>
          </p:cNvSpPr>
          <p:nvPr/>
        </p:nvSpPr>
        <p:spPr bwMode="auto">
          <a:xfrm>
            <a:off x="3071813" y="5661025"/>
            <a:ext cx="13684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+ 3) * 4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2" name="TextBox 38"/>
          <p:cNvSpPr txBox="1">
            <a:spLocks noChangeArrowheads="1"/>
          </p:cNvSpPr>
          <p:nvPr/>
        </p:nvSpPr>
        <p:spPr bwMode="auto">
          <a:xfrm>
            <a:off x="7535863" y="5661025"/>
            <a:ext cx="13684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+ (3 * 4)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 and Ambiguity</a:t>
            </a:r>
            <a:endParaRPr lang="en-US" sz="4000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981200" y="1412875"/>
            <a:ext cx="8229600" cy="471328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“2 + 3 * 4”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sees a “*”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“2 + 3” to an expression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the “*” expecting to reduce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smtClean="0">
                <a:latin typeface="Consolas" panose="020B0609020204030204" pitchFamily="49" charset="0"/>
                <a:cs typeface="Times New Roman" panose="02020603050405020304" pitchFamily="18" charset="0"/>
              </a:rPr>
              <a:t>expression :	expression ‘*’ expression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3071813" y="2133600"/>
          <a:ext cx="691197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2133600"/>
                        <a:ext cx="6911975" cy="143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063750" y="0"/>
            <a:ext cx="8229600" cy="1143000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Associativity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92313" y="1196975"/>
            <a:ext cx="8229600" cy="518477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which operator is to be executed first in an expression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</a:rPr>
              <a:t>a+b*c 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 a + (b * c)</a:t>
            </a:r>
            <a:endParaRPr lang="en-US" smtClean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   d/e-f  (d / e) – f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grouping of operators at same precedence level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Associativity :  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</a:rPr>
              <a:t>a-b-c 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 (a-b)-c</a:t>
            </a:r>
            <a:endParaRPr lang="en-US" smtClean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Right Associativity : 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a=b=c  a=(b=c)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849313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Precedence &amp; Associativity</a:t>
            </a:r>
            <a:endParaRPr lang="en-US" sz="400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2918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Rewrite the grammar using separate non-terminal symbols for each precedence level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228" name="Content Placeholder 3"/>
          <p:cNvGraphicFramePr>
            <a:graphicFrameLocks noChangeAspect="1"/>
          </p:cNvGraphicFramePr>
          <p:nvPr/>
        </p:nvGraphicFramePr>
        <p:xfrm>
          <a:off x="3143250" y="2924175"/>
          <a:ext cx="7129463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924175"/>
                        <a:ext cx="7129463" cy="3384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849313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Precedence &amp; Associativity</a:t>
            </a:r>
            <a:endParaRPr lang="en-US" sz="400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981200" y="1125538"/>
            <a:ext cx="8686800" cy="50006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“+” &amp; “-”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left-associative and at lowest precedence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“*” &amp; “/”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left-associative and at higher precedence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UMINUS Token for unary minus. No associativity but is at highest precedence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2927350" y="1773238"/>
          <a:ext cx="86042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773238"/>
                        <a:ext cx="8604250" cy="935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849313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Precedence &amp; Associativity</a:t>
            </a:r>
            <a:endParaRPr lang="en-US" sz="400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29188"/>
          </a:xfrm>
        </p:spPr>
        <p:txBody>
          <a:bodyPr/>
          <a:lstStyle/>
          <a:p>
            <a:endParaRPr lang="en-US" smtClean="0"/>
          </a:p>
        </p:txBody>
      </p:sp>
      <p:graphicFrame>
        <p:nvGraphicFramePr>
          <p:cNvPr id="54276" name="Content Placeholder 3"/>
          <p:cNvGraphicFramePr>
            <a:graphicFrameLocks noChangeAspect="1"/>
          </p:cNvGraphicFramePr>
          <p:nvPr/>
        </p:nvGraphicFramePr>
        <p:xfrm>
          <a:off x="2351088" y="1125538"/>
          <a:ext cx="7777162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1125538"/>
                        <a:ext cx="7777162" cy="554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6707187" y="5481638"/>
            <a:ext cx="720725" cy="647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8" name="TextBox 9"/>
          <p:cNvSpPr txBox="1">
            <a:spLocks noChangeArrowheads="1"/>
          </p:cNvSpPr>
          <p:nvPr/>
        </p:nvSpPr>
        <p:spPr bwMode="auto">
          <a:xfrm>
            <a:off x="6959600" y="6165850"/>
            <a:ext cx="1944688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precedence of UMINUS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“Dangling Else” Conflict in IF-THEN-ELSE Constructs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45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for IF-THEN ELSE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ambiguous grammar. Input of form,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IF (C1) IF (C2) S1 ELSE S2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structured in two ways :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  <a:cs typeface="Times New Roman" panose="02020603050405020304" pitchFamily="18" charset="0"/>
              </a:rPr>
              <a:t>	IF(C1) {				IF(C1) {</a:t>
            </a:r>
            <a:endParaRPr lang="en-US" sz="20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  <a:cs typeface="Times New Roman" panose="02020603050405020304" pitchFamily="18" charset="0"/>
              </a:rPr>
              <a:t>		IF(C2)  S1	    </a:t>
            </a:r>
            <a:r>
              <a:rPr lang="en-US" sz="2000" b="1" u="sng" smtClean="0">
                <a:latin typeface="Consolas" panose="020B0609020204030204" pitchFamily="49" charset="0"/>
                <a:cs typeface="Times New Roman" panose="02020603050405020304" pitchFamily="18" charset="0"/>
              </a:rPr>
              <a:t>OR</a:t>
            </a:r>
            <a:r>
              <a:rPr lang="en-US" sz="2000" smtClean="0">
                <a:latin typeface="Consolas" panose="020B0609020204030204" pitchFamily="49" charset="0"/>
                <a:cs typeface="Times New Roman" panose="02020603050405020304" pitchFamily="18" charset="0"/>
              </a:rPr>
              <a:t>			IF(C2)  S1</a:t>
            </a:r>
            <a:endParaRPr lang="en-US" sz="20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  <a:cs typeface="Times New Roman" panose="02020603050405020304" pitchFamily="18" charset="0"/>
              </a:rPr>
              <a:t>	  }						ELSE  S2</a:t>
            </a:r>
            <a:endParaRPr lang="en-US" sz="20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  <a:cs typeface="Times New Roman" panose="02020603050405020304" pitchFamily="18" charset="0"/>
              </a:rPr>
              <a:t>	ELSE S2				  }</a:t>
            </a:r>
            <a:endParaRPr lang="en-US" sz="20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2927350" y="2349500"/>
          <a:ext cx="72723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2349500"/>
                        <a:ext cx="7272338" cy="901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>
            <a:endCxn id="55302" idx="1"/>
          </p:cNvCxnSpPr>
          <p:nvPr/>
        </p:nvCxnSpPr>
        <p:spPr>
          <a:xfrm flipV="1">
            <a:off x="6888163" y="1899603"/>
            <a:ext cx="1511300" cy="520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8399463" y="1700213"/>
            <a:ext cx="15843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if rule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680325" y="2565400"/>
            <a:ext cx="863600" cy="714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4" name="TextBox 13"/>
          <p:cNvSpPr txBox="1">
            <a:spLocks noChangeArrowheads="1"/>
          </p:cNvSpPr>
          <p:nvPr/>
        </p:nvSpPr>
        <p:spPr bwMode="auto">
          <a:xfrm>
            <a:off x="8543925" y="2349500"/>
            <a:ext cx="15843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rule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9650" y="4868863"/>
            <a:ext cx="2232025" cy="151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0825" y="4868863"/>
            <a:ext cx="2519363" cy="151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to avoid “dangling else” Conflict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323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955800" y="1700213"/>
          <a:ext cx="87122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5800" y="1700213"/>
                        <a:ext cx="8712200" cy="2520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explicit Precedence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precedence to token (ELSE) and rule(%prec LOWER_THAN_ELSE)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of token to shift must be higher than precedence of rule to reduce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348" name="Content Placeholder 3"/>
          <p:cNvGraphicFramePr>
            <a:graphicFrameLocks noChangeAspect="1"/>
          </p:cNvGraphicFramePr>
          <p:nvPr/>
        </p:nvGraphicFramePr>
        <p:xfrm>
          <a:off x="2711450" y="3716338"/>
          <a:ext cx="770572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3716338"/>
                        <a:ext cx="7705725" cy="2592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351088" y="3644900"/>
            <a:ext cx="7561262" cy="273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Source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represent user’s control decisions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column contains regular expressions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column contains program fragments (or actions) to be executed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	</a:t>
            </a:r>
            <a:r>
              <a:rPr lang="en-US" smtClean="0">
                <a:cs typeface="Times New Roman" panose="02020603050405020304" pitchFamily="18" charset="0"/>
              </a:rPr>
              <a:t>integer	printf(“Found keyword INT”);</a:t>
            </a:r>
            <a:endParaRPr lang="en-US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‘C’ is the host procedural language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 or tab indicates end of expression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action is single C expression, can be just given on right side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action is compound it must be enclosed in braces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explicit Precedence</a:t>
            </a:r>
            <a:endParaRPr lang="en-US" sz="400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4857750"/>
          </a:xfrm>
        </p:spPr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the precedence's of the token to shift and rule to reduce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if expr if expr stmt else stmt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if expr { if expr stmt else stmt }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one ELSE with a sequence of IF’s, and the ELSE is associated with the first IF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328025" y="2205038"/>
            <a:ext cx="360363" cy="1152525"/>
          </a:xfrm>
          <a:prstGeom prst="rightBrace">
            <a:avLst>
              <a:gd name="adj1" fmla="val 83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8832850" y="2565400"/>
            <a:ext cx="136683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374" name="Content Placeholder 3"/>
          <p:cNvGraphicFramePr>
            <a:graphicFrameLocks noChangeAspect="1"/>
          </p:cNvGraphicFramePr>
          <p:nvPr/>
        </p:nvGraphicFramePr>
        <p:xfrm>
          <a:off x="2782888" y="4149725"/>
          <a:ext cx="72739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4149725"/>
                        <a:ext cx="7273925" cy="2376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11450" y="4121150"/>
            <a:ext cx="7200900" cy="247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Typed tokens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395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24113" y="1341438"/>
          <a:ext cx="7272337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4113" y="1341438"/>
                        <a:ext cx="7272337" cy="5256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Typed tokens</a:t>
            </a:r>
            <a:endParaRPr lang="en-US" smtClean="0"/>
          </a:p>
        </p:txBody>
      </p:sp>
      <p:graphicFrame>
        <p:nvGraphicFramePr>
          <p:cNvPr id="60419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40013" y="1341438"/>
          <a:ext cx="7272337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1341438"/>
                        <a:ext cx="7272337" cy="5256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3775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Lexer for calculator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43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82888" y="1484313"/>
          <a:ext cx="7129462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1484313"/>
                        <a:ext cx="7129462" cy="432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parser works??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81200" y="1628775"/>
            <a:ext cx="8686800" cy="45259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finite state machine with a state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reading next input token (lookahead)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is the one on top of stack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machine is in state 0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lookahead token has been read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has 4 actions available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Shift, reduce, accept &amp; error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parser works??</a:t>
            </a:r>
            <a:endParaRPr 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of the parser is as follows: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current state parser decides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it needs a lookahead token to decide what action is to be done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needs one, it calls yylex to obtain next token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current state and lookahead token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decides on its next 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states being pushed onto stack or popped off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 token may be processed or left alone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parser works??</a:t>
            </a:r>
            <a:endParaRPr 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435975" cy="485775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shift action is taken, there is lookahead token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state 56 there may be an action: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IF		shift 34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parser has seen RHS of a rule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right hand side by left hand side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18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grammar rule 18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Shift 34  state 34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parser works??</a:t>
            </a: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981200" y="1412875"/>
            <a:ext cx="8229600" cy="482441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rule to be reduced,  </a:t>
            </a:r>
            <a:r>
              <a:rPr lang="en-US" smtClean="0">
                <a:latin typeface="Consolas" panose="020B0609020204030204" pitchFamily="49" charset="0"/>
                <a:cs typeface="Times New Roman" panose="02020603050405020304" pitchFamily="18" charset="0"/>
              </a:rPr>
              <a:t>A : xyz;</a:t>
            </a:r>
            <a:endParaRPr lang="en-US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action depends on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hand symbol (A)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symbols on right hand side (3)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pop off top 3 states from stack (No. of symbols on RHS)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popping, the state uncovered is the one that parser was in before processing the rule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uncovered state and symbol on LHS of rule causes a new state to be pushed onto the stack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0325" y="1484313"/>
            <a:ext cx="1944688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parser works??</a:t>
            </a:r>
            <a:endParaRPr lang="en-US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981200" y="1412875"/>
            <a:ext cx="8229600" cy="4713288"/>
          </a:xfrm>
        </p:spPr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state contains an entry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A	goto 20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rule is reduced, user code for that rule is executed first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stack is used for holding values returned from lexical analyzer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shift takes place, external variable yylval is copied onto the value stack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yylval is copied when goto action is done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$1,$2,…… refer to the value stack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2538" y="2060575"/>
            <a:ext cx="2447925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33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parser works??</a:t>
            </a:r>
            <a:endParaRPr 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981200" y="1412875"/>
            <a:ext cx="8507413" cy="471328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entire input has been seen and it matches specification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Appears when the lookahead token is the endmarker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Action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place where the parser can no longer continue parsing according to specification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 with lookahead token cannot be followed by anything that leads to a valid input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 error and attempts to recover the situation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pattern description using a “meta language”, a language to describe particular patterns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RE’s specify a set of strings to be matched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characters that match corresponding characters in the string being compared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characters that specify repetitions and choices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981200" y="188913"/>
            <a:ext cx="8229600" cy="1223962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Conflicts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992313" y="1628775"/>
            <a:ext cx="8229600" cy="464185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conflicts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/ reduce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/ reduce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based upon what is happening with the other pointer when one pointer is reducing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Reduce/Reduce Conflict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same token can complete two different rules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other rule is reducing when the first is reducing it leads to a reduce/reduce conflict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Start	:	x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		|	y  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x		:	A  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y		:	A  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881688" y="5156200"/>
            <a:ext cx="28733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5880894" y="5660232"/>
            <a:ext cx="2889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66988" y="3789363"/>
            <a:ext cx="4465637" cy="2519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Shift/Reduce Conflict</a:t>
            </a:r>
            <a:endParaRPr 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413" cy="45259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there are two parses for an input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completes a rule (reduce option)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doesn’t complete a rule (shift option)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other pointer is not reducing, then it is shifting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	Start	:	x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			|	yR	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	x		:	A  R	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	y		:	A	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6815931" y="5228432"/>
            <a:ext cx="2889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6816725" y="5732463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9513" y="3860800"/>
            <a:ext cx="4321175" cy="252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 contd.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 when does reduction take place with respect to token lookahead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Start : xB | yB;       Start : xB | yC;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  x   : A	  ;			  x   : A   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  y   : A  ;			  y   : A   ;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Reduce/reduce			  No Conflict</a:t>
            </a:r>
            <a:endParaRPr lang="en-US" sz="2800" smtClean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Conflict</a:t>
            </a:r>
            <a:endParaRPr lang="en-US" sz="2800" smtClean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8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3792538" y="4579938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3792538" y="5084763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8401050" y="5084763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8401050" y="4579938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92313" y="3500438"/>
            <a:ext cx="3382962" cy="180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6363" y="3500438"/>
            <a:ext cx="3384550" cy="180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States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91513" cy="45259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Yacc tells where the conflicts are in y.output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state machine generated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generated by running yacc with –v option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yacc grammar has at least two states: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at beginning, when no input is accepted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at end, when a complete valid input has been accepted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start	: A &lt;state1&gt; B &lt;state2&gt; C;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States</a:t>
            </a:r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start	:	a | b;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 a	   	:	X &lt;state1&gt; Y &lt;state2&gt; Z;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   b	   	:	X &lt;state1&gt;	Y &lt;state2&gt; Q;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start	:	threeAs;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threeAs	:	/* empty */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		|	threeAs A &lt;state1&gt; A &lt;state2&gt;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				A &lt;state3&gt;;</a:t>
            </a:r>
            <a:endParaRPr lang="en-US" sz="24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y.output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listing all the parser states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state, it lists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and positions for that state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Shifts and reductions the parser will do when it reads tokens in that state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to be switched to after a reduction produces a non-terminal in that state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Reduce/reduce Conflict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686800" cy="48577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start :	a Y | b Y; 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a	   :	X;		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b	   : 	X;		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		 1:reduce/reduce conflict 	 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		  (reduce 3, reduce 4) on Y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State 3			 State 1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  start : a . Y (1) 		a :	X .	(3)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			b :	X .	(4)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   Y   shift 5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   .   Error			.	Reduce 3</a:t>
            </a:r>
            <a:endParaRPr lang="en-US" sz="24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9650" y="1341438"/>
            <a:ext cx="3311525" cy="158273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3750" y="3357563"/>
            <a:ext cx="3600450" cy="24479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0100" y="2565400"/>
            <a:ext cx="4464050" cy="34559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32400" y="1268413"/>
            <a:ext cx="1368425" cy="647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4" name="TextBox 8"/>
          <p:cNvSpPr txBox="1">
            <a:spLocks noChangeArrowheads="1"/>
          </p:cNvSpPr>
          <p:nvPr/>
        </p:nvSpPr>
        <p:spPr bwMode="auto">
          <a:xfrm>
            <a:off x="6743700" y="1052513"/>
            <a:ext cx="20161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079875" y="5516563"/>
            <a:ext cx="936625" cy="5048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231606" y="5156995"/>
            <a:ext cx="1368425" cy="792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7" name="TextBox 17"/>
          <p:cNvSpPr txBox="1">
            <a:spLocks noChangeArrowheads="1"/>
          </p:cNvSpPr>
          <p:nvPr/>
        </p:nvSpPr>
        <p:spPr bwMode="auto">
          <a:xfrm>
            <a:off x="4224338" y="6237288"/>
            <a:ext cx="208756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STATES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993775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Reduce/reduce conflict in rules with tokens or rule names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1981200" y="1268413"/>
            <a:ext cx="8362950" cy="48577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start	:	Z  |  b Z 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a		:	X y 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   b		:	X y 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y		:	Y;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6 : reduce/reduce conflict(red. 3,red. 4) on Z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State 6: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a :	Xy .		(3)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b :	Xy .		(4)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.	Reduce 3</a:t>
            </a:r>
            <a:endParaRPr lang="en-US" sz="24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9650" y="3429000"/>
            <a:ext cx="8064500" cy="266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992313" y="115888"/>
            <a:ext cx="8229600" cy="922337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Reduce/reduce Conflict in rules that are not identical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1981200" y="1341438"/>
            <a:ext cx="8229600" cy="47847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start	:	A B X Z	|	y Z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 X		:	C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 y		:	A B C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7 : reduce/reduce (reduce 3, reduce 4) on Z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State 7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X	:	C_		(3)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y	:	A B C_	(4)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.	Reduce 3</a:t>
            </a:r>
            <a:endParaRPr lang="en-US" sz="24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4113" y="3500438"/>
            <a:ext cx="7920037" cy="26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3388" y="1341438"/>
          <a:ext cx="8712200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/>
                <a:gridCol w="656653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 CHARACTERS 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.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 any</a:t>
                      </a:r>
                      <a:r>
                        <a:rPr lang="en-US" sz="1800" baseline="0" dirty="0" smtClean="0"/>
                        <a:t> single character except newline character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*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 zero or more copies</a:t>
                      </a:r>
                      <a:r>
                        <a:rPr lang="en-US" sz="1800" baseline="0" dirty="0" smtClean="0"/>
                        <a:t> of preceding expression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+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 one or more occurrences of preceding expression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^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</a:t>
                      </a:r>
                      <a:r>
                        <a:rPr lang="en-US" sz="1800" baseline="0" dirty="0" smtClean="0"/>
                        <a:t> the beginning of a line as first character of a RE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$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 the end of a line as the last character</a:t>
                      </a:r>
                      <a:r>
                        <a:rPr lang="en-US" sz="1800" baseline="0" dirty="0" smtClean="0"/>
                        <a:t> of a RE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{ }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Indicates</a:t>
                      </a:r>
                      <a:r>
                        <a:rPr lang="en-US" sz="1800" baseline="0" dirty="0" smtClean="0"/>
                        <a:t> how many times the previous pattern is allowed to match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\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Used to escape meta-characters,</a:t>
                      </a:r>
                      <a:r>
                        <a:rPr lang="en-US" sz="1800" baseline="0" dirty="0" smtClean="0"/>
                        <a:t> as part of C escape sequences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?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 zero or one occurrence of the preceding expression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|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Matches either the preceding RE or</a:t>
                      </a:r>
                      <a:r>
                        <a:rPr lang="en-US" sz="1800" baseline="0" dirty="0" smtClean="0"/>
                        <a:t> the following expression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[ ]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Character</a:t>
                      </a:r>
                      <a:r>
                        <a:rPr lang="en-US" sz="1800" baseline="0" dirty="0" smtClean="0"/>
                        <a:t> class, matches any character within the brackets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“……”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Interprets</a:t>
                      </a:r>
                      <a:r>
                        <a:rPr lang="en-US" sz="1800" baseline="0" dirty="0" smtClean="0"/>
                        <a:t> everything within quotation marks literally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/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Matches the preceding RE but only if followed</a:t>
                      </a:r>
                      <a:r>
                        <a:rPr lang="en-US" sz="1800" baseline="0" dirty="0" smtClean="0"/>
                        <a:t> by the following RE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( )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Groups a series of RE’s together into</a:t>
                      </a:r>
                      <a:r>
                        <a:rPr lang="en-US" sz="1800" baseline="0" dirty="0" smtClean="0"/>
                        <a:t> a new RE</a:t>
                      </a:r>
                      <a:endParaRPr lang="en-US" sz="1800" dirty="0"/>
                    </a:p>
                  </a:txBody>
                  <a:tcPr marL="91432" marR="91432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Shift/Reduce Conflicts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conflict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shift/reduce error in y.output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out the reduce rule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out relevant shift rules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where the reduce rule reduces to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Deduce the token stream that will produce the conflict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377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Shift/Reduce Conflicts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1981200" y="1412875"/>
            <a:ext cx="8229600" cy="4713288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start	:	X | y R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X		:	A R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y		:	A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4 :	shift/reduce (shift 6, reduce 4) on R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state 4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X	:	A_R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y	:	A_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R	shift 6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		.	error</a:t>
            </a:r>
            <a:endParaRPr lang="en-US" sz="24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213" y="3500438"/>
            <a:ext cx="7488237" cy="3168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919288" y="0"/>
            <a:ext cx="8229600" cy="922338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Shift/Reduce Conflicts</a:t>
            </a:r>
            <a:endParaRPr lang="en-US" sz="4000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981200" y="1125538"/>
            <a:ext cx="8229600" cy="5000625"/>
          </a:xfrm>
        </p:spPr>
        <p:txBody>
          <a:bodyPr>
            <a:normAutofit fontScale="90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start	:	X1 | X2 | y R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X1		:	A R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X2		:	A z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y		:	A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 z		:	R		;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</a:t>
            </a:r>
            <a:endParaRPr lang="en-US" sz="24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smtClean="0">
                <a:latin typeface="Consolas" panose="020B0609020204030204" pitchFamily="49" charset="0"/>
              </a:rPr>
              <a:t>	</a:t>
            </a:r>
            <a:r>
              <a:rPr lang="en-US" sz="2000" smtClean="0">
                <a:latin typeface="Consolas" panose="020B0609020204030204" pitchFamily="49" charset="0"/>
              </a:rPr>
              <a:t>1:shift/reduce (shift 6, reduce 6) on R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State 1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		X1	:	A . R		(4)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		X2	:	A . z		(5)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		y	:	A .		(6)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		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		R	shift 6</a:t>
            </a:r>
            <a:endParaRPr lang="en-US" sz="20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smtClean="0">
                <a:latin typeface="Consolas" panose="020B0609020204030204" pitchFamily="49" charset="0"/>
              </a:rPr>
              <a:t>			z	goto 7</a:t>
            </a:r>
            <a:endParaRPr lang="en-US" sz="20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213" y="3716338"/>
            <a:ext cx="7488237" cy="302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%token	DING DONG	DELL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%%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rhyme	:	sound place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		;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sound	:	DING DONG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		;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place	:	DELL</a:t>
            </a:r>
            <a:endParaRPr lang="en-US" sz="280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Consolas" panose="020B0609020204030204" pitchFamily="49" charset="0"/>
              </a:rPr>
              <a:t>			;</a:t>
            </a:r>
            <a:endParaRPr lang="en-US" sz="280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922338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y.output</a:t>
            </a:r>
            <a:endParaRPr 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7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855913" y="1125538"/>
          <a:ext cx="6624637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1125538"/>
                        <a:ext cx="6624637" cy="554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922338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y.output</a:t>
            </a:r>
            <a:endParaRPr lang="en-US" sz="4000" smtClean="0"/>
          </a:p>
        </p:txBody>
      </p:sp>
      <p:graphicFrame>
        <p:nvGraphicFramePr>
          <p:cNvPr id="83971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40013" y="1196975"/>
          <a:ext cx="720090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WordPad Document" r:id="rId1" imgW="145161000" imgH="73713975" progId="WordPad.Document.1">
                  <p:embed/>
                </p:oleObj>
              </mc:Choice>
              <mc:Fallback>
                <p:oleObj name="WordPad Document" r:id="rId1" imgW="145161000" imgH="73713975" progId="WordPad.Document.1">
                  <p:embed/>
                  <p:pic>
                    <p:nvPicPr>
                      <p:cNvPr id="0" name="Content Placeholder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1196975"/>
                        <a:ext cx="7200900" cy="5327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Regular Expressions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51088" y="1557338"/>
            <a:ext cx="76327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 Actions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action is executed when a RE is matched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action : copying input to output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Blank, tab and newline ignored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 \t \n]+		;</a:t>
            </a:r>
            <a:endParaRPr 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yytext 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containing the text that matched the RE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: 	[a-z]+		printf(“%s”,yytext);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 matched string on the output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15595</Words>
  <Application>WPS Presentation</Application>
  <PresentationFormat>Widescreen</PresentationFormat>
  <Paragraphs>834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75</vt:i4>
      </vt:variant>
    </vt:vector>
  </HeadingPairs>
  <TitlesOfParts>
    <vt:vector size="1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Consolas</vt:lpstr>
      <vt:lpstr>Times New Roman</vt:lpstr>
      <vt:lpstr>Calibri</vt:lpstr>
      <vt:lpstr>Office Theme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WordPad.Document.1</vt:lpstr>
      <vt:lpstr>Formal Languages and Automata Theory(18IS54)</vt:lpstr>
      <vt:lpstr>LEX – Lexical Analyzer Generator</vt:lpstr>
      <vt:lpstr>LEX – Lexical Analyzer Generator</vt:lpstr>
      <vt:lpstr>Lex Source</vt:lpstr>
      <vt:lpstr>Lex Source</vt:lpstr>
      <vt:lpstr>Regular Expressions</vt:lpstr>
      <vt:lpstr>Regular Expressions</vt:lpstr>
      <vt:lpstr>Examples of Regular Expressions</vt:lpstr>
      <vt:lpstr>Lex Actions</vt:lpstr>
      <vt:lpstr>Lex Actions</vt:lpstr>
      <vt:lpstr>PowerPoint 演示文稿</vt:lpstr>
      <vt:lpstr>PowerPoint 演示文稿</vt:lpstr>
      <vt:lpstr>PowerPoint 演示文稿</vt:lpstr>
      <vt:lpstr>PowerPoint 演示文稿</vt:lpstr>
      <vt:lpstr>A Word Counting Example</vt:lpstr>
      <vt:lpstr>A Word Counting Example</vt:lpstr>
      <vt:lpstr>Parsing a Command Line</vt:lpstr>
      <vt:lpstr>Start States</vt:lpstr>
      <vt:lpstr>Start States</vt:lpstr>
      <vt:lpstr>PowerPoint 演示文稿</vt:lpstr>
      <vt:lpstr>Start States</vt:lpstr>
      <vt:lpstr>Start States</vt:lpstr>
      <vt:lpstr>Parser-Lexer Communication</vt:lpstr>
      <vt:lpstr>PowerPoint 演示文稿</vt:lpstr>
      <vt:lpstr>Grammars</vt:lpstr>
      <vt:lpstr>Grammars</vt:lpstr>
      <vt:lpstr>Recursive Rules</vt:lpstr>
      <vt:lpstr>Recursive Rules</vt:lpstr>
      <vt:lpstr>Shift/Reduce Parsing</vt:lpstr>
      <vt:lpstr>PowerPoint 演示文稿</vt:lpstr>
      <vt:lpstr>What YACC cannot parse</vt:lpstr>
      <vt:lpstr>YACC – Yet Another Compiler Compiler</vt:lpstr>
      <vt:lpstr>Simple Yacc Sentence Parser</vt:lpstr>
      <vt:lpstr>Running Lex and Yacc</vt:lpstr>
      <vt:lpstr>Yacc Parser</vt:lpstr>
      <vt:lpstr>Symbol Values and Actions</vt:lpstr>
      <vt:lpstr>Symbol Values and Actions</vt:lpstr>
      <vt:lpstr>The Lexer</vt:lpstr>
      <vt:lpstr>Compiling &amp; Running a simple Parser</vt:lpstr>
      <vt:lpstr>Arithmetic Expressions and Ambiguity</vt:lpstr>
      <vt:lpstr>Arithmetic Expressions and Ambiguity</vt:lpstr>
      <vt:lpstr>Arithmetic Expressions and Ambiguity</vt:lpstr>
      <vt:lpstr>Precedence and Associativity</vt:lpstr>
      <vt:lpstr>Specifying Precedence &amp; Associativity</vt:lpstr>
      <vt:lpstr>Specifying Precedence &amp; Associativity</vt:lpstr>
      <vt:lpstr>Specifying Precedence &amp; Associativity</vt:lpstr>
      <vt:lpstr>“Dangling Else” Conflict in IF-THEN-ELSE Constructs</vt:lpstr>
      <vt:lpstr>Grammar to avoid “dangling else” Conflict</vt:lpstr>
      <vt:lpstr>Set explicit Precedence</vt:lpstr>
      <vt:lpstr>Set explicit Precedence</vt:lpstr>
      <vt:lpstr>Variables and Typed tokens</vt:lpstr>
      <vt:lpstr>Variables and Typed tokens</vt:lpstr>
      <vt:lpstr>Lexer for calculator</vt:lpstr>
      <vt:lpstr>How the parser works??</vt:lpstr>
      <vt:lpstr>How the parser works??</vt:lpstr>
      <vt:lpstr>How the parser works??</vt:lpstr>
      <vt:lpstr>How the parser works??</vt:lpstr>
      <vt:lpstr>How the parser works??</vt:lpstr>
      <vt:lpstr>How the parser works??</vt:lpstr>
      <vt:lpstr>Parser Conflicts</vt:lpstr>
      <vt:lpstr>Reduce/Reduce Conflict</vt:lpstr>
      <vt:lpstr>Shift/Reduce Conflict</vt:lpstr>
      <vt:lpstr>Conflicts contd.</vt:lpstr>
      <vt:lpstr>Parser States</vt:lpstr>
      <vt:lpstr>Parser States</vt:lpstr>
      <vt:lpstr>Contents of y.output</vt:lpstr>
      <vt:lpstr>Reduce/reduce Conflict</vt:lpstr>
      <vt:lpstr>Reduce/reduce conflict in rules with tokens or rule names</vt:lpstr>
      <vt:lpstr>Reduce/reduce Conflict in rules that are not identical</vt:lpstr>
      <vt:lpstr>Shift/Reduce Conflicts</vt:lpstr>
      <vt:lpstr>Shift/Reduce Conflicts</vt:lpstr>
      <vt:lpstr>Shift/Reduce Conflicts</vt:lpstr>
      <vt:lpstr>Example</vt:lpstr>
      <vt:lpstr>Example : y.output</vt:lpstr>
      <vt:lpstr>Example : y.output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Automata Theory(18IS54)</dc:title>
  <dc:creator>KSMathad</dc:creator>
  <cp:lastModifiedBy>KSMathad</cp:lastModifiedBy>
  <cp:revision>6</cp:revision>
  <dcterms:created xsi:type="dcterms:W3CDTF">2020-12-18T07:48:00Z</dcterms:created>
  <dcterms:modified xsi:type="dcterms:W3CDTF">2020-12-22T14:56:42Z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