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89" r:id="rId3"/>
    <p:sldId id="378" r:id="rId4"/>
    <p:sldId id="379" r:id="rId5"/>
    <p:sldId id="377" r:id="rId6"/>
    <p:sldId id="380" r:id="rId7"/>
    <p:sldId id="381" r:id="rId8"/>
    <p:sldId id="355" r:id="rId9"/>
    <p:sldId id="376" r:id="rId10"/>
    <p:sldId id="356" r:id="rId11"/>
    <p:sldId id="357" r:id="rId12"/>
    <p:sldId id="358" r:id="rId13"/>
    <p:sldId id="382" r:id="rId14"/>
    <p:sldId id="383" r:id="rId15"/>
    <p:sldId id="359" r:id="rId16"/>
    <p:sldId id="361" r:id="rId17"/>
    <p:sldId id="352" r:id="rId18"/>
    <p:sldId id="349" r:id="rId19"/>
    <p:sldId id="385" r:id="rId20"/>
    <p:sldId id="362" r:id="rId21"/>
    <p:sldId id="363" r:id="rId22"/>
    <p:sldId id="384" r:id="rId23"/>
    <p:sldId id="364" r:id="rId24"/>
    <p:sldId id="365" r:id="rId25"/>
    <p:sldId id="386" r:id="rId26"/>
    <p:sldId id="366" r:id="rId27"/>
    <p:sldId id="390" r:id="rId28"/>
    <p:sldId id="391" r:id="rId29"/>
    <p:sldId id="392" r:id="rId30"/>
    <p:sldId id="370" r:id="rId31"/>
    <p:sldId id="387" r:id="rId32"/>
    <p:sldId id="367" r:id="rId33"/>
    <p:sldId id="368" r:id="rId34"/>
    <p:sldId id="369" r:id="rId35"/>
    <p:sldId id="388" r:id="rId36"/>
    <p:sldId id="371" r:id="rId37"/>
    <p:sldId id="372" r:id="rId38"/>
    <p:sldId id="373" r:id="rId39"/>
    <p:sldId id="3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FF6EA-A321-41A0-B9CA-11D445300381}" type="datetimeFigureOut">
              <a:rPr lang="en-US" smtClean="0"/>
              <a:pPr/>
              <a:t>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01041-4787-479B-A7CA-288BA4CC2679}" type="slidenum">
              <a:rPr lang="en-US" smtClean="0"/>
              <a:pPr/>
              <a:t>‹#›</a:t>
            </a:fld>
            <a:endParaRPr lang="en-US" dirty="0"/>
          </a:p>
        </p:txBody>
      </p:sp>
    </p:spTree>
    <p:extLst>
      <p:ext uri="{BB962C8B-B14F-4D97-AF65-F5344CB8AC3E}">
        <p14:creationId xmlns:p14="http://schemas.microsoft.com/office/powerpoint/2010/main" val="354391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Associations</a:t>
            </a:r>
            <a:r>
              <a:rPr lang="en-US" baseline="0" dirty="0" smtClean="0"/>
              <a:t> from ATM problem statement.</a:t>
            </a:r>
            <a:endParaRPr lang="en-IN" dirty="0"/>
          </a:p>
        </p:txBody>
      </p:sp>
      <p:sp>
        <p:nvSpPr>
          <p:cNvPr id="4" name="Slide Number Placeholder 3"/>
          <p:cNvSpPr>
            <a:spLocks noGrp="1"/>
          </p:cNvSpPr>
          <p:nvPr>
            <p:ph type="sldNum" sz="quarter" idx="10"/>
          </p:nvPr>
        </p:nvSpPr>
        <p:spPr/>
        <p:txBody>
          <a:bodyPr/>
          <a:lstStyle/>
          <a:p>
            <a:fld id="{FD701041-4787-479B-A7CA-288BA4CC2679}" type="slidenum">
              <a:rPr lang="en-US" smtClean="0"/>
              <a:pPr/>
              <a:t>17</a:t>
            </a:fld>
            <a:endParaRPr lang="en-US" dirty="0"/>
          </a:p>
        </p:txBody>
      </p:sp>
    </p:spTree>
    <p:extLst>
      <p:ext uri="{BB962C8B-B14F-4D97-AF65-F5344CB8AC3E}">
        <p14:creationId xmlns:p14="http://schemas.microsoft.com/office/powerpoint/2010/main" val="11893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7FDF5-4155-4DE3-831B-EABD18B61535}" type="datetime1">
              <a:rPr lang="en-US" smtClean="0"/>
              <a:pPr/>
              <a:t>1/4/2022</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1CBA5-0EE3-431F-BEEE-457FBFB1BF59}" type="datetime1">
              <a:rPr lang="en-US" smtClean="0"/>
              <a:pPr/>
              <a:t>1/4/2022</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EFB04-3B4A-41AF-9584-914C5A89E70D}" type="datetime1">
              <a:rPr lang="en-US" smtClean="0"/>
              <a:pPr/>
              <a:t>1/4/2022</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68581-92D1-4B88-9DC8-97D51B7738A7}" type="datetime1">
              <a:rPr lang="en-US" smtClean="0"/>
              <a:pPr/>
              <a:t>1/4/2022</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8456C-351C-4182-B78F-80E9C73D4897}" type="datetime1">
              <a:rPr lang="en-US" smtClean="0"/>
              <a:pPr/>
              <a:t>1/4/2022</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77CF10-0B0D-4811-89BC-9004596D7A3A}" type="datetime1">
              <a:rPr lang="en-US" smtClean="0"/>
              <a:pPr/>
              <a:t>1/4/2022</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C525E-6CF6-4F0D-86DF-F2DAD67B724B}" type="datetime1">
              <a:rPr lang="en-US" smtClean="0"/>
              <a:pPr/>
              <a:t>1/4/2022</a:t>
            </a:fld>
            <a:endParaRPr lang="en-US" dirty="0"/>
          </a:p>
        </p:txBody>
      </p:sp>
      <p:sp>
        <p:nvSpPr>
          <p:cNvPr id="8" name="Footer Placeholder 7"/>
          <p:cNvSpPr>
            <a:spLocks noGrp="1"/>
          </p:cNvSpPr>
          <p:nvPr>
            <p:ph type="ftr" sz="quarter" idx="11"/>
          </p:nvPr>
        </p:nvSpPr>
        <p:spPr/>
        <p:txBody>
          <a:bodyPr/>
          <a:lstStyle/>
          <a:p>
            <a:r>
              <a:rPr lang="en-US" dirty="0" smtClean="0"/>
              <a:t>Department of Computer Science and Engineering</a:t>
            </a:r>
            <a:endParaRPr lang="en-US" dirty="0"/>
          </a:p>
        </p:txBody>
      </p:sp>
      <p:sp>
        <p:nvSpPr>
          <p:cNvPr id="9" name="Slide Number Placeholder 8"/>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32732-4A20-419F-9707-02BC3BEB63AC}" type="datetime1">
              <a:rPr lang="en-US" smtClean="0"/>
              <a:pPr/>
              <a:t>1/4/2022</a:t>
            </a:fld>
            <a:endParaRPr lang="en-US" dirty="0"/>
          </a:p>
        </p:txBody>
      </p:sp>
      <p:sp>
        <p:nvSpPr>
          <p:cNvPr id="4" name="Footer Placeholder 3"/>
          <p:cNvSpPr>
            <a:spLocks noGrp="1"/>
          </p:cNvSpPr>
          <p:nvPr>
            <p:ph type="ftr" sz="quarter" idx="11"/>
          </p:nvPr>
        </p:nvSpPr>
        <p:spPr/>
        <p:txBody>
          <a:bodyPr/>
          <a:lstStyle/>
          <a:p>
            <a:r>
              <a:rPr lang="en-US" dirty="0"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8AB18-6F1D-4C26-91BC-B858B0172913}" type="datetime1">
              <a:rPr lang="en-US" smtClean="0"/>
              <a:pPr/>
              <a:t>1/4/2022</a:t>
            </a:fld>
            <a:endParaRPr lang="en-US" dirty="0"/>
          </a:p>
        </p:txBody>
      </p:sp>
      <p:sp>
        <p:nvSpPr>
          <p:cNvPr id="3" name="Footer Placeholder 2"/>
          <p:cNvSpPr>
            <a:spLocks noGrp="1"/>
          </p:cNvSpPr>
          <p:nvPr>
            <p:ph type="ftr" sz="quarter" idx="11"/>
          </p:nvPr>
        </p:nvSpPr>
        <p:spPr/>
        <p:txBody>
          <a:bodyPr/>
          <a:lstStyle/>
          <a:p>
            <a:r>
              <a:rPr lang="en-US" dirty="0" smtClean="0"/>
              <a:t>Department of Computer Science and Engineering</a:t>
            </a:r>
            <a:endParaRPr lang="en-US" dirty="0"/>
          </a:p>
        </p:txBody>
      </p:sp>
      <p:sp>
        <p:nvSpPr>
          <p:cNvPr id="4" name="Slide Number Placeholder 3"/>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529D-26EB-4445-9D96-C702CBBE8C28}" type="datetime1">
              <a:rPr lang="en-US" smtClean="0"/>
              <a:pPr/>
              <a:t>1/4/2022</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116CA-CF59-4FCC-A2D8-1C296C109469}" type="datetime1">
              <a:rPr lang="en-US" smtClean="0"/>
              <a:pPr/>
              <a:t>1/4/2022</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8F63B-DDB2-4D1B-8613-9B72FA5D595B}" type="datetime1">
              <a:rPr lang="en-US" smtClean="0"/>
              <a:pPr/>
              <a:t>1/4/2022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Department of Computer Science and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C0A-45BC-4712-B818-7D56ABAC21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BFDC0A-45BC-4712-B818-7D56ABAC21A9}"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Title 5"/>
          <p:cNvSpPr>
            <a:spLocks noGrp="1"/>
          </p:cNvSpPr>
          <p:nvPr>
            <p:ph type="ctrTitle"/>
          </p:nvPr>
        </p:nvSpPr>
        <p:spPr>
          <a:xfrm>
            <a:off x="685800" y="1600200"/>
            <a:ext cx="7772400" cy="3048000"/>
          </a:xfrm>
        </p:spPr>
        <p:txBody>
          <a:bodyPr>
            <a:normAutofit/>
          </a:bodyPr>
          <a:lstStyle/>
          <a:p>
            <a:r>
              <a:rPr lang="en-US" b="1" dirty="0"/>
              <a:t>UNIT- IV</a:t>
            </a:r>
            <a:r>
              <a:rPr lang="en-US" dirty="0"/>
              <a:t/>
            </a:r>
            <a:br>
              <a:rPr lang="en-US" dirty="0"/>
            </a:br>
            <a:r>
              <a:rPr lang="en-US" dirty="0"/>
              <a:t/>
            </a:r>
            <a:br>
              <a:rPr lang="en-US" dirty="0"/>
            </a:br>
            <a:r>
              <a:rPr lang="en-US" b="1" dirty="0"/>
              <a:t>DOMAIN ANALYSIS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Finding classes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10</a:t>
            </a:fld>
            <a:endParaRPr lang="en-US" dirty="0"/>
          </a:p>
        </p:txBody>
      </p:sp>
      <p:pic>
        <p:nvPicPr>
          <p:cNvPr id="3074" name="Picture 2"/>
          <p:cNvPicPr>
            <a:picLocks noChangeAspect="1" noChangeArrowheads="1"/>
          </p:cNvPicPr>
          <p:nvPr/>
        </p:nvPicPr>
        <p:blipFill>
          <a:blip r:embed="rId2"/>
          <a:srcRect/>
          <a:stretch>
            <a:fillRect/>
          </a:stretch>
        </p:blipFill>
        <p:spPr bwMode="auto">
          <a:xfrm>
            <a:off x="438150" y="2328863"/>
            <a:ext cx="8267700" cy="2200275"/>
          </a:xfrm>
          <a:prstGeom prst="rect">
            <a:avLst/>
          </a:prstGeom>
          <a:noFill/>
          <a:ln w="9525">
            <a:noFill/>
            <a:miter lim="800000"/>
            <a:headEnd/>
            <a:tailEnd/>
          </a:ln>
          <a:effectLst/>
        </p:spPr>
      </p:pic>
      <p:sp>
        <p:nvSpPr>
          <p:cNvPr id="3" name="Rectangle 2"/>
          <p:cNvSpPr/>
          <p:nvPr/>
        </p:nvSpPr>
        <p:spPr>
          <a:xfrm>
            <a:off x="609600" y="4768632"/>
            <a:ext cx="8001000" cy="646331"/>
          </a:xfrm>
          <a:prstGeom prst="rect">
            <a:avLst/>
          </a:prstGeom>
        </p:spPr>
        <p:txBody>
          <a:bodyPr wrap="square">
            <a:spAutoFit/>
          </a:bodyPr>
          <a:lstStyle/>
          <a:p>
            <a:r>
              <a:rPr lang="en-US" dirty="0"/>
              <a:t>As Figure 12.2 shows, begin by listing candidate classes found in the written description of the problem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Finding classes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11</a:t>
            </a:fld>
            <a:endParaRPr lang="en-US" dirty="0"/>
          </a:p>
        </p:txBody>
      </p:sp>
      <p:pic>
        <p:nvPicPr>
          <p:cNvPr id="4098" name="Picture 2"/>
          <p:cNvPicPr>
            <a:picLocks noChangeAspect="1" noChangeArrowheads="1"/>
          </p:cNvPicPr>
          <p:nvPr/>
        </p:nvPicPr>
        <p:blipFill>
          <a:blip r:embed="rId2"/>
          <a:srcRect/>
          <a:stretch>
            <a:fillRect/>
          </a:stretch>
        </p:blipFill>
        <p:spPr bwMode="auto">
          <a:xfrm>
            <a:off x="609600" y="1633538"/>
            <a:ext cx="7781925" cy="4386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the right classes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12</a:t>
            </a:fld>
            <a:endParaRPr lang="en-US" dirty="0"/>
          </a:p>
        </p:txBody>
      </p:sp>
      <p:pic>
        <p:nvPicPr>
          <p:cNvPr id="5123" name="Picture 3"/>
          <p:cNvPicPr>
            <a:picLocks noChangeAspect="1" noChangeArrowheads="1"/>
          </p:cNvPicPr>
          <p:nvPr/>
        </p:nvPicPr>
        <p:blipFill>
          <a:blip r:embed="rId2"/>
          <a:srcRect/>
          <a:stretch>
            <a:fillRect/>
          </a:stretch>
        </p:blipFill>
        <p:spPr bwMode="auto">
          <a:xfrm>
            <a:off x="166688" y="1600200"/>
            <a:ext cx="8810625" cy="4376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a:t>Keeping the right classes</a:t>
            </a:r>
            <a:endParaRPr lang="en-IN" dirty="0"/>
          </a:p>
        </p:txBody>
      </p:sp>
      <p:sp>
        <p:nvSpPr>
          <p:cNvPr id="3" name="Content Placeholder 2"/>
          <p:cNvSpPr>
            <a:spLocks noGrp="1"/>
          </p:cNvSpPr>
          <p:nvPr>
            <p:ph idx="1"/>
          </p:nvPr>
        </p:nvSpPr>
        <p:spPr>
          <a:xfrm>
            <a:off x="457200" y="914400"/>
            <a:ext cx="8229600" cy="5334000"/>
          </a:xfrm>
        </p:spPr>
        <p:txBody>
          <a:bodyPr>
            <a:normAutofit/>
          </a:bodyPr>
          <a:lstStyle/>
          <a:p>
            <a:pPr algn="just"/>
            <a:r>
              <a:rPr lang="en-IN" sz="1800" b="1" dirty="0"/>
              <a:t>Redundant </a:t>
            </a:r>
            <a:r>
              <a:rPr lang="en-IN" sz="1800" b="1" dirty="0" smtClean="0"/>
              <a:t>classes: </a:t>
            </a:r>
            <a:r>
              <a:rPr lang="en-US" sz="1800" dirty="0" smtClean="0"/>
              <a:t>If </a:t>
            </a:r>
            <a:r>
              <a:rPr lang="en-US" sz="1800" dirty="0"/>
              <a:t>two classes express the same concept, you should keep the most descriptive name. </a:t>
            </a:r>
            <a:r>
              <a:rPr lang="en-US" sz="1800" dirty="0" smtClean="0"/>
              <a:t>For </a:t>
            </a:r>
            <a:r>
              <a:rPr lang="en-US" sz="1800" b="1" dirty="0"/>
              <a:t>ATM example</a:t>
            </a:r>
            <a:r>
              <a:rPr lang="en-US" sz="1800" dirty="0"/>
              <a:t>. Customer and User are redundant; we retain Customer because it is more descriptive</a:t>
            </a:r>
            <a:r>
              <a:rPr lang="en-US" sz="1800" dirty="0" smtClean="0"/>
              <a:t>.</a:t>
            </a:r>
          </a:p>
          <a:p>
            <a:pPr algn="just"/>
            <a:r>
              <a:rPr lang="en-US" sz="1800" b="1" dirty="0"/>
              <a:t>Irrelevant classes. </a:t>
            </a:r>
            <a:r>
              <a:rPr lang="en-US" sz="1800" dirty="0"/>
              <a:t>If a class has little or nothing to do with the problem, eliminate it. This involves judgment, because in another context the class could be important. </a:t>
            </a:r>
            <a:r>
              <a:rPr lang="en-US" sz="1800" dirty="0" smtClean="0"/>
              <a:t>ATM </a:t>
            </a:r>
            <a:r>
              <a:rPr lang="en-US" sz="1800" dirty="0"/>
              <a:t>example. Apportioning Cost is outside the scope of the ATM software.</a:t>
            </a:r>
            <a:endParaRPr lang="en-US" sz="1800" dirty="0" smtClean="0"/>
          </a:p>
          <a:p>
            <a:pPr algn="just"/>
            <a:r>
              <a:rPr lang="en-US" sz="1800" b="1" dirty="0"/>
              <a:t>Vague classes. </a:t>
            </a:r>
            <a:r>
              <a:rPr lang="en-US" sz="1800" dirty="0"/>
              <a:t>A class should be specific. Some tentative classes may have ill-defined boundaries or be too broad in scope. </a:t>
            </a:r>
            <a:r>
              <a:rPr lang="en-US" sz="1800" dirty="0" smtClean="0"/>
              <a:t>ATM </a:t>
            </a:r>
            <a:r>
              <a:rPr lang="en-US" sz="1800" dirty="0"/>
              <a:t>example. </a:t>
            </a:r>
            <a:r>
              <a:rPr lang="en-US" sz="1800" dirty="0" err="1"/>
              <a:t>RecordkeepingProvision</a:t>
            </a:r>
            <a:r>
              <a:rPr lang="en-US" sz="1800" dirty="0"/>
              <a:t> is vague and is handled by Transaction. In other applications, this might be included in other classes, such as </a:t>
            </a:r>
            <a:r>
              <a:rPr lang="en-US" sz="1800" dirty="0" err="1"/>
              <a:t>StockSales</a:t>
            </a:r>
            <a:r>
              <a:rPr lang="en-US" sz="1800" dirty="0"/>
              <a:t>, </a:t>
            </a:r>
            <a:r>
              <a:rPr lang="en-US" sz="1800" dirty="0" err="1"/>
              <a:t>TelephoneCalls</a:t>
            </a:r>
            <a:r>
              <a:rPr lang="en-US" sz="1800" dirty="0"/>
              <a:t>, or </a:t>
            </a:r>
            <a:r>
              <a:rPr lang="en-US" sz="1800" dirty="0" err="1"/>
              <a:t>MachineFailures</a:t>
            </a:r>
            <a:r>
              <a:rPr lang="en-US" sz="1800" dirty="0"/>
              <a:t>.</a:t>
            </a:r>
            <a:endParaRPr lang="en-IN" sz="1800" dirty="0" smtClean="0"/>
          </a:p>
          <a:p>
            <a:pPr lvl="0" algn="just"/>
            <a:r>
              <a:rPr lang="en-US" sz="1800" b="1" dirty="0">
                <a:solidFill>
                  <a:prstClr val="black"/>
                </a:solidFill>
              </a:rPr>
              <a:t>Attributes</a:t>
            </a:r>
            <a:r>
              <a:rPr lang="en-US" sz="1800" dirty="0">
                <a:solidFill>
                  <a:prstClr val="black"/>
                </a:solidFill>
              </a:rPr>
              <a:t>: Names that primarily describe individual objects should be restated as attributes. For example, name, birthdate, and weight are usually </a:t>
            </a:r>
            <a:r>
              <a:rPr lang="en-US" sz="1800" dirty="0" err="1" smtClean="0">
                <a:solidFill>
                  <a:prstClr val="black"/>
                </a:solidFill>
              </a:rPr>
              <a:t>attributesATM</a:t>
            </a:r>
            <a:r>
              <a:rPr lang="en-US" sz="1800" dirty="0" smtClean="0">
                <a:solidFill>
                  <a:prstClr val="black"/>
                </a:solidFill>
              </a:rPr>
              <a:t> </a:t>
            </a:r>
            <a:r>
              <a:rPr lang="en-US" sz="1800" dirty="0">
                <a:solidFill>
                  <a:prstClr val="black"/>
                </a:solidFill>
              </a:rPr>
              <a:t>example. </a:t>
            </a:r>
            <a:r>
              <a:rPr lang="en-US" sz="1800" dirty="0" err="1">
                <a:solidFill>
                  <a:prstClr val="black"/>
                </a:solidFill>
              </a:rPr>
              <a:t>AccountData</a:t>
            </a:r>
            <a:r>
              <a:rPr lang="en-US" sz="1800" dirty="0">
                <a:solidFill>
                  <a:prstClr val="black"/>
                </a:solidFill>
              </a:rPr>
              <a:t> is underspecified but in any case probably describes an account. An ATM dispenses cash and receipts, but beyond that cash and receipts are peripheral to the problem, so they should be treated as attributes.</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13</a:t>
            </a:fld>
            <a:endParaRPr lang="en-US" dirty="0"/>
          </a:p>
        </p:txBody>
      </p:sp>
    </p:spTree>
    <p:extLst>
      <p:ext uri="{BB962C8B-B14F-4D97-AF65-F5344CB8AC3E}">
        <p14:creationId xmlns:p14="http://schemas.microsoft.com/office/powerpoint/2010/main" val="3920311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0413"/>
          </a:xfrm>
        </p:spPr>
        <p:txBody>
          <a:bodyPr>
            <a:normAutofit fontScale="90000"/>
          </a:bodyPr>
          <a:lstStyle/>
          <a:p>
            <a:r>
              <a:rPr lang="en-US" b="1" dirty="0"/>
              <a:t>Keeping the right classes</a:t>
            </a:r>
            <a:endParaRPr lang="en-IN" dirty="0"/>
          </a:p>
        </p:txBody>
      </p:sp>
      <p:sp>
        <p:nvSpPr>
          <p:cNvPr id="3" name="Content Placeholder 2"/>
          <p:cNvSpPr>
            <a:spLocks noGrp="1"/>
          </p:cNvSpPr>
          <p:nvPr>
            <p:ph idx="1"/>
          </p:nvPr>
        </p:nvSpPr>
        <p:spPr>
          <a:xfrm>
            <a:off x="457200" y="912812"/>
            <a:ext cx="8229600" cy="5335587"/>
          </a:xfrm>
        </p:spPr>
        <p:txBody>
          <a:bodyPr>
            <a:normAutofit fontScale="62500" lnSpcReduction="20000"/>
          </a:bodyPr>
          <a:lstStyle/>
          <a:p>
            <a:pPr algn="just"/>
            <a:r>
              <a:rPr lang="en-US" b="1" dirty="0" smtClean="0"/>
              <a:t>Operations</a:t>
            </a:r>
            <a:r>
              <a:rPr lang="en-US" b="1" dirty="0"/>
              <a:t>. </a:t>
            </a:r>
            <a:r>
              <a:rPr lang="en-US" dirty="0"/>
              <a:t>If a name describes an operation that is applied to objects and not manipulated in its own right, then it is not a class. For example, a telephone call is a sequence of actions involving a caller and the telephone network. </a:t>
            </a:r>
            <a:r>
              <a:rPr lang="en-US" dirty="0" smtClean="0"/>
              <a:t>An </a:t>
            </a:r>
            <a:r>
              <a:rPr lang="en-US" dirty="0"/>
              <a:t>operation that has features of its own should be modeled as a class, however. For example, in a billing system for telephone calls a Call would be an important class with attributes such as date, time, origin, and destination. </a:t>
            </a:r>
          </a:p>
          <a:p>
            <a:pPr algn="just"/>
            <a:r>
              <a:rPr lang="en-US" b="1" dirty="0"/>
              <a:t>Roles. </a:t>
            </a:r>
            <a:r>
              <a:rPr lang="en-US" dirty="0"/>
              <a:t>The name of a class should reflect its intrinsic nature and not a role that it plays in an association. For example, Owner would be a poor name for a class in a car manufacturer’s database. What if a list of drivers is added later? What about persons who lease cars? The proper class is Person (or possibly Customer), which assumes various different roles, such as owner, driver, and </a:t>
            </a:r>
            <a:r>
              <a:rPr lang="en-US" dirty="0" smtClean="0"/>
              <a:t>lessee</a:t>
            </a:r>
          </a:p>
          <a:p>
            <a:pPr algn="just"/>
            <a:r>
              <a:rPr lang="en-US" b="1" dirty="0"/>
              <a:t>Implementation constructs. </a:t>
            </a:r>
            <a:r>
              <a:rPr lang="en-US" dirty="0"/>
              <a:t>Eliminate constructs from the analysis model that are extraneous to the real world. Data structures, such as linked lists, trees, arrays, and tables, are almost always implementation constructs</a:t>
            </a:r>
            <a:r>
              <a:rPr lang="en-US" dirty="0" smtClean="0"/>
              <a:t>.</a:t>
            </a:r>
          </a:p>
          <a:p>
            <a:pPr algn="just"/>
            <a:r>
              <a:rPr lang="en-US" b="1" dirty="0"/>
              <a:t>Derived classes</a:t>
            </a:r>
            <a:r>
              <a:rPr lang="en-US" dirty="0"/>
              <a:t>. As a general rule, omit classes that can be derived from other classes. If a derived class is especially important, you can include it, but do so only sparingly. Mark all derived classes with a preceding slash (‘/’) in the class name.</a:t>
            </a:r>
          </a:p>
          <a:p>
            <a:pPr algn="just"/>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14</a:t>
            </a:fld>
            <a:endParaRPr lang="en-US" dirty="0"/>
          </a:p>
        </p:txBody>
      </p:sp>
    </p:spTree>
    <p:extLst>
      <p:ext uri="{BB962C8B-B14F-4D97-AF65-F5344CB8AC3E}">
        <p14:creationId xmlns:p14="http://schemas.microsoft.com/office/powerpoint/2010/main" val="1876207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Preparing a Data Dictionary</a:t>
            </a:r>
            <a:endParaRPr lang="en-US" dirty="0"/>
          </a:p>
        </p:txBody>
      </p:sp>
      <p:sp>
        <p:nvSpPr>
          <p:cNvPr id="3" name="Content Placeholder 2"/>
          <p:cNvSpPr>
            <a:spLocks noGrp="1"/>
          </p:cNvSpPr>
          <p:nvPr>
            <p:ph idx="1"/>
          </p:nvPr>
        </p:nvSpPr>
        <p:spPr>
          <a:xfrm>
            <a:off x="457200" y="2438400"/>
            <a:ext cx="8229600" cy="3810000"/>
          </a:xfrm>
        </p:spPr>
        <p:txBody>
          <a:bodyPr>
            <a:normAutofit fontScale="70000" lnSpcReduction="20000"/>
          </a:bodyPr>
          <a:lstStyle/>
          <a:p>
            <a:pPr>
              <a:buNone/>
            </a:pPr>
            <a:r>
              <a:rPr lang="en-US" b="1" dirty="0" smtClean="0"/>
              <a:t>Data Dictionary for the ATM classes</a:t>
            </a:r>
          </a:p>
          <a:p>
            <a:pPr marL="971550" lvl="1" indent="-514350">
              <a:buFont typeface="+mj-lt"/>
              <a:buAutoNum type="arabicPeriod"/>
            </a:pPr>
            <a:r>
              <a:rPr lang="en-US" dirty="0" smtClean="0"/>
              <a:t>Account </a:t>
            </a:r>
          </a:p>
          <a:p>
            <a:pPr marL="971550" lvl="1" indent="-514350">
              <a:buFont typeface="+mj-lt"/>
              <a:buAutoNum type="arabicPeriod"/>
            </a:pPr>
            <a:r>
              <a:rPr lang="en-US" dirty="0" smtClean="0"/>
              <a:t>ATM</a:t>
            </a:r>
          </a:p>
          <a:p>
            <a:pPr marL="971550" lvl="1" indent="-514350">
              <a:buFont typeface="+mj-lt"/>
              <a:buAutoNum type="arabicPeriod"/>
            </a:pPr>
            <a:r>
              <a:rPr lang="en-US" dirty="0" smtClean="0"/>
              <a:t>Bank </a:t>
            </a:r>
          </a:p>
          <a:p>
            <a:pPr marL="971550" lvl="1" indent="-514350">
              <a:buFont typeface="+mj-lt"/>
              <a:buAutoNum type="arabicPeriod"/>
            </a:pPr>
            <a:r>
              <a:rPr lang="en-US" dirty="0" err="1" smtClean="0"/>
              <a:t>BankComputer</a:t>
            </a:r>
            <a:endParaRPr lang="en-US" dirty="0" smtClean="0"/>
          </a:p>
          <a:p>
            <a:pPr marL="971550" lvl="1" indent="-514350">
              <a:buFont typeface="+mj-lt"/>
              <a:buAutoNum type="arabicPeriod"/>
            </a:pPr>
            <a:r>
              <a:rPr lang="en-US" dirty="0" err="1" smtClean="0"/>
              <a:t>CashCard</a:t>
            </a:r>
            <a:r>
              <a:rPr lang="en-US" dirty="0" smtClean="0"/>
              <a:t> </a:t>
            </a:r>
          </a:p>
          <a:p>
            <a:pPr marL="971550" lvl="1" indent="-514350">
              <a:buFont typeface="+mj-lt"/>
              <a:buAutoNum type="arabicPeriod"/>
            </a:pPr>
            <a:r>
              <a:rPr lang="en-US" dirty="0" smtClean="0"/>
              <a:t>Cashier</a:t>
            </a:r>
          </a:p>
          <a:p>
            <a:pPr marL="971550" lvl="1" indent="-514350">
              <a:buFont typeface="+mj-lt"/>
              <a:buAutoNum type="arabicPeriod"/>
            </a:pPr>
            <a:r>
              <a:rPr lang="en-US" dirty="0" err="1" smtClean="0"/>
              <a:t>cashierStation</a:t>
            </a:r>
            <a:r>
              <a:rPr lang="en-US" dirty="0" smtClean="0"/>
              <a:t> </a:t>
            </a:r>
          </a:p>
          <a:p>
            <a:pPr marL="971550" lvl="1" indent="-514350">
              <a:buFont typeface="+mj-lt"/>
              <a:buAutoNum type="arabicPeriod"/>
            </a:pPr>
            <a:r>
              <a:rPr lang="en-US" dirty="0" err="1" smtClean="0"/>
              <a:t>CentralComputer</a:t>
            </a:r>
            <a:endParaRPr lang="en-US" dirty="0" smtClean="0"/>
          </a:p>
          <a:p>
            <a:pPr marL="971550" lvl="1" indent="-514350">
              <a:buFont typeface="+mj-lt"/>
              <a:buAutoNum type="arabicPeriod"/>
            </a:pPr>
            <a:r>
              <a:rPr lang="en-US" dirty="0" smtClean="0"/>
              <a:t>Consortium </a:t>
            </a:r>
          </a:p>
          <a:p>
            <a:pPr marL="971550" lvl="1" indent="-514350">
              <a:buFont typeface="+mj-lt"/>
              <a:buAutoNum type="arabicPeriod"/>
            </a:pPr>
            <a:r>
              <a:rPr lang="en-US" dirty="0" smtClean="0"/>
              <a:t>Customer</a:t>
            </a:r>
          </a:p>
          <a:p>
            <a:pPr marL="971550" lvl="1" indent="-514350">
              <a:buFont typeface="+mj-lt"/>
              <a:buAutoNum type="arabicPeriod"/>
            </a:pPr>
            <a:r>
              <a:rPr lang="en-US" dirty="0" smtClean="0"/>
              <a:t>Transaction</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15</a:t>
            </a:fld>
            <a:endParaRPr lang="en-US" dirty="0"/>
          </a:p>
        </p:txBody>
      </p:sp>
      <p:sp>
        <p:nvSpPr>
          <p:cNvPr id="6" name="Rectangle 5"/>
          <p:cNvSpPr/>
          <p:nvPr/>
        </p:nvSpPr>
        <p:spPr>
          <a:xfrm>
            <a:off x="457200" y="1109524"/>
            <a:ext cx="8305800" cy="1200329"/>
          </a:xfrm>
          <a:prstGeom prst="rect">
            <a:avLst/>
          </a:prstGeom>
        </p:spPr>
        <p:txBody>
          <a:bodyPr wrap="square">
            <a:spAutoFit/>
          </a:bodyPr>
          <a:lstStyle/>
          <a:p>
            <a:pPr marL="285750" indent="-285750">
              <a:buFont typeface="Arial" panose="020B0604020202020204" pitchFamily="34" charset="0"/>
              <a:buChar char="•"/>
            </a:pPr>
            <a:r>
              <a:rPr lang="en-US" dirty="0"/>
              <a:t>Prepare a data dictionary for all modeling </a:t>
            </a:r>
            <a:r>
              <a:rPr lang="en-US" dirty="0" smtClean="0"/>
              <a:t>elements.</a:t>
            </a:r>
          </a:p>
          <a:p>
            <a:pPr marL="285750" indent="-285750">
              <a:buFont typeface="Arial" panose="020B0604020202020204" pitchFamily="34" charset="0"/>
              <a:buChar char="•"/>
            </a:pPr>
            <a:r>
              <a:rPr lang="en-US" dirty="0" smtClean="0"/>
              <a:t>Describe </a:t>
            </a:r>
            <a:r>
              <a:rPr lang="en-US" dirty="0"/>
              <a:t>the scope of the class within the current problem, including all assumptions or restrictions on its use. </a:t>
            </a:r>
          </a:p>
          <a:p>
            <a:pPr marL="285750" indent="-285750">
              <a:buFont typeface="Arial" panose="020B0604020202020204" pitchFamily="34" charset="0"/>
              <a:buChar char="•"/>
            </a:pPr>
            <a:r>
              <a:rPr lang="en-US" dirty="0" smtClean="0"/>
              <a:t>DD </a:t>
            </a:r>
            <a:r>
              <a:rPr lang="en-US" dirty="0"/>
              <a:t>also describes associations, attributes, operations and enumeration values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associations</a:t>
            </a:r>
            <a:endParaRPr lang="en-US" dirty="0"/>
          </a:p>
        </p:txBody>
      </p:sp>
      <p:sp>
        <p:nvSpPr>
          <p:cNvPr id="3" name="Content Placeholder 2"/>
          <p:cNvSpPr>
            <a:spLocks noGrp="1"/>
          </p:cNvSpPr>
          <p:nvPr>
            <p:ph idx="1"/>
          </p:nvPr>
        </p:nvSpPr>
        <p:spPr>
          <a:xfrm>
            <a:off x="457200" y="1676400"/>
            <a:ext cx="8229600" cy="4449763"/>
          </a:xfrm>
        </p:spPr>
        <p:txBody>
          <a:bodyPr/>
          <a:lstStyle/>
          <a:p>
            <a:r>
              <a:rPr lang="en-US" dirty="0" smtClean="0"/>
              <a:t>A structural relationship between two or more classes is an association.</a:t>
            </a:r>
          </a:p>
          <a:p>
            <a:pPr>
              <a:buNone/>
            </a:pPr>
            <a:r>
              <a:rPr lang="en-US" dirty="0" smtClean="0"/>
              <a:t>• A reference from one class to another is an association.</a:t>
            </a:r>
          </a:p>
          <a:p>
            <a:pPr>
              <a:buNone/>
            </a:pPr>
            <a:r>
              <a:rPr lang="en-US" dirty="0" smtClean="0"/>
              <a:t>• Associations often correspond to verbs or verb phrases.</a:t>
            </a:r>
          </a:p>
          <a:p>
            <a:pPr>
              <a:buNone/>
            </a:pPr>
            <a:r>
              <a:rPr lang="en-US" dirty="0" smtClean="0"/>
              <a:t>• Idea here is to capture relationships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z="4000" b="1" dirty="0" smtClean="0"/>
              <a:t>Finding associations</a:t>
            </a:r>
            <a:endParaRPr lang="en-US" sz="40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1028700" y="762000"/>
            <a:ext cx="7086600" cy="54419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8175"/>
          </a:xfrm>
        </p:spPr>
        <p:txBody>
          <a:bodyPr>
            <a:normAutofit fontScale="90000"/>
          </a:bodyPr>
          <a:lstStyle/>
          <a:p>
            <a:r>
              <a:rPr lang="en-US" b="1" dirty="0"/>
              <a:t>Keeping the Right </a:t>
            </a:r>
            <a:r>
              <a:rPr lang="en-US" b="1" dirty="0" smtClean="0"/>
              <a:t>Associations </a:t>
            </a: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pPr algn="just">
              <a:buNone/>
            </a:pPr>
            <a:r>
              <a:rPr lang="en-US" sz="2000" dirty="0" smtClean="0"/>
              <a:t>Discard unnecessary associations, using the following criteria:</a:t>
            </a:r>
          </a:p>
          <a:p>
            <a:pPr algn="just"/>
            <a:r>
              <a:rPr lang="en-US" sz="2000" b="1" dirty="0" smtClean="0"/>
              <a:t>Associations between eliminated classes</a:t>
            </a:r>
            <a:r>
              <a:rPr lang="en-US" sz="2000" dirty="0" smtClean="0"/>
              <a:t>.: If </a:t>
            </a:r>
            <a:r>
              <a:rPr lang="en-US" sz="2000" dirty="0"/>
              <a:t>you have eliminated one of the classes in the association, you must eliminate the association or restate it in terms of other classes. </a:t>
            </a:r>
            <a:endParaRPr lang="en-US" sz="2000" dirty="0" smtClean="0"/>
          </a:p>
          <a:p>
            <a:pPr algn="just"/>
            <a:r>
              <a:rPr lang="en-US" sz="2000" b="1" dirty="0" smtClean="0"/>
              <a:t>Irrelevant or implementation associations</a:t>
            </a:r>
            <a:r>
              <a:rPr lang="en-US" sz="2000" dirty="0" smtClean="0"/>
              <a:t>: Eliminate </a:t>
            </a:r>
            <a:r>
              <a:rPr lang="en-US" sz="2000" dirty="0"/>
              <a:t>any associations that are outside the problem domain or deal with implementation constructs.</a:t>
            </a:r>
            <a:endParaRPr lang="en-US" sz="2000" dirty="0" smtClean="0"/>
          </a:p>
          <a:p>
            <a:pPr algn="just"/>
            <a:r>
              <a:rPr lang="en-US" sz="2000" b="1" dirty="0" smtClean="0"/>
              <a:t>Actions:</a:t>
            </a:r>
            <a:r>
              <a:rPr lang="en-US" sz="2000" dirty="0" smtClean="0"/>
              <a:t> An association should describe a structural property of the application domain not a transient event.</a:t>
            </a:r>
          </a:p>
          <a:p>
            <a:pPr algn="just"/>
            <a:r>
              <a:rPr lang="en-US" sz="2000" b="1" dirty="0" smtClean="0"/>
              <a:t>Ternary associations</a:t>
            </a:r>
            <a:r>
              <a:rPr lang="en-US" sz="2000" dirty="0" smtClean="0"/>
              <a:t>: </a:t>
            </a:r>
            <a:r>
              <a:rPr lang="en-US" sz="2000" dirty="0"/>
              <a:t>You can decompose most associations among three or more classes into binary associations or phrase them as qualified </a:t>
            </a:r>
            <a:r>
              <a:rPr lang="en-US" sz="2000" dirty="0" smtClean="0"/>
              <a:t>associations Ex: Association </a:t>
            </a:r>
            <a:r>
              <a:rPr lang="en-US" sz="2000" dirty="0"/>
              <a:t>Company pays salary to person can be rephrased as binary association Company employs person with a salary value for each Company-Person link. </a:t>
            </a:r>
            <a:endParaRPr lang="en-US" sz="2000" dirty="0" smtClean="0"/>
          </a:p>
          <a:p>
            <a:pPr algn="just"/>
            <a:r>
              <a:rPr lang="en-US" sz="2000" b="1" dirty="0" smtClean="0"/>
              <a:t>Derived associations </a:t>
            </a:r>
            <a:r>
              <a:rPr lang="en-US" sz="2000" dirty="0" smtClean="0"/>
              <a:t>:they may be redundant</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Keeping the Right Associations </a:t>
            </a:r>
            <a:endParaRPr lang="en-IN" dirty="0"/>
          </a:p>
        </p:txBody>
      </p:sp>
      <p:sp>
        <p:nvSpPr>
          <p:cNvPr id="3" name="Content Placeholder 2"/>
          <p:cNvSpPr>
            <a:spLocks noGrp="1"/>
          </p:cNvSpPr>
          <p:nvPr>
            <p:ph idx="1"/>
          </p:nvPr>
        </p:nvSpPr>
        <p:spPr>
          <a:xfrm>
            <a:off x="457200" y="1143000"/>
            <a:ext cx="8229600" cy="5213350"/>
          </a:xfrm>
        </p:spPr>
        <p:txBody>
          <a:bodyPr>
            <a:normAutofit fontScale="62500" lnSpcReduction="20000"/>
          </a:bodyPr>
          <a:lstStyle/>
          <a:p>
            <a:pPr algn="just">
              <a:buNone/>
            </a:pPr>
            <a:r>
              <a:rPr lang="en-US" sz="2600" b="1" dirty="0"/>
              <a:t>Further specify the semantics of associations as follows:</a:t>
            </a:r>
          </a:p>
          <a:p>
            <a:pPr marL="571500" algn="just"/>
            <a:r>
              <a:rPr lang="en-US" dirty="0"/>
              <a:t> </a:t>
            </a:r>
            <a:r>
              <a:rPr lang="en-US" sz="3000" b="1" dirty="0"/>
              <a:t>Misnamed </a:t>
            </a:r>
            <a:r>
              <a:rPr lang="en-US" sz="3000" b="1" dirty="0" smtClean="0"/>
              <a:t>associations</a:t>
            </a:r>
            <a:r>
              <a:rPr lang="en-US" sz="3000" dirty="0" smtClean="0"/>
              <a:t>: </a:t>
            </a:r>
            <a:r>
              <a:rPr lang="en-US" sz="2900" dirty="0" smtClean="0"/>
              <a:t>Names </a:t>
            </a:r>
            <a:r>
              <a:rPr lang="en-US" sz="2900" dirty="0"/>
              <a:t>are important to understanding and should be chosen with great care</a:t>
            </a:r>
            <a:r>
              <a:rPr lang="en-US" sz="2900" dirty="0" smtClean="0"/>
              <a:t>.</a:t>
            </a:r>
            <a:r>
              <a:rPr lang="en-US" sz="2900" dirty="0"/>
              <a:t> </a:t>
            </a:r>
            <a:r>
              <a:rPr lang="en-US" sz="2900" dirty="0" smtClean="0"/>
              <a:t>ATM </a:t>
            </a:r>
            <a:r>
              <a:rPr lang="en-US" sz="2900" dirty="0"/>
              <a:t>example. Bank computer maintains accounts is a statement of action; rephrase as Bank holds account</a:t>
            </a:r>
          </a:p>
          <a:p>
            <a:pPr marL="571500" algn="just"/>
            <a:r>
              <a:rPr lang="en-US" sz="3000" dirty="0"/>
              <a:t> </a:t>
            </a:r>
            <a:r>
              <a:rPr lang="en-US" sz="3000" b="1" dirty="0"/>
              <a:t>Association end </a:t>
            </a:r>
            <a:r>
              <a:rPr lang="en-US" sz="3000" b="1" dirty="0" smtClean="0"/>
              <a:t>names: </a:t>
            </a:r>
            <a:r>
              <a:rPr lang="en-US" sz="2600" dirty="0" smtClean="0"/>
              <a:t>Add </a:t>
            </a:r>
            <a:r>
              <a:rPr lang="en-US" sz="2600" dirty="0"/>
              <a:t>association end names where appropriate. For example, in the </a:t>
            </a:r>
            <a:r>
              <a:rPr lang="en-US" sz="2600" dirty="0" err="1"/>
              <a:t>WorksFor</a:t>
            </a:r>
            <a:r>
              <a:rPr lang="en-US" sz="2600" dirty="0"/>
              <a:t> association a Company is an employer with respect to a Person and a Person is an employee with respect to a Company.</a:t>
            </a:r>
          </a:p>
          <a:p>
            <a:pPr marL="571500" algn="just"/>
            <a:r>
              <a:rPr lang="en-US" sz="3000" dirty="0"/>
              <a:t> </a:t>
            </a:r>
            <a:r>
              <a:rPr lang="en-US" sz="3000" b="1" dirty="0"/>
              <a:t>Qualified </a:t>
            </a:r>
            <a:r>
              <a:rPr lang="en-US" sz="3000" b="1" dirty="0" smtClean="0"/>
              <a:t>associations: </a:t>
            </a:r>
            <a:r>
              <a:rPr lang="en-US" sz="2800" b="1" dirty="0" smtClean="0"/>
              <a:t>ATM </a:t>
            </a:r>
            <a:r>
              <a:rPr lang="en-US" sz="2800" dirty="0"/>
              <a:t>example. The qualifier </a:t>
            </a:r>
            <a:r>
              <a:rPr lang="en-US" sz="2800" dirty="0" err="1"/>
              <a:t>bankCode</a:t>
            </a:r>
            <a:r>
              <a:rPr lang="en-US" sz="2800" dirty="0"/>
              <a:t> distinguishes the different banks in a consortium. Each cash card needs a bank code so that transactions can be directed to the appropriate bank</a:t>
            </a:r>
            <a:endParaRPr lang="en-US" sz="3000" dirty="0"/>
          </a:p>
          <a:p>
            <a:pPr marL="571500" algn="just"/>
            <a:r>
              <a:rPr lang="en-US" sz="3000" dirty="0"/>
              <a:t> </a:t>
            </a:r>
            <a:r>
              <a:rPr lang="en-US" sz="3000" b="1" dirty="0" smtClean="0"/>
              <a:t>Multiplicity:</a:t>
            </a:r>
            <a:r>
              <a:rPr lang="en-IN" sz="2800" dirty="0"/>
              <a:t>Specify </a:t>
            </a:r>
            <a:r>
              <a:rPr lang="en-IN" sz="2800" dirty="0" smtClean="0"/>
              <a:t>multiplicity</a:t>
            </a:r>
            <a:r>
              <a:rPr lang="en-IN" sz="2800" dirty="0"/>
              <a:t> </a:t>
            </a:r>
            <a:r>
              <a:rPr lang="en-IN" sz="2800" dirty="0" smtClean="0"/>
              <a:t>if needed.</a:t>
            </a:r>
            <a:endParaRPr lang="en-US" sz="3000" dirty="0"/>
          </a:p>
          <a:p>
            <a:pPr marL="571500" algn="just"/>
            <a:r>
              <a:rPr lang="en-US" sz="3000" dirty="0"/>
              <a:t> </a:t>
            </a:r>
            <a:r>
              <a:rPr lang="en-US" sz="3000" b="1" dirty="0"/>
              <a:t>Missing </a:t>
            </a:r>
            <a:r>
              <a:rPr lang="en-US" sz="3000" b="1" dirty="0" smtClean="0"/>
              <a:t>associations: </a:t>
            </a:r>
            <a:r>
              <a:rPr lang="en-US" sz="2800" dirty="0" smtClean="0"/>
              <a:t>Add </a:t>
            </a:r>
            <a:r>
              <a:rPr lang="en-US" sz="2800" dirty="0"/>
              <a:t>any missing associations that are discovered.</a:t>
            </a:r>
            <a:endParaRPr lang="en-US" sz="3000" b="1" dirty="0"/>
          </a:p>
          <a:p>
            <a:pPr marL="571500" algn="just"/>
            <a:r>
              <a:rPr lang="en-US" sz="3000" dirty="0"/>
              <a:t> </a:t>
            </a:r>
            <a:r>
              <a:rPr lang="en-US" sz="3000" b="1" dirty="0" smtClean="0"/>
              <a:t>Aggregation: </a:t>
            </a:r>
            <a:r>
              <a:rPr lang="en-US" sz="2800" dirty="0" smtClean="0"/>
              <a:t>Aggregation </a:t>
            </a:r>
            <a:r>
              <a:rPr lang="en-US" sz="2800" dirty="0"/>
              <a:t>is just an association with extra connotations. Use whichever seems more natural at the time and move on. ATM example. We decide that a Bank is a part of a Consortium and indicate the relationship with aggregation.</a:t>
            </a:r>
            <a:endParaRPr lang="en-US" sz="3000" dirty="0"/>
          </a:p>
          <a:p>
            <a:pPr marL="571500" algn="just"/>
            <a:r>
              <a:rPr lang="en-US" sz="3000" dirty="0"/>
              <a:t> Fig 12.9 shows class diagram with remaining associations</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19</a:t>
            </a:fld>
            <a:endParaRPr lang="en-US" dirty="0"/>
          </a:p>
        </p:txBody>
      </p:sp>
    </p:spTree>
    <p:extLst>
      <p:ext uri="{BB962C8B-B14F-4D97-AF65-F5344CB8AC3E}">
        <p14:creationId xmlns:p14="http://schemas.microsoft.com/office/powerpoint/2010/main" val="351192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1651"/>
            <a:ext cx="8229600" cy="792162"/>
          </a:xfrm>
        </p:spPr>
        <p:txBody>
          <a:bodyPr>
            <a:normAutofit fontScale="90000"/>
          </a:bodyPr>
          <a:lstStyle/>
          <a:p>
            <a:r>
              <a:rPr lang="en-US" dirty="0" smtClean="0"/>
              <a:t/>
            </a:r>
            <a:br>
              <a:rPr lang="en-US" dirty="0" smtClean="0"/>
            </a:br>
            <a:r>
              <a:rPr lang="en-US" dirty="0" smtClean="0"/>
              <a:t>CONTENTS </a:t>
            </a:r>
            <a:r>
              <a:rPr lang="en-IN" dirty="0"/>
              <a:t/>
            </a:r>
            <a:br>
              <a:rPr lang="en-IN" dirty="0"/>
            </a:br>
            <a:endParaRPr lang="en-IN" dirty="0"/>
          </a:p>
        </p:txBody>
      </p:sp>
      <p:sp>
        <p:nvSpPr>
          <p:cNvPr id="3" name="Content Placeholder 2"/>
          <p:cNvSpPr>
            <a:spLocks noGrp="1"/>
          </p:cNvSpPr>
          <p:nvPr>
            <p:ph idx="1"/>
          </p:nvPr>
        </p:nvSpPr>
        <p:spPr>
          <a:xfrm>
            <a:off x="457200" y="1905000"/>
            <a:ext cx="8229600" cy="4221163"/>
          </a:xfrm>
        </p:spPr>
        <p:txBody>
          <a:bodyPr/>
          <a:lstStyle/>
          <a:p>
            <a:pPr lvl="0"/>
            <a:r>
              <a:rPr lang="en-US" dirty="0" smtClean="0"/>
              <a:t>Overview </a:t>
            </a:r>
            <a:r>
              <a:rPr lang="en-US" dirty="0"/>
              <a:t>of Analysis</a:t>
            </a:r>
            <a:endParaRPr lang="en-IN" dirty="0"/>
          </a:p>
          <a:p>
            <a:pPr lvl="0"/>
            <a:r>
              <a:rPr lang="en-US" dirty="0"/>
              <a:t>Domain Class Model</a:t>
            </a:r>
            <a:endParaRPr lang="en-IN" dirty="0"/>
          </a:p>
          <a:p>
            <a:pPr lvl="0"/>
            <a:r>
              <a:rPr lang="en-US" dirty="0"/>
              <a:t>Domain State Model</a:t>
            </a:r>
            <a:endParaRPr lang="en-IN" dirty="0"/>
          </a:p>
          <a:p>
            <a:pPr lvl="0"/>
            <a:r>
              <a:rPr lang="en-US" dirty="0"/>
              <a:t>Domain Interaction Model</a:t>
            </a:r>
            <a:endParaRPr lang="en-IN" dirty="0"/>
          </a:p>
          <a:p>
            <a:pPr lvl="0"/>
            <a:r>
              <a:rPr lang="en-US" dirty="0"/>
              <a:t>Iterating the </a:t>
            </a:r>
            <a:r>
              <a:rPr lang="en-US" dirty="0" smtClean="0"/>
              <a:t>Analysis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a:t>
            </a:fld>
            <a:endParaRPr lang="en-US" dirty="0"/>
          </a:p>
        </p:txBody>
      </p:sp>
    </p:spTree>
    <p:extLst>
      <p:ext uri="{BB962C8B-B14F-4D97-AF65-F5344CB8AC3E}">
        <p14:creationId xmlns:p14="http://schemas.microsoft.com/office/powerpoint/2010/main" val="175677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associations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20</a:t>
            </a:fld>
            <a:endParaRPr lang="en-US" dirty="0"/>
          </a:p>
        </p:txBody>
      </p:sp>
      <p:pic>
        <p:nvPicPr>
          <p:cNvPr id="1026" name="Picture 2"/>
          <p:cNvPicPr>
            <a:picLocks noChangeAspect="1" noChangeArrowheads="1"/>
          </p:cNvPicPr>
          <p:nvPr/>
        </p:nvPicPr>
        <p:blipFill>
          <a:blip r:embed="rId2"/>
          <a:srcRect/>
          <a:stretch>
            <a:fillRect/>
          </a:stretch>
        </p:blipFill>
        <p:spPr bwMode="auto">
          <a:xfrm>
            <a:off x="637247" y="1219200"/>
            <a:ext cx="827815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Find attributes</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a:buNone/>
            </a:pPr>
            <a:r>
              <a:rPr lang="en-US" sz="4400" b="1" dirty="0" smtClean="0"/>
              <a:t>Find attributes of objects and links.</a:t>
            </a:r>
          </a:p>
          <a:p>
            <a:r>
              <a:rPr lang="en-US" dirty="0" smtClean="0"/>
              <a:t> Attributes are data properties of objects</a:t>
            </a:r>
          </a:p>
          <a:p>
            <a:r>
              <a:rPr lang="en-US" dirty="0" smtClean="0"/>
              <a:t>Attribute values should not be objects; use an association to show any relationship between objects.</a:t>
            </a:r>
          </a:p>
          <a:p>
            <a:r>
              <a:rPr lang="en-US" dirty="0" smtClean="0"/>
              <a:t>Attributes usually correspond to nouns followed by possessive phrases, such as “the color of the car”</a:t>
            </a:r>
            <a:r>
              <a:rPr lang="en-US" dirty="0"/>
              <a:t> or “the position of the cursor.” </a:t>
            </a:r>
            <a:endParaRPr lang="en-US"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Keeping the right attributes:</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marL="0" indent="0">
              <a:buNone/>
            </a:pPr>
            <a:r>
              <a:rPr lang="en-US" dirty="0"/>
              <a:t>Eliminate unnecessary and incorrect attributed with the following criteria:</a:t>
            </a:r>
          </a:p>
          <a:p>
            <a:r>
              <a:rPr lang="en-US" dirty="0"/>
              <a:t> </a:t>
            </a:r>
            <a:r>
              <a:rPr lang="en-US" dirty="0" smtClean="0"/>
              <a:t>Objects</a:t>
            </a:r>
            <a:endParaRPr lang="en-US" dirty="0"/>
          </a:p>
          <a:p>
            <a:r>
              <a:rPr lang="en-US" dirty="0"/>
              <a:t> Qualifiers </a:t>
            </a:r>
          </a:p>
          <a:p>
            <a:r>
              <a:rPr lang="en-US" dirty="0"/>
              <a:t> Names</a:t>
            </a:r>
          </a:p>
          <a:p>
            <a:r>
              <a:rPr lang="en-US" dirty="0"/>
              <a:t> Identifiers</a:t>
            </a:r>
          </a:p>
          <a:p>
            <a:r>
              <a:rPr lang="en-US" dirty="0"/>
              <a:t> Attributes on associations</a:t>
            </a:r>
          </a:p>
          <a:p>
            <a:r>
              <a:rPr lang="en-US" dirty="0"/>
              <a:t> Internal values</a:t>
            </a:r>
          </a:p>
          <a:p>
            <a:r>
              <a:rPr lang="en-US" dirty="0"/>
              <a:t> Fine </a:t>
            </a:r>
            <a:r>
              <a:rPr lang="en-US" dirty="0" smtClean="0"/>
              <a:t>detail</a:t>
            </a:r>
          </a:p>
          <a:p>
            <a:r>
              <a:rPr lang="en-US" dirty="0" smtClean="0"/>
              <a:t>Discordant attributes</a:t>
            </a:r>
          </a:p>
          <a:p>
            <a:r>
              <a:rPr lang="en-US" dirty="0" smtClean="0"/>
              <a:t>Boolean attributes.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22</a:t>
            </a:fld>
            <a:endParaRPr lang="en-US" dirty="0"/>
          </a:p>
        </p:txBody>
      </p:sp>
    </p:spTree>
    <p:extLst>
      <p:ext uri="{BB962C8B-B14F-4D97-AF65-F5344CB8AC3E}">
        <p14:creationId xmlns:p14="http://schemas.microsoft.com/office/powerpoint/2010/main" val="4138115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23</a:t>
            </a:fld>
            <a:endParaRPr lang="en-US" dirty="0"/>
          </a:p>
        </p:txBody>
      </p:sp>
      <p:pic>
        <p:nvPicPr>
          <p:cNvPr id="2050" name="Picture 2"/>
          <p:cNvPicPr>
            <a:picLocks noChangeAspect="1" noChangeArrowheads="1"/>
          </p:cNvPicPr>
          <p:nvPr/>
        </p:nvPicPr>
        <p:blipFill>
          <a:blip r:embed="rId2"/>
          <a:srcRect/>
          <a:stretch>
            <a:fillRect/>
          </a:stretch>
        </p:blipFill>
        <p:spPr bwMode="auto">
          <a:xfrm>
            <a:off x="323873" y="609600"/>
            <a:ext cx="8515327" cy="56514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Refining With Inheritance</a:t>
            </a:r>
            <a:endParaRPr lang="en-US" dirty="0"/>
          </a:p>
        </p:txBody>
      </p:sp>
      <p:sp>
        <p:nvSpPr>
          <p:cNvPr id="3" name="Content Placeholder 2"/>
          <p:cNvSpPr>
            <a:spLocks noGrp="1"/>
          </p:cNvSpPr>
          <p:nvPr>
            <p:ph idx="1"/>
          </p:nvPr>
        </p:nvSpPr>
        <p:spPr>
          <a:xfrm>
            <a:off x="457200" y="1295400"/>
            <a:ext cx="8229600" cy="5060950"/>
          </a:xfrm>
        </p:spPr>
        <p:txBody>
          <a:bodyPr>
            <a:normAutofit fontScale="92500" lnSpcReduction="10000"/>
          </a:bodyPr>
          <a:lstStyle/>
          <a:p>
            <a:pPr>
              <a:buNone/>
            </a:pPr>
            <a:r>
              <a:rPr lang="en-US" dirty="0" smtClean="0"/>
              <a:t>Organize classes by using inheritance to share common features:</a:t>
            </a:r>
          </a:p>
          <a:p>
            <a:r>
              <a:rPr lang="en-US" b="1" dirty="0" smtClean="0"/>
              <a:t>Bottom up generalization.</a:t>
            </a:r>
          </a:p>
          <a:p>
            <a:r>
              <a:rPr lang="en-US" b="1" dirty="0" smtClean="0"/>
              <a:t>Top-down generalization</a:t>
            </a:r>
          </a:p>
          <a:p>
            <a:r>
              <a:rPr lang="en-US" b="1" dirty="0" smtClean="0"/>
              <a:t>Generalization vs. enumeration.</a:t>
            </a:r>
          </a:p>
          <a:p>
            <a:r>
              <a:rPr lang="en-US" b="1" dirty="0" smtClean="0"/>
              <a:t>Multiple inheritance</a:t>
            </a:r>
          </a:p>
          <a:p>
            <a:r>
              <a:rPr lang="en-US" b="1" dirty="0" smtClean="0"/>
              <a:t>Similar associations</a:t>
            </a:r>
          </a:p>
          <a:p>
            <a:r>
              <a:rPr lang="en-US" b="1" dirty="0" smtClean="0"/>
              <a:t>Adjusting the inheritance level.</a:t>
            </a:r>
          </a:p>
          <a:p>
            <a:pPr marL="0" indent="0">
              <a:buNone/>
            </a:pPr>
            <a:r>
              <a:rPr lang="en-US" dirty="0" smtClean="0"/>
              <a:t>Fig 12.11 shows the ATM class model after adding inheritance</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04800" y="304800"/>
            <a:ext cx="8839200" cy="59436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25</a:t>
            </a:fld>
            <a:endParaRPr lang="en-US" dirty="0"/>
          </a:p>
        </p:txBody>
      </p:sp>
    </p:spTree>
    <p:extLst>
      <p:ext uri="{BB962C8B-B14F-4D97-AF65-F5344CB8AC3E}">
        <p14:creationId xmlns:p14="http://schemas.microsoft.com/office/powerpoint/2010/main" val="75699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Refining With Inheritance</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26</a:t>
            </a:fld>
            <a:endParaRPr lang="en-US" dirty="0"/>
          </a:p>
        </p:txBody>
      </p:sp>
      <p:pic>
        <p:nvPicPr>
          <p:cNvPr id="3075" name="Picture 3"/>
          <p:cNvPicPr>
            <a:picLocks noChangeAspect="1" noChangeArrowheads="1"/>
          </p:cNvPicPr>
          <p:nvPr/>
        </p:nvPicPr>
        <p:blipFill>
          <a:blip r:embed="rId2"/>
          <a:srcRect/>
          <a:stretch>
            <a:fillRect/>
          </a:stretch>
        </p:blipFill>
        <p:spPr bwMode="auto">
          <a:xfrm>
            <a:off x="38100" y="946150"/>
            <a:ext cx="8486775"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Testing Access Paths</a:t>
            </a:r>
          </a:p>
        </p:txBody>
      </p:sp>
      <p:sp>
        <p:nvSpPr>
          <p:cNvPr id="3" name="Content Placeholder 2"/>
          <p:cNvSpPr>
            <a:spLocks noGrp="1"/>
          </p:cNvSpPr>
          <p:nvPr>
            <p:ph idx="1"/>
          </p:nvPr>
        </p:nvSpPr>
        <p:spPr/>
        <p:txBody>
          <a:bodyPr/>
          <a:lstStyle/>
          <a:p>
            <a:pPr lvl="0"/>
            <a:r>
              <a:rPr lang="en-US" dirty="0"/>
              <a:t>Verify that access paths exist for likely queries.</a:t>
            </a:r>
            <a:endParaRPr lang="en-IN" dirty="0"/>
          </a:p>
          <a:p>
            <a:pPr lvl="0"/>
            <a:r>
              <a:rPr lang="en-US" dirty="0"/>
              <a:t>Trace access paths through the class model to see if they yield sensible results</a:t>
            </a:r>
            <a:endParaRPr lang="en-IN" dirty="0"/>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27</a:t>
            </a:fld>
            <a:endParaRPr lang="en-US" dirty="0"/>
          </a:p>
        </p:txBody>
      </p:sp>
    </p:spTree>
    <p:extLst>
      <p:ext uri="{BB962C8B-B14F-4D97-AF65-F5344CB8AC3E}">
        <p14:creationId xmlns:p14="http://schemas.microsoft.com/office/powerpoint/2010/main" val="295549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437"/>
          </a:xfrm>
        </p:spPr>
        <p:txBody>
          <a:bodyPr>
            <a:normAutofit fontScale="90000"/>
          </a:bodyPr>
          <a:lstStyle/>
          <a:p>
            <a:r>
              <a:rPr lang="en-IN" dirty="0"/>
              <a:t>Iterating a Class Model</a:t>
            </a:r>
          </a:p>
        </p:txBody>
      </p:sp>
      <p:sp>
        <p:nvSpPr>
          <p:cNvPr id="3" name="Content Placeholder 2"/>
          <p:cNvSpPr>
            <a:spLocks noGrp="1"/>
          </p:cNvSpPr>
          <p:nvPr>
            <p:ph idx="1"/>
          </p:nvPr>
        </p:nvSpPr>
        <p:spPr>
          <a:xfrm>
            <a:off x="457200" y="1066800"/>
            <a:ext cx="8229600" cy="5181600"/>
          </a:xfrm>
        </p:spPr>
        <p:txBody>
          <a:bodyPr>
            <a:normAutofit fontScale="70000" lnSpcReduction="20000"/>
          </a:bodyPr>
          <a:lstStyle/>
          <a:p>
            <a:r>
              <a:rPr lang="en-US" dirty="0"/>
              <a:t>A class model is rarely correct after a single pass, so iterate and refine the </a:t>
            </a:r>
            <a:r>
              <a:rPr lang="en-US" dirty="0" smtClean="0"/>
              <a:t>model</a:t>
            </a:r>
          </a:p>
          <a:p>
            <a:r>
              <a:rPr lang="en-US" dirty="0"/>
              <a:t>If you find a deficiency, go back to an earlier stage if necessary to correct </a:t>
            </a:r>
            <a:r>
              <a:rPr lang="en-US" dirty="0" smtClean="0"/>
              <a:t>it</a:t>
            </a:r>
          </a:p>
          <a:p>
            <a:pPr marL="0" indent="0">
              <a:buNone/>
            </a:pPr>
            <a:r>
              <a:rPr lang="en-US" dirty="0"/>
              <a:t>There are several signs of missing classes</a:t>
            </a:r>
            <a:r>
              <a:rPr lang="en-US" dirty="0" smtClean="0"/>
              <a:t>.</a:t>
            </a:r>
            <a:r>
              <a:rPr lang="en-US" dirty="0"/>
              <a:t> </a:t>
            </a:r>
            <a:endParaRPr lang="en-IN" dirty="0"/>
          </a:p>
          <a:p>
            <a:pPr lvl="0"/>
            <a:r>
              <a:rPr lang="en-US" b="1" dirty="0"/>
              <a:t>Asymmetries in associations and generalizations</a:t>
            </a:r>
            <a:r>
              <a:rPr lang="en-US" dirty="0"/>
              <a:t>. Add new classes by analogy. </a:t>
            </a:r>
            <a:endParaRPr lang="en-IN" dirty="0"/>
          </a:p>
          <a:p>
            <a:pPr lvl="0"/>
            <a:r>
              <a:rPr lang="en-US" b="1" dirty="0"/>
              <a:t>Disparate attributes and operations on a class.</a:t>
            </a:r>
            <a:r>
              <a:rPr lang="en-US" dirty="0"/>
              <a:t> Split a class so that each part is coherent. </a:t>
            </a:r>
            <a:endParaRPr lang="en-IN" dirty="0"/>
          </a:p>
          <a:p>
            <a:pPr lvl="0"/>
            <a:r>
              <a:rPr lang="en-US" b="1" dirty="0"/>
              <a:t>Difficulty in generalizing cleanly</a:t>
            </a:r>
            <a:r>
              <a:rPr lang="en-US" dirty="0"/>
              <a:t>. One class may be playing two roles. Split it up and one part may then fit in cleanly. </a:t>
            </a:r>
            <a:endParaRPr lang="en-IN" dirty="0"/>
          </a:p>
          <a:p>
            <a:pPr lvl="0"/>
            <a:r>
              <a:rPr lang="en-US" b="1" dirty="0"/>
              <a:t>Duplicate associations with the same name and purpose</a:t>
            </a:r>
            <a:r>
              <a:rPr lang="en-US" dirty="0"/>
              <a:t>. Generalize to create the missing superclass that unites them. </a:t>
            </a:r>
            <a:endParaRPr lang="en-IN" dirty="0"/>
          </a:p>
          <a:p>
            <a:r>
              <a:rPr lang="en-US" b="1" dirty="0"/>
              <a:t>A role that substantially shapes the semantics of a class</a:t>
            </a:r>
            <a:r>
              <a:rPr lang="en-US" dirty="0"/>
              <a:t>. Maybe it should be a separate class. This often means converting an association into a class.</a:t>
            </a:r>
            <a:endParaRPr lang="en-IN" dirty="0"/>
          </a:p>
        </p:txBody>
      </p:sp>
      <p:sp>
        <p:nvSpPr>
          <p:cNvPr id="4" name="Footer Placeholder 3"/>
          <p:cNvSpPr>
            <a:spLocks noGrp="1"/>
          </p:cNvSpPr>
          <p:nvPr>
            <p:ph type="ftr" sz="quarter" idx="11"/>
          </p:nvPr>
        </p:nvSpPr>
        <p:spPr/>
        <p:txBody>
          <a:bodyPr/>
          <a:lstStyle/>
          <a:p>
            <a:r>
              <a:rPr lang="en-US" dirty="0"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28</a:t>
            </a:fld>
            <a:endParaRPr lang="en-US" dirty="0"/>
          </a:p>
        </p:txBody>
      </p:sp>
    </p:spTree>
    <p:extLst>
      <p:ext uri="{BB962C8B-B14F-4D97-AF65-F5344CB8AC3E}">
        <p14:creationId xmlns:p14="http://schemas.microsoft.com/office/powerpoint/2010/main" val="2714725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5613"/>
          </a:xfrm>
        </p:spPr>
        <p:txBody>
          <a:bodyPr>
            <a:normAutofit fontScale="90000"/>
          </a:bodyPr>
          <a:lstStyle/>
          <a:p>
            <a:r>
              <a:rPr lang="en-IN" dirty="0"/>
              <a:t>Iterating a Class Model</a:t>
            </a:r>
          </a:p>
        </p:txBody>
      </p:sp>
      <p:sp>
        <p:nvSpPr>
          <p:cNvPr id="3" name="Content Placeholder 2"/>
          <p:cNvSpPr>
            <a:spLocks noGrp="1"/>
          </p:cNvSpPr>
          <p:nvPr>
            <p:ph idx="1"/>
          </p:nvPr>
        </p:nvSpPr>
        <p:spPr>
          <a:xfrm>
            <a:off x="457200" y="608014"/>
            <a:ext cx="8229600" cy="5518150"/>
          </a:xfrm>
        </p:spPr>
        <p:txBody>
          <a:bodyPr>
            <a:noAutofit/>
          </a:bodyPr>
          <a:lstStyle/>
          <a:p>
            <a:pPr marL="0" indent="0">
              <a:buNone/>
            </a:pPr>
            <a:r>
              <a:rPr lang="en-US" sz="2200" dirty="0"/>
              <a:t>Also look out for missing associations. </a:t>
            </a:r>
            <a:endParaRPr lang="en-IN" sz="2200" dirty="0"/>
          </a:p>
          <a:p>
            <a:pPr lvl="0"/>
            <a:r>
              <a:rPr lang="en-US" sz="2200" b="1" dirty="0"/>
              <a:t>Missing access paths for operations.</a:t>
            </a:r>
            <a:r>
              <a:rPr lang="en-US" sz="2200" dirty="0"/>
              <a:t> Add new associations so that you can answer queries. </a:t>
            </a:r>
            <a:endParaRPr lang="en-US" sz="2200" dirty="0" smtClean="0"/>
          </a:p>
          <a:p>
            <a:pPr marL="0" lvl="0" indent="0">
              <a:buNone/>
            </a:pPr>
            <a:r>
              <a:rPr lang="en-US" sz="2200" dirty="0" smtClean="0"/>
              <a:t>Another </a:t>
            </a:r>
            <a:r>
              <a:rPr lang="en-US" sz="2200" dirty="0"/>
              <a:t>concern is superfluous model elements.</a:t>
            </a:r>
            <a:endParaRPr lang="en-IN" sz="2200" dirty="0"/>
          </a:p>
          <a:p>
            <a:pPr lvl="0"/>
            <a:r>
              <a:rPr lang="en-US" sz="2200" b="1" dirty="0"/>
              <a:t>Lack of attributes, operations, and associations on a class</a:t>
            </a:r>
            <a:r>
              <a:rPr lang="en-US" sz="2200" dirty="0"/>
              <a:t>. Why is the class needed? Avoid inventing subclasses merely to indicate an enumeration. If proposed subclasses are otherwise identical, mark the distinction using an attribute.</a:t>
            </a:r>
            <a:endParaRPr lang="en-IN" sz="2200" dirty="0"/>
          </a:p>
          <a:p>
            <a:pPr lvl="0"/>
            <a:r>
              <a:rPr lang="en-US" sz="2200" b="1" dirty="0"/>
              <a:t>Redundant information</a:t>
            </a:r>
            <a:r>
              <a:rPr lang="en-US" sz="2200" dirty="0"/>
              <a:t>. Remove associations that do not add new information or mark them as derived.</a:t>
            </a:r>
            <a:endParaRPr lang="en-IN" sz="2200" dirty="0"/>
          </a:p>
          <a:p>
            <a:pPr marL="0" indent="0">
              <a:buNone/>
            </a:pPr>
            <a:r>
              <a:rPr lang="en-US" sz="2200" dirty="0"/>
              <a:t>And finally you may adjust the placement of attributes and associations. </a:t>
            </a:r>
            <a:endParaRPr lang="en-IN" sz="2200" dirty="0"/>
          </a:p>
          <a:p>
            <a:pPr lvl="0"/>
            <a:r>
              <a:rPr lang="en-US" sz="2200" b="1" dirty="0"/>
              <a:t>Association end names that are too broad or too narrow for their classes.</a:t>
            </a:r>
            <a:r>
              <a:rPr lang="en-US" sz="2200" dirty="0"/>
              <a:t> Move the association up or down in the class hierarchy. </a:t>
            </a:r>
            <a:endParaRPr lang="en-IN" sz="2200" dirty="0"/>
          </a:p>
          <a:p>
            <a:pPr lvl="0"/>
            <a:r>
              <a:rPr lang="en-US" sz="2200" b="1" dirty="0"/>
              <a:t>Need to access an object by one of its attribute values</a:t>
            </a:r>
            <a:r>
              <a:rPr lang="en-US" sz="2200" dirty="0"/>
              <a:t>. Consider a qualified association.</a:t>
            </a:r>
            <a:endParaRPr lang="en-IN" sz="2200" dirty="0"/>
          </a:p>
          <a:p>
            <a:endParaRPr lang="en-IN" sz="22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29</a:t>
            </a:fld>
            <a:endParaRPr lang="en-US" dirty="0"/>
          </a:p>
        </p:txBody>
      </p:sp>
    </p:spTree>
    <p:extLst>
      <p:ext uri="{BB962C8B-B14F-4D97-AF65-F5344CB8AC3E}">
        <p14:creationId xmlns:p14="http://schemas.microsoft.com/office/powerpoint/2010/main" val="372767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Domain Analysis</a:t>
            </a:r>
            <a:endParaRPr lang="en-IN" dirty="0"/>
          </a:p>
        </p:txBody>
      </p:sp>
      <p:sp>
        <p:nvSpPr>
          <p:cNvPr id="3" name="Content Placeholder 2"/>
          <p:cNvSpPr>
            <a:spLocks noGrp="1"/>
          </p:cNvSpPr>
          <p:nvPr>
            <p:ph idx="1"/>
          </p:nvPr>
        </p:nvSpPr>
        <p:spPr/>
        <p:txBody>
          <a:bodyPr/>
          <a:lstStyle/>
          <a:p>
            <a:pPr algn="just">
              <a:buNone/>
            </a:pPr>
            <a:r>
              <a:rPr lang="en-US" b="1" dirty="0">
                <a:solidFill>
                  <a:srgbClr val="FF0000"/>
                </a:solidFill>
              </a:rPr>
              <a:t>Domain Analysis is concerned with</a:t>
            </a:r>
          </a:p>
          <a:p>
            <a:pPr algn="just">
              <a:buNone/>
            </a:pPr>
            <a:r>
              <a:rPr lang="en-US" b="1" dirty="0">
                <a:solidFill>
                  <a:srgbClr val="FF0000"/>
                </a:solidFill>
              </a:rPr>
              <a:t>   </a:t>
            </a:r>
            <a:r>
              <a:rPr lang="en-US" b="1" dirty="0"/>
              <a:t>Devising a Precise, concise, understandable and correct model of real world.</a:t>
            </a:r>
          </a:p>
          <a:p>
            <a:pPr algn="just"/>
            <a:r>
              <a:rPr lang="en-US" b="1" dirty="0">
                <a:solidFill>
                  <a:srgbClr val="FF0000"/>
                </a:solidFill>
              </a:rPr>
              <a:t>During analysis, build models and find</a:t>
            </a:r>
          </a:p>
          <a:p>
            <a:pPr algn="just">
              <a:buNone/>
            </a:pPr>
            <a:r>
              <a:rPr lang="en-US" b="1" dirty="0">
                <a:solidFill>
                  <a:srgbClr val="FF0000"/>
                </a:solidFill>
              </a:rPr>
              <a:t>    requirement analysis</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a:t>
            </a:fld>
            <a:endParaRPr lang="en-US" dirty="0"/>
          </a:p>
        </p:txBody>
      </p:sp>
    </p:spTree>
    <p:extLst>
      <p:ext uri="{BB962C8B-B14F-4D97-AF65-F5344CB8AC3E}">
        <p14:creationId xmlns:p14="http://schemas.microsoft.com/office/powerpoint/2010/main" val="3141971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Reconsider the level of </a:t>
            </a:r>
            <a:r>
              <a:rPr lang="en-US" b="1" smtClean="0"/>
              <a:t>abstraction.</a:t>
            </a:r>
            <a:endParaRPr lang="en-US" b="1" dirty="0"/>
          </a:p>
        </p:txBody>
      </p:sp>
      <p:sp>
        <p:nvSpPr>
          <p:cNvPr id="3" name="Content Placeholder 2"/>
          <p:cNvSpPr>
            <a:spLocks noGrp="1"/>
          </p:cNvSpPr>
          <p:nvPr>
            <p:ph idx="1"/>
          </p:nvPr>
        </p:nvSpPr>
        <p:spPr/>
        <p:txBody>
          <a:bodyPr/>
          <a:lstStyle/>
          <a:p>
            <a:pPr>
              <a:buNone/>
            </a:pPr>
            <a:r>
              <a:rPr lang="en-US" dirty="0" smtClean="0"/>
              <a:t>Abstraction makes a model more complex but can increase flexibility and reduce the number of classes.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30</a:t>
            </a:fld>
            <a:endParaRPr lang="en-US" dirty="0"/>
          </a:p>
        </p:txBody>
      </p:sp>
      <p:pic>
        <p:nvPicPr>
          <p:cNvPr id="5122" name="Picture 2"/>
          <p:cNvPicPr>
            <a:picLocks noChangeAspect="1" noChangeArrowheads="1"/>
          </p:cNvPicPr>
          <p:nvPr/>
        </p:nvPicPr>
        <p:blipFill>
          <a:blip r:embed="rId2"/>
          <a:srcRect/>
          <a:stretch>
            <a:fillRect/>
          </a:stretch>
        </p:blipFill>
        <p:spPr bwMode="auto">
          <a:xfrm>
            <a:off x="1428750" y="3390900"/>
            <a:ext cx="628650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Group </a:t>
            </a:r>
            <a:r>
              <a:rPr lang="en-US" b="1" dirty="0"/>
              <a:t>classes into packages</a:t>
            </a:r>
            <a:r>
              <a:rPr lang="en-US" dirty="0"/>
              <a:t>.</a:t>
            </a:r>
            <a:r>
              <a:rPr lang="en-IN" dirty="0"/>
              <a:t/>
            </a:r>
            <a:br>
              <a:rPr lang="en-IN" dirty="0"/>
            </a:br>
            <a:endParaRPr lang="en-IN" dirty="0"/>
          </a:p>
        </p:txBody>
      </p:sp>
      <p:sp>
        <p:nvSpPr>
          <p:cNvPr id="3" name="Content Placeholder 2"/>
          <p:cNvSpPr>
            <a:spLocks noGrp="1"/>
          </p:cNvSpPr>
          <p:nvPr>
            <p:ph idx="1"/>
          </p:nvPr>
        </p:nvSpPr>
        <p:spPr>
          <a:xfrm>
            <a:off x="228600" y="914400"/>
            <a:ext cx="8686800" cy="5441950"/>
          </a:xfrm>
        </p:spPr>
        <p:txBody>
          <a:bodyPr>
            <a:normAutofit lnSpcReduction="10000"/>
          </a:bodyPr>
          <a:lstStyle/>
          <a:p>
            <a:pPr lvl="1">
              <a:buFont typeface="Arial" panose="020B0604020202020204" pitchFamily="34" charset="0"/>
              <a:buChar char="•"/>
            </a:pPr>
            <a:r>
              <a:rPr lang="en-US" sz="2300" dirty="0"/>
              <a:t>The last step of class modeling is to group classes into packages.</a:t>
            </a:r>
            <a:endParaRPr lang="en-IN" sz="2300" dirty="0"/>
          </a:p>
          <a:p>
            <a:pPr lvl="1">
              <a:buFont typeface="Arial" panose="020B0604020202020204" pitchFamily="34" charset="0"/>
              <a:buChar char="•"/>
            </a:pPr>
            <a:r>
              <a:rPr lang="en-US" sz="2300" dirty="0"/>
              <a:t>A package is a group of elements(classes, association, generalizations and lesser packages) with common </a:t>
            </a:r>
            <a:r>
              <a:rPr lang="en-US" sz="2300" dirty="0" smtClean="0"/>
              <a:t>theme.</a:t>
            </a:r>
            <a:endParaRPr lang="en-IN" sz="2300" dirty="0"/>
          </a:p>
          <a:p>
            <a:pPr lvl="1">
              <a:buFont typeface="Arial" panose="020B0604020202020204" pitchFamily="34" charset="0"/>
              <a:buChar char="•"/>
            </a:pPr>
            <a:r>
              <a:rPr lang="en-US" sz="2300" dirty="0" smtClean="0"/>
              <a:t>Normally </a:t>
            </a:r>
            <a:r>
              <a:rPr lang="en-US" sz="2300" dirty="0"/>
              <a:t>you should restrict each association to a single package, but you can repeat some classes in different packages. </a:t>
            </a:r>
            <a:endParaRPr lang="en-IN" sz="2300" dirty="0"/>
          </a:p>
          <a:p>
            <a:pPr lvl="1">
              <a:buFont typeface="Arial" panose="020B0604020202020204" pitchFamily="34" charset="0"/>
              <a:buChar char="•"/>
            </a:pPr>
            <a:r>
              <a:rPr lang="en-US" sz="2300" dirty="0" smtClean="0"/>
              <a:t>Reuse </a:t>
            </a:r>
            <a:r>
              <a:rPr lang="en-US" sz="2300" dirty="0"/>
              <a:t>a package from a previous design if possible, but avoid forcing a fit. Reuse is easiest when part of the problem domain matches a previous problem </a:t>
            </a:r>
          </a:p>
          <a:p>
            <a:pPr marL="457200" lvl="1" indent="0">
              <a:buNone/>
            </a:pPr>
            <a:r>
              <a:rPr lang="en-US" sz="2300" dirty="0" smtClean="0"/>
              <a:t>ATM example: The </a:t>
            </a:r>
            <a:r>
              <a:rPr lang="en-US" sz="2300" dirty="0"/>
              <a:t>packages might be: </a:t>
            </a:r>
            <a:endParaRPr lang="en-IN" sz="2300" dirty="0"/>
          </a:p>
          <a:p>
            <a:pPr lvl="0"/>
            <a:r>
              <a:rPr lang="en-US" sz="2300" dirty="0" smtClean="0"/>
              <a:t>Tellers(a person employed to deal with customers transaction in a bank)—cashier</a:t>
            </a:r>
            <a:r>
              <a:rPr lang="en-US" sz="2300" dirty="0"/>
              <a:t>, entry station, cashier station, ATM </a:t>
            </a:r>
            <a:endParaRPr lang="en-IN" sz="2300" dirty="0"/>
          </a:p>
          <a:p>
            <a:pPr lvl="0"/>
            <a:r>
              <a:rPr lang="en-US" sz="2300" dirty="0"/>
              <a:t>accounts—account, cash card, card authorization, customer, transaction, update, cashier transaction, remote transaction </a:t>
            </a:r>
            <a:endParaRPr lang="en-IN" sz="2300" dirty="0"/>
          </a:p>
          <a:p>
            <a:pPr lvl="0"/>
            <a:r>
              <a:rPr lang="en-US" sz="2300" dirty="0"/>
              <a:t>banks—consortium, bank </a:t>
            </a:r>
            <a:endParaRPr lang="en-IN" sz="2300" dirty="0"/>
          </a:p>
          <a:p>
            <a:pPr marL="457200" lvl="1" indent="0">
              <a:buNone/>
            </a:pPr>
            <a:endParaRPr lang="en-IN" sz="2400" dirty="0"/>
          </a:p>
          <a:p>
            <a:pPr lvl="1">
              <a:buFont typeface="Arial" panose="020B0604020202020204" pitchFamily="34" charset="0"/>
              <a:buChar char="•"/>
            </a:pPr>
            <a:endParaRPr lang="en-IN" sz="2200" dirty="0"/>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31</a:t>
            </a:fld>
            <a:endParaRPr lang="en-US" dirty="0"/>
          </a:p>
        </p:txBody>
      </p:sp>
    </p:spTree>
    <p:extLst>
      <p:ext uri="{BB962C8B-B14F-4D97-AF65-F5344CB8AC3E}">
        <p14:creationId xmlns:p14="http://schemas.microsoft.com/office/powerpoint/2010/main" val="842193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State Model</a:t>
            </a:r>
            <a:endParaRPr lang="en-US" dirty="0"/>
          </a:p>
        </p:txBody>
      </p:sp>
      <p:sp>
        <p:nvSpPr>
          <p:cNvPr id="3" name="Content Placeholder 2"/>
          <p:cNvSpPr>
            <a:spLocks noGrp="1"/>
          </p:cNvSpPr>
          <p:nvPr>
            <p:ph idx="1"/>
          </p:nvPr>
        </p:nvSpPr>
        <p:spPr>
          <a:xfrm>
            <a:off x="457200" y="1417638"/>
            <a:ext cx="8610600" cy="4708525"/>
          </a:xfrm>
        </p:spPr>
        <p:txBody>
          <a:bodyPr/>
          <a:lstStyle/>
          <a:p>
            <a:pPr marL="0" indent="0">
              <a:buNone/>
            </a:pPr>
            <a:r>
              <a:rPr lang="en-US" dirty="0" smtClean="0"/>
              <a:t>The Following steps are performed in constructing a domain state model</a:t>
            </a:r>
          </a:p>
          <a:p>
            <a:r>
              <a:rPr lang="en-US" dirty="0" smtClean="0"/>
              <a:t>Identifying classes with states</a:t>
            </a:r>
          </a:p>
          <a:p>
            <a:r>
              <a:rPr lang="en-US" dirty="0" smtClean="0"/>
              <a:t>Finding states</a:t>
            </a:r>
          </a:p>
          <a:p>
            <a:r>
              <a:rPr lang="en-US" dirty="0" smtClean="0"/>
              <a:t>Finding Events</a:t>
            </a:r>
          </a:p>
          <a:p>
            <a:r>
              <a:rPr lang="en-US" dirty="0" smtClean="0"/>
              <a:t>Building state diagrams</a:t>
            </a:r>
          </a:p>
          <a:p>
            <a:r>
              <a:rPr lang="en-US" dirty="0" smtClean="0"/>
              <a:t>Evaluating state diagrams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State Model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33</a:t>
            </a:fld>
            <a:endParaRPr lang="en-US" dirty="0"/>
          </a:p>
        </p:txBody>
      </p:sp>
      <p:pic>
        <p:nvPicPr>
          <p:cNvPr id="4098" name="Picture 2"/>
          <p:cNvPicPr>
            <a:picLocks noChangeAspect="1" noChangeArrowheads="1"/>
          </p:cNvPicPr>
          <p:nvPr/>
        </p:nvPicPr>
        <p:blipFill>
          <a:blip r:embed="rId2"/>
          <a:srcRect/>
          <a:stretch>
            <a:fillRect/>
          </a:stretch>
        </p:blipFill>
        <p:spPr bwMode="auto">
          <a:xfrm>
            <a:off x="345948" y="1676400"/>
            <a:ext cx="8264652"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Domain Interaction Model</a:t>
            </a:r>
            <a:r>
              <a:rPr lang="en-IN" dirty="0"/>
              <a:t/>
            </a:r>
            <a:br>
              <a:rPr lang="en-IN" dirty="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10000"/>
              </a:lnSpc>
            </a:pPr>
            <a:r>
              <a:rPr lang="en-US" sz="2800" dirty="0" smtClean="0"/>
              <a:t>The Interaction model is seldom(rarely) important for domain analysis.</a:t>
            </a:r>
          </a:p>
          <a:p>
            <a:pPr algn="just">
              <a:lnSpc>
                <a:spcPct val="110000"/>
              </a:lnSpc>
            </a:pPr>
            <a:r>
              <a:rPr lang="en-US" sz="2800" dirty="0" smtClean="0"/>
              <a:t>The Interaction model is an important aspect of application modeling</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Iterating the Analysis</a:t>
            </a:r>
            <a:br>
              <a:rPr lang="en-US" b="1" dirty="0"/>
            </a:br>
            <a:endParaRPr lang="en-IN" dirty="0"/>
          </a:p>
        </p:txBody>
      </p:sp>
      <p:sp>
        <p:nvSpPr>
          <p:cNvPr id="3" name="Content Placeholder 2"/>
          <p:cNvSpPr>
            <a:spLocks noGrp="1"/>
          </p:cNvSpPr>
          <p:nvPr>
            <p:ph idx="1"/>
          </p:nvPr>
        </p:nvSpPr>
        <p:spPr>
          <a:xfrm>
            <a:off x="457200" y="1143000"/>
            <a:ext cx="8229600" cy="4983163"/>
          </a:xfrm>
        </p:spPr>
        <p:txBody>
          <a:bodyPr/>
          <a:lstStyle/>
          <a:p>
            <a:pPr marL="0" indent="0" algn="just">
              <a:buNone/>
            </a:pPr>
            <a:r>
              <a:rPr lang="en-US" sz="2400" dirty="0"/>
              <a:t>To understand a problem with all its implications, you must attack the analysis iteratively, preparing a first approximation to the model and then iterating the analysis as your understanding </a:t>
            </a:r>
            <a:r>
              <a:rPr lang="en-US" sz="2400" dirty="0" smtClean="0"/>
              <a:t>increases</a:t>
            </a:r>
          </a:p>
          <a:p>
            <a:pPr marL="0" indent="0" algn="just">
              <a:buNone/>
            </a:pPr>
            <a:endParaRPr lang="en-US" sz="2400" dirty="0" smtClean="0"/>
          </a:p>
          <a:p>
            <a:pPr marL="0" indent="0" algn="just">
              <a:buNone/>
            </a:pPr>
            <a:r>
              <a:rPr lang="en-US" sz="2400" b="1" dirty="0"/>
              <a:t>The iteration to the analysis should be done as follows</a:t>
            </a:r>
            <a:r>
              <a:rPr lang="en-US" sz="2400" b="1" dirty="0" smtClean="0"/>
              <a:t>:</a:t>
            </a:r>
            <a:endParaRPr lang="en-US" sz="2400" dirty="0" smtClean="0"/>
          </a:p>
          <a:p>
            <a:r>
              <a:rPr lang="en-US" dirty="0" smtClean="0"/>
              <a:t>Refining </a:t>
            </a:r>
            <a:r>
              <a:rPr lang="en-US" dirty="0"/>
              <a:t>the Analysis Model</a:t>
            </a:r>
          </a:p>
          <a:p>
            <a:r>
              <a:rPr lang="en-US" dirty="0"/>
              <a:t>Restating the Requirements</a:t>
            </a:r>
          </a:p>
          <a:p>
            <a:r>
              <a:rPr lang="en-US" dirty="0"/>
              <a:t>Analysis and Design.</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35</a:t>
            </a:fld>
            <a:endParaRPr lang="en-US" dirty="0"/>
          </a:p>
        </p:txBody>
      </p:sp>
    </p:spTree>
    <p:extLst>
      <p:ext uri="{BB962C8B-B14F-4D97-AF65-F5344CB8AC3E}">
        <p14:creationId xmlns:p14="http://schemas.microsoft.com/office/powerpoint/2010/main" val="71738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The following is the class model for the scheduler software:</a:t>
            </a:r>
            <a:endParaRPr lang="en-US" dirty="0"/>
          </a:p>
        </p:txBody>
      </p:sp>
      <p:sp>
        <p:nvSpPr>
          <p:cNvPr id="3" name="Content Placeholder 2"/>
          <p:cNvSpPr>
            <a:spLocks noGrp="1"/>
          </p:cNvSpPr>
          <p:nvPr>
            <p:ph idx="1"/>
          </p:nvPr>
        </p:nvSpPr>
        <p:spPr/>
        <p:txBody>
          <a:bodyPr/>
          <a:lstStyle/>
          <a:p>
            <a:r>
              <a:rPr lang="en-US" dirty="0" smtClean="0"/>
              <a:t>Identify all classes and list the possible classes to be eliminated</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36</a:t>
            </a:fld>
            <a:endParaRPr lang="en-US" dirty="0"/>
          </a:p>
        </p:txBody>
      </p:sp>
      <p:pic>
        <p:nvPicPr>
          <p:cNvPr id="1027" name="Picture 3"/>
          <p:cNvPicPr>
            <a:picLocks noChangeAspect="1" noChangeArrowheads="1"/>
          </p:cNvPicPr>
          <p:nvPr/>
        </p:nvPicPr>
        <p:blipFill>
          <a:blip r:embed="rId2"/>
          <a:srcRect/>
          <a:stretch>
            <a:fillRect/>
          </a:stretch>
        </p:blipFill>
        <p:spPr bwMode="auto">
          <a:xfrm>
            <a:off x="1219200" y="2726883"/>
            <a:ext cx="7391400" cy="34453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The following is the class model for the scheduler software</a:t>
            </a:r>
            <a:endParaRPr lang="en-US" dirty="0"/>
          </a:p>
        </p:txBody>
      </p:sp>
      <p:sp>
        <p:nvSpPr>
          <p:cNvPr id="3" name="Content Placeholder 2"/>
          <p:cNvSpPr>
            <a:spLocks noGrp="1"/>
          </p:cNvSpPr>
          <p:nvPr>
            <p:ph idx="1"/>
          </p:nvPr>
        </p:nvSpPr>
        <p:spPr/>
        <p:txBody>
          <a:bodyPr>
            <a:normAutofit/>
          </a:bodyPr>
          <a:lstStyle/>
          <a:p>
            <a:pPr>
              <a:buNone/>
            </a:pPr>
            <a:r>
              <a:rPr lang="en-US" sz="3600" b="1" dirty="0" smtClean="0"/>
              <a:t>All classes </a:t>
            </a:r>
          </a:p>
          <a:p>
            <a:pPr algn="just">
              <a:buNone/>
            </a:pPr>
            <a:r>
              <a:rPr lang="en-US" sz="3600" dirty="0" smtClean="0"/>
              <a:t>Scheduling software, meeting user, chairperson, software, meeting entry, schedule, attendee, scheduler, room, time, everyone, attendance, acceptance status, meeting notice, invitation, meeting information, invitee, notice</a:t>
            </a:r>
            <a:endParaRPr lang="en-US" sz="3600" b="1"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elimination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The following tentative classes should be eliminated.</a:t>
            </a:r>
          </a:p>
          <a:p>
            <a:r>
              <a:rPr lang="en-US" b="1" dirty="0" smtClean="0"/>
              <a:t>Redundant classes.</a:t>
            </a:r>
          </a:p>
          <a:p>
            <a:pPr lvl="1"/>
            <a:r>
              <a:rPr lang="en-US" b="1" dirty="0" smtClean="0"/>
              <a:t> </a:t>
            </a:r>
            <a:r>
              <a:rPr lang="en-US" b="1" i="1" dirty="0" smtClean="0"/>
              <a:t>Invitee is synonymous with user and could be a role, depending on </a:t>
            </a:r>
            <a:r>
              <a:rPr lang="en-US" dirty="0" smtClean="0"/>
              <a:t>the realization of the class model. </a:t>
            </a:r>
            <a:r>
              <a:rPr lang="en-US" i="1" dirty="0" smtClean="0"/>
              <a:t>Everyone refers to user and is redundant.</a:t>
            </a:r>
          </a:p>
          <a:p>
            <a:pPr lvl="1"/>
            <a:r>
              <a:rPr lang="en-US" i="1" dirty="0" smtClean="0"/>
              <a:t>Meeting notice is the same as notice; we keep notice. </a:t>
            </a:r>
          </a:p>
          <a:p>
            <a:pPr lvl="1"/>
            <a:r>
              <a:rPr lang="en-US" i="1" dirty="0" smtClean="0"/>
              <a:t>Attendance is also extraneous and merely </a:t>
            </a:r>
            <a:r>
              <a:rPr lang="en-US" dirty="0" smtClean="0"/>
              <a:t>refers to an attendee participating in a meeting. </a:t>
            </a:r>
            <a:r>
              <a:rPr lang="en-US" i="1" dirty="0" smtClean="0"/>
              <a:t>Meeting and meeting entry are </a:t>
            </a:r>
            <a:r>
              <a:rPr lang="en-US" dirty="0" smtClean="0"/>
              <a:t>synonymous; we keep </a:t>
            </a:r>
            <a:r>
              <a:rPr lang="en-US" i="1" dirty="0" smtClean="0"/>
              <a:t>meeting.</a:t>
            </a:r>
          </a:p>
          <a:p>
            <a:r>
              <a:rPr lang="en-US" b="1" dirty="0" smtClean="0"/>
              <a:t>Irrelevant or vague classes. </a:t>
            </a:r>
          </a:p>
          <a:p>
            <a:pPr lvl="1"/>
            <a:r>
              <a:rPr lang="en-US" dirty="0" smtClean="0"/>
              <a:t>We discard </a:t>
            </a:r>
            <a:r>
              <a:rPr lang="en-US" i="1" dirty="0" smtClean="0"/>
              <a:t>scheduling software, scheduler, software, and meeting information because they are irrelevant.</a:t>
            </a:r>
          </a:p>
          <a:p>
            <a:r>
              <a:rPr lang="en-US" b="1" dirty="0" smtClean="0"/>
              <a:t>Attributes. </a:t>
            </a:r>
          </a:p>
          <a:p>
            <a:pPr lvl="1"/>
            <a:r>
              <a:rPr lang="en-US" dirty="0" smtClean="0"/>
              <a:t>We model </a:t>
            </a:r>
            <a:r>
              <a:rPr lang="en-US" i="1" dirty="0" smtClean="0"/>
              <a:t>time and acceptance status as attributes. An invitation is a type of </a:t>
            </a:r>
            <a:r>
              <a:rPr lang="en-US" dirty="0" smtClean="0"/>
              <a:t>notice; we need the enumeration attribute </a:t>
            </a:r>
            <a:r>
              <a:rPr lang="en-US" i="1" dirty="0" smtClean="0"/>
              <a:t>notice Type to record whether an invitation is an </a:t>
            </a:r>
            <a:r>
              <a:rPr lang="en-US" dirty="0" smtClean="0"/>
              <a:t>invitation, reschedule, cancellation, refusal, or confirmation.</a:t>
            </a:r>
          </a:p>
          <a:p>
            <a:r>
              <a:rPr lang="en-US" b="1" dirty="0" smtClean="0"/>
              <a:t>Roles. </a:t>
            </a:r>
            <a:r>
              <a:rPr lang="en-US" b="1" i="1" dirty="0" smtClean="0"/>
              <a:t>Chair person and attendee are association ends for user.</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latin typeface="Algerian" panose="04020705040A02060702" pitchFamily="82" charset="0"/>
              </a:rPr>
              <a:t>THANK YOU</a:t>
            </a:r>
            <a:endParaRPr lang="en-IN" sz="6000" dirty="0">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39</a:t>
            </a:fld>
            <a:endParaRPr lang="en-US" dirty="0"/>
          </a:p>
        </p:txBody>
      </p:sp>
    </p:spTree>
    <p:extLst>
      <p:ext uri="{BB962C8B-B14F-4D97-AF65-F5344CB8AC3E}">
        <p14:creationId xmlns:p14="http://schemas.microsoft.com/office/powerpoint/2010/main" val="223707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Analysis</a:t>
            </a:r>
            <a:endParaRPr lang="en-IN" dirty="0"/>
          </a:p>
        </p:txBody>
      </p:sp>
      <p:sp>
        <p:nvSpPr>
          <p:cNvPr id="3" name="Content Placeholder 2"/>
          <p:cNvSpPr>
            <a:spLocks noGrp="1"/>
          </p:cNvSpPr>
          <p:nvPr>
            <p:ph idx="1"/>
          </p:nvPr>
        </p:nvSpPr>
        <p:spPr/>
        <p:txBody>
          <a:bodyPr>
            <a:normAutofit lnSpcReduction="10000"/>
          </a:bodyPr>
          <a:lstStyle/>
          <a:p>
            <a:r>
              <a:rPr lang="en-US" dirty="0"/>
              <a:t>System Conception</a:t>
            </a:r>
          </a:p>
          <a:p>
            <a:pPr lvl="1"/>
            <a:r>
              <a:rPr lang="en-US" dirty="0"/>
              <a:t>Generate Requests</a:t>
            </a:r>
          </a:p>
          <a:p>
            <a:pPr lvl="2"/>
            <a:r>
              <a:rPr lang="en-US" dirty="0"/>
              <a:t>Users</a:t>
            </a:r>
          </a:p>
          <a:p>
            <a:pPr lvl="2"/>
            <a:r>
              <a:rPr lang="en-US" dirty="0"/>
              <a:t>Developers</a:t>
            </a:r>
          </a:p>
          <a:p>
            <a:pPr lvl="2"/>
            <a:r>
              <a:rPr lang="en-US" dirty="0"/>
              <a:t>Managers</a:t>
            </a:r>
          </a:p>
          <a:p>
            <a:pPr lvl="1"/>
            <a:r>
              <a:rPr lang="en-US" dirty="0"/>
              <a:t>Problem Statement</a:t>
            </a:r>
          </a:p>
          <a:p>
            <a:pPr lvl="1"/>
            <a:r>
              <a:rPr lang="en-US" dirty="0"/>
              <a:t>Build Models                         Class Model</a:t>
            </a:r>
          </a:p>
          <a:p>
            <a:pPr lvl="2"/>
            <a:r>
              <a:rPr lang="en-US" dirty="0"/>
              <a:t>User Interview                          State Model</a:t>
            </a:r>
          </a:p>
          <a:p>
            <a:pPr lvl="2"/>
            <a:r>
              <a:rPr lang="en-US" dirty="0"/>
              <a:t>Domain knowledge                  Interaction Model</a:t>
            </a:r>
          </a:p>
          <a:p>
            <a:pPr lvl="2"/>
            <a:r>
              <a:rPr lang="en-US" dirty="0"/>
              <a:t>Real world Experience</a:t>
            </a:r>
          </a:p>
          <a:p>
            <a:pPr lvl="2">
              <a:buNone/>
            </a:pPr>
            <a:endParaRPr lang="en-US" dirty="0"/>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4</a:t>
            </a:fld>
            <a:endParaRPr lang="en-US" dirty="0"/>
          </a:p>
        </p:txBody>
      </p:sp>
    </p:spTree>
    <p:extLst>
      <p:ext uri="{BB962C8B-B14F-4D97-AF65-F5344CB8AC3E}">
        <p14:creationId xmlns:p14="http://schemas.microsoft.com/office/powerpoint/2010/main" val="1496341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5</a:t>
            </a:fld>
            <a:endParaRPr lang="en-US" dirty="0"/>
          </a:p>
        </p:txBody>
      </p:sp>
      <p:pic>
        <p:nvPicPr>
          <p:cNvPr id="6" name="Picture 5"/>
          <p:cNvPicPr>
            <a:picLocks noChangeAspect="1"/>
          </p:cNvPicPr>
          <p:nvPr/>
        </p:nvPicPr>
        <p:blipFill>
          <a:blip r:embed="rId2"/>
          <a:stretch>
            <a:fillRect/>
          </a:stretch>
        </p:blipFill>
        <p:spPr>
          <a:xfrm>
            <a:off x="609600" y="990600"/>
            <a:ext cx="7848600" cy="5181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smtClean="0"/>
              <a:t>Overview of analysis</a:t>
            </a:r>
            <a:endParaRPr lang="en-IN" sz="2800" b="1"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a:t>The analysis model addresses the three aspects of objects: static structure of objects (class model), interactions among objects (interaction model), and life-cycle histories of objects (state model</a:t>
            </a:r>
            <a:r>
              <a:rPr lang="en-US" sz="2400" dirty="0" smtClean="0"/>
              <a:t>).</a:t>
            </a:r>
          </a:p>
          <a:p>
            <a:pPr marL="0" indent="0" algn="just">
              <a:buNone/>
            </a:pPr>
            <a:endParaRPr lang="en-US" sz="2400" dirty="0" smtClean="0"/>
          </a:p>
          <a:p>
            <a:pPr algn="just"/>
            <a:r>
              <a:rPr lang="en-US" sz="2400" dirty="0"/>
              <a:t>We have divided analysis into two </a:t>
            </a:r>
            <a:r>
              <a:rPr lang="en-US" sz="2400" dirty="0" err="1"/>
              <a:t>substages</a:t>
            </a:r>
            <a:r>
              <a:rPr lang="en-US" sz="2400" dirty="0"/>
              <a:t>. The first, </a:t>
            </a:r>
            <a:r>
              <a:rPr lang="en-US" sz="2400" b="1" dirty="0"/>
              <a:t>domain analysis</a:t>
            </a:r>
            <a:r>
              <a:rPr lang="en-US" sz="2400" dirty="0"/>
              <a:t>, is covered in this chapter and focuses on understanding the real-world essence of a problem. The second</a:t>
            </a:r>
            <a:r>
              <a:rPr lang="en-US" sz="2400" b="1" dirty="0"/>
              <a:t>, application analysis</a:t>
            </a:r>
            <a:r>
              <a:rPr lang="en-US" sz="2400" dirty="0"/>
              <a:t>, is covered in the next </a:t>
            </a:r>
            <a:r>
              <a:rPr lang="en-US" sz="2400" dirty="0" smtClean="0"/>
              <a:t>chapter</a:t>
            </a:r>
          </a:p>
          <a:p>
            <a:pPr marL="0" indent="0" algn="just">
              <a:buNone/>
            </a:pPr>
            <a:r>
              <a:rPr lang="en-US" sz="2400" dirty="0" smtClean="0"/>
              <a:t> </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6</a:t>
            </a:fld>
            <a:endParaRPr lang="en-US" dirty="0"/>
          </a:p>
        </p:txBody>
      </p:sp>
    </p:spTree>
    <p:extLst>
      <p:ext uri="{BB962C8B-B14F-4D97-AF65-F5344CB8AC3E}">
        <p14:creationId xmlns:p14="http://schemas.microsoft.com/office/powerpoint/2010/main" val="1656313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609600"/>
          </a:xfrm>
        </p:spPr>
        <p:txBody>
          <a:bodyPr>
            <a:normAutofit fontScale="90000"/>
          </a:bodyPr>
          <a:lstStyle/>
          <a:p>
            <a:r>
              <a:rPr lang="en-US" dirty="0"/>
              <a:t>Domain Class </a:t>
            </a:r>
            <a:r>
              <a:rPr lang="en-US" dirty="0" smtClean="0"/>
              <a:t>Model</a:t>
            </a:r>
            <a:endParaRPr lang="en-IN" dirty="0"/>
          </a:p>
        </p:txBody>
      </p:sp>
      <p:sp>
        <p:nvSpPr>
          <p:cNvPr id="3" name="Content Placeholder 2"/>
          <p:cNvSpPr>
            <a:spLocks noGrp="1"/>
          </p:cNvSpPr>
          <p:nvPr>
            <p:ph idx="1"/>
          </p:nvPr>
        </p:nvSpPr>
        <p:spPr>
          <a:xfrm>
            <a:off x="457200" y="1143000"/>
            <a:ext cx="8229600" cy="5213350"/>
          </a:xfrm>
        </p:spPr>
        <p:txBody>
          <a:bodyPr>
            <a:normAutofit/>
          </a:bodyPr>
          <a:lstStyle/>
          <a:p>
            <a:pPr algn="just"/>
            <a:r>
              <a:rPr lang="en-US" sz="2400" dirty="0"/>
              <a:t>The first step in analyzing the requirements is to </a:t>
            </a:r>
            <a:r>
              <a:rPr lang="en-IN" sz="2400" dirty="0"/>
              <a:t>construct a domain </a:t>
            </a:r>
            <a:r>
              <a:rPr lang="en-IN" sz="2400" dirty="0" smtClean="0"/>
              <a:t>model.</a:t>
            </a:r>
          </a:p>
          <a:p>
            <a:pPr algn="just"/>
            <a:r>
              <a:rPr lang="en-US" sz="2400" dirty="0"/>
              <a:t>The domain model describes real-world classes and their relationships to each other. </a:t>
            </a:r>
            <a:endParaRPr lang="en-US" sz="2400" dirty="0" smtClean="0"/>
          </a:p>
          <a:p>
            <a:pPr algn="just"/>
            <a:r>
              <a:rPr lang="en-US" sz="2400" dirty="0"/>
              <a:t>Find classes and associations first, as they provide the overall structure and approach to the problem. </a:t>
            </a:r>
            <a:endParaRPr lang="en-US" sz="2400" dirty="0" smtClean="0"/>
          </a:p>
          <a:p>
            <a:pPr algn="just"/>
            <a:r>
              <a:rPr lang="en-US" sz="2400" dirty="0" smtClean="0"/>
              <a:t>Next </a:t>
            </a:r>
            <a:r>
              <a:rPr lang="en-US" sz="2400" dirty="0"/>
              <a:t>add attributes to describe the basic network of classes and associations. </a:t>
            </a:r>
            <a:endParaRPr lang="en-US" sz="2400" dirty="0" smtClean="0"/>
          </a:p>
          <a:p>
            <a:pPr algn="just"/>
            <a:r>
              <a:rPr lang="en-US" sz="2400" dirty="0" smtClean="0"/>
              <a:t>Then </a:t>
            </a:r>
            <a:r>
              <a:rPr lang="en-US" sz="2400" dirty="0"/>
              <a:t>combine and organize classes using </a:t>
            </a:r>
            <a:r>
              <a:rPr lang="en-US" sz="2400" dirty="0" smtClean="0"/>
              <a:t>inheritance</a:t>
            </a:r>
            <a:endParaRPr lang="en-US" sz="2400" dirty="0"/>
          </a:p>
          <a:p>
            <a:pPr algn="just"/>
            <a:r>
              <a:rPr lang="en-US" sz="2400" dirty="0" smtClean="0"/>
              <a:t>Operations </a:t>
            </a:r>
            <a:r>
              <a:rPr lang="en-US" sz="2400" dirty="0"/>
              <a:t>are usually unimportant in a domain model. The main purpose of a domain model is to capture the information content of a domain</a:t>
            </a:r>
            <a:endParaRPr lang="en-US" sz="2400" dirty="0" smtClean="0"/>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7</a:t>
            </a:fld>
            <a:endParaRPr lang="en-US" dirty="0"/>
          </a:p>
        </p:txBody>
      </p:sp>
    </p:spTree>
    <p:extLst>
      <p:ext uri="{BB962C8B-B14F-4D97-AF65-F5344CB8AC3E}">
        <p14:creationId xmlns:p14="http://schemas.microsoft.com/office/powerpoint/2010/main" val="3027350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steps to be performed to construct a domain class model</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Find Classes.</a:t>
            </a:r>
          </a:p>
          <a:p>
            <a:pPr>
              <a:buNone/>
            </a:pPr>
            <a:r>
              <a:rPr lang="en-US" dirty="0" smtClean="0"/>
              <a:t>• Prepare a data dictionary.</a:t>
            </a:r>
          </a:p>
          <a:p>
            <a:pPr>
              <a:buNone/>
            </a:pPr>
            <a:r>
              <a:rPr lang="en-US" dirty="0" smtClean="0"/>
              <a:t>• Find associations.</a:t>
            </a:r>
          </a:p>
          <a:p>
            <a:pPr>
              <a:buNone/>
            </a:pPr>
            <a:r>
              <a:rPr lang="en-US" dirty="0" smtClean="0"/>
              <a:t>• Find attributes of objects and links.</a:t>
            </a:r>
          </a:p>
          <a:p>
            <a:pPr>
              <a:buNone/>
            </a:pPr>
            <a:r>
              <a:rPr lang="en-US" dirty="0" smtClean="0"/>
              <a:t>• Organize and simplify classes using inheritance.</a:t>
            </a:r>
          </a:p>
          <a:p>
            <a:pPr>
              <a:buNone/>
            </a:pPr>
            <a:r>
              <a:rPr lang="en-US" dirty="0" smtClean="0"/>
              <a:t>• Verify that access paths exist for likely queries.</a:t>
            </a:r>
          </a:p>
          <a:p>
            <a:pPr>
              <a:buNone/>
            </a:pPr>
            <a:r>
              <a:rPr lang="en-US" dirty="0" smtClean="0"/>
              <a:t>• Iterate and refine the model.</a:t>
            </a:r>
          </a:p>
          <a:p>
            <a:pPr>
              <a:buNone/>
            </a:pPr>
            <a:r>
              <a:rPr lang="en-US" dirty="0" smtClean="0"/>
              <a:t>• Reconsider the level of abstraction.</a:t>
            </a:r>
          </a:p>
          <a:p>
            <a:pPr>
              <a:buNone/>
            </a:pPr>
            <a:r>
              <a:rPr lang="en-US" dirty="0" smtClean="0"/>
              <a:t>• Group classes into packages</a:t>
            </a:r>
            <a:endParaRPr lang="en-US"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Domain </a:t>
            </a:r>
            <a:r>
              <a:rPr lang="en-US" sz="2800" dirty="0"/>
              <a:t>C</a:t>
            </a:r>
            <a:r>
              <a:rPr lang="en-US" sz="2800" dirty="0" smtClean="0"/>
              <a:t>lass Model: Finding classes</a:t>
            </a:r>
            <a:endParaRPr lang="en-US" sz="2800" dirty="0"/>
          </a:p>
        </p:txBody>
      </p:sp>
      <p:sp>
        <p:nvSpPr>
          <p:cNvPr id="3" name="Content Placeholder 2"/>
          <p:cNvSpPr>
            <a:spLocks noGrp="1"/>
          </p:cNvSpPr>
          <p:nvPr>
            <p:ph idx="1"/>
          </p:nvPr>
        </p:nvSpPr>
        <p:spPr>
          <a:xfrm>
            <a:off x="457200" y="990600"/>
            <a:ext cx="8229600" cy="5365750"/>
          </a:xfrm>
        </p:spPr>
        <p:txBody>
          <a:bodyPr>
            <a:noAutofit/>
          </a:bodyPr>
          <a:lstStyle/>
          <a:p>
            <a:pPr marL="800100" indent="-457200" algn="just"/>
            <a:r>
              <a:rPr lang="en-US" sz="2400" dirty="0"/>
              <a:t>The first step in constructing a class model is to find relevant classes for objects from the application </a:t>
            </a:r>
            <a:r>
              <a:rPr lang="en-US" sz="2400" dirty="0" smtClean="0"/>
              <a:t>domain.</a:t>
            </a:r>
          </a:p>
          <a:p>
            <a:pPr marL="800100" indent="-457200" algn="just"/>
            <a:r>
              <a:rPr lang="en-US" sz="2400" dirty="0" smtClean="0"/>
              <a:t>Objects </a:t>
            </a:r>
            <a:r>
              <a:rPr lang="en-US" sz="2400" dirty="0"/>
              <a:t>include physical entities, such as houses, persons, and machines, as well as concepts, such as trajectories, seating assignments, and payment schedules</a:t>
            </a:r>
            <a:r>
              <a:rPr lang="en-US" sz="2400" dirty="0" smtClean="0"/>
              <a:t>.</a:t>
            </a:r>
          </a:p>
          <a:p>
            <a:pPr marL="800100" indent="-457200" algn="just"/>
            <a:r>
              <a:rPr lang="en-US" sz="2400" dirty="0" smtClean="0"/>
              <a:t> </a:t>
            </a:r>
            <a:r>
              <a:rPr lang="en-US" sz="2400" dirty="0"/>
              <a:t>All classes must make sense in the application domain; avoid computer implementation constructs, such as linked lists and </a:t>
            </a:r>
            <a:r>
              <a:rPr lang="en-US" sz="2400" dirty="0" smtClean="0"/>
              <a:t>subroutines.</a:t>
            </a:r>
          </a:p>
          <a:p>
            <a:pPr marL="800100" indent="-457200" algn="just"/>
            <a:r>
              <a:rPr lang="en-US" sz="2400" dirty="0"/>
              <a:t>Avoid computer Implementation</a:t>
            </a:r>
          </a:p>
          <a:p>
            <a:r>
              <a:rPr lang="en-US" sz="2400" u="sng" dirty="0"/>
              <a:t>Noun Phrase </a:t>
            </a:r>
            <a:r>
              <a:rPr lang="en-US" sz="2400" u="sng" dirty="0" smtClean="0"/>
              <a:t>Approach</a:t>
            </a:r>
            <a:endParaRPr lang="en-US" sz="2400" u="sng" dirty="0"/>
          </a:p>
          <a:p>
            <a:pPr>
              <a:buNone/>
            </a:pPr>
            <a:r>
              <a:rPr lang="en-US" sz="2400" b="1" dirty="0"/>
              <a:t>Requirement Sources--</a:t>
            </a:r>
            <a:r>
              <a:rPr lang="en-US" sz="2400" b="1" dirty="0">
                <a:sym typeface="Wingdings" pitchFamily="2" charset="2"/>
              </a:rPr>
              <a:t> Extract Nouns-- </a:t>
            </a:r>
          </a:p>
          <a:p>
            <a:pPr>
              <a:buNone/>
            </a:pPr>
            <a:r>
              <a:rPr lang="en-US" sz="2400" b="1" dirty="0">
                <a:sym typeface="Wingdings" pitchFamily="2" charset="2"/>
              </a:rPr>
              <a:t>Tentative Classes-- Eliminate Irrelevant </a:t>
            </a:r>
          </a:p>
          <a:p>
            <a:pPr>
              <a:buNone/>
            </a:pPr>
            <a:r>
              <a:rPr lang="en-US" sz="2400" b="1" dirty="0">
                <a:sym typeface="Wingdings" pitchFamily="2" charset="2"/>
              </a:rPr>
              <a:t>classes--- Classes</a:t>
            </a:r>
          </a:p>
          <a:p>
            <a:pPr marL="800100" indent="-457200" algn="just"/>
            <a:endParaRPr lang="en-US"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3168</TotalTime>
  <Words>2522</Words>
  <Application>Microsoft Office PowerPoint</Application>
  <PresentationFormat>On-screen Show (4:3)</PresentationFormat>
  <Paragraphs>282</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Algerian</vt:lpstr>
      <vt:lpstr>Arial</vt:lpstr>
      <vt:lpstr>Calibri</vt:lpstr>
      <vt:lpstr>Wingdings</vt:lpstr>
      <vt:lpstr>Office Theme</vt:lpstr>
      <vt:lpstr>UNIT- IV  DOMAIN ANALYSIS</vt:lpstr>
      <vt:lpstr> CONTENTS  </vt:lpstr>
      <vt:lpstr>Domain Analysis</vt:lpstr>
      <vt:lpstr>Overview of Analysis</vt:lpstr>
      <vt:lpstr>PowerPoint Presentation</vt:lpstr>
      <vt:lpstr>Overview of analysis</vt:lpstr>
      <vt:lpstr>Domain Class Model</vt:lpstr>
      <vt:lpstr>The steps to be performed to construct a domain class model</vt:lpstr>
      <vt:lpstr>Domain Class Model: Finding classes</vt:lpstr>
      <vt:lpstr> Finding classes</vt:lpstr>
      <vt:lpstr> Finding classes</vt:lpstr>
      <vt:lpstr>Keeping the right classes</vt:lpstr>
      <vt:lpstr>Keeping the right classes</vt:lpstr>
      <vt:lpstr>Keeping the right classes</vt:lpstr>
      <vt:lpstr>Preparing a Data Dictionary</vt:lpstr>
      <vt:lpstr>Finding associations</vt:lpstr>
      <vt:lpstr>Finding associations</vt:lpstr>
      <vt:lpstr>Keeping the Right Associations </vt:lpstr>
      <vt:lpstr>Keeping the Right Associations </vt:lpstr>
      <vt:lpstr>Finding associations</vt:lpstr>
      <vt:lpstr>Find attributes</vt:lpstr>
      <vt:lpstr>Keeping the right attributes:</vt:lpstr>
      <vt:lpstr>PowerPoint Presentation</vt:lpstr>
      <vt:lpstr>Refining With Inheritance</vt:lpstr>
      <vt:lpstr>PowerPoint Presentation</vt:lpstr>
      <vt:lpstr>Refining With Inheritance</vt:lpstr>
      <vt:lpstr>Testing Access Paths</vt:lpstr>
      <vt:lpstr>Iterating a Class Model</vt:lpstr>
      <vt:lpstr>Iterating a Class Model</vt:lpstr>
      <vt:lpstr>Reconsider the level of abstraction.</vt:lpstr>
      <vt:lpstr> Group classes into packages. </vt:lpstr>
      <vt:lpstr>Domain State Model</vt:lpstr>
      <vt:lpstr>Domain State Model</vt:lpstr>
      <vt:lpstr>Domain Interaction Model </vt:lpstr>
      <vt:lpstr>Iterating the Analysis </vt:lpstr>
      <vt:lpstr>Example: The following is the class model for the scheduler software:</vt:lpstr>
      <vt:lpstr>Example: The following is the class model for the scheduler software</vt:lpstr>
      <vt:lpstr>Classes elimination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cse</dc:creator>
  <cp:lastModifiedBy>ranja</cp:lastModifiedBy>
  <cp:revision>305</cp:revision>
  <dcterms:created xsi:type="dcterms:W3CDTF">2016-07-18T22:51:13Z</dcterms:created>
  <dcterms:modified xsi:type="dcterms:W3CDTF">2022-01-04T06:12:23Z</dcterms:modified>
</cp:coreProperties>
</file>