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352" r:id="rId3"/>
    <p:sldId id="350" r:id="rId4"/>
    <p:sldId id="274" r:id="rId5"/>
    <p:sldId id="351" r:id="rId6"/>
    <p:sldId id="275" r:id="rId7"/>
    <p:sldId id="277" r:id="rId8"/>
    <p:sldId id="283" r:id="rId9"/>
    <p:sldId id="284" r:id="rId10"/>
    <p:sldId id="257" r:id="rId11"/>
    <p:sldId id="279" r:id="rId12"/>
    <p:sldId id="278" r:id="rId13"/>
    <p:sldId id="319" r:id="rId14"/>
    <p:sldId id="258" r:id="rId15"/>
    <p:sldId id="359" r:id="rId16"/>
    <p:sldId id="360" r:id="rId17"/>
    <p:sldId id="364" r:id="rId18"/>
    <p:sldId id="365" r:id="rId19"/>
    <p:sldId id="366" r:id="rId20"/>
    <p:sldId id="259" r:id="rId21"/>
    <p:sldId id="281" r:id="rId22"/>
    <p:sldId id="357" r:id="rId23"/>
    <p:sldId id="361" r:id="rId24"/>
    <p:sldId id="358" r:id="rId25"/>
    <p:sldId id="261" r:id="rId26"/>
    <p:sldId id="356" r:id="rId27"/>
    <p:sldId id="353" r:id="rId28"/>
    <p:sldId id="294" r:id="rId29"/>
    <p:sldId id="295" r:id="rId30"/>
    <p:sldId id="296" r:id="rId31"/>
    <p:sldId id="297" r:id="rId32"/>
    <p:sldId id="299" r:id="rId33"/>
    <p:sldId id="354" r:id="rId34"/>
    <p:sldId id="355" r:id="rId35"/>
    <p:sldId id="265" r:id="rId36"/>
    <p:sldId id="266" r:id="rId37"/>
    <p:sldId id="290" r:id="rId38"/>
    <p:sldId id="314" r:id="rId39"/>
    <p:sldId id="285" r:id="rId40"/>
    <p:sldId id="287" r:id="rId41"/>
    <p:sldId id="286" r:id="rId42"/>
    <p:sldId id="288" r:id="rId43"/>
    <p:sldId id="315" r:id="rId44"/>
    <p:sldId id="267" r:id="rId45"/>
    <p:sldId id="268" r:id="rId46"/>
    <p:sldId id="273" r:id="rId47"/>
    <p:sldId id="367" r:id="rId48"/>
    <p:sldId id="368" r:id="rId49"/>
    <p:sldId id="362" r:id="rId50"/>
    <p:sldId id="363" r:id="rId51"/>
    <p:sldId id="300" r:id="rId52"/>
    <p:sldId id="301" r:id="rId53"/>
    <p:sldId id="302" r:id="rId54"/>
    <p:sldId id="303" r:id="rId55"/>
    <p:sldId id="307" r:id="rId56"/>
    <p:sldId id="304" r:id="rId57"/>
    <p:sldId id="305" r:id="rId58"/>
    <p:sldId id="310" r:id="rId59"/>
    <p:sldId id="316" r:id="rId60"/>
    <p:sldId id="335" r:id="rId61"/>
    <p:sldId id="312" r:id="rId62"/>
    <p:sldId id="317" r:id="rId63"/>
    <p:sldId id="318" r:id="rId64"/>
    <p:sldId id="369" r:id="rId65"/>
    <p:sldId id="313" r:id="rId66"/>
    <p:sldId id="321" r:id="rId67"/>
    <p:sldId id="322" r:id="rId68"/>
    <p:sldId id="337" r:id="rId69"/>
    <p:sldId id="323" r:id="rId70"/>
    <p:sldId id="324" r:id="rId71"/>
    <p:sldId id="325" r:id="rId72"/>
    <p:sldId id="326" r:id="rId73"/>
    <p:sldId id="327" r:id="rId74"/>
    <p:sldId id="328" r:id="rId75"/>
    <p:sldId id="329" r:id="rId76"/>
    <p:sldId id="330" r:id="rId77"/>
    <p:sldId id="333" r:id="rId78"/>
    <p:sldId id="331" r:id="rId79"/>
    <p:sldId id="370" r:id="rId80"/>
    <p:sldId id="338" r:id="rId81"/>
    <p:sldId id="342" r:id="rId82"/>
    <p:sldId id="343" r:id="rId83"/>
    <p:sldId id="344" r:id="rId84"/>
    <p:sldId id="345" r:id="rId85"/>
    <p:sldId id="346" r:id="rId86"/>
    <p:sldId id="347" r:id="rId87"/>
    <p:sldId id="348" r:id="rId88"/>
    <p:sldId id="349" r:id="rId89"/>
    <p:sldId id="341" r:id="rId90"/>
    <p:sldId id="340"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660"/>
  </p:normalViewPr>
  <p:slideViewPr>
    <p:cSldViewPr>
      <p:cViewPr varScale="1">
        <p:scale>
          <a:sx n="65" d="100"/>
          <a:sy n="65" d="100"/>
        </p:scale>
        <p:origin x="14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5D063-EACC-4972-8D48-78F352665DB5}" type="datetimeFigureOut">
              <a:rPr lang="en-US" smtClean="0"/>
              <a:pPr/>
              <a:t>12/21/2021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C6A1C7-091E-47A6-B2B3-216951797AD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C6A1C7-091E-47A6-B2B3-216951797AD3}" type="slidenum">
              <a:rPr lang="en-IN" smtClean="0"/>
              <a:pPr/>
              <a:t>7</a:t>
            </a:fld>
            <a:endParaRPr lang="en-IN"/>
          </a:p>
        </p:txBody>
      </p:sp>
    </p:spTree>
    <p:extLst>
      <p:ext uri="{BB962C8B-B14F-4D97-AF65-F5344CB8AC3E}">
        <p14:creationId xmlns:p14="http://schemas.microsoft.com/office/powerpoint/2010/main" val="798001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Usecase</a:t>
            </a:r>
            <a:r>
              <a:rPr lang="en-US" dirty="0" smtClean="0"/>
              <a:t> Relationships</a:t>
            </a:r>
            <a:r>
              <a:rPr lang="en-US" baseline="0" dirty="0" smtClean="0"/>
              <a:t> compared</a:t>
            </a:r>
            <a:endParaRPr lang="en-IN" dirty="0"/>
          </a:p>
        </p:txBody>
      </p:sp>
      <p:sp>
        <p:nvSpPr>
          <p:cNvPr id="4" name="Slide Number Placeholder 3"/>
          <p:cNvSpPr>
            <a:spLocks noGrp="1"/>
          </p:cNvSpPr>
          <p:nvPr>
            <p:ph type="sldNum" sz="quarter" idx="10"/>
          </p:nvPr>
        </p:nvSpPr>
        <p:spPr/>
        <p:txBody>
          <a:bodyPr/>
          <a:lstStyle/>
          <a:p>
            <a:fld id="{BCC6A1C7-091E-47A6-B2B3-216951797AD3}" type="slidenum">
              <a:rPr lang="en-IN" smtClean="0"/>
              <a:pPr/>
              <a:t>61</a:t>
            </a:fld>
            <a:endParaRPr lang="en-IN"/>
          </a:p>
        </p:txBody>
      </p:sp>
    </p:spTree>
    <p:extLst>
      <p:ext uri="{BB962C8B-B14F-4D97-AF65-F5344CB8AC3E}">
        <p14:creationId xmlns:p14="http://schemas.microsoft.com/office/powerpoint/2010/main" val="2297790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C6A1C7-091E-47A6-B2B3-216951797AD3}" type="slidenum">
              <a:rPr lang="en-IN" smtClean="0"/>
              <a:pPr/>
              <a:t>10</a:t>
            </a:fld>
            <a:endParaRPr lang="en-IN"/>
          </a:p>
        </p:txBody>
      </p:sp>
    </p:spTree>
    <p:extLst>
      <p:ext uri="{BB962C8B-B14F-4D97-AF65-F5344CB8AC3E}">
        <p14:creationId xmlns:p14="http://schemas.microsoft.com/office/powerpoint/2010/main" val="706201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Use case diagram for Bank ATM . </a:t>
            </a:r>
            <a:endParaRPr lang="en-IN" dirty="0"/>
          </a:p>
        </p:txBody>
      </p:sp>
      <p:sp>
        <p:nvSpPr>
          <p:cNvPr id="4" name="Slide Number Placeholder 3"/>
          <p:cNvSpPr>
            <a:spLocks noGrp="1"/>
          </p:cNvSpPr>
          <p:nvPr>
            <p:ph type="sldNum" sz="quarter" idx="10"/>
          </p:nvPr>
        </p:nvSpPr>
        <p:spPr/>
        <p:txBody>
          <a:bodyPr/>
          <a:lstStyle/>
          <a:p>
            <a:fld id="{BCC6A1C7-091E-47A6-B2B3-216951797AD3}" type="slidenum">
              <a:rPr lang="en-IN" smtClean="0"/>
              <a:pPr/>
              <a:t>13</a:t>
            </a:fld>
            <a:endParaRPr lang="en-IN"/>
          </a:p>
        </p:txBody>
      </p:sp>
    </p:spTree>
    <p:extLst>
      <p:ext uri="{BB962C8B-B14F-4D97-AF65-F5344CB8AC3E}">
        <p14:creationId xmlns:p14="http://schemas.microsoft.com/office/powerpoint/2010/main" val="386225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C6A1C7-091E-47A6-B2B3-216951797AD3}" type="slidenum">
              <a:rPr lang="en-IN" smtClean="0"/>
              <a:pPr/>
              <a:t>20</a:t>
            </a:fld>
            <a:endParaRPr lang="en-IN"/>
          </a:p>
        </p:txBody>
      </p:sp>
    </p:spTree>
    <p:extLst>
      <p:ext uri="{BB962C8B-B14F-4D97-AF65-F5344CB8AC3E}">
        <p14:creationId xmlns:p14="http://schemas.microsoft.com/office/powerpoint/2010/main" val="389092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scenario contains messages between objects as well as activities performed by objects.</a:t>
            </a:r>
          </a:p>
          <a:p>
            <a:r>
              <a:rPr lang="en-US" baseline="0" dirty="0" smtClean="0"/>
              <a:t>Each message transmits a </a:t>
            </a:r>
            <a:r>
              <a:rPr lang="en-US" baseline="0" dirty="0" err="1" smtClean="0"/>
              <a:t>informatio</a:t>
            </a:r>
            <a:r>
              <a:rPr lang="en-US" baseline="0" dirty="0" smtClean="0"/>
              <a:t> from one object to another.</a:t>
            </a:r>
            <a:endParaRPr lang="en-IN" dirty="0"/>
          </a:p>
        </p:txBody>
      </p:sp>
      <p:sp>
        <p:nvSpPr>
          <p:cNvPr id="4" name="Slide Number Placeholder 3"/>
          <p:cNvSpPr>
            <a:spLocks noGrp="1"/>
          </p:cNvSpPr>
          <p:nvPr>
            <p:ph type="sldNum" sz="quarter" idx="10"/>
          </p:nvPr>
        </p:nvSpPr>
        <p:spPr/>
        <p:txBody>
          <a:bodyPr/>
          <a:lstStyle/>
          <a:p>
            <a:fld id="{BCC6A1C7-091E-47A6-B2B3-216951797AD3}" type="slidenum">
              <a:rPr lang="en-IN" smtClean="0"/>
              <a:pPr/>
              <a:t>21</a:t>
            </a:fld>
            <a:endParaRPr lang="en-IN"/>
          </a:p>
        </p:txBody>
      </p:sp>
    </p:spTree>
    <p:extLst>
      <p:ext uri="{BB962C8B-B14F-4D97-AF65-F5344CB8AC3E}">
        <p14:creationId xmlns:p14="http://schemas.microsoft.com/office/powerpoint/2010/main" val="318205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C6A1C7-091E-47A6-B2B3-216951797AD3}" type="slidenum">
              <a:rPr lang="en-IN" smtClean="0"/>
              <a:pPr/>
              <a:t>26</a:t>
            </a:fld>
            <a:endParaRPr lang="en-IN"/>
          </a:p>
        </p:txBody>
      </p:sp>
    </p:spTree>
    <p:extLst>
      <p:ext uri="{BB962C8B-B14F-4D97-AF65-F5344CB8AC3E}">
        <p14:creationId xmlns:p14="http://schemas.microsoft.com/office/powerpoint/2010/main" val="2468230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exception condition within the</a:t>
            </a:r>
            <a:r>
              <a:rPr lang="en-US" baseline="0" dirty="0" smtClean="0"/>
              <a:t> use case that fails .</a:t>
            </a:r>
            <a:endParaRPr lang="en-IN" dirty="0"/>
          </a:p>
        </p:txBody>
      </p:sp>
      <p:sp>
        <p:nvSpPr>
          <p:cNvPr id="4" name="Slide Number Placeholder 3"/>
          <p:cNvSpPr>
            <a:spLocks noGrp="1"/>
          </p:cNvSpPr>
          <p:nvPr>
            <p:ph type="sldNum" sz="quarter" idx="10"/>
          </p:nvPr>
        </p:nvSpPr>
        <p:spPr/>
        <p:txBody>
          <a:bodyPr/>
          <a:lstStyle/>
          <a:p>
            <a:fld id="{BCC6A1C7-091E-47A6-B2B3-216951797AD3}" type="slidenum">
              <a:rPr lang="en-IN" smtClean="0"/>
              <a:pPr/>
              <a:t>31</a:t>
            </a:fld>
            <a:endParaRPr lang="en-IN"/>
          </a:p>
        </p:txBody>
      </p:sp>
    </p:spTree>
    <p:extLst>
      <p:ext uri="{BB962C8B-B14F-4D97-AF65-F5344CB8AC3E}">
        <p14:creationId xmlns:p14="http://schemas.microsoft.com/office/powerpoint/2010/main" val="252184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C6A1C7-091E-47A6-B2B3-216951797AD3}" type="slidenum">
              <a:rPr lang="en-IN" smtClean="0"/>
              <a:pPr/>
              <a:t>52</a:t>
            </a:fld>
            <a:endParaRPr lang="en-IN"/>
          </a:p>
        </p:txBody>
      </p:sp>
    </p:spTree>
    <p:extLst>
      <p:ext uri="{BB962C8B-B14F-4D97-AF65-F5344CB8AC3E}">
        <p14:creationId xmlns:p14="http://schemas.microsoft.com/office/powerpoint/2010/main" val="4268413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an online stock brokerage system (Figure 8.3) might specialize the general use case make trade into the child use cases trade bonds, trade stocks, and trade option</a:t>
            </a:r>
            <a:endParaRPr lang="en-IN" dirty="0"/>
          </a:p>
        </p:txBody>
      </p:sp>
      <p:sp>
        <p:nvSpPr>
          <p:cNvPr id="4" name="Slide Number Placeholder 3"/>
          <p:cNvSpPr>
            <a:spLocks noGrp="1"/>
          </p:cNvSpPr>
          <p:nvPr>
            <p:ph type="sldNum" sz="quarter" idx="10"/>
          </p:nvPr>
        </p:nvSpPr>
        <p:spPr/>
        <p:txBody>
          <a:bodyPr/>
          <a:lstStyle/>
          <a:p>
            <a:fld id="{BCC6A1C7-091E-47A6-B2B3-216951797AD3}" type="slidenum">
              <a:rPr lang="en-IN" smtClean="0"/>
              <a:pPr/>
              <a:t>59</a:t>
            </a:fld>
            <a:endParaRPr lang="en-IN"/>
          </a:p>
        </p:txBody>
      </p:sp>
    </p:spTree>
    <p:extLst>
      <p:ext uri="{BB962C8B-B14F-4D97-AF65-F5344CB8AC3E}">
        <p14:creationId xmlns:p14="http://schemas.microsoft.com/office/powerpoint/2010/main" val="61146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67F07-BB66-4B85-9A57-043CDC68F1B0}" type="datetime1">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5BFC3-449D-476D-B97B-458E59620B82}" type="datetime1">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63DA23-26A5-4521-B381-FDFCB3B1CC3A}" type="datetime1">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412D3C-97C2-4B15-8900-8C8C184C5D3E}" type="datetime1">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752946-190B-4990-9560-0EC0DFA153CB}" type="datetime1">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3D64BB-6ED2-4DCE-BD83-AC99C16B201F}" type="datetime1">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E70E9-F5AF-4E24-B2E8-DE54AB2EC4CA}" type="datetime1">
              <a:rPr lang="en-US" smtClean="0"/>
              <a:pPr/>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82389D-A14D-4B6C-813F-FEA1955B9F33}" type="datetime1">
              <a:rPr lang="en-US" smtClean="0"/>
              <a:pPr/>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094D7-E3C1-441A-8C9A-250CBC8FA770}" type="datetime1">
              <a:rPr lang="en-US" smtClean="0"/>
              <a:pPr/>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ED0487-0A8C-447C-9527-F9B080BE3A0C}" type="datetime1">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7C970-032A-4FC9-9B04-C43993F22B73}" type="datetime1">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30D28-36B9-403B-9BF6-DF4B2584D907}" type="datetime1">
              <a:rPr lang="en-US" smtClean="0"/>
              <a:pPr/>
              <a:t>12/21/2021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uml-diagrams.org/common-behaviors.html#behavior"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89175"/>
          </a:xfrm>
        </p:spPr>
        <p:txBody>
          <a:bodyPr>
            <a:normAutofit/>
          </a:bodyPr>
          <a:lstStyle/>
          <a:p>
            <a:r>
              <a:rPr lang="en-US" b="1" dirty="0" smtClean="0"/>
              <a:t>Unit 3</a:t>
            </a:r>
            <a:r>
              <a:rPr lang="en-US" dirty="0" smtClean="0"/>
              <a:t/>
            </a:r>
            <a:br>
              <a:rPr lang="en-US" dirty="0" smtClean="0"/>
            </a:br>
            <a:r>
              <a:rPr lang="en-US" dirty="0" smtClean="0"/>
              <a:t/>
            </a:r>
            <a:br>
              <a:rPr lang="en-US" dirty="0" smtClean="0"/>
            </a:br>
            <a:r>
              <a:rPr lang="en-US" b="1" dirty="0" smtClean="0"/>
              <a:t>Interaction Modeling</a:t>
            </a:r>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smtClean="0"/>
              <a:t>7.1.3 Use Case Diagram for Vending Machine</a:t>
            </a:r>
            <a:endParaRPr lang="en-IN" sz="3200" dirty="0"/>
          </a:p>
        </p:txBody>
      </p:sp>
      <p:pic>
        <p:nvPicPr>
          <p:cNvPr id="1026" name="Picture 2"/>
          <p:cNvPicPr>
            <a:picLocks noChangeAspect="1" noChangeArrowheads="1"/>
          </p:cNvPicPr>
          <p:nvPr/>
        </p:nvPicPr>
        <p:blipFill>
          <a:blip r:embed="rId3"/>
          <a:srcRect/>
          <a:stretch>
            <a:fillRect/>
          </a:stretch>
        </p:blipFill>
        <p:spPr bwMode="auto">
          <a:xfrm>
            <a:off x="1371600" y="1322132"/>
            <a:ext cx="5867400" cy="462648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3" name="Rectangle 2"/>
          <p:cNvSpPr/>
          <p:nvPr/>
        </p:nvSpPr>
        <p:spPr>
          <a:xfrm>
            <a:off x="228600" y="5894684"/>
            <a:ext cx="8763000" cy="646331"/>
          </a:xfrm>
          <a:prstGeom prst="rect">
            <a:avLst/>
          </a:prstGeom>
        </p:spPr>
        <p:txBody>
          <a:bodyPr wrap="square">
            <a:spAutoFit/>
          </a:bodyPr>
          <a:lstStyle/>
          <a:p>
            <a:r>
              <a:rPr lang="en-US" dirty="0"/>
              <a:t>In the above figure ,actor repair technician participates in two use cases, the other in one each.</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3562"/>
          </a:xfrm>
        </p:spPr>
        <p:txBody>
          <a:bodyPr>
            <a:normAutofit fontScale="90000"/>
          </a:bodyPr>
          <a:lstStyle/>
          <a:p>
            <a:r>
              <a:rPr lang="en-US" sz="3200" b="1" dirty="0" smtClean="0"/>
              <a:t>Use case description</a:t>
            </a:r>
            <a:r>
              <a:rPr lang="en-US" sz="3200" dirty="0" smtClean="0"/>
              <a:t>.</a:t>
            </a:r>
            <a:endParaRPr lang="en-IN" sz="3200" dirty="0"/>
          </a:p>
        </p:txBody>
      </p:sp>
      <p:sp>
        <p:nvSpPr>
          <p:cNvPr id="3" name="Content Placeholder 2"/>
          <p:cNvSpPr>
            <a:spLocks noGrp="1"/>
          </p:cNvSpPr>
          <p:nvPr>
            <p:ph idx="1"/>
          </p:nvPr>
        </p:nvSpPr>
        <p:spPr>
          <a:xfrm>
            <a:off x="457200" y="838202"/>
            <a:ext cx="8229600" cy="5287962"/>
          </a:xfrm>
        </p:spPr>
        <p:txBody>
          <a:bodyPr>
            <a:normAutofit fontScale="92500" lnSpcReduction="20000"/>
          </a:bodyPr>
          <a:lstStyle/>
          <a:p>
            <a:r>
              <a:rPr lang="en-US" sz="2600" b="1" dirty="0" smtClean="0"/>
              <a:t>Use Case </a:t>
            </a:r>
            <a:r>
              <a:rPr lang="en-US" sz="2600" dirty="0" smtClean="0"/>
              <a:t>:</a:t>
            </a:r>
            <a:r>
              <a:rPr lang="en-US" sz="2000" dirty="0" smtClean="0"/>
              <a:t>Buy a beverage</a:t>
            </a:r>
          </a:p>
          <a:p>
            <a:r>
              <a:rPr lang="en-US" sz="2600" b="1" dirty="0" smtClean="0"/>
              <a:t>Summary</a:t>
            </a:r>
            <a:r>
              <a:rPr lang="en-US" sz="2600" dirty="0" smtClean="0"/>
              <a:t>: </a:t>
            </a:r>
            <a:r>
              <a:rPr lang="en-US" sz="2000" dirty="0" smtClean="0"/>
              <a:t>A vending machine delivers a beverage after customers selects and pays for it.</a:t>
            </a:r>
          </a:p>
          <a:p>
            <a:r>
              <a:rPr lang="en-US" sz="2600" b="1" dirty="0" smtClean="0"/>
              <a:t>Actors</a:t>
            </a:r>
            <a:r>
              <a:rPr lang="en-US" sz="2600" dirty="0" smtClean="0"/>
              <a:t>: </a:t>
            </a:r>
            <a:r>
              <a:rPr lang="en-US" sz="2000" dirty="0" smtClean="0"/>
              <a:t>Customer</a:t>
            </a:r>
          </a:p>
          <a:p>
            <a:r>
              <a:rPr lang="en-US" sz="2600" b="1" dirty="0" smtClean="0"/>
              <a:t>Pre Condition</a:t>
            </a:r>
            <a:r>
              <a:rPr lang="en-US" sz="2600" dirty="0" smtClean="0"/>
              <a:t>: </a:t>
            </a:r>
            <a:r>
              <a:rPr lang="en-US" sz="2000" dirty="0" smtClean="0"/>
              <a:t>The machine is waiting for money to be inserted.</a:t>
            </a:r>
          </a:p>
          <a:p>
            <a:r>
              <a:rPr lang="en-US" sz="2600" b="1" dirty="0" smtClean="0"/>
              <a:t>Description</a:t>
            </a:r>
            <a:r>
              <a:rPr lang="en-US" sz="2600" dirty="0" smtClean="0"/>
              <a:t>: </a:t>
            </a:r>
            <a:r>
              <a:rPr lang="en-US" sz="2100" dirty="0"/>
              <a:t>The machine starts and says “Enter Coins”. A customer inserts coin into the machine. The machine displays the total value of money entered and lights up the button for item to be selected. The customer selects the item . The machine dispenses the item and makes change ,if the cost of the item is less than the money inserted.</a:t>
            </a:r>
          </a:p>
          <a:p>
            <a:r>
              <a:rPr lang="en-US" sz="2600" b="1" dirty="0" smtClean="0"/>
              <a:t>Exceptions:</a:t>
            </a:r>
          </a:p>
          <a:p>
            <a:pPr marL="0" indent="0">
              <a:buNone/>
            </a:pPr>
            <a:r>
              <a:rPr lang="en-US" sz="2000" dirty="0" smtClean="0"/>
              <a:t>        Canceled</a:t>
            </a:r>
          </a:p>
          <a:p>
            <a:pPr marL="0" indent="0">
              <a:buNone/>
            </a:pPr>
            <a:r>
              <a:rPr lang="en-US" sz="2000" dirty="0"/>
              <a:t> </a:t>
            </a:r>
            <a:r>
              <a:rPr lang="en-US" sz="2000" dirty="0" smtClean="0"/>
              <a:t>       Out of stock</a:t>
            </a:r>
          </a:p>
          <a:p>
            <a:pPr marL="0" indent="0">
              <a:buNone/>
            </a:pPr>
            <a:r>
              <a:rPr lang="en-US" sz="2000" dirty="0"/>
              <a:t> </a:t>
            </a:r>
            <a:r>
              <a:rPr lang="en-US" sz="2000" dirty="0" smtClean="0"/>
              <a:t>       Insufficient money</a:t>
            </a:r>
          </a:p>
          <a:p>
            <a:pPr marL="0" indent="0">
              <a:buNone/>
            </a:pPr>
            <a:r>
              <a:rPr lang="en-US" sz="2000" dirty="0"/>
              <a:t> </a:t>
            </a:r>
            <a:r>
              <a:rPr lang="en-US" sz="2000" dirty="0" smtClean="0"/>
              <a:t>       No change</a:t>
            </a:r>
          </a:p>
          <a:p>
            <a:r>
              <a:rPr lang="en-US" sz="2600" b="1" dirty="0" smtClean="0"/>
              <a:t>Post Condition</a:t>
            </a:r>
            <a:r>
              <a:rPr lang="en-US" sz="2600" dirty="0" smtClean="0"/>
              <a:t>: </a:t>
            </a:r>
            <a:r>
              <a:rPr lang="en-US" sz="2000" dirty="0" smtClean="0"/>
              <a:t>The machine is waiting for money to be inserted.</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426092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19"/>
            <a:ext cx="8229600" cy="1143000"/>
          </a:xfrm>
        </p:spPr>
        <p:txBody>
          <a:bodyPr/>
          <a:lstStyle/>
          <a:p>
            <a:r>
              <a:rPr lang="en-US" dirty="0"/>
              <a:t>Use Case </a:t>
            </a:r>
            <a:r>
              <a:rPr lang="en-US" dirty="0" smtClean="0"/>
              <a:t>Diagram for Web Tutorial.</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Content Placeholder 4"/>
          <p:cNvPicPr>
            <a:picLocks noGrp="1" noChangeAspect="1"/>
          </p:cNvPicPr>
          <p:nvPr>
            <p:ph idx="1"/>
          </p:nvPr>
        </p:nvPicPr>
        <p:blipFill>
          <a:blip r:embed="rId2"/>
          <a:stretch>
            <a:fillRect/>
          </a:stretch>
        </p:blipFill>
        <p:spPr>
          <a:xfrm>
            <a:off x="457200" y="1417638"/>
            <a:ext cx="8153399" cy="5135562"/>
          </a:xfrm>
          <a:prstGeom prst="rect">
            <a:avLst/>
          </a:prstGeom>
        </p:spPr>
      </p:pic>
    </p:spTree>
    <p:extLst>
      <p:ext uri="{BB962C8B-B14F-4D97-AF65-F5344CB8AC3E}">
        <p14:creationId xmlns:p14="http://schemas.microsoft.com/office/powerpoint/2010/main" val="2197769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447800" y="914400"/>
            <a:ext cx="6477000" cy="57150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2" name="Rectangle 1"/>
          <p:cNvSpPr/>
          <p:nvPr/>
        </p:nvSpPr>
        <p:spPr>
          <a:xfrm>
            <a:off x="1066800" y="272017"/>
            <a:ext cx="617220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Example: Use case diagram for Bank ATM .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029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10200"/>
          </a:xfrm>
        </p:spPr>
        <p:txBody>
          <a:bodyPr>
            <a:normAutofit lnSpcReduction="10000"/>
          </a:bodyPr>
          <a:lstStyle/>
          <a:p>
            <a:pPr marL="265113" indent="-265113" algn="just">
              <a:buFont typeface="Wingdings" pitchFamily="2" charset="2"/>
              <a:buChar char="§"/>
            </a:pPr>
            <a:r>
              <a:rPr lang="en-US" sz="2400" dirty="0" smtClean="0"/>
              <a:t>Use case identify the functionality of a system and organize it according to the perspective of the users.</a:t>
            </a:r>
          </a:p>
          <a:p>
            <a:pPr marL="265113" indent="-265113" algn="just">
              <a:buFont typeface="Wingdings" pitchFamily="2" charset="2"/>
              <a:buChar char="§"/>
            </a:pPr>
            <a:r>
              <a:rPr lang="en-US" sz="2400" dirty="0" smtClean="0"/>
              <a:t>Some guidelines for constructing Use Case Models are:</a:t>
            </a:r>
          </a:p>
          <a:p>
            <a:pPr marL="811213" indent="-457200" algn="just">
              <a:spcBef>
                <a:spcPts val="1200"/>
              </a:spcBef>
              <a:buFont typeface="+mj-lt"/>
              <a:buAutoNum type="arabicPeriod"/>
            </a:pPr>
            <a:r>
              <a:rPr lang="en-US" sz="2000" b="1" dirty="0" smtClean="0"/>
              <a:t>First determine the system boundaries-</a:t>
            </a:r>
          </a:p>
          <a:p>
            <a:pPr marL="987425" lvl="1" indent="-277813" algn="just">
              <a:spcAft>
                <a:spcPts val="600"/>
              </a:spcAft>
              <a:buBlip>
                <a:blip r:embed="rId2"/>
              </a:buBlip>
            </a:pPr>
            <a:r>
              <a:rPr lang="en-US" sz="1800" dirty="0" smtClean="0"/>
              <a:t>Identify use cases or actors</a:t>
            </a:r>
          </a:p>
          <a:p>
            <a:pPr marL="811213" indent="-457200" algn="just">
              <a:spcBef>
                <a:spcPts val="1200"/>
              </a:spcBef>
              <a:buFont typeface="+mj-lt"/>
              <a:buAutoNum type="arabicPeriod"/>
            </a:pPr>
            <a:r>
              <a:rPr lang="en-US" sz="2000" b="1" dirty="0" smtClean="0"/>
              <a:t>Ensure that actors are focused-</a:t>
            </a:r>
          </a:p>
          <a:p>
            <a:pPr marL="987425" lvl="1" indent="-277813" algn="just">
              <a:spcAft>
                <a:spcPts val="600"/>
              </a:spcAft>
              <a:buBlip>
                <a:blip r:embed="rId2"/>
              </a:buBlip>
            </a:pPr>
            <a:r>
              <a:rPr lang="en-US" sz="1800" dirty="0" smtClean="0"/>
              <a:t>Each actor should have a single, coherent purpose.</a:t>
            </a:r>
          </a:p>
          <a:p>
            <a:pPr marL="987425" lvl="1" indent="-277813" algn="just">
              <a:spcAft>
                <a:spcPts val="600"/>
              </a:spcAft>
              <a:buBlip>
                <a:blip r:embed="rId2"/>
              </a:buBlip>
            </a:pPr>
            <a:r>
              <a:rPr lang="en-US" sz="1800" dirty="0" smtClean="0"/>
              <a:t>Real-world objects embodies multiple purpose may be with separate actors</a:t>
            </a:r>
          </a:p>
          <a:p>
            <a:pPr marL="811213" indent="-457200" algn="just">
              <a:spcBef>
                <a:spcPts val="1200"/>
              </a:spcBef>
              <a:spcAft>
                <a:spcPts val="600"/>
              </a:spcAft>
              <a:buFont typeface="+mj-lt"/>
              <a:buAutoNum type="arabicPeriod"/>
            </a:pPr>
            <a:r>
              <a:rPr lang="en-US" sz="2000" b="1" dirty="0" smtClean="0"/>
              <a:t>Each use case must provide value to users-</a:t>
            </a:r>
          </a:p>
          <a:p>
            <a:pPr marL="811213" indent="-457200" algn="just">
              <a:spcBef>
                <a:spcPts val="1200"/>
              </a:spcBef>
              <a:spcAft>
                <a:spcPts val="600"/>
              </a:spcAft>
              <a:buFont typeface="+mj-lt"/>
              <a:buAutoNum type="arabicPeriod"/>
            </a:pPr>
            <a:r>
              <a:rPr lang="en-US" sz="2000" b="1" dirty="0" smtClean="0"/>
              <a:t>Relate use cases and actors-</a:t>
            </a:r>
          </a:p>
          <a:p>
            <a:pPr marL="811213" indent="-457200" algn="just">
              <a:spcBef>
                <a:spcPts val="1200"/>
              </a:spcBef>
              <a:spcAft>
                <a:spcPts val="600"/>
              </a:spcAft>
              <a:buFont typeface="+mj-lt"/>
              <a:buAutoNum type="arabicPeriod"/>
            </a:pPr>
            <a:r>
              <a:rPr lang="en-US" sz="2000" b="1" dirty="0" smtClean="0"/>
              <a:t>Remember that use cases are informal-</a:t>
            </a:r>
          </a:p>
          <a:p>
            <a:pPr marL="811213" indent="-457200" algn="just">
              <a:spcBef>
                <a:spcPts val="1200"/>
              </a:spcBef>
              <a:spcAft>
                <a:spcPts val="600"/>
              </a:spcAft>
              <a:buFont typeface="+mj-lt"/>
              <a:buAutoNum type="arabicPeriod"/>
            </a:pPr>
            <a:r>
              <a:rPr lang="en-US" sz="2000" b="1" dirty="0" smtClean="0"/>
              <a:t>Use cases can be structured-</a:t>
            </a:r>
          </a:p>
          <a:p>
            <a:pPr>
              <a:buNone/>
            </a:pPr>
            <a:endParaRPr lang="en-IN" dirty="0"/>
          </a:p>
        </p:txBody>
      </p:sp>
      <p:sp>
        <p:nvSpPr>
          <p:cNvPr id="4" name="Title 1"/>
          <p:cNvSpPr>
            <a:spLocks noGrp="1"/>
          </p:cNvSpPr>
          <p:nvPr>
            <p:ph type="title"/>
          </p:nvPr>
        </p:nvSpPr>
        <p:spPr>
          <a:xfrm>
            <a:off x="457200" y="274638"/>
            <a:ext cx="8229600" cy="639762"/>
          </a:xfrm>
        </p:spPr>
        <p:txBody>
          <a:bodyPr>
            <a:normAutofit/>
          </a:bodyPr>
          <a:lstStyle/>
          <a:p>
            <a:pPr algn="l"/>
            <a:r>
              <a:rPr lang="en-US" sz="3200" dirty="0" smtClean="0"/>
              <a:t>7.1.4  Guidelines for Use Case Models</a:t>
            </a:r>
            <a:endParaRPr lang="en-IN" sz="3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pPr marL="0" indent="0">
              <a:buNone/>
            </a:pPr>
            <a:r>
              <a:rPr lang="en-US" dirty="0"/>
              <a:t>1 (a) Consider a physical bookstore, such as in a shopping mall</a:t>
            </a:r>
            <a:r>
              <a:rPr lang="en-US" dirty="0" smtClean="0"/>
              <a:t>:</a:t>
            </a:r>
          </a:p>
          <a:p>
            <a:pPr marL="0" indent="0">
              <a:buNone/>
            </a:pPr>
            <a:r>
              <a:rPr lang="en-US" dirty="0" smtClean="0"/>
              <a:t> </a:t>
            </a:r>
            <a:r>
              <a:rPr lang="en-US" dirty="0" err="1"/>
              <a:t>i</a:t>
            </a:r>
            <a:r>
              <a:rPr lang="en-US" dirty="0"/>
              <a:t>) List three actors that are involved in the design of a checkout system. Explain the relevance of each actor. </a:t>
            </a:r>
            <a:endParaRPr lang="en-US" dirty="0" smtClean="0"/>
          </a:p>
          <a:p>
            <a:pPr marL="0" indent="0">
              <a:buNone/>
            </a:pPr>
            <a:r>
              <a:rPr lang="en-US" dirty="0" smtClean="0"/>
              <a:t>ii</a:t>
            </a:r>
            <a:r>
              <a:rPr lang="en-US" dirty="0"/>
              <a:t>) One use case is the purchase of items. List another use case at a comparable level of abstraction. Summarize purpose of each use case with a sentence</a:t>
            </a:r>
            <a:r>
              <a:rPr lang="en-US" dirty="0" smtClean="0"/>
              <a:t>.</a:t>
            </a:r>
          </a:p>
          <a:p>
            <a:pPr marL="0" indent="0">
              <a:buNone/>
            </a:pPr>
            <a:r>
              <a:rPr lang="en-US" dirty="0" smtClean="0"/>
              <a:t> </a:t>
            </a:r>
            <a:r>
              <a:rPr lang="en-US" dirty="0"/>
              <a:t>iii) Prepare use case diagram for a physical bookstore checkout system.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757694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57200" y="304800"/>
            <a:ext cx="7772400" cy="62484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110503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4953000"/>
          </a:xfrm>
        </p:spPr>
        <p:txBody>
          <a:bodyPr/>
          <a:lstStyle/>
          <a:p>
            <a:pPr marL="0" indent="0">
              <a:buNone/>
            </a:pPr>
            <a:r>
              <a:rPr lang="en-US" dirty="0"/>
              <a:t>7 (a) For an ATM example: </a:t>
            </a:r>
            <a:endParaRPr lang="en-US" dirty="0" smtClean="0"/>
          </a:p>
          <a:p>
            <a:pPr marL="0" indent="0">
              <a:buNone/>
            </a:pPr>
            <a:r>
              <a:rPr lang="en-US" dirty="0" smtClean="0"/>
              <a:t>1</a:t>
            </a:r>
            <a:r>
              <a:rPr lang="en-US" dirty="0"/>
              <a:t>. Analyze the different use cases by designing a use case diagram</a:t>
            </a:r>
            <a:r>
              <a:rPr lang="en-US" dirty="0" smtClean="0"/>
              <a:t>.</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Picture 4"/>
          <p:cNvPicPr>
            <a:picLocks noChangeAspect="1"/>
          </p:cNvPicPr>
          <p:nvPr/>
        </p:nvPicPr>
        <p:blipFill>
          <a:blip r:embed="rId2"/>
          <a:stretch>
            <a:fillRect/>
          </a:stretch>
        </p:blipFill>
        <p:spPr>
          <a:xfrm>
            <a:off x="1752600" y="3200399"/>
            <a:ext cx="5181600" cy="3352801"/>
          </a:xfrm>
          <a:prstGeom prst="rect">
            <a:avLst/>
          </a:prstGeom>
        </p:spPr>
      </p:pic>
    </p:spTree>
    <p:extLst>
      <p:ext uri="{BB962C8B-B14F-4D97-AF65-F5344CB8AC3E}">
        <p14:creationId xmlns:p14="http://schemas.microsoft.com/office/powerpoint/2010/main" val="1103821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smtClean="0"/>
              <a:t>2.Process </a:t>
            </a:r>
            <a:r>
              <a:rPr lang="en-US" dirty="0"/>
              <a:t>transaction Scenario </a:t>
            </a:r>
            <a:br>
              <a:rPr lang="en-US" dirty="0"/>
            </a:br>
            <a:endParaRPr lang="en-IN" dirty="0"/>
          </a:p>
        </p:txBody>
      </p:sp>
      <p:sp>
        <p:nvSpPr>
          <p:cNvPr id="3" name="Content Placeholder 2"/>
          <p:cNvSpPr>
            <a:spLocks noGrp="1"/>
          </p:cNvSpPr>
          <p:nvPr>
            <p:ph idx="1"/>
          </p:nvPr>
        </p:nvSpPr>
        <p:spPr>
          <a:xfrm>
            <a:off x="457200" y="1524000"/>
            <a:ext cx="8229600" cy="4602163"/>
          </a:xfrm>
        </p:spPr>
        <p:txBody>
          <a:bodyPr>
            <a:normAutofit fontScale="85000" lnSpcReduction="20000"/>
          </a:bodyPr>
          <a:lstStyle/>
          <a:p>
            <a:r>
              <a:rPr lang="en-US" dirty="0" smtClean="0"/>
              <a:t>ATM </a:t>
            </a:r>
            <a:r>
              <a:rPr lang="en-US" dirty="0"/>
              <a:t>displays a menu of accounts and commands. User selects an account withdrawal. </a:t>
            </a:r>
            <a:endParaRPr lang="en-US" dirty="0" smtClean="0"/>
          </a:p>
          <a:p>
            <a:r>
              <a:rPr lang="en-US" dirty="0" smtClean="0"/>
              <a:t>ATM </a:t>
            </a:r>
            <a:r>
              <a:rPr lang="en-US" dirty="0"/>
              <a:t>asks for the amount of cash</a:t>
            </a:r>
            <a:r>
              <a:rPr lang="en-US" dirty="0" smtClean="0"/>
              <a:t>.</a:t>
            </a:r>
          </a:p>
          <a:p>
            <a:r>
              <a:rPr lang="en-US" dirty="0" smtClean="0"/>
              <a:t> </a:t>
            </a:r>
            <a:r>
              <a:rPr lang="en-US" dirty="0"/>
              <a:t>User enters 10000. </a:t>
            </a:r>
            <a:endParaRPr lang="en-US" dirty="0" smtClean="0"/>
          </a:p>
          <a:p>
            <a:r>
              <a:rPr lang="en-US" dirty="0" smtClean="0"/>
              <a:t>ATM </a:t>
            </a:r>
            <a:r>
              <a:rPr lang="en-US" dirty="0"/>
              <a:t>verifies that the withdrawal satisfies its policy limits</a:t>
            </a:r>
            <a:r>
              <a:rPr lang="en-US" dirty="0" smtClean="0"/>
              <a:t>.</a:t>
            </a:r>
          </a:p>
          <a:p>
            <a:r>
              <a:rPr lang="en-US" dirty="0" smtClean="0"/>
              <a:t> </a:t>
            </a:r>
            <a:r>
              <a:rPr lang="en-US" dirty="0"/>
              <a:t>ATM contacts the consortium and bank and verifies that the account has sufficient funds. </a:t>
            </a:r>
            <a:endParaRPr lang="en-US" dirty="0" smtClean="0"/>
          </a:p>
          <a:p>
            <a:r>
              <a:rPr lang="en-US" dirty="0" smtClean="0"/>
              <a:t>ATM </a:t>
            </a:r>
            <a:r>
              <a:rPr lang="en-US" dirty="0"/>
              <a:t>dispenses the cash and asks the user to take it. </a:t>
            </a:r>
            <a:endParaRPr lang="en-US" dirty="0" smtClean="0"/>
          </a:p>
          <a:p>
            <a:r>
              <a:rPr lang="en-US" dirty="0" smtClean="0"/>
              <a:t>User </a:t>
            </a:r>
            <a:r>
              <a:rPr lang="en-US" dirty="0"/>
              <a:t>takes the cash</a:t>
            </a:r>
            <a:r>
              <a:rPr lang="en-US" dirty="0" smtClean="0"/>
              <a:t>.</a:t>
            </a:r>
          </a:p>
          <a:p>
            <a:r>
              <a:rPr lang="en-US" dirty="0" smtClean="0"/>
              <a:t> </a:t>
            </a:r>
            <a:r>
              <a:rPr lang="en-US" dirty="0"/>
              <a:t>ATM displays a menu of accounts and commands.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187888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600" dirty="0" smtClean="0"/>
              <a:t/>
            </a:r>
            <a:br>
              <a:rPr lang="en-US" sz="3600" dirty="0" smtClean="0"/>
            </a:br>
            <a:r>
              <a:rPr lang="en-US" sz="3600" dirty="0" smtClean="0"/>
              <a:t>3.Bring </a:t>
            </a:r>
            <a:r>
              <a:rPr lang="en-US" sz="3600" dirty="0"/>
              <a:t>out initial and final events for each of the use cases.</a:t>
            </a:r>
            <a:r>
              <a:rPr lang="en-IN" dirty="0"/>
              <a:t/>
            </a:r>
            <a:br>
              <a:rPr lang="en-IN" dirty="0"/>
            </a:br>
            <a:endParaRPr lang="en-IN" dirty="0"/>
          </a:p>
        </p:txBody>
      </p:sp>
      <p:sp>
        <p:nvSpPr>
          <p:cNvPr id="3" name="Content Placeholder 2"/>
          <p:cNvSpPr>
            <a:spLocks noGrp="1"/>
          </p:cNvSpPr>
          <p:nvPr>
            <p:ph idx="1"/>
          </p:nvPr>
        </p:nvSpPr>
        <p:spPr>
          <a:xfrm>
            <a:off x="228600" y="1142999"/>
            <a:ext cx="8610600" cy="5578475"/>
          </a:xfrm>
        </p:spPr>
        <p:txBody>
          <a:bodyPr>
            <a:normAutofit fontScale="70000" lnSpcReduction="20000"/>
          </a:bodyPr>
          <a:lstStyle/>
          <a:p>
            <a:pPr marL="0" indent="0">
              <a:buNone/>
            </a:pPr>
            <a:r>
              <a:rPr lang="en-US" dirty="0"/>
              <a:t>4. Find initial and final events ATM example </a:t>
            </a:r>
            <a:endParaRPr lang="en-US" dirty="0" smtClean="0"/>
          </a:p>
          <a:p>
            <a:r>
              <a:rPr lang="en-US" b="1" dirty="0" smtClean="0"/>
              <a:t>Initial </a:t>
            </a:r>
            <a:r>
              <a:rPr lang="en-US" b="1" dirty="0"/>
              <a:t>session </a:t>
            </a:r>
            <a:endParaRPr lang="en-US" b="1" dirty="0" smtClean="0"/>
          </a:p>
          <a:p>
            <a:pPr marL="0" indent="0">
              <a:buNone/>
            </a:pPr>
            <a:r>
              <a:rPr lang="en-US" b="1" dirty="0"/>
              <a:t>	</a:t>
            </a:r>
            <a:r>
              <a:rPr lang="en-US" sz="3100" dirty="0"/>
              <a:t>– Initial event :The customer’s insertion of a cash card.</a:t>
            </a:r>
          </a:p>
          <a:p>
            <a:pPr marL="0" indent="0">
              <a:buNone/>
            </a:pPr>
            <a:r>
              <a:rPr lang="en-US" sz="3100" dirty="0"/>
              <a:t>	 – final event: The system keeps the cash card, or The system returns the cash card. </a:t>
            </a:r>
          </a:p>
          <a:p>
            <a:r>
              <a:rPr lang="en-US" b="1" dirty="0" smtClean="0"/>
              <a:t>Query </a:t>
            </a:r>
            <a:r>
              <a:rPr lang="en-US" b="1" dirty="0"/>
              <a:t>account </a:t>
            </a:r>
            <a:endParaRPr lang="en-US" b="1" dirty="0" smtClean="0"/>
          </a:p>
          <a:p>
            <a:pPr marL="0" indent="0">
              <a:buNone/>
            </a:pPr>
            <a:r>
              <a:rPr lang="en-US" dirty="0" smtClean="0"/>
              <a:t>	– </a:t>
            </a:r>
            <a:r>
              <a:rPr lang="en-US" dirty="0"/>
              <a:t>Initial </a:t>
            </a:r>
            <a:r>
              <a:rPr lang="en-US" dirty="0" smtClean="0"/>
              <a:t>event : </a:t>
            </a:r>
            <a:r>
              <a:rPr lang="en-US" dirty="0"/>
              <a:t>A customer’s request for account data. </a:t>
            </a:r>
            <a:endParaRPr lang="en-US" dirty="0" smtClean="0"/>
          </a:p>
          <a:p>
            <a:pPr marL="0" indent="0">
              <a:buNone/>
            </a:pPr>
            <a:r>
              <a:rPr lang="en-US" dirty="0" smtClean="0"/>
              <a:t>	– </a:t>
            </a:r>
            <a:r>
              <a:rPr lang="en-US" dirty="0"/>
              <a:t>final </a:t>
            </a:r>
            <a:r>
              <a:rPr lang="en-US" dirty="0" smtClean="0"/>
              <a:t>event: </a:t>
            </a:r>
            <a:r>
              <a:rPr lang="en-US" dirty="0"/>
              <a:t>The system’s delivery of account data to the customer</a:t>
            </a:r>
            <a:r>
              <a:rPr lang="en-US" dirty="0" smtClean="0"/>
              <a:t>.</a:t>
            </a:r>
          </a:p>
          <a:p>
            <a:r>
              <a:rPr lang="en-US" b="1" dirty="0" smtClean="0"/>
              <a:t>Process </a:t>
            </a:r>
            <a:r>
              <a:rPr lang="en-US" b="1" dirty="0"/>
              <a:t>transaction </a:t>
            </a:r>
            <a:endParaRPr lang="en-US" b="1" dirty="0" smtClean="0"/>
          </a:p>
          <a:p>
            <a:pPr marL="0" indent="0">
              <a:buNone/>
            </a:pPr>
            <a:r>
              <a:rPr lang="en-US" dirty="0" smtClean="0"/>
              <a:t>	– </a:t>
            </a:r>
            <a:r>
              <a:rPr lang="en-US" dirty="0"/>
              <a:t>Initial event The customer’s initiation of a transaction. </a:t>
            </a:r>
            <a:endParaRPr lang="en-US" dirty="0" smtClean="0"/>
          </a:p>
          <a:p>
            <a:pPr marL="0" indent="0">
              <a:buNone/>
            </a:pPr>
            <a:r>
              <a:rPr lang="en-US" dirty="0" smtClean="0"/>
              <a:t>	– </a:t>
            </a:r>
            <a:r>
              <a:rPr lang="en-US" dirty="0"/>
              <a:t>final event Committing or Aborting the transaction ATM </a:t>
            </a:r>
            <a:r>
              <a:rPr lang="en-US" dirty="0" smtClean="0"/>
              <a:t>example</a:t>
            </a:r>
          </a:p>
          <a:p>
            <a:r>
              <a:rPr lang="en-US" b="1" dirty="0" smtClean="0"/>
              <a:t>Transmit </a:t>
            </a:r>
            <a:r>
              <a:rPr lang="en-US" b="1" dirty="0"/>
              <a:t>data </a:t>
            </a:r>
            <a:endParaRPr lang="en-US" b="1" dirty="0" smtClean="0"/>
          </a:p>
          <a:p>
            <a:pPr marL="0" indent="0">
              <a:buNone/>
            </a:pPr>
            <a:r>
              <a:rPr lang="en-US" dirty="0" smtClean="0"/>
              <a:t>	– </a:t>
            </a:r>
            <a:r>
              <a:rPr lang="en-US" dirty="0"/>
              <a:t>Initial event Triggered by a customer’s request for account data, </a:t>
            </a:r>
            <a:r>
              <a:rPr lang="en-US" dirty="0" smtClean="0"/>
              <a:t>  or     Recovery </a:t>
            </a:r>
            <a:r>
              <a:rPr lang="en-US" dirty="0"/>
              <a:t>from a network, power, or another kind of failure. </a:t>
            </a:r>
            <a:endParaRPr lang="en-US" dirty="0" smtClean="0"/>
          </a:p>
          <a:p>
            <a:pPr marL="0" indent="0">
              <a:buNone/>
            </a:pPr>
            <a:r>
              <a:rPr lang="en-US" dirty="0" smtClean="0"/>
              <a:t>	– </a:t>
            </a:r>
            <a:r>
              <a:rPr lang="en-US" dirty="0"/>
              <a:t>final event Successful transmission of data.</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98806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Unit </a:t>
            </a:r>
            <a:r>
              <a:rPr lang="en-US" b="1" dirty="0" smtClean="0"/>
              <a:t>3			</a:t>
            </a:r>
            <a:r>
              <a:rPr lang="en-IN" b="1" dirty="0"/>
              <a:t> </a:t>
            </a:r>
            <a:r>
              <a:rPr lang="en-IN" b="1" dirty="0" smtClean="0"/>
              <a:t>           7 </a:t>
            </a:r>
            <a:r>
              <a:rPr lang="en-IN" b="1" dirty="0"/>
              <a:t>Hours</a:t>
            </a:r>
            <a:endParaRPr lang="en-IN" dirty="0"/>
          </a:p>
        </p:txBody>
      </p:sp>
      <p:sp>
        <p:nvSpPr>
          <p:cNvPr id="3" name="Content Placeholder 2"/>
          <p:cNvSpPr>
            <a:spLocks noGrp="1"/>
          </p:cNvSpPr>
          <p:nvPr>
            <p:ph idx="1"/>
          </p:nvPr>
        </p:nvSpPr>
        <p:spPr/>
        <p:txBody>
          <a:bodyPr/>
          <a:lstStyle/>
          <a:p>
            <a:r>
              <a:rPr lang="en-IN" b="1" dirty="0"/>
              <a:t>Interaction </a:t>
            </a:r>
            <a:r>
              <a:rPr lang="en-IN" b="1" dirty="0" smtClean="0"/>
              <a:t>Modeling:  </a:t>
            </a:r>
            <a:r>
              <a:rPr lang="en-IN" dirty="0" smtClean="0"/>
              <a:t>Interaction </a:t>
            </a:r>
            <a:r>
              <a:rPr lang="en-IN" dirty="0"/>
              <a:t>Modeling: Use case models; Sequence models; Activity models</a:t>
            </a:r>
            <a:r>
              <a:rPr lang="en-IN" dirty="0" smtClean="0"/>
              <a:t>.</a:t>
            </a:r>
          </a:p>
          <a:p>
            <a:r>
              <a:rPr lang="en-IN" b="1" dirty="0"/>
              <a:t>Advanced interaction Modeling</a:t>
            </a:r>
            <a:r>
              <a:rPr lang="en-IN" dirty="0"/>
              <a:t>:</a:t>
            </a:r>
            <a:r>
              <a:rPr lang="en-IN" dirty="0" smtClean="0"/>
              <a:t> </a:t>
            </a:r>
            <a:r>
              <a:rPr lang="en-IN" dirty="0"/>
              <a:t>Use case relationships; Procedural sequence models; Special constructs for activity models.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28666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46470"/>
            <a:ext cx="8229600" cy="1711130"/>
          </a:xfrm>
        </p:spPr>
        <p:txBody>
          <a:bodyPr>
            <a:normAutofit/>
          </a:bodyPr>
          <a:lstStyle/>
          <a:p>
            <a:pPr marL="265113" indent="-265113" algn="just">
              <a:buNone/>
            </a:pPr>
            <a:r>
              <a:rPr lang="en-US" sz="2400" b="1" dirty="0" smtClean="0"/>
              <a:t>7.2.1 Scenarios:</a:t>
            </a:r>
          </a:p>
          <a:p>
            <a:pPr marL="265113" indent="-265113" algn="just">
              <a:buNone/>
            </a:pPr>
            <a:r>
              <a:rPr lang="en-US" sz="2200" dirty="0" smtClean="0"/>
              <a:t>Def: “A scenario is a sequence of events that occurs during one particular execution of a system, such as for a use case”.</a:t>
            </a:r>
          </a:p>
          <a:p>
            <a:pPr marL="265113" indent="-265113" algn="just">
              <a:buNone/>
            </a:pPr>
            <a:r>
              <a:rPr lang="en-US" sz="2200" dirty="0" smtClean="0"/>
              <a:t>A scenario can be displayed as a list of text statements as shown below</a:t>
            </a:r>
          </a:p>
          <a:p>
            <a:pPr>
              <a:buNone/>
            </a:pPr>
            <a:endParaRPr lang="en-IN" dirty="0"/>
          </a:p>
        </p:txBody>
      </p:sp>
      <p:sp>
        <p:nvSpPr>
          <p:cNvPr id="4" name="Title 1"/>
          <p:cNvSpPr>
            <a:spLocks noGrp="1"/>
          </p:cNvSpPr>
          <p:nvPr>
            <p:ph type="title"/>
          </p:nvPr>
        </p:nvSpPr>
        <p:spPr>
          <a:xfrm>
            <a:off x="457200" y="274638"/>
            <a:ext cx="8229600" cy="639762"/>
          </a:xfrm>
        </p:spPr>
        <p:txBody>
          <a:bodyPr>
            <a:normAutofit/>
          </a:bodyPr>
          <a:lstStyle/>
          <a:p>
            <a:pPr algn="l"/>
            <a:r>
              <a:rPr lang="en-US" sz="3200" dirty="0" smtClean="0"/>
              <a:t>7.2  Sequence Models</a:t>
            </a:r>
            <a:endParaRPr lang="en-IN" sz="3200" dirty="0"/>
          </a:p>
        </p:txBody>
      </p:sp>
      <p:pic>
        <p:nvPicPr>
          <p:cNvPr id="2050" name="Picture 2"/>
          <p:cNvPicPr>
            <a:picLocks noChangeAspect="1" noChangeArrowheads="1"/>
          </p:cNvPicPr>
          <p:nvPr/>
        </p:nvPicPr>
        <p:blipFill>
          <a:blip r:embed="rId3"/>
          <a:srcRect/>
          <a:stretch>
            <a:fillRect/>
          </a:stretch>
        </p:blipFill>
        <p:spPr bwMode="auto">
          <a:xfrm>
            <a:off x="678873" y="4191000"/>
            <a:ext cx="7524624" cy="2362200"/>
          </a:xfrm>
          <a:prstGeom prst="rect">
            <a:avLst/>
          </a:prstGeom>
          <a:noFill/>
          <a:ln w="3175">
            <a:solidFill>
              <a:schemeClr val="tx1"/>
            </a:solidFill>
            <a:miter lim="800000"/>
            <a:headEnd/>
            <a:tailEnd/>
          </a:ln>
          <a:effectLst/>
        </p:spPr>
      </p:pic>
      <p:sp>
        <p:nvSpPr>
          <p:cNvPr id="5" name="Rectangle 4"/>
          <p:cNvSpPr/>
          <p:nvPr/>
        </p:nvSpPr>
        <p:spPr>
          <a:xfrm>
            <a:off x="678873" y="3799782"/>
            <a:ext cx="3429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tx1"/>
                </a:solidFill>
              </a:rPr>
              <a:t>Withdraw money from ATM</a:t>
            </a:r>
            <a:endParaRPr lang="en-IN" sz="2200"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2" name="Rectangle 1"/>
          <p:cNvSpPr/>
          <p:nvPr/>
        </p:nvSpPr>
        <p:spPr>
          <a:xfrm>
            <a:off x="152400" y="968770"/>
            <a:ext cx="8763000" cy="1015663"/>
          </a:xfrm>
          <a:prstGeom prst="rect">
            <a:avLst/>
          </a:prstGeom>
        </p:spPr>
        <p:txBody>
          <a:bodyPr wrap="square">
            <a:spAutoFit/>
          </a:bodyPr>
          <a:lstStyle/>
          <a:p>
            <a:r>
              <a:rPr lang="en-US" sz="2000" dirty="0"/>
              <a:t>Sequence models elaborates the themes of use cases</a:t>
            </a:r>
            <a:r>
              <a:rPr lang="en-US" sz="2000" dirty="0" smtClean="0"/>
              <a:t>.</a:t>
            </a:r>
          </a:p>
          <a:p>
            <a:r>
              <a:rPr lang="en-US" sz="2000" dirty="0" smtClean="0"/>
              <a:t> There </a:t>
            </a:r>
            <a:r>
              <a:rPr lang="en-US" sz="2000" dirty="0"/>
              <a:t>are two kinds of  sequence models</a:t>
            </a:r>
            <a:r>
              <a:rPr lang="en-US" sz="2000" dirty="0" smtClean="0"/>
              <a:t>:  </a:t>
            </a:r>
            <a:r>
              <a:rPr lang="en-US" sz="2000" b="1" dirty="0"/>
              <a:t>Scenarios</a:t>
            </a:r>
            <a:r>
              <a:rPr lang="en-US" sz="2000" dirty="0"/>
              <a:t> and more structured format called </a:t>
            </a:r>
            <a:r>
              <a:rPr lang="en-US" sz="2000" dirty="0" smtClean="0"/>
              <a:t>   </a:t>
            </a:r>
            <a:r>
              <a:rPr lang="en-US" sz="2000" b="1" dirty="0" smtClean="0"/>
              <a:t>Sequence </a:t>
            </a:r>
            <a:r>
              <a:rPr lang="en-US" sz="2000" b="1" dirty="0"/>
              <a:t>diagrams</a:t>
            </a:r>
            <a:r>
              <a:rPr lang="en-US" sz="2000" dirty="0"/>
              <a:t>.</a:t>
            </a:r>
            <a:endParaRPr lang="en-IN"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199"/>
            <a:ext cx="8229600" cy="768152"/>
          </a:xfrm>
        </p:spPr>
        <p:txBody>
          <a:bodyPr>
            <a:normAutofit fontScale="90000"/>
          </a:bodyPr>
          <a:lstStyle/>
          <a:p>
            <a:pPr algn="l"/>
            <a:r>
              <a:rPr lang="en-US" sz="3200" dirty="0" smtClean="0"/>
              <a:t/>
            </a:r>
            <a:br>
              <a:rPr lang="en-US" sz="3200" dirty="0" smtClean="0"/>
            </a:br>
            <a:r>
              <a:rPr lang="en-US" sz="3200" dirty="0" smtClean="0"/>
              <a:t>7.2  </a:t>
            </a:r>
            <a:r>
              <a:rPr lang="en-US" sz="3200" dirty="0"/>
              <a:t>Sequence </a:t>
            </a:r>
            <a:r>
              <a:rPr lang="en-US" sz="3200" dirty="0" smtClean="0"/>
              <a:t>Models:</a:t>
            </a:r>
            <a:r>
              <a:rPr lang="en-US" sz="3200" b="1" dirty="0"/>
              <a:t> Scenarios</a:t>
            </a:r>
            <a:r>
              <a:rPr lang="en-IN" sz="3200" dirty="0"/>
              <a:t/>
            </a:r>
            <a:br>
              <a:rPr lang="en-IN" sz="3200" dirty="0"/>
            </a:br>
            <a:endParaRPr lang="en-IN" sz="3200" dirty="0"/>
          </a:p>
        </p:txBody>
      </p:sp>
      <p:pic>
        <p:nvPicPr>
          <p:cNvPr id="5" name="Content Placeholder 4"/>
          <p:cNvPicPr>
            <a:picLocks noGrp="1" noChangeAspect="1"/>
          </p:cNvPicPr>
          <p:nvPr>
            <p:ph idx="1"/>
          </p:nvPr>
        </p:nvPicPr>
        <p:blipFill>
          <a:blip r:embed="rId3"/>
          <a:stretch>
            <a:fillRect/>
          </a:stretch>
        </p:blipFill>
        <p:spPr>
          <a:xfrm>
            <a:off x="385915" y="1489156"/>
            <a:ext cx="8229599" cy="3376613"/>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6" name="Rectangle 5"/>
          <p:cNvSpPr/>
          <p:nvPr/>
        </p:nvSpPr>
        <p:spPr>
          <a:xfrm>
            <a:off x="380999" y="4991895"/>
            <a:ext cx="8305800" cy="1477328"/>
          </a:xfrm>
          <a:prstGeom prst="rect">
            <a:avLst/>
          </a:prstGeom>
        </p:spPr>
        <p:txBody>
          <a:bodyPr wrap="square">
            <a:spAutoFit/>
          </a:bodyPr>
          <a:lstStyle/>
          <a:p>
            <a:r>
              <a:rPr lang="en-US" dirty="0"/>
              <a:t> Figure 7.4 </a:t>
            </a:r>
            <a:r>
              <a:rPr lang="en-US" dirty="0" smtClean="0"/>
              <a:t>illustrates A scenario </a:t>
            </a:r>
            <a:r>
              <a:rPr lang="en-US" dirty="0"/>
              <a:t>can be displayed as a list of text statements. In this example, John Doe logs on with an online stock broker system, places an order for GE stock, and then logs off. Sometime later, after the order is executed, the securities exchange reports the results of the trade to the broker system. John Doe will see the results on the next login, but that is not part of this </a:t>
            </a:r>
            <a:r>
              <a:rPr lang="en-US" dirty="0" smtClean="0"/>
              <a:t>scenario.</a:t>
            </a:r>
            <a:endParaRPr lang="en-IN" dirty="0"/>
          </a:p>
        </p:txBody>
      </p:sp>
      <p:sp>
        <p:nvSpPr>
          <p:cNvPr id="3" name="Rectangle 2"/>
          <p:cNvSpPr/>
          <p:nvPr/>
        </p:nvSpPr>
        <p:spPr>
          <a:xfrm>
            <a:off x="353960" y="716699"/>
            <a:ext cx="9144000" cy="646331"/>
          </a:xfrm>
          <a:prstGeom prst="rect">
            <a:avLst/>
          </a:prstGeom>
        </p:spPr>
        <p:txBody>
          <a:bodyPr wrap="square">
            <a:spAutoFit/>
          </a:bodyPr>
          <a:lstStyle/>
          <a:p>
            <a:pPr marL="285750" indent="-285750">
              <a:buFont typeface="Arial" panose="020B0604020202020204" pitchFamily="34" charset="0"/>
              <a:buChar char="•"/>
            </a:pPr>
            <a:r>
              <a:rPr lang="en-US" dirty="0" smtClean="0"/>
              <a:t>A </a:t>
            </a:r>
            <a:r>
              <a:rPr lang="en-US" dirty="0"/>
              <a:t>scenario contains messages between objects as well as activities performed by objects.</a:t>
            </a:r>
          </a:p>
          <a:p>
            <a:pPr marL="285750" indent="-285750">
              <a:buFont typeface="Arial" panose="020B0604020202020204" pitchFamily="34" charset="0"/>
              <a:buChar char="•"/>
            </a:pPr>
            <a:r>
              <a:rPr lang="en-US" dirty="0"/>
              <a:t>Each message transmits a </a:t>
            </a:r>
            <a:r>
              <a:rPr lang="en-US" dirty="0" smtClean="0"/>
              <a:t>information </a:t>
            </a:r>
            <a:r>
              <a:rPr lang="en-US" dirty="0"/>
              <a:t>from one object to another.</a:t>
            </a:r>
            <a:endParaRPr lang="en-IN" dirty="0"/>
          </a:p>
        </p:txBody>
      </p:sp>
    </p:spTree>
    <p:extLst>
      <p:ext uri="{BB962C8B-B14F-4D97-AF65-F5344CB8AC3E}">
        <p14:creationId xmlns:p14="http://schemas.microsoft.com/office/powerpoint/2010/main" val="615035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dirty="0" smtClean="0"/>
              <a:t>7.6 ) Write </a:t>
            </a:r>
            <a:r>
              <a:rPr lang="en-US" dirty="0"/>
              <a:t>scenarios for the following situations: </a:t>
            </a:r>
            <a:endParaRPr lang="en-US" dirty="0" smtClean="0"/>
          </a:p>
          <a:p>
            <a:pPr marL="0" indent="0">
              <a:buNone/>
            </a:pPr>
            <a:r>
              <a:rPr lang="en-US" dirty="0" smtClean="0"/>
              <a:t>Moving </a:t>
            </a:r>
            <a:r>
              <a:rPr lang="en-US" dirty="0"/>
              <a:t>a bag of corn, a goose and a fox across a river in a boat. Only one thing may be carried in the boat at a time. If the goose is left alone with the corn, the corn will be eaten. If the goose is left alone with the fox, the goose will be eaten. Prepare 2 scenarios, one in which something gets eaten and one in which everything is safely transported across the river.</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110303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517525"/>
          </a:xfrm>
        </p:spPr>
        <p:txBody>
          <a:bodyPr>
            <a:noAutofit/>
          </a:bodyPr>
          <a:lstStyle/>
          <a:p>
            <a:r>
              <a:rPr lang="en-US" sz="2800" b="1" dirty="0" smtClean="0"/>
              <a:t>Solution.</a:t>
            </a:r>
            <a:endParaRPr lang="en-IN" sz="2800" b="1" dirty="0"/>
          </a:p>
        </p:txBody>
      </p:sp>
      <p:sp>
        <p:nvSpPr>
          <p:cNvPr id="3" name="Content Placeholder 2"/>
          <p:cNvSpPr>
            <a:spLocks noGrp="1"/>
          </p:cNvSpPr>
          <p:nvPr>
            <p:ph idx="1"/>
          </p:nvPr>
        </p:nvSpPr>
        <p:spPr>
          <a:xfrm>
            <a:off x="457200" y="533400"/>
            <a:ext cx="8229600" cy="6324600"/>
          </a:xfrm>
        </p:spPr>
        <p:txBody>
          <a:bodyPr>
            <a:normAutofit/>
          </a:bodyPr>
          <a:lstStyle/>
          <a:p>
            <a:pPr marL="0" indent="0">
              <a:buNone/>
            </a:pPr>
            <a:r>
              <a:rPr lang="en-US" sz="2000" dirty="0" smtClean="0"/>
              <a:t>a.) </a:t>
            </a:r>
            <a:r>
              <a:rPr lang="en-US" sz="2000" dirty="0"/>
              <a:t>Assume that everything starts out on the east side </a:t>
            </a:r>
            <a:r>
              <a:rPr lang="en-US" sz="2000" dirty="0" smtClean="0"/>
              <a:t>of river and </a:t>
            </a:r>
            <a:r>
              <a:rPr lang="en-US" sz="2000" dirty="0"/>
              <a:t>is to be moved to the west side. </a:t>
            </a:r>
            <a:endParaRPr lang="en-US" sz="2000" dirty="0" smtClean="0"/>
          </a:p>
          <a:p>
            <a:r>
              <a:rPr lang="en-US" sz="1800" b="1" dirty="0" smtClean="0"/>
              <a:t>A </a:t>
            </a:r>
            <a:r>
              <a:rPr lang="en-US" sz="1800" b="1" dirty="0"/>
              <a:t>scenario in which nothing gets eaten: (Farmer, fox, goose, corn all on W.) </a:t>
            </a:r>
            <a:endParaRPr lang="en-US" sz="1800" b="1" dirty="0" smtClean="0"/>
          </a:p>
          <a:p>
            <a:pPr marL="0" indent="0">
              <a:buNone/>
            </a:pPr>
            <a:r>
              <a:rPr lang="en-US" sz="2000" dirty="0" smtClean="0"/>
              <a:t>Farmer </a:t>
            </a:r>
            <a:r>
              <a:rPr lang="en-US" sz="2000" dirty="0"/>
              <a:t>takes goose to E</a:t>
            </a:r>
            <a:r>
              <a:rPr lang="en-US" sz="2000" dirty="0" smtClean="0"/>
              <a:t>.</a:t>
            </a:r>
          </a:p>
          <a:p>
            <a:pPr marL="0" indent="0">
              <a:buNone/>
            </a:pPr>
            <a:r>
              <a:rPr lang="en-US" sz="2000" dirty="0" smtClean="0"/>
              <a:t>Farmer </a:t>
            </a:r>
            <a:r>
              <a:rPr lang="en-US" sz="2000" dirty="0"/>
              <a:t>returns alone to W</a:t>
            </a:r>
            <a:r>
              <a:rPr lang="en-US" sz="2000" dirty="0" smtClean="0"/>
              <a:t>.</a:t>
            </a:r>
          </a:p>
          <a:p>
            <a:pPr marL="0" indent="0">
              <a:buNone/>
            </a:pPr>
            <a:r>
              <a:rPr lang="en-US" sz="2000" dirty="0"/>
              <a:t>Farmer takes fox to E</a:t>
            </a:r>
            <a:r>
              <a:rPr lang="en-US" sz="2000" dirty="0" smtClean="0"/>
              <a:t>.</a:t>
            </a:r>
          </a:p>
          <a:p>
            <a:pPr marL="0" indent="0">
              <a:buNone/>
            </a:pPr>
            <a:r>
              <a:rPr lang="en-US" sz="2000" dirty="0" smtClean="0"/>
              <a:t> </a:t>
            </a:r>
            <a:r>
              <a:rPr lang="en-US" sz="2000" dirty="0"/>
              <a:t>Farmer takes goose to W. </a:t>
            </a:r>
            <a:endParaRPr lang="en-US" sz="2000" dirty="0" smtClean="0"/>
          </a:p>
          <a:p>
            <a:pPr marL="0" indent="0">
              <a:buNone/>
            </a:pPr>
            <a:r>
              <a:rPr lang="en-US" sz="2000" dirty="0" smtClean="0"/>
              <a:t>Farmer </a:t>
            </a:r>
            <a:r>
              <a:rPr lang="en-US" sz="2000" dirty="0"/>
              <a:t>takes corn to E. </a:t>
            </a:r>
            <a:endParaRPr lang="en-US" sz="2000" dirty="0" smtClean="0"/>
          </a:p>
          <a:p>
            <a:pPr marL="0" indent="0">
              <a:buNone/>
            </a:pPr>
            <a:r>
              <a:rPr lang="en-US" sz="2000" dirty="0" smtClean="0"/>
              <a:t>Farmer </a:t>
            </a:r>
            <a:r>
              <a:rPr lang="en-US" sz="2000" dirty="0"/>
              <a:t>returns alone to W. </a:t>
            </a:r>
            <a:endParaRPr lang="en-US" sz="2000" dirty="0" smtClean="0"/>
          </a:p>
          <a:p>
            <a:pPr marL="0" indent="0">
              <a:buNone/>
            </a:pPr>
            <a:r>
              <a:rPr lang="en-US" sz="2000" dirty="0" smtClean="0"/>
              <a:t>Farmer </a:t>
            </a:r>
            <a:r>
              <a:rPr lang="en-US" sz="2000" dirty="0"/>
              <a:t>takes goose to E. (Farmer, fox, goose, corn all on E</a:t>
            </a:r>
            <a:r>
              <a:rPr lang="en-US" sz="2000" dirty="0" smtClean="0"/>
              <a:t>.)</a:t>
            </a:r>
          </a:p>
          <a:p>
            <a:r>
              <a:rPr lang="en-US" sz="1800" b="1" dirty="0"/>
              <a:t>A scenario in which something gets eaten: (Farmer, fox, goose, corn all on W.) </a:t>
            </a:r>
          </a:p>
          <a:p>
            <a:pPr marL="0" indent="0">
              <a:buNone/>
            </a:pPr>
            <a:r>
              <a:rPr lang="en-US" sz="2000" dirty="0"/>
              <a:t>Farmer takes goose to E.</a:t>
            </a:r>
          </a:p>
          <a:p>
            <a:pPr marL="0" indent="0">
              <a:buNone/>
            </a:pPr>
            <a:r>
              <a:rPr lang="en-US" sz="2000" dirty="0"/>
              <a:t>Farmer returns alone to W. </a:t>
            </a:r>
          </a:p>
          <a:p>
            <a:pPr marL="0" indent="0">
              <a:buNone/>
            </a:pPr>
            <a:r>
              <a:rPr lang="en-US" sz="2000" dirty="0"/>
              <a:t>Farmer takes corn to E. </a:t>
            </a:r>
          </a:p>
          <a:p>
            <a:pPr marL="0" indent="0">
              <a:buNone/>
            </a:pPr>
            <a:r>
              <a:rPr lang="en-US" sz="2000" dirty="0"/>
              <a:t>Farmer returns alone to W. </a:t>
            </a:r>
          </a:p>
          <a:p>
            <a:pPr marL="0" indent="0">
              <a:buNone/>
            </a:pPr>
            <a:r>
              <a:rPr lang="en-US" sz="2000" dirty="0"/>
              <a:t>Goose eats corn.</a:t>
            </a:r>
          </a:p>
          <a:p>
            <a:pPr marL="0" indent="0">
              <a:buNone/>
            </a:pPr>
            <a:r>
              <a:rPr lang="en-US" sz="2000" dirty="0"/>
              <a:t>Farmer takes fox to E. (Farmer, fox, goose on E. Corn is gone.)</a:t>
            </a:r>
            <a:endParaRPr lang="en-IN" sz="2000" dirty="0"/>
          </a:p>
          <a:p>
            <a:pPr marL="0" indent="0">
              <a:buNone/>
            </a:pP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6670127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5" name="Picture 4"/>
          <p:cNvPicPr>
            <a:picLocks noChangeAspect="1"/>
          </p:cNvPicPr>
          <p:nvPr/>
        </p:nvPicPr>
        <p:blipFill>
          <a:blip r:embed="rId2"/>
          <a:stretch>
            <a:fillRect/>
          </a:stretch>
        </p:blipFill>
        <p:spPr>
          <a:xfrm>
            <a:off x="762000" y="1371600"/>
            <a:ext cx="7315200" cy="4984750"/>
          </a:xfrm>
          <a:prstGeom prst="rect">
            <a:avLst/>
          </a:prstGeom>
        </p:spPr>
      </p:pic>
    </p:spTree>
    <p:extLst>
      <p:ext uri="{BB962C8B-B14F-4D97-AF65-F5344CB8AC3E}">
        <p14:creationId xmlns:p14="http://schemas.microsoft.com/office/powerpoint/2010/main" val="318651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lstStyle/>
          <a:p>
            <a:pPr marL="265113" indent="-265113" algn="just">
              <a:buNone/>
            </a:pPr>
            <a:r>
              <a:rPr lang="en-US" sz="2400" dirty="0" smtClean="0"/>
              <a:t>7.2.2 Sequence Diagrams: </a:t>
            </a:r>
          </a:p>
          <a:p>
            <a:pPr marL="265113" indent="-265113" algn="just">
              <a:buNone/>
            </a:pPr>
            <a:r>
              <a:rPr lang="en-US" sz="2200" dirty="0" smtClean="0"/>
              <a:t>Def: “</a:t>
            </a:r>
            <a:r>
              <a:rPr lang="en-US" sz="2200" dirty="0" smtClean="0">
                <a:solidFill>
                  <a:srgbClr val="FF0000"/>
                </a:solidFill>
              </a:rPr>
              <a:t>A Sequence diagram shows the participants in an interaction and the sequence of messages among them</a:t>
            </a:r>
            <a:r>
              <a:rPr lang="en-US" sz="2200" dirty="0" smtClean="0"/>
              <a:t>”.</a:t>
            </a:r>
          </a:p>
          <a:p>
            <a:pPr marL="265113" indent="-265113" algn="just">
              <a:buFont typeface="Wingdings" pitchFamily="2" charset="2"/>
              <a:buChar char="§"/>
            </a:pPr>
            <a:r>
              <a:rPr lang="en-US" sz="2200" dirty="0" smtClean="0"/>
              <a:t>A Sequence diagram shows the interaction of a system with its actor to perform all or part of a use case.</a:t>
            </a:r>
          </a:p>
          <a:p>
            <a:pPr marL="265113" indent="-265113" algn="just">
              <a:buFont typeface="Wingdings" pitchFamily="2" charset="2"/>
              <a:buChar char="§"/>
            </a:pPr>
            <a:r>
              <a:rPr lang="en-US" sz="2400" dirty="0" smtClean="0"/>
              <a:t>Each </a:t>
            </a:r>
            <a:r>
              <a:rPr lang="en-US" sz="2400" b="1" dirty="0" smtClean="0"/>
              <a:t>Actor</a:t>
            </a:r>
            <a:r>
              <a:rPr lang="en-US" sz="2400" dirty="0" smtClean="0"/>
              <a:t> or </a:t>
            </a:r>
            <a:r>
              <a:rPr lang="en-US" sz="2400" b="1" dirty="0" smtClean="0"/>
              <a:t>System</a:t>
            </a:r>
            <a:r>
              <a:rPr lang="en-US" sz="2400" dirty="0" smtClean="0"/>
              <a:t> is represented by </a:t>
            </a:r>
            <a:r>
              <a:rPr lang="en-US" sz="2400" b="1" dirty="0" smtClean="0"/>
              <a:t>Vertical Line called Lifeline </a:t>
            </a:r>
            <a:endParaRPr lang="en-US" sz="2200" dirty="0" smtClean="0"/>
          </a:p>
          <a:p>
            <a:pPr marL="265113" indent="-265113" algn="just">
              <a:buNone/>
            </a:pPr>
            <a:endParaRPr lang="en-US" sz="2200" dirty="0" smtClean="0"/>
          </a:p>
          <a:p>
            <a:pPr marL="265113" indent="-265113" algn="just">
              <a:buNone/>
            </a:pPr>
            <a:r>
              <a:rPr lang="en-US" sz="2200" dirty="0" smtClean="0"/>
              <a:t>Sequence diagrams consists of :</a:t>
            </a:r>
          </a:p>
          <a:p>
            <a:pPr marL="633413" indent="-279400" algn="just">
              <a:buFont typeface="+mj-lt"/>
              <a:buAutoNum type="arabicPeriod"/>
            </a:pPr>
            <a:r>
              <a:rPr lang="en-US" sz="2200" dirty="0" smtClean="0"/>
              <a:t>Active Objects,</a:t>
            </a:r>
          </a:p>
          <a:p>
            <a:pPr marL="633413" indent="-279400" algn="just">
              <a:buFont typeface="+mj-lt"/>
              <a:buAutoNum type="arabicPeriod"/>
            </a:pPr>
            <a:r>
              <a:rPr lang="en-US" sz="2200" dirty="0" smtClean="0"/>
              <a:t>Messages and</a:t>
            </a:r>
          </a:p>
          <a:p>
            <a:pPr marL="633413" indent="-279400" algn="just">
              <a:buFont typeface="+mj-lt"/>
              <a:buAutoNum type="arabicPeriod"/>
            </a:pPr>
            <a:r>
              <a:rPr lang="en-US" sz="2200" dirty="0" smtClean="0"/>
              <a:t>Time</a:t>
            </a:r>
          </a:p>
          <a:p>
            <a:pPr marL="265113" indent="-265113" algn="just">
              <a:buNone/>
            </a:pPr>
            <a:endParaRPr lang="en-US" sz="2200" dirty="0" smtClean="0"/>
          </a:p>
          <a:p>
            <a:pPr marL="265113" indent="-265113" algn="just">
              <a:buNone/>
            </a:pPr>
            <a:endParaRPr lang="en-US" sz="2200" dirty="0" smtClean="0"/>
          </a:p>
          <a:p>
            <a:pPr>
              <a:buNone/>
            </a:pPr>
            <a:endParaRPr lang="en-IN" dirty="0"/>
          </a:p>
        </p:txBody>
      </p:sp>
      <p:sp>
        <p:nvSpPr>
          <p:cNvPr id="4" name="Title 1"/>
          <p:cNvSpPr>
            <a:spLocks noGrp="1"/>
          </p:cNvSpPr>
          <p:nvPr>
            <p:ph type="title"/>
          </p:nvPr>
        </p:nvSpPr>
        <p:spPr>
          <a:xfrm>
            <a:off x="457200" y="274638"/>
            <a:ext cx="8229600" cy="639762"/>
          </a:xfrm>
        </p:spPr>
        <p:txBody>
          <a:bodyPr>
            <a:normAutofit/>
          </a:bodyPr>
          <a:lstStyle/>
          <a:p>
            <a:pPr algn="l"/>
            <a:r>
              <a:rPr lang="en-US" sz="3200" dirty="0" smtClean="0"/>
              <a:t>7.2  Sequence Models</a:t>
            </a:r>
            <a:endParaRPr lang="en-IN"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pic>
        <p:nvPicPr>
          <p:cNvPr id="3074" name="Picture 2"/>
          <p:cNvPicPr>
            <a:picLocks noChangeAspect="1" noChangeArrowheads="1"/>
          </p:cNvPicPr>
          <p:nvPr/>
        </p:nvPicPr>
        <p:blipFill>
          <a:blip r:embed="rId2"/>
          <a:srcRect/>
          <a:stretch>
            <a:fillRect/>
          </a:stretch>
        </p:blipFill>
        <p:spPr bwMode="auto">
          <a:xfrm>
            <a:off x="4572000" y="3649362"/>
            <a:ext cx="4114800" cy="3132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914400"/>
          </a:xfrm>
        </p:spPr>
        <p:txBody>
          <a:bodyPr/>
          <a:lstStyle/>
          <a:p>
            <a:pPr marL="265113" indent="-265113" algn="just">
              <a:buNone/>
            </a:pPr>
            <a:r>
              <a:rPr lang="en-US" sz="2400" dirty="0" smtClean="0"/>
              <a:t>7.2.2 Sequence Diagrams:</a:t>
            </a:r>
          </a:p>
          <a:p>
            <a:pPr marL="265113" indent="-265113" algn="just">
              <a:buNone/>
            </a:pPr>
            <a:r>
              <a:rPr lang="en-US" sz="2400" dirty="0" smtClean="0"/>
              <a:t>  Sequence Diagram – Time and Message </a:t>
            </a:r>
          </a:p>
          <a:p>
            <a:pPr marL="265113" indent="-265113" algn="just">
              <a:buNone/>
            </a:pPr>
            <a:endParaRPr lang="en-US" sz="2200" dirty="0" smtClean="0"/>
          </a:p>
          <a:p>
            <a:pPr marL="265113" indent="-265113" algn="just">
              <a:buNone/>
            </a:pPr>
            <a:endParaRPr lang="en-US" sz="2200" dirty="0" smtClean="0"/>
          </a:p>
          <a:p>
            <a:pPr>
              <a:buNone/>
            </a:pPr>
            <a:endParaRPr lang="en-IN" dirty="0"/>
          </a:p>
        </p:txBody>
      </p:sp>
      <p:sp>
        <p:nvSpPr>
          <p:cNvPr id="4" name="Title 1"/>
          <p:cNvSpPr>
            <a:spLocks noGrp="1"/>
          </p:cNvSpPr>
          <p:nvPr>
            <p:ph type="title"/>
          </p:nvPr>
        </p:nvSpPr>
        <p:spPr>
          <a:xfrm>
            <a:off x="457200" y="274638"/>
            <a:ext cx="8229600" cy="639762"/>
          </a:xfrm>
        </p:spPr>
        <p:txBody>
          <a:bodyPr>
            <a:normAutofit/>
          </a:bodyPr>
          <a:lstStyle/>
          <a:p>
            <a:pPr algn="l"/>
            <a:r>
              <a:rPr lang="en-US" sz="3200" dirty="0" smtClean="0"/>
              <a:t>7.2  Sequence Models</a:t>
            </a:r>
            <a:endParaRPr lang="en-IN"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4098" name="Picture 2"/>
          <p:cNvPicPr>
            <a:picLocks noChangeAspect="1" noChangeArrowheads="1"/>
          </p:cNvPicPr>
          <p:nvPr/>
        </p:nvPicPr>
        <p:blipFill>
          <a:blip r:embed="rId3"/>
          <a:srcRect/>
          <a:stretch>
            <a:fillRect/>
          </a:stretch>
        </p:blipFill>
        <p:spPr bwMode="auto">
          <a:xfrm>
            <a:off x="1447800" y="2353467"/>
            <a:ext cx="6400800" cy="3437733"/>
          </a:xfrm>
          <a:prstGeom prst="rect">
            <a:avLst/>
          </a:prstGeom>
          <a:noFill/>
          <a:ln w="9525">
            <a:noFill/>
            <a:miter lim="800000"/>
            <a:headEnd/>
            <a:tailEnd/>
          </a:ln>
          <a:effectLst/>
        </p:spPr>
      </p:pic>
    </p:spTree>
    <p:extLst>
      <p:ext uri="{BB962C8B-B14F-4D97-AF65-F5344CB8AC3E}">
        <p14:creationId xmlns:p14="http://schemas.microsoft.com/office/powerpoint/2010/main" val="557461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8036"/>
          </a:xfrm>
        </p:spPr>
        <p:txBody>
          <a:bodyPr>
            <a:normAutofit/>
          </a:bodyPr>
          <a:lstStyle/>
          <a:p>
            <a:r>
              <a:rPr lang="en-US" sz="3600" dirty="0"/>
              <a:t>SEQUENCE DIAGRAM</a:t>
            </a:r>
            <a:endParaRPr lang="en-IN" sz="3600" dirty="0"/>
          </a:p>
        </p:txBody>
      </p:sp>
      <p:sp>
        <p:nvSpPr>
          <p:cNvPr id="3" name="Content Placeholder 2"/>
          <p:cNvSpPr>
            <a:spLocks noGrp="1"/>
          </p:cNvSpPr>
          <p:nvPr>
            <p:ph idx="1"/>
          </p:nvPr>
        </p:nvSpPr>
        <p:spPr>
          <a:xfrm>
            <a:off x="304800" y="1082675"/>
            <a:ext cx="8534400" cy="5273676"/>
          </a:xfrm>
        </p:spPr>
        <p:txBody>
          <a:bodyPr>
            <a:noAutofit/>
          </a:bodyPr>
          <a:lstStyle/>
          <a:p>
            <a:pPr algn="just"/>
            <a:r>
              <a:rPr lang="en-US" sz="2400" dirty="0"/>
              <a:t>Figure 7.5 shows a sequence diagram corresponding to the </a:t>
            </a:r>
            <a:r>
              <a:rPr lang="en-US" sz="2400" dirty="0" smtClean="0"/>
              <a:t> </a:t>
            </a:r>
            <a:r>
              <a:rPr lang="en-US" sz="2400" dirty="0"/>
              <a:t>stock broker scenario</a:t>
            </a:r>
            <a:r>
              <a:rPr lang="en-US" sz="2400" dirty="0" smtClean="0"/>
              <a:t>.</a:t>
            </a:r>
          </a:p>
          <a:p>
            <a:pPr algn="just"/>
            <a:r>
              <a:rPr lang="en-US" sz="2400" dirty="0" smtClean="0"/>
              <a:t> </a:t>
            </a:r>
            <a:r>
              <a:rPr lang="en-US" sz="2400" dirty="0"/>
              <a:t>Each </a:t>
            </a:r>
            <a:r>
              <a:rPr lang="en-US" sz="2400" b="1" dirty="0"/>
              <a:t>actor </a:t>
            </a:r>
            <a:r>
              <a:rPr lang="en-US" sz="2400" dirty="0"/>
              <a:t>as well as the </a:t>
            </a:r>
            <a:r>
              <a:rPr lang="en-US" sz="2400" b="1" dirty="0"/>
              <a:t>system</a:t>
            </a:r>
            <a:r>
              <a:rPr lang="en-US" sz="2400" dirty="0"/>
              <a:t> is represented by a </a:t>
            </a:r>
            <a:r>
              <a:rPr lang="en-US" sz="2400" b="1" dirty="0"/>
              <a:t>vertical line </a:t>
            </a:r>
            <a:r>
              <a:rPr lang="en-US" sz="2400" dirty="0"/>
              <a:t>called a</a:t>
            </a:r>
            <a:r>
              <a:rPr lang="en-US" sz="2400" b="1" dirty="0"/>
              <a:t> lifeline </a:t>
            </a:r>
            <a:r>
              <a:rPr lang="en-US" sz="2400" dirty="0"/>
              <a:t>and each </a:t>
            </a:r>
            <a:r>
              <a:rPr lang="en-US" sz="2400" b="1" dirty="0"/>
              <a:t>message by a horizontal arrow </a:t>
            </a:r>
            <a:r>
              <a:rPr lang="en-US" sz="2400" dirty="0"/>
              <a:t>from the sender to the receiver. </a:t>
            </a:r>
            <a:endParaRPr lang="en-US" sz="2400" dirty="0" smtClean="0"/>
          </a:p>
          <a:p>
            <a:pPr algn="just"/>
            <a:r>
              <a:rPr lang="en-US" sz="2400" dirty="0" smtClean="0"/>
              <a:t>Time </a:t>
            </a:r>
            <a:r>
              <a:rPr lang="en-US" sz="2400" dirty="0"/>
              <a:t>proceeds from top to bottom, but the spacing is irrelevant; the diagram shows only the sequence of messages, not their exact timing. (Real-time systems impose time constraints on event sequences, but that requires extra notation.) </a:t>
            </a:r>
            <a:endParaRPr lang="en-US" sz="2400" dirty="0" smtClean="0"/>
          </a:p>
          <a:p>
            <a:pPr algn="just"/>
            <a:r>
              <a:rPr lang="en-US" sz="2400" dirty="0"/>
              <a:t>Each use case requires one or more sequence diagrams to describe its behavior. Each sequence diagram shows a particular behavior sequence of the use case.</a:t>
            </a:r>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19791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SEQUENCE DIAGRAM for a session with online stock broker</a:t>
            </a:r>
            <a:endParaRPr lang="en-IN"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6" name="Picture 5"/>
          <p:cNvPicPr>
            <a:picLocks noChangeAspect="1"/>
          </p:cNvPicPr>
          <p:nvPr/>
        </p:nvPicPr>
        <p:blipFill>
          <a:blip r:embed="rId2"/>
          <a:stretch>
            <a:fillRect/>
          </a:stretch>
        </p:blipFill>
        <p:spPr>
          <a:xfrm>
            <a:off x="457200" y="1567585"/>
            <a:ext cx="7848600" cy="4680815"/>
          </a:xfrm>
          <a:prstGeom prst="rect">
            <a:avLst/>
          </a:prstGeom>
        </p:spPr>
      </p:pic>
    </p:spTree>
    <p:extLst>
      <p:ext uri="{BB962C8B-B14F-4D97-AF65-F5344CB8AC3E}">
        <p14:creationId xmlns:p14="http://schemas.microsoft.com/office/powerpoint/2010/main" val="2180174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Sequence diagram for a stock purchase</a:t>
            </a:r>
            <a:endParaRPr lang="en-IN" sz="3600" dirty="0"/>
          </a:p>
        </p:txBody>
      </p:sp>
      <p:pic>
        <p:nvPicPr>
          <p:cNvPr id="5" name="Content Placeholder 4"/>
          <p:cNvPicPr>
            <a:picLocks noGrp="1" noChangeAspect="1"/>
          </p:cNvPicPr>
          <p:nvPr>
            <p:ph idx="1"/>
          </p:nvPr>
        </p:nvPicPr>
        <p:blipFill>
          <a:blip r:embed="rId2"/>
          <a:stretch>
            <a:fillRect/>
          </a:stretch>
        </p:blipFill>
        <p:spPr>
          <a:xfrm>
            <a:off x="1066800" y="1600200"/>
            <a:ext cx="7010400" cy="46482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827196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modeling</a:t>
            </a:r>
            <a:endParaRPr lang="en-IN"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smtClean="0">
                <a:solidFill>
                  <a:srgbClr val="FF0000"/>
                </a:solidFill>
              </a:rPr>
              <a:t>class model</a:t>
            </a:r>
            <a:r>
              <a:rPr lang="en-US" dirty="0" smtClean="0"/>
              <a:t> describes the object in a system and their relationships</a:t>
            </a:r>
          </a:p>
          <a:p>
            <a:r>
              <a:rPr lang="en-US" dirty="0" smtClean="0"/>
              <a:t>The </a:t>
            </a:r>
            <a:r>
              <a:rPr lang="en-US" dirty="0" smtClean="0">
                <a:solidFill>
                  <a:srgbClr val="FF0000"/>
                </a:solidFill>
              </a:rPr>
              <a:t>state model </a:t>
            </a:r>
            <a:r>
              <a:rPr lang="en-US" dirty="0" smtClean="0"/>
              <a:t>describes the life cycle of the objects</a:t>
            </a:r>
          </a:p>
          <a:p>
            <a:r>
              <a:rPr lang="en-US" dirty="0" smtClean="0">
                <a:solidFill>
                  <a:srgbClr val="FF0000"/>
                </a:solidFill>
              </a:rPr>
              <a:t>The Interaction model</a:t>
            </a:r>
            <a:r>
              <a:rPr lang="en-US" dirty="0" smtClean="0"/>
              <a:t> describes how the objects interact .</a:t>
            </a:r>
          </a:p>
          <a:p>
            <a:r>
              <a:rPr lang="en-US" dirty="0" smtClean="0"/>
              <a:t>The interaction model  starts with Use cases that are then elaborated with sequence  and activity diagrams.</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9191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for stock quote</a:t>
            </a:r>
            <a:endParaRPr lang="en-IN" dirty="0"/>
          </a:p>
        </p:txBody>
      </p:sp>
      <p:pic>
        <p:nvPicPr>
          <p:cNvPr id="5" name="Content Placeholder 4"/>
          <p:cNvPicPr>
            <a:picLocks noGrp="1" noChangeAspect="1"/>
          </p:cNvPicPr>
          <p:nvPr>
            <p:ph idx="1"/>
          </p:nvPr>
        </p:nvPicPr>
        <p:blipFill>
          <a:blip r:embed="rId2"/>
          <a:stretch>
            <a:fillRect/>
          </a:stretch>
        </p:blipFill>
        <p:spPr>
          <a:xfrm>
            <a:off x="914400" y="1600200"/>
            <a:ext cx="6934199" cy="44196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4993555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Sequence diagram for a stock purchase that fails.</a:t>
            </a:r>
            <a:endParaRPr lang="en-IN" sz="2800" dirty="0"/>
          </a:p>
        </p:txBody>
      </p:sp>
      <p:pic>
        <p:nvPicPr>
          <p:cNvPr id="5" name="Content Placeholder 4"/>
          <p:cNvPicPr>
            <a:picLocks noGrp="1" noChangeAspect="1"/>
          </p:cNvPicPr>
          <p:nvPr>
            <p:ph idx="1"/>
          </p:nvPr>
        </p:nvPicPr>
        <p:blipFill>
          <a:blip r:embed="rId3"/>
          <a:stretch>
            <a:fillRect/>
          </a:stretch>
        </p:blipFill>
        <p:spPr>
          <a:xfrm>
            <a:off x="907473" y="1531153"/>
            <a:ext cx="6781800" cy="342900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6" name="Rectangle 5"/>
          <p:cNvSpPr/>
          <p:nvPr/>
        </p:nvSpPr>
        <p:spPr>
          <a:xfrm>
            <a:off x="914400" y="5018252"/>
            <a:ext cx="7696200" cy="923330"/>
          </a:xfrm>
          <a:prstGeom prst="rect">
            <a:avLst/>
          </a:prstGeom>
        </p:spPr>
        <p:txBody>
          <a:bodyPr wrap="square">
            <a:spAutoFit/>
          </a:bodyPr>
          <a:lstStyle/>
          <a:p>
            <a:r>
              <a:rPr lang="en-US" dirty="0"/>
              <a:t>For example, Figure 7.8 shows a variation in which the customer does not have sufficient funds to place the order. In this example, the customer cancels the order</a:t>
            </a:r>
            <a:r>
              <a:rPr lang="en-US" dirty="0" smtClean="0"/>
              <a:t>.</a:t>
            </a:r>
            <a:endParaRPr lang="en-IN" dirty="0"/>
          </a:p>
        </p:txBody>
      </p:sp>
      <p:sp>
        <p:nvSpPr>
          <p:cNvPr id="3" name="Rectangle 2"/>
          <p:cNvSpPr/>
          <p:nvPr/>
        </p:nvSpPr>
        <p:spPr>
          <a:xfrm>
            <a:off x="762000" y="1346487"/>
            <a:ext cx="7467600" cy="369332"/>
          </a:xfrm>
          <a:prstGeom prst="rect">
            <a:avLst/>
          </a:prstGeom>
        </p:spPr>
        <p:txBody>
          <a:bodyPr wrap="square">
            <a:spAutoFit/>
          </a:bodyPr>
          <a:lstStyle/>
          <a:p>
            <a:r>
              <a:rPr lang="en-US" dirty="0"/>
              <a:t>An exception condition within the use case that fails .</a:t>
            </a:r>
            <a:endParaRPr lang="en-IN" dirty="0"/>
          </a:p>
        </p:txBody>
      </p:sp>
    </p:spTree>
    <p:extLst>
      <p:ext uri="{BB962C8B-B14F-4D97-AF65-F5344CB8AC3E}">
        <p14:creationId xmlns:p14="http://schemas.microsoft.com/office/powerpoint/2010/main" val="331370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6612"/>
          </a:xfrm>
        </p:spPr>
        <p:txBody>
          <a:bodyPr>
            <a:normAutofit/>
          </a:bodyPr>
          <a:lstStyle/>
          <a:p>
            <a:r>
              <a:rPr lang="en-US" dirty="0" smtClean="0"/>
              <a:t>Example Compilation</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5" name="Picture 2"/>
          <p:cNvPicPr>
            <a:picLocks noGrp="1" noChangeAspect="1" noChangeArrowheads="1"/>
          </p:cNvPicPr>
          <p:nvPr>
            <p:ph idx="1"/>
          </p:nvPr>
        </p:nvPicPr>
        <p:blipFill>
          <a:blip r:embed="rId2"/>
          <a:srcRect/>
          <a:stretch>
            <a:fillRect/>
          </a:stretch>
        </p:blipFill>
        <p:spPr bwMode="auto">
          <a:xfrm>
            <a:off x="1295400" y="1524000"/>
            <a:ext cx="7162800" cy="4419600"/>
          </a:xfrm>
          <a:prstGeom prst="rect">
            <a:avLst/>
          </a:prstGeom>
          <a:noFill/>
          <a:ln w="9525">
            <a:noFill/>
            <a:miter lim="800000"/>
            <a:headEnd/>
            <a:tailEnd/>
          </a:ln>
          <a:effectLst/>
        </p:spPr>
      </p:pic>
    </p:spTree>
    <p:extLst>
      <p:ext uri="{BB962C8B-B14F-4D97-AF65-F5344CB8AC3E}">
        <p14:creationId xmlns:p14="http://schemas.microsoft.com/office/powerpoint/2010/main" val="1741163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2813"/>
          </a:xfrm>
        </p:spPr>
        <p:txBody>
          <a:bodyPr>
            <a:normAutofit fontScale="90000"/>
          </a:bodyPr>
          <a:lstStyle/>
          <a:p>
            <a:r>
              <a:rPr lang="en-US" dirty="0" smtClean="0"/>
              <a:t>Vending machine sequence diagram.</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5" name="Picture 4"/>
          <p:cNvPicPr>
            <a:picLocks noChangeAspect="1"/>
          </p:cNvPicPr>
          <p:nvPr/>
        </p:nvPicPr>
        <p:blipFill>
          <a:blip r:embed="rId2"/>
          <a:stretch>
            <a:fillRect/>
          </a:stretch>
        </p:blipFill>
        <p:spPr>
          <a:xfrm>
            <a:off x="609599" y="1052512"/>
            <a:ext cx="8077201" cy="5486400"/>
          </a:xfrm>
          <a:prstGeom prst="rect">
            <a:avLst/>
          </a:prstGeom>
        </p:spPr>
      </p:pic>
    </p:spTree>
    <p:extLst>
      <p:ext uri="{BB962C8B-B14F-4D97-AF65-F5344CB8AC3E}">
        <p14:creationId xmlns:p14="http://schemas.microsoft.com/office/powerpoint/2010/main" val="3325386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 Example</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6" name="Content Placeholder 5">
            <a:extLst>
              <a:ext uri="{FF2B5EF4-FFF2-40B4-BE49-F238E27FC236}">
                <a16:creationId xmlns:a16="http://schemas.microsoft.com/office/drawing/2014/main" id="{86652548-034E-4369-9249-9F95378135A9}"/>
              </a:ext>
            </a:extLst>
          </p:cNvPr>
          <p:cNvPicPr>
            <a:picLocks noGrp="1" noChangeAspect="1"/>
          </p:cNvPicPr>
          <p:nvPr>
            <p:ph idx="1"/>
          </p:nvPr>
        </p:nvPicPr>
        <p:blipFill>
          <a:blip r:embed="rId2"/>
          <a:stretch>
            <a:fillRect/>
          </a:stretch>
        </p:blipFill>
        <p:spPr>
          <a:xfrm>
            <a:off x="457200" y="1710010"/>
            <a:ext cx="7772399" cy="4297362"/>
          </a:xfrm>
        </p:spPr>
      </p:pic>
    </p:spTree>
    <p:extLst>
      <p:ext uri="{BB962C8B-B14F-4D97-AF65-F5344CB8AC3E}">
        <p14:creationId xmlns:p14="http://schemas.microsoft.com/office/powerpoint/2010/main" val="2765768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29200"/>
          </a:xfrm>
        </p:spPr>
        <p:txBody>
          <a:bodyPr/>
          <a:lstStyle/>
          <a:p>
            <a:pPr marL="265113" indent="-265113" algn="just">
              <a:buNone/>
            </a:pPr>
            <a:r>
              <a:rPr lang="en-US" sz="2400" dirty="0" smtClean="0"/>
              <a:t>7.2.3 Guidelines for Sequence Diagrams:</a:t>
            </a:r>
          </a:p>
          <a:p>
            <a:pPr marL="811213" indent="-457200" algn="just">
              <a:spcBef>
                <a:spcPts val="1200"/>
              </a:spcBef>
              <a:buFont typeface="+mj-lt"/>
              <a:buAutoNum type="arabicPeriod"/>
            </a:pPr>
            <a:r>
              <a:rPr lang="en-US" sz="2000" b="1" dirty="0" smtClean="0"/>
              <a:t>Prepare at least one scenario per use case.</a:t>
            </a:r>
          </a:p>
          <a:p>
            <a:pPr marL="987425" lvl="1" indent="-277813" algn="just">
              <a:spcAft>
                <a:spcPts val="600"/>
              </a:spcAft>
              <a:buBlip>
                <a:blip r:embed="rId2"/>
              </a:buBlip>
            </a:pPr>
            <a:r>
              <a:rPr lang="en-US" sz="1800" dirty="0" smtClean="0"/>
              <a:t>Steps in Scenario should be logical commands, not indusial button clicks.</a:t>
            </a:r>
          </a:p>
          <a:p>
            <a:pPr marL="811213" indent="-457200" algn="just">
              <a:spcBef>
                <a:spcPts val="1200"/>
              </a:spcBef>
              <a:spcAft>
                <a:spcPts val="600"/>
              </a:spcAft>
              <a:buFont typeface="+mj-lt"/>
              <a:buAutoNum type="arabicPeriod"/>
            </a:pPr>
            <a:r>
              <a:rPr lang="en-US" sz="2000" b="1" dirty="0" smtClean="0"/>
              <a:t>Abstract the scenario into sequence diagrams.</a:t>
            </a:r>
          </a:p>
          <a:p>
            <a:pPr marL="987425" lvl="1" indent="-277813" algn="just">
              <a:spcAft>
                <a:spcPts val="600"/>
              </a:spcAft>
              <a:buBlip>
                <a:blip r:embed="rId2"/>
              </a:buBlip>
            </a:pPr>
            <a:r>
              <a:rPr lang="en-US" sz="1800" dirty="0" smtClean="0"/>
              <a:t>Shows the contribution of each actors.</a:t>
            </a:r>
          </a:p>
          <a:p>
            <a:pPr marL="811213" indent="-457200" algn="just">
              <a:spcBef>
                <a:spcPts val="1200"/>
              </a:spcBef>
              <a:spcAft>
                <a:spcPts val="600"/>
              </a:spcAft>
              <a:buFont typeface="+mj-lt"/>
              <a:buAutoNum type="arabicPeriod"/>
            </a:pPr>
            <a:r>
              <a:rPr lang="en-US" sz="2000" b="1" dirty="0" smtClean="0"/>
              <a:t>Divide complex interactions</a:t>
            </a:r>
          </a:p>
          <a:p>
            <a:pPr marL="987425" lvl="1" indent="-277813" algn="just">
              <a:spcAft>
                <a:spcPts val="600"/>
              </a:spcAft>
              <a:buBlip>
                <a:blip r:embed="rId2"/>
              </a:buBlip>
            </a:pPr>
            <a:r>
              <a:rPr lang="en-US" sz="1800" dirty="0" smtClean="0"/>
              <a:t>Break large interaction into smaller tasks.</a:t>
            </a:r>
          </a:p>
          <a:p>
            <a:pPr marL="811213" indent="-457200" algn="just">
              <a:spcBef>
                <a:spcPts val="1200"/>
              </a:spcBef>
              <a:spcAft>
                <a:spcPts val="600"/>
              </a:spcAft>
              <a:buFont typeface="+mj-lt"/>
              <a:buAutoNum type="arabicPeriod"/>
            </a:pPr>
            <a:r>
              <a:rPr lang="en-US" sz="2000" b="1" dirty="0" smtClean="0"/>
              <a:t>Prepare a sequence diagram for each error condition</a:t>
            </a:r>
          </a:p>
          <a:p>
            <a:pPr marL="987425" lvl="1" indent="-277813" algn="just">
              <a:spcAft>
                <a:spcPts val="600"/>
              </a:spcAft>
              <a:buBlip>
                <a:blip r:embed="rId2"/>
              </a:buBlip>
            </a:pPr>
            <a:r>
              <a:rPr lang="en-US" sz="1800" dirty="0" smtClean="0"/>
              <a:t>Shows system response to error condition</a:t>
            </a:r>
          </a:p>
          <a:p>
            <a:pPr marL="265113" indent="-265113" algn="just">
              <a:buNone/>
            </a:pPr>
            <a:r>
              <a:rPr lang="en-US" sz="2400" dirty="0" smtClean="0"/>
              <a:t>   </a:t>
            </a:r>
          </a:p>
          <a:p>
            <a:pPr marL="265113" indent="-265113" algn="just">
              <a:buNone/>
            </a:pPr>
            <a:endParaRPr lang="en-US" sz="2200" dirty="0" smtClean="0"/>
          </a:p>
          <a:p>
            <a:pPr marL="265113" indent="-265113" algn="just">
              <a:buNone/>
            </a:pPr>
            <a:endParaRPr lang="en-US" sz="2200" dirty="0" smtClean="0"/>
          </a:p>
          <a:p>
            <a:pPr>
              <a:buNone/>
            </a:pPr>
            <a:endParaRPr lang="en-IN" dirty="0"/>
          </a:p>
        </p:txBody>
      </p:sp>
      <p:sp>
        <p:nvSpPr>
          <p:cNvPr id="4" name="Title 1"/>
          <p:cNvSpPr>
            <a:spLocks noGrp="1"/>
          </p:cNvSpPr>
          <p:nvPr>
            <p:ph type="title"/>
          </p:nvPr>
        </p:nvSpPr>
        <p:spPr>
          <a:xfrm>
            <a:off x="457200" y="274638"/>
            <a:ext cx="8229600" cy="639762"/>
          </a:xfrm>
        </p:spPr>
        <p:txBody>
          <a:bodyPr>
            <a:normAutofit/>
          </a:bodyPr>
          <a:lstStyle/>
          <a:p>
            <a:pPr algn="l"/>
            <a:r>
              <a:rPr lang="en-US" sz="3200" dirty="0" smtClean="0"/>
              <a:t>7.2  Sequence Models</a:t>
            </a:r>
            <a:endParaRPr lang="en-IN"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29200"/>
          </a:xfrm>
        </p:spPr>
        <p:txBody>
          <a:bodyPr>
            <a:normAutofit/>
          </a:bodyPr>
          <a:lstStyle/>
          <a:p>
            <a:pPr marL="265113" indent="-265113" algn="just">
              <a:buNone/>
            </a:pPr>
            <a:r>
              <a:rPr lang="en-US" sz="2400" dirty="0" smtClean="0"/>
              <a:t>Def: “An</a:t>
            </a:r>
            <a:r>
              <a:rPr lang="en-US" sz="2400" dirty="0" smtClean="0">
                <a:solidFill>
                  <a:srgbClr val="FF0000"/>
                </a:solidFill>
              </a:rPr>
              <a:t> Activity diagram shows the sequence of steps that make up a complex process, such as an algorithm or workflow</a:t>
            </a:r>
            <a:r>
              <a:rPr lang="en-US" sz="2400" dirty="0" smtClean="0"/>
              <a:t>”.</a:t>
            </a:r>
          </a:p>
          <a:p>
            <a:pPr marL="265113" indent="-265113" algn="just">
              <a:buNone/>
            </a:pPr>
            <a:r>
              <a:rPr lang="en-US" dirty="0"/>
              <a:t>An activity diagram is a </a:t>
            </a:r>
            <a:r>
              <a:rPr lang="en-US" b="1" dirty="0"/>
              <a:t>behavioral diagram</a:t>
            </a:r>
            <a:r>
              <a:rPr lang="en-US" dirty="0"/>
              <a:t> i.e. it depicts the behavior of a system.</a:t>
            </a:r>
            <a:endParaRPr lang="en-US" sz="2400" dirty="0" smtClean="0"/>
          </a:p>
          <a:p>
            <a:pPr marL="265113" indent="-265113" algn="just">
              <a:buNone/>
            </a:pPr>
            <a:endParaRPr lang="en-US" sz="1100" dirty="0" smtClean="0"/>
          </a:p>
          <a:p>
            <a:pPr marL="265113" indent="-265113" algn="just">
              <a:buFont typeface="Wingdings" pitchFamily="2" charset="2"/>
              <a:buChar char="§"/>
            </a:pPr>
            <a:r>
              <a:rPr lang="en-US" sz="2400" dirty="0"/>
              <a:t>Activity diagram shows flow of control, similar to a sequence diagram, but </a:t>
            </a:r>
            <a:r>
              <a:rPr lang="en-US" sz="2400" dirty="0">
                <a:solidFill>
                  <a:srgbClr val="FF0000"/>
                </a:solidFill>
              </a:rPr>
              <a:t>focuses on operations rather than on objects</a:t>
            </a:r>
            <a:r>
              <a:rPr lang="en-US" sz="2400" dirty="0"/>
              <a:t>.</a:t>
            </a:r>
          </a:p>
          <a:p>
            <a:pPr marL="265113" indent="-265113" algn="just">
              <a:buFont typeface="Wingdings" pitchFamily="2" charset="2"/>
              <a:buChar char="§"/>
            </a:pPr>
            <a:r>
              <a:rPr lang="en-US" sz="2400" dirty="0"/>
              <a:t>Activity diagrams are most useful during the early stages of designing algorithms and workflows.</a:t>
            </a:r>
          </a:p>
          <a:p>
            <a:pPr marL="265113" indent="-265113" algn="just">
              <a:buFont typeface="Wingdings" pitchFamily="2" charset="2"/>
              <a:buChar char="§"/>
            </a:pPr>
            <a:r>
              <a:rPr lang="en-US" sz="2400" dirty="0"/>
              <a:t> Activity diagram is like a traditional flowchart in that it shows the flow of control from step to step</a:t>
            </a:r>
          </a:p>
          <a:p>
            <a:pPr marL="265113" indent="-265113" algn="just">
              <a:buNone/>
            </a:pPr>
            <a:r>
              <a:rPr lang="en-US" sz="2400" dirty="0" smtClean="0"/>
              <a:t>   </a:t>
            </a:r>
          </a:p>
          <a:p>
            <a:pPr marL="265113" indent="-265113" algn="just">
              <a:buNone/>
            </a:pPr>
            <a:endParaRPr lang="en-US" sz="2200" dirty="0" smtClean="0"/>
          </a:p>
          <a:p>
            <a:pPr marL="265113" indent="-265113" algn="just">
              <a:buNone/>
            </a:pPr>
            <a:endParaRPr lang="en-US" sz="2200" dirty="0" smtClean="0"/>
          </a:p>
          <a:p>
            <a:pPr>
              <a:buNone/>
            </a:pPr>
            <a:endParaRPr lang="en-IN" dirty="0"/>
          </a:p>
        </p:txBody>
      </p:sp>
      <p:sp>
        <p:nvSpPr>
          <p:cNvPr id="4" name="Title 1"/>
          <p:cNvSpPr>
            <a:spLocks noGrp="1"/>
          </p:cNvSpPr>
          <p:nvPr>
            <p:ph type="title"/>
          </p:nvPr>
        </p:nvSpPr>
        <p:spPr>
          <a:xfrm>
            <a:off x="457200" y="274638"/>
            <a:ext cx="8229600" cy="639762"/>
          </a:xfrm>
        </p:spPr>
        <p:txBody>
          <a:bodyPr>
            <a:normAutofit/>
          </a:bodyPr>
          <a:lstStyle/>
          <a:p>
            <a:pPr algn="l"/>
            <a:r>
              <a:rPr lang="en-US" sz="3200" dirty="0" smtClean="0"/>
              <a:t>7.3  Activity Models</a:t>
            </a:r>
            <a:endParaRPr lang="en-IN"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dirty="0"/>
              <a:t>7.3  Activity Models</a:t>
            </a:r>
            <a:endParaRPr lang="en-IN"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Activities</a:t>
            </a:r>
            <a:endParaRPr lang="en-US" dirty="0"/>
          </a:p>
          <a:p>
            <a:pPr marL="457200" indent="-457200" algn="just">
              <a:buFont typeface="+mj-lt"/>
              <a:buAutoNum type="arabicPeriod"/>
            </a:pPr>
            <a:r>
              <a:rPr lang="en-US" dirty="0" smtClean="0"/>
              <a:t>Branches</a:t>
            </a:r>
          </a:p>
          <a:p>
            <a:pPr marL="457200" indent="-457200" algn="just">
              <a:buFont typeface="+mj-lt"/>
              <a:buAutoNum type="arabicPeriod"/>
            </a:pPr>
            <a:r>
              <a:rPr lang="en-US" dirty="0" smtClean="0"/>
              <a:t>Initiation and termination</a:t>
            </a:r>
          </a:p>
          <a:p>
            <a:pPr marL="457200" indent="-457200">
              <a:buFont typeface="+mj-lt"/>
              <a:buAutoNum type="arabicPeriod"/>
            </a:pPr>
            <a:r>
              <a:rPr lang="en-US" dirty="0" smtClean="0"/>
              <a:t>Concurrent Activities</a:t>
            </a:r>
          </a:p>
          <a:p>
            <a:pPr marL="457200" indent="-457200">
              <a:buFont typeface="+mj-lt"/>
              <a:buAutoNum type="arabicPeriod"/>
            </a:pPr>
            <a:r>
              <a:rPr lang="en-US" dirty="0" smtClean="0"/>
              <a:t>Executable Activities</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051684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smtClean="0"/>
              <a:t>Notation Initiation and Termination</a:t>
            </a:r>
            <a:endParaRPr lang="en-IN" sz="2400" dirty="0"/>
          </a:p>
        </p:txBody>
      </p:sp>
      <p:pic>
        <p:nvPicPr>
          <p:cNvPr id="5" name="Content Placeholder 4"/>
          <p:cNvPicPr>
            <a:picLocks noGrp="1" noChangeAspect="1"/>
          </p:cNvPicPr>
          <p:nvPr>
            <p:ph idx="1"/>
          </p:nvPr>
        </p:nvPicPr>
        <p:blipFill>
          <a:blip r:embed="rId2"/>
          <a:stretch>
            <a:fillRect/>
          </a:stretch>
        </p:blipFill>
        <p:spPr>
          <a:xfrm>
            <a:off x="1752600" y="1424565"/>
            <a:ext cx="5334000" cy="4114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5996896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5414"/>
          </a:xfrm>
        </p:spPr>
        <p:txBody>
          <a:bodyPr>
            <a:normAutofit fontScale="90000"/>
          </a:bodyPr>
          <a:lstStyle/>
          <a:p>
            <a:pPr algn="l"/>
            <a:r>
              <a:rPr lang="en-US" sz="3600" dirty="0"/>
              <a:t>Activity Models</a:t>
            </a:r>
            <a:endParaRPr lang="en-IN" sz="3600" dirty="0"/>
          </a:p>
        </p:txBody>
      </p:sp>
      <p:sp>
        <p:nvSpPr>
          <p:cNvPr id="3" name="Content Placeholder 2"/>
          <p:cNvSpPr>
            <a:spLocks noGrp="1"/>
          </p:cNvSpPr>
          <p:nvPr>
            <p:ph idx="1"/>
          </p:nvPr>
        </p:nvSpPr>
        <p:spPr>
          <a:xfrm>
            <a:off x="457200" y="685800"/>
            <a:ext cx="8229600" cy="5440363"/>
          </a:xfrm>
        </p:spPr>
        <p:txBody>
          <a:bodyPr/>
          <a:lstStyle/>
          <a:p>
            <a:r>
              <a:rPr lang="en-IN" dirty="0"/>
              <a:t>Activity Diagram Notation </a:t>
            </a:r>
            <a:r>
              <a:rPr lang="en-IN" dirty="0" smtClean="0"/>
              <a:t>Summary</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8" name="Picture 7"/>
          <p:cNvPicPr>
            <a:picLocks noChangeAspect="1"/>
          </p:cNvPicPr>
          <p:nvPr/>
        </p:nvPicPr>
        <p:blipFill>
          <a:blip r:embed="rId2"/>
          <a:stretch>
            <a:fillRect/>
          </a:stretch>
        </p:blipFill>
        <p:spPr>
          <a:xfrm>
            <a:off x="314325" y="1524000"/>
            <a:ext cx="7991475" cy="4832349"/>
          </a:xfrm>
          <a:prstGeom prst="rect">
            <a:avLst/>
          </a:prstGeom>
        </p:spPr>
      </p:pic>
    </p:spTree>
    <p:extLst>
      <p:ext uri="{BB962C8B-B14F-4D97-AF65-F5344CB8AC3E}">
        <p14:creationId xmlns:p14="http://schemas.microsoft.com/office/powerpoint/2010/main" val="3676456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Interaction Modeling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6" name="Content Placeholder 5"/>
          <p:cNvSpPr>
            <a:spLocks noGrp="1"/>
          </p:cNvSpPr>
          <p:nvPr>
            <p:ph idx="1"/>
          </p:nvPr>
        </p:nvSpPr>
        <p:spPr>
          <a:xfrm>
            <a:off x="457200" y="1143000"/>
            <a:ext cx="8229600" cy="5213350"/>
          </a:xfrm>
        </p:spPr>
        <p:txBody>
          <a:bodyPr>
            <a:normAutofit/>
          </a:bodyPr>
          <a:lstStyle/>
          <a:p>
            <a:pPr algn="just"/>
            <a:r>
              <a:rPr lang="en-IN" sz="2800" dirty="0" smtClean="0"/>
              <a:t>Interaction </a:t>
            </a:r>
            <a:r>
              <a:rPr lang="en-IN" sz="2800" dirty="0" err="1"/>
              <a:t>modeling</a:t>
            </a:r>
            <a:r>
              <a:rPr lang="en-IN" sz="2800" dirty="0"/>
              <a:t> describes how </a:t>
            </a:r>
            <a:r>
              <a:rPr lang="en-IN" sz="2800" dirty="0" smtClean="0"/>
              <a:t> object interact to produce useful results. The </a:t>
            </a:r>
            <a:r>
              <a:rPr lang="en-IN" sz="2800" dirty="0">
                <a:solidFill>
                  <a:srgbClr val="00B0F0"/>
                </a:solidFill>
              </a:rPr>
              <a:t>term </a:t>
            </a:r>
            <a:r>
              <a:rPr lang="en-IN" sz="2800" dirty="0" smtClean="0">
                <a:solidFill>
                  <a:srgbClr val="00B0F0"/>
                </a:solidFill>
              </a:rPr>
              <a:t>interact </a:t>
            </a:r>
            <a:r>
              <a:rPr lang="en-IN" sz="2800" dirty="0"/>
              <a:t>is a set of exchanged messages between the objects</a:t>
            </a:r>
            <a:r>
              <a:rPr lang="en-IN" sz="2400" dirty="0"/>
              <a:t>.</a:t>
            </a:r>
            <a:r>
              <a:rPr lang="en-IN" dirty="0"/>
              <a:t> </a:t>
            </a:r>
            <a:endParaRPr lang="en-IN" dirty="0" smtClean="0"/>
          </a:p>
          <a:p>
            <a:pPr>
              <a:lnSpc>
                <a:spcPct val="150000"/>
              </a:lnSpc>
            </a:pPr>
            <a:r>
              <a:rPr lang="en-IN" sz="2400" dirty="0"/>
              <a:t> The interaction model </a:t>
            </a:r>
            <a:r>
              <a:rPr lang="en-IN" sz="2400" dirty="0" smtClean="0"/>
              <a:t>can  be modelled at different levels :-</a:t>
            </a:r>
          </a:p>
          <a:p>
            <a:pPr algn="just">
              <a:buFont typeface="Wingdings" panose="05000000000000000000" pitchFamily="2" charset="2"/>
              <a:buChar char="Ø"/>
            </a:pPr>
            <a:r>
              <a:rPr lang="en-IN" sz="2400" dirty="0" smtClean="0"/>
              <a:t>Use </a:t>
            </a:r>
            <a:r>
              <a:rPr lang="en-IN" sz="2400" dirty="0"/>
              <a:t>case </a:t>
            </a:r>
            <a:r>
              <a:rPr lang="en-IN" sz="2400" dirty="0" smtClean="0"/>
              <a:t>diagram </a:t>
            </a:r>
            <a:r>
              <a:rPr lang="en-IN" sz="2000" dirty="0" smtClean="0"/>
              <a:t>(at high level use case describe how system interacts with outside actors) </a:t>
            </a:r>
            <a:endParaRPr lang="en-IN" sz="2000" dirty="0" smtClean="0">
              <a:sym typeface="Symbol" panose="05050102010706020507" pitchFamily="18" charset="2"/>
            </a:endParaRPr>
          </a:p>
          <a:p>
            <a:pPr algn="just">
              <a:buFont typeface="Wingdings" panose="05000000000000000000" pitchFamily="2" charset="2"/>
              <a:buChar char="Ø"/>
            </a:pPr>
            <a:r>
              <a:rPr lang="en-IN" sz="2400" dirty="0" smtClean="0"/>
              <a:t>Sequence </a:t>
            </a:r>
            <a:r>
              <a:rPr lang="en-IN" sz="2400" dirty="0"/>
              <a:t>diagram </a:t>
            </a:r>
            <a:r>
              <a:rPr lang="en-IN" sz="2000" dirty="0" smtClean="0"/>
              <a:t>(provides more detail and show the messages exchanged among set of objects over time.)</a:t>
            </a:r>
            <a:endParaRPr lang="en-IN" sz="2000" dirty="0" smtClean="0">
              <a:sym typeface="Symbol" panose="05050102010706020507" pitchFamily="18" charset="2"/>
            </a:endParaRPr>
          </a:p>
          <a:p>
            <a:pPr algn="just">
              <a:buFont typeface="Wingdings" panose="05000000000000000000" pitchFamily="2" charset="2"/>
              <a:buChar char="Ø"/>
            </a:pPr>
            <a:r>
              <a:rPr lang="en-IN" sz="2400" dirty="0" smtClean="0"/>
              <a:t>Activity </a:t>
            </a:r>
            <a:r>
              <a:rPr lang="en-IN" sz="2400" dirty="0"/>
              <a:t>diagram </a:t>
            </a:r>
            <a:r>
              <a:rPr lang="en-IN" sz="2000" dirty="0" smtClean="0"/>
              <a:t>(provide more detail and show the flow of control among the steps of a computation.)</a:t>
            </a:r>
            <a:endParaRPr lang="en-IN" sz="2000" dirty="0" smtClean="0">
              <a:sym typeface="Symbol" panose="05050102010706020507" pitchFamily="18" charset="2"/>
            </a:endParaRPr>
          </a:p>
        </p:txBody>
      </p:sp>
    </p:spTree>
    <p:extLst>
      <p:ext uri="{BB962C8B-B14F-4D97-AF65-F5344CB8AC3E}">
        <p14:creationId xmlns:p14="http://schemas.microsoft.com/office/powerpoint/2010/main" val="359206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1"/>
            <a:ext cx="9144000" cy="316865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6" name="Picture 5"/>
          <p:cNvPicPr>
            <a:picLocks noChangeAspect="1"/>
          </p:cNvPicPr>
          <p:nvPr/>
        </p:nvPicPr>
        <p:blipFill>
          <a:blip r:embed="rId3"/>
          <a:stretch>
            <a:fillRect/>
          </a:stretch>
        </p:blipFill>
        <p:spPr>
          <a:xfrm>
            <a:off x="0" y="3168650"/>
            <a:ext cx="9144000" cy="3552825"/>
          </a:xfrm>
          <a:prstGeom prst="rect">
            <a:avLst/>
          </a:prstGeom>
        </p:spPr>
      </p:pic>
    </p:spTree>
    <p:extLst>
      <p:ext uri="{BB962C8B-B14F-4D97-AF65-F5344CB8AC3E}">
        <p14:creationId xmlns:p14="http://schemas.microsoft.com/office/powerpoint/2010/main" val="37600220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0"/>
            <a:ext cx="9144000" cy="2895967"/>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6" name="Picture 5"/>
          <p:cNvPicPr>
            <a:picLocks noChangeAspect="1"/>
          </p:cNvPicPr>
          <p:nvPr/>
        </p:nvPicPr>
        <p:blipFill>
          <a:blip r:embed="rId3"/>
          <a:stretch>
            <a:fillRect/>
          </a:stretch>
        </p:blipFill>
        <p:spPr>
          <a:xfrm>
            <a:off x="0" y="2895966"/>
            <a:ext cx="9144000" cy="3962033"/>
          </a:xfrm>
          <a:prstGeom prst="rect">
            <a:avLst/>
          </a:prstGeom>
        </p:spPr>
      </p:pic>
    </p:spTree>
    <p:extLst>
      <p:ext uri="{BB962C8B-B14F-4D97-AF65-F5344CB8AC3E}">
        <p14:creationId xmlns:p14="http://schemas.microsoft.com/office/powerpoint/2010/main" val="17136789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pic>
        <p:nvPicPr>
          <p:cNvPr id="5" name="Content Placeholder 4"/>
          <p:cNvPicPr>
            <a:picLocks noGrp="1" noChangeAspect="1"/>
          </p:cNvPicPr>
          <p:nvPr>
            <p:ph idx="1"/>
          </p:nvPr>
        </p:nvPicPr>
        <p:blipFill>
          <a:blip r:embed="rId2"/>
          <a:stretch>
            <a:fillRect/>
          </a:stretch>
        </p:blipFill>
        <p:spPr>
          <a:xfrm>
            <a:off x="304800" y="914400"/>
            <a:ext cx="8229600" cy="2286000"/>
          </a:xfrm>
          <a:prstGeom prst="rect">
            <a:avLst/>
          </a:prstGeom>
        </p:spPr>
      </p:pic>
      <p:pic>
        <p:nvPicPr>
          <p:cNvPr id="6" name="Picture 5"/>
          <p:cNvPicPr>
            <a:picLocks noChangeAspect="1"/>
          </p:cNvPicPr>
          <p:nvPr/>
        </p:nvPicPr>
        <p:blipFill>
          <a:blip r:embed="rId3"/>
          <a:stretch>
            <a:fillRect/>
          </a:stretch>
        </p:blipFill>
        <p:spPr>
          <a:xfrm>
            <a:off x="269966" y="3200400"/>
            <a:ext cx="8264434" cy="2389596"/>
          </a:xfrm>
          <a:prstGeom prst="rect">
            <a:avLst/>
          </a:prstGeom>
        </p:spPr>
      </p:pic>
    </p:spTree>
    <p:extLst>
      <p:ext uri="{BB962C8B-B14F-4D97-AF65-F5344CB8AC3E}">
        <p14:creationId xmlns:p14="http://schemas.microsoft.com/office/powerpoint/2010/main" val="19924176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pic>
        <p:nvPicPr>
          <p:cNvPr id="5" name="Content Placeholder 4"/>
          <p:cNvPicPr>
            <a:picLocks noGrp="1" noChangeAspect="1"/>
          </p:cNvPicPr>
          <p:nvPr>
            <p:ph idx="1"/>
          </p:nvPr>
        </p:nvPicPr>
        <p:blipFill>
          <a:blip r:embed="rId2"/>
          <a:stretch>
            <a:fillRect/>
          </a:stretch>
        </p:blipFill>
        <p:spPr>
          <a:xfrm>
            <a:off x="1260764" y="457200"/>
            <a:ext cx="6324600" cy="6096000"/>
          </a:xfrm>
          <a:prstGeom prst="rect">
            <a:avLst/>
          </a:prstGeom>
        </p:spPr>
      </p:pic>
    </p:spTree>
    <p:extLst>
      <p:ext uri="{BB962C8B-B14F-4D97-AF65-F5344CB8AC3E}">
        <p14:creationId xmlns:p14="http://schemas.microsoft.com/office/powerpoint/2010/main" val="6629046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81600"/>
          </a:xfrm>
        </p:spPr>
        <p:txBody>
          <a:bodyPr>
            <a:normAutofit/>
          </a:bodyPr>
          <a:lstStyle/>
          <a:p>
            <a:pPr marL="265113" indent="-265113" algn="just">
              <a:buNone/>
            </a:pPr>
            <a:endParaRPr lang="en-US" sz="2400" dirty="0" smtClean="0"/>
          </a:p>
          <a:p>
            <a:pPr marL="265113" indent="-265113" algn="just">
              <a:buNone/>
            </a:pPr>
            <a:endParaRPr lang="en-US" sz="2200" dirty="0" smtClean="0"/>
          </a:p>
          <a:p>
            <a:pPr marL="265113" indent="-265113" algn="just">
              <a:buNone/>
            </a:pPr>
            <a:endParaRPr lang="en-US" sz="2200" dirty="0" smtClean="0"/>
          </a:p>
          <a:p>
            <a:pPr>
              <a:buNone/>
            </a:pPr>
            <a:endParaRPr lang="en-IN" dirty="0"/>
          </a:p>
        </p:txBody>
      </p:sp>
      <p:sp>
        <p:nvSpPr>
          <p:cNvPr id="4" name="Title 1"/>
          <p:cNvSpPr>
            <a:spLocks noGrp="1"/>
          </p:cNvSpPr>
          <p:nvPr>
            <p:ph type="title"/>
          </p:nvPr>
        </p:nvSpPr>
        <p:spPr>
          <a:xfrm>
            <a:off x="381000" y="90644"/>
            <a:ext cx="8229600" cy="639762"/>
          </a:xfrm>
        </p:spPr>
        <p:txBody>
          <a:bodyPr>
            <a:normAutofit/>
          </a:bodyPr>
          <a:lstStyle/>
          <a:p>
            <a:pPr algn="l"/>
            <a:r>
              <a:rPr lang="en-US" sz="3200" dirty="0" smtClean="0"/>
              <a:t>7.3  Activity Models</a:t>
            </a:r>
            <a:endParaRPr lang="en-IN"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pic>
        <p:nvPicPr>
          <p:cNvPr id="5" name="Picture 4"/>
          <p:cNvPicPr>
            <a:picLocks noChangeAspect="1"/>
          </p:cNvPicPr>
          <p:nvPr/>
        </p:nvPicPr>
        <p:blipFill>
          <a:blip r:embed="rId2"/>
          <a:stretch>
            <a:fillRect/>
          </a:stretch>
        </p:blipFill>
        <p:spPr>
          <a:xfrm>
            <a:off x="799011" y="1898469"/>
            <a:ext cx="6858000" cy="4953000"/>
          </a:xfrm>
          <a:prstGeom prst="rect">
            <a:avLst/>
          </a:prstGeom>
        </p:spPr>
      </p:pic>
      <p:sp>
        <p:nvSpPr>
          <p:cNvPr id="7" name="Rectangle 6"/>
          <p:cNvSpPr/>
          <p:nvPr/>
        </p:nvSpPr>
        <p:spPr>
          <a:xfrm>
            <a:off x="457200" y="730406"/>
            <a:ext cx="8571411" cy="1200329"/>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Figure 7.9 shows an activity diagram for the processing of a stock trade order that has been received by an online stock broker. The elongated ovals show activities and the arrows show their sequencing. The diamond shows a decision point and the heavy bar shows splitting or merging of concurrent threads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5181600"/>
          </a:xfrm>
        </p:spPr>
        <p:txBody>
          <a:bodyPr>
            <a:normAutofit/>
          </a:bodyPr>
          <a:lstStyle/>
          <a:p>
            <a:pPr marL="265113" indent="-265113" algn="just">
              <a:buNone/>
            </a:pPr>
            <a:endParaRPr lang="en-US" sz="2400" dirty="0" smtClean="0"/>
          </a:p>
          <a:p>
            <a:pPr marL="265113" indent="-265113" algn="just">
              <a:buNone/>
            </a:pPr>
            <a:endParaRPr lang="en-US" sz="2200" dirty="0" smtClean="0"/>
          </a:p>
          <a:p>
            <a:pPr marL="265113" indent="-265113" algn="just">
              <a:buNone/>
            </a:pPr>
            <a:endParaRPr lang="en-US" sz="2200" dirty="0" smtClean="0"/>
          </a:p>
          <a:p>
            <a:pPr>
              <a:buNone/>
            </a:pPr>
            <a:endParaRPr lang="en-IN" dirty="0"/>
          </a:p>
        </p:txBody>
      </p:sp>
      <p:sp>
        <p:nvSpPr>
          <p:cNvPr id="4" name="Title 1"/>
          <p:cNvSpPr>
            <a:spLocks noGrp="1"/>
          </p:cNvSpPr>
          <p:nvPr>
            <p:ph type="title"/>
          </p:nvPr>
        </p:nvSpPr>
        <p:spPr>
          <a:xfrm>
            <a:off x="228600" y="274638"/>
            <a:ext cx="8229600" cy="1173162"/>
          </a:xfrm>
        </p:spPr>
        <p:txBody>
          <a:bodyPr>
            <a:normAutofit/>
          </a:bodyPr>
          <a:lstStyle/>
          <a:p>
            <a:pPr algn="l"/>
            <a:r>
              <a:rPr lang="en-US" sz="2800" dirty="0" smtClean="0"/>
              <a:t>7.3  Activity Models</a:t>
            </a:r>
            <a:endParaRPr lang="en-IN"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2" name="Picture 1"/>
          <p:cNvPicPr>
            <a:picLocks noChangeAspect="1"/>
          </p:cNvPicPr>
          <p:nvPr/>
        </p:nvPicPr>
        <p:blipFill>
          <a:blip r:embed="rId2"/>
          <a:stretch>
            <a:fillRect/>
          </a:stretch>
        </p:blipFill>
        <p:spPr>
          <a:xfrm>
            <a:off x="814251" y="1974080"/>
            <a:ext cx="7515497" cy="4373561"/>
          </a:xfrm>
          <a:prstGeom prst="rect">
            <a:avLst/>
          </a:prstGeom>
        </p:spPr>
      </p:pic>
      <p:sp>
        <p:nvSpPr>
          <p:cNvPr id="5" name="Rectangle 4"/>
          <p:cNvSpPr/>
          <p:nvPr/>
        </p:nvSpPr>
        <p:spPr>
          <a:xfrm>
            <a:off x="609600" y="1081177"/>
            <a:ext cx="8305800" cy="1477328"/>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An activity may be decomposed into finer activities. For example, Figure 7.10 expands the execute order activity of Figure 7.9. It is important that the activities on a diagram be at the same level of detail. For example, in Figure 7.9 execute order and settle trade are similar in detail; they both express a high-level operation without showing the underlying mechanisms. </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81600"/>
          </a:xfrm>
        </p:spPr>
        <p:txBody>
          <a:bodyPr>
            <a:normAutofit fontScale="77500" lnSpcReduction="20000"/>
          </a:bodyPr>
          <a:lstStyle/>
          <a:p>
            <a:pPr marL="811213" indent="-457200" algn="just">
              <a:spcBef>
                <a:spcPts val="1200"/>
              </a:spcBef>
              <a:buFont typeface="+mj-lt"/>
              <a:buAutoNum type="arabicPeriod"/>
            </a:pPr>
            <a:r>
              <a:rPr lang="en-US" sz="2600" b="1" dirty="0" smtClean="0">
                <a:latin typeface="Times New Roman" panose="02020603050405020304" pitchFamily="18" charset="0"/>
                <a:cs typeface="Times New Roman" panose="02020603050405020304" pitchFamily="18" charset="0"/>
              </a:rPr>
              <a:t>Don’t misuse activity diagrams</a:t>
            </a:r>
            <a:r>
              <a:rPr lang="en-US" sz="2600" b="1"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:Activity </a:t>
            </a:r>
            <a:r>
              <a:rPr lang="en-US" sz="2600" dirty="0">
                <a:latin typeface="Times New Roman" panose="02020603050405020304" pitchFamily="18" charset="0"/>
                <a:cs typeface="Times New Roman" panose="02020603050405020304" pitchFamily="18" charset="0"/>
              </a:rPr>
              <a:t>diagrams supplement the object-oriented focus of UML models and should not be used as an excuse to develop software via flowcharts.</a:t>
            </a:r>
            <a:endParaRPr lang="en-US" sz="2600" dirty="0" smtClean="0">
              <a:latin typeface="Times New Roman" panose="02020603050405020304" pitchFamily="18" charset="0"/>
              <a:cs typeface="Times New Roman" panose="02020603050405020304" pitchFamily="18" charset="0"/>
            </a:endParaRPr>
          </a:p>
          <a:p>
            <a:pPr marL="811213" indent="-457200" algn="just">
              <a:spcBef>
                <a:spcPts val="1200"/>
              </a:spcBef>
              <a:spcAft>
                <a:spcPts val="600"/>
              </a:spcAft>
              <a:buFont typeface="+mj-lt"/>
              <a:buAutoNum type="arabicPeriod"/>
            </a:pPr>
            <a:r>
              <a:rPr lang="en-US" sz="2600" b="1" dirty="0" smtClean="0">
                <a:latin typeface="Times New Roman" panose="02020603050405020304" pitchFamily="18" charset="0"/>
                <a:cs typeface="Times New Roman" panose="02020603050405020304" pitchFamily="18" charset="0"/>
              </a:rPr>
              <a:t>Level Diagrams: </a:t>
            </a:r>
            <a:r>
              <a:rPr lang="en-US" sz="2600" dirty="0" smtClean="0">
                <a:latin typeface="Times New Roman" panose="02020603050405020304" pitchFamily="18" charset="0"/>
                <a:cs typeface="Times New Roman" panose="02020603050405020304" pitchFamily="18" charset="0"/>
              </a:rPr>
              <a:t>Activities </a:t>
            </a:r>
            <a:r>
              <a:rPr lang="en-US" sz="2600" dirty="0">
                <a:latin typeface="Times New Roman" panose="02020603050405020304" pitchFamily="18" charset="0"/>
                <a:cs typeface="Times New Roman" panose="02020603050405020304" pitchFamily="18" charset="0"/>
              </a:rPr>
              <a:t>on a diagram should be at a consistent level of detail. Place additional detail for an activity in a separate diagram.</a:t>
            </a:r>
            <a:endParaRPr lang="en-US" sz="2600" dirty="0" smtClean="0">
              <a:latin typeface="Times New Roman" panose="02020603050405020304" pitchFamily="18" charset="0"/>
              <a:cs typeface="Times New Roman" panose="02020603050405020304" pitchFamily="18" charset="0"/>
            </a:endParaRPr>
          </a:p>
          <a:p>
            <a:pPr marL="811213" indent="-457200" algn="just">
              <a:spcBef>
                <a:spcPts val="1200"/>
              </a:spcBef>
              <a:spcAft>
                <a:spcPts val="600"/>
              </a:spcAft>
              <a:buFont typeface="+mj-lt"/>
              <a:buAutoNum type="arabicPeriod"/>
            </a:pPr>
            <a:r>
              <a:rPr lang="en-US" sz="2600" b="1" dirty="0" smtClean="0">
                <a:latin typeface="Times New Roman" panose="02020603050405020304" pitchFamily="18" charset="0"/>
                <a:cs typeface="Times New Roman" panose="02020603050405020304" pitchFamily="18" charset="0"/>
              </a:rPr>
              <a:t>Be careful with branches and conditions: If </a:t>
            </a:r>
            <a:r>
              <a:rPr lang="en-US" sz="2600" dirty="0">
                <a:latin typeface="Times New Roman" panose="02020603050405020304" pitchFamily="18" charset="0"/>
                <a:cs typeface="Times New Roman" panose="02020603050405020304" pitchFamily="18" charset="0"/>
              </a:rPr>
              <a:t>there are conditions, at least one must be satisfied when an activity completes—consider using an else condition. In undeterministic models, it is possible for multiple conditions to be satisfied—otherwise this is an error condition</a:t>
            </a:r>
            <a:endParaRPr lang="en-US" sz="2600" dirty="0" smtClean="0">
              <a:latin typeface="Times New Roman" panose="02020603050405020304" pitchFamily="18" charset="0"/>
              <a:cs typeface="Times New Roman" panose="02020603050405020304" pitchFamily="18" charset="0"/>
            </a:endParaRPr>
          </a:p>
          <a:p>
            <a:pPr marL="811213" indent="-457200" algn="just">
              <a:spcBef>
                <a:spcPts val="1200"/>
              </a:spcBef>
              <a:spcAft>
                <a:spcPts val="600"/>
              </a:spcAft>
              <a:buFont typeface="+mj-lt"/>
              <a:buAutoNum type="arabicPeriod"/>
            </a:pPr>
            <a:r>
              <a:rPr lang="en-US" sz="2600" b="1" dirty="0" smtClean="0">
                <a:latin typeface="Times New Roman" panose="02020603050405020304" pitchFamily="18" charset="0"/>
                <a:cs typeface="Times New Roman" panose="02020603050405020304" pitchFamily="18" charset="0"/>
              </a:rPr>
              <a:t>Be careful with concurrent activities: </a:t>
            </a:r>
            <a:r>
              <a:rPr lang="en-US" sz="2600" dirty="0">
                <a:latin typeface="Times New Roman" panose="02020603050405020304" pitchFamily="18" charset="0"/>
                <a:cs typeface="Times New Roman" panose="02020603050405020304" pitchFamily="18" charset="0"/>
              </a:rPr>
              <a:t>Concurrency means that the activities can complete in any order and still yield an acceptable result. Before a merge can happen, all inputs must first complete</a:t>
            </a:r>
            <a:endParaRPr lang="en-US" sz="2600" b="1" dirty="0" smtClean="0">
              <a:latin typeface="Times New Roman" panose="02020603050405020304" pitchFamily="18" charset="0"/>
              <a:cs typeface="Times New Roman" panose="02020603050405020304" pitchFamily="18" charset="0"/>
            </a:endParaRPr>
          </a:p>
          <a:p>
            <a:pPr marL="811213" indent="-457200" algn="just">
              <a:spcBef>
                <a:spcPts val="1200"/>
              </a:spcBef>
              <a:spcAft>
                <a:spcPts val="600"/>
              </a:spcAft>
              <a:buFont typeface="+mj-lt"/>
              <a:buAutoNum type="arabicPeriod"/>
            </a:pPr>
            <a:r>
              <a:rPr lang="en-US" sz="2600" b="1" dirty="0" smtClean="0">
                <a:latin typeface="Times New Roman" panose="02020603050405020304" pitchFamily="18" charset="0"/>
                <a:cs typeface="Times New Roman" panose="02020603050405020304" pitchFamily="18" charset="0"/>
              </a:rPr>
              <a:t>Consider executable activity diagrams: </a:t>
            </a:r>
            <a:r>
              <a:rPr lang="en-US" sz="2600" dirty="0">
                <a:latin typeface="Times New Roman" panose="02020603050405020304" pitchFamily="18" charset="0"/>
                <a:cs typeface="Times New Roman" panose="02020603050405020304" pitchFamily="18" charset="0"/>
              </a:rPr>
              <a:t>Executable activity diagrams can help developers understand their systems better.</a:t>
            </a:r>
            <a:endParaRPr lang="en-US" sz="2600" b="1" dirty="0" smtClean="0">
              <a:latin typeface="Times New Roman" panose="02020603050405020304" pitchFamily="18" charset="0"/>
              <a:cs typeface="Times New Roman" panose="02020603050405020304" pitchFamily="18" charset="0"/>
            </a:endParaRPr>
          </a:p>
          <a:p>
            <a:pPr marL="265113" indent="-265113" algn="just">
              <a:buNone/>
            </a:pPr>
            <a:r>
              <a:rPr lang="en-US" sz="2600" dirty="0" smtClean="0">
                <a:latin typeface="Times New Roman" panose="02020603050405020304" pitchFamily="18" charset="0"/>
                <a:cs typeface="Times New Roman" panose="02020603050405020304" pitchFamily="18" charset="0"/>
              </a:rPr>
              <a:t>   </a:t>
            </a:r>
          </a:p>
          <a:p>
            <a:pPr marL="265113" indent="-265113" algn="just">
              <a:buNone/>
            </a:pPr>
            <a:endParaRPr lang="en-US" sz="2200" dirty="0" smtClean="0"/>
          </a:p>
          <a:p>
            <a:pPr marL="265113" indent="-265113" algn="just">
              <a:buNone/>
            </a:pPr>
            <a:endParaRPr lang="en-US" sz="2200" dirty="0" smtClean="0"/>
          </a:p>
          <a:p>
            <a:pPr>
              <a:buNone/>
            </a:pPr>
            <a:endParaRPr lang="en-IN" dirty="0"/>
          </a:p>
        </p:txBody>
      </p:sp>
      <p:sp>
        <p:nvSpPr>
          <p:cNvPr id="4" name="Title 1"/>
          <p:cNvSpPr>
            <a:spLocks noGrp="1"/>
          </p:cNvSpPr>
          <p:nvPr>
            <p:ph type="title"/>
          </p:nvPr>
        </p:nvSpPr>
        <p:spPr>
          <a:xfrm>
            <a:off x="470263" y="90488"/>
            <a:ext cx="6781800" cy="639762"/>
          </a:xfrm>
        </p:spPr>
        <p:txBody>
          <a:bodyPr>
            <a:normAutofit/>
          </a:bodyPr>
          <a:lstStyle/>
          <a:p>
            <a:pPr marL="265113" indent="-265113" algn="just"/>
            <a:r>
              <a:rPr lang="en-US" sz="3200" dirty="0"/>
              <a:t>7.2.6 Guidelines for Activity Models: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a:t>Activity diagram for an order management system</a:t>
            </a:r>
            <a:endParaRPr lang="en-IN" sz="2800" dirty="0"/>
          </a:p>
        </p:txBody>
      </p:sp>
      <p:sp>
        <p:nvSpPr>
          <p:cNvPr id="3" name="Content Placeholder 2"/>
          <p:cNvSpPr>
            <a:spLocks noGrp="1"/>
          </p:cNvSpPr>
          <p:nvPr>
            <p:ph idx="1"/>
          </p:nvPr>
        </p:nvSpPr>
        <p:spPr>
          <a:xfrm>
            <a:off x="457200" y="838200"/>
            <a:ext cx="8229600" cy="5883275"/>
          </a:xfrm>
        </p:spPr>
        <p:txBody>
          <a:bodyPr>
            <a:normAutofit lnSpcReduction="10000"/>
          </a:bodyPr>
          <a:lstStyle/>
          <a:p>
            <a:pPr algn="just"/>
            <a:r>
              <a:rPr lang="en-IN" sz="2200" dirty="0">
                <a:latin typeface="Times New Roman" panose="02020603050405020304" pitchFamily="18" charset="0"/>
                <a:cs typeface="Times New Roman" panose="02020603050405020304" pitchFamily="18" charset="0"/>
              </a:rPr>
              <a:t>Example of an activity diagram for order management system. In the diagram, four activities are identified which are associated with conditions. One important point should be clearly understood that an activity diagram cannot be exactly matched with the code. The activity diagram is made to understand the flow of activities and is mainly used by the business </a:t>
            </a:r>
            <a:r>
              <a:rPr lang="en-IN" sz="2200" dirty="0" smtClean="0">
                <a:latin typeface="Times New Roman" panose="02020603050405020304" pitchFamily="18" charset="0"/>
                <a:cs typeface="Times New Roman" panose="02020603050405020304" pitchFamily="18" charset="0"/>
              </a:rPr>
              <a:t>users</a:t>
            </a:r>
          </a:p>
          <a:p>
            <a:pPr marL="0" indent="0" algn="just">
              <a:buNone/>
            </a:pPr>
            <a:endParaRPr lang="en-IN" sz="2200" dirty="0">
              <a:latin typeface="Times New Roman" panose="02020603050405020304" pitchFamily="18" charset="0"/>
              <a:cs typeface="Times New Roman" panose="02020603050405020304" pitchFamily="18" charset="0"/>
            </a:endParaRPr>
          </a:p>
          <a:p>
            <a:pPr algn="just">
              <a:buNone/>
            </a:pPr>
            <a:r>
              <a:rPr lang="en-IN" sz="2200" dirty="0">
                <a:latin typeface="Times New Roman" panose="02020603050405020304" pitchFamily="18" charset="0"/>
                <a:cs typeface="Times New Roman" panose="02020603050405020304" pitchFamily="18" charset="0"/>
              </a:rPr>
              <a:t>	Following diagram is drawn with the four main activities −</a:t>
            </a:r>
          </a:p>
          <a:p>
            <a:pPr marL="725488" algn="just"/>
            <a:r>
              <a:rPr lang="en-IN" sz="2200" dirty="0">
                <a:latin typeface="Times New Roman" panose="02020603050405020304" pitchFamily="18" charset="0"/>
                <a:cs typeface="Times New Roman" panose="02020603050405020304" pitchFamily="18" charset="0"/>
              </a:rPr>
              <a:t>Send order by the customer</a:t>
            </a:r>
          </a:p>
          <a:p>
            <a:pPr marL="725488" algn="just"/>
            <a:r>
              <a:rPr lang="en-IN" sz="2200" dirty="0">
                <a:latin typeface="Times New Roman" panose="02020603050405020304" pitchFamily="18" charset="0"/>
                <a:cs typeface="Times New Roman" panose="02020603050405020304" pitchFamily="18" charset="0"/>
              </a:rPr>
              <a:t>Receipt of the order</a:t>
            </a:r>
          </a:p>
          <a:p>
            <a:pPr marL="725488" algn="just"/>
            <a:r>
              <a:rPr lang="en-IN" sz="2200" dirty="0">
                <a:latin typeface="Times New Roman" panose="02020603050405020304" pitchFamily="18" charset="0"/>
                <a:cs typeface="Times New Roman" panose="02020603050405020304" pitchFamily="18" charset="0"/>
              </a:rPr>
              <a:t>Confirm the order</a:t>
            </a:r>
          </a:p>
          <a:p>
            <a:pPr marL="725488" algn="just"/>
            <a:r>
              <a:rPr lang="en-IN" sz="2200" dirty="0">
                <a:latin typeface="Times New Roman" panose="02020603050405020304" pitchFamily="18" charset="0"/>
                <a:cs typeface="Times New Roman" panose="02020603050405020304" pitchFamily="18" charset="0"/>
              </a:rPr>
              <a:t>Dispatch the </a:t>
            </a:r>
            <a:r>
              <a:rPr lang="en-IN" sz="2200" dirty="0" smtClean="0">
                <a:latin typeface="Times New Roman" panose="02020603050405020304" pitchFamily="18" charset="0"/>
                <a:cs typeface="Times New Roman" panose="02020603050405020304" pitchFamily="18" charset="0"/>
              </a:rPr>
              <a:t>order</a:t>
            </a:r>
          </a:p>
          <a:p>
            <a:pPr marL="382588" indent="0" algn="just">
              <a:buNone/>
            </a:pPr>
            <a:endParaRPr lang="en-IN" sz="2200" dirty="0">
              <a:latin typeface="Times New Roman" panose="02020603050405020304" pitchFamily="18" charset="0"/>
              <a:cs typeface="Times New Roman" panose="02020603050405020304" pitchFamily="18" charset="0"/>
            </a:endParaRPr>
          </a:p>
          <a:p>
            <a:pPr algn="just">
              <a:buNone/>
            </a:pPr>
            <a:r>
              <a:rPr lang="en-IN" sz="2200" dirty="0">
                <a:latin typeface="Times New Roman" panose="02020603050405020304" pitchFamily="18" charset="0"/>
                <a:cs typeface="Times New Roman" panose="02020603050405020304" pitchFamily="18" charset="0"/>
              </a:rPr>
              <a:t>	After receiving the order request, condition checks are performed to check if it is normal or special order. After the type of order is identified, dispatch activity is performed and that is marked as the termination of the process.</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1262413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a:bodyPr>
          <a:lstStyle/>
          <a:p>
            <a:r>
              <a:rPr lang="en-US" sz="2800" dirty="0" smtClean="0"/>
              <a:t>Activity diagram for an order management system</a:t>
            </a:r>
            <a:endParaRPr lang="en-IN" sz="2800" dirty="0"/>
          </a:p>
        </p:txBody>
      </p:sp>
      <p:pic>
        <p:nvPicPr>
          <p:cNvPr id="5" name="Content Placeholder 4"/>
          <p:cNvPicPr>
            <a:picLocks noGrp="1" noChangeAspect="1"/>
          </p:cNvPicPr>
          <p:nvPr>
            <p:ph idx="1"/>
          </p:nvPr>
        </p:nvPicPr>
        <p:blipFill>
          <a:blip r:embed="rId2"/>
          <a:stretch>
            <a:fillRect/>
          </a:stretch>
        </p:blipFill>
        <p:spPr>
          <a:xfrm>
            <a:off x="1981200" y="2122079"/>
            <a:ext cx="6477000" cy="4599396"/>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7" name="Rectangle 6"/>
          <p:cNvSpPr/>
          <p:nvPr/>
        </p:nvSpPr>
        <p:spPr>
          <a:xfrm>
            <a:off x="457200" y="990600"/>
            <a:ext cx="4572000" cy="1754326"/>
          </a:xfrm>
          <a:prstGeom prst="rect">
            <a:avLst/>
          </a:prstGeom>
        </p:spPr>
        <p:txBody>
          <a:bodyPr>
            <a:spAutoFit/>
          </a:bodyPr>
          <a:lstStyle/>
          <a:p>
            <a:pPr algn="just"/>
            <a:r>
              <a:rPr lang="en-US" dirty="0">
                <a:solidFill>
                  <a:srgbClr val="000000"/>
                </a:solidFill>
                <a:latin typeface="Times New Roman" panose="02020603050405020304" pitchFamily="18" charset="0"/>
                <a:cs typeface="Times New Roman" panose="02020603050405020304" pitchFamily="18" charset="0"/>
              </a:rPr>
              <a:t>Following diagram is drawn with the four main activities −</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Send order by the customer</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Receipt of the order</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Confirm the order</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Dispatch the order</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4972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With the help of activity diagram, show the possible responses for the verification of card </a:t>
            </a:r>
            <a:r>
              <a:rPr lang="en-US" dirty="0" smtClean="0"/>
              <a:t>inserted </a:t>
            </a:r>
            <a:r>
              <a:rPr lang="en-US" dirty="0"/>
              <a:t>by the user at the ATM</a:t>
            </a:r>
            <a:r>
              <a:rPr lang="en-US" dirty="0" smtClean="0"/>
              <a:t>.</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pic>
        <p:nvPicPr>
          <p:cNvPr id="6" name="Picture 5"/>
          <p:cNvPicPr>
            <a:picLocks noChangeAspect="1"/>
          </p:cNvPicPr>
          <p:nvPr/>
        </p:nvPicPr>
        <p:blipFill>
          <a:blip r:embed="rId2"/>
          <a:stretch>
            <a:fillRect/>
          </a:stretch>
        </p:blipFill>
        <p:spPr>
          <a:xfrm>
            <a:off x="990600" y="1905000"/>
            <a:ext cx="6857999" cy="4451350"/>
          </a:xfrm>
          <a:prstGeom prst="rect">
            <a:avLst/>
          </a:prstGeom>
        </p:spPr>
      </p:pic>
    </p:spTree>
    <p:extLst>
      <p:ext uri="{BB962C8B-B14F-4D97-AF65-F5344CB8AC3E}">
        <p14:creationId xmlns:p14="http://schemas.microsoft.com/office/powerpoint/2010/main" val="4043683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models</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indent="0">
              <a:buNone/>
            </a:pPr>
            <a:r>
              <a:rPr lang="en-IN" b="1" dirty="0" smtClean="0"/>
              <a:t>Actors</a:t>
            </a:r>
          </a:p>
          <a:p>
            <a:r>
              <a:rPr lang="en-US" sz="2400" dirty="0"/>
              <a:t>A </a:t>
            </a:r>
            <a:r>
              <a:rPr lang="en-US" sz="2400" dirty="0" smtClean="0"/>
              <a:t>direct </a:t>
            </a:r>
            <a:r>
              <a:rPr lang="en-US" sz="2400" dirty="0"/>
              <a:t>external user of a </a:t>
            </a:r>
            <a:r>
              <a:rPr lang="en-US" sz="2400" dirty="0" smtClean="0"/>
              <a:t>system</a:t>
            </a:r>
          </a:p>
          <a:p>
            <a:r>
              <a:rPr lang="en-US" sz="2400" dirty="0"/>
              <a:t>Not part of the </a:t>
            </a:r>
            <a:r>
              <a:rPr lang="en-US" sz="2400" dirty="0" smtClean="0"/>
              <a:t>system</a:t>
            </a:r>
          </a:p>
          <a:p>
            <a:r>
              <a:rPr lang="en-US" sz="2400" dirty="0"/>
              <a:t>For example </a:t>
            </a:r>
            <a:r>
              <a:rPr lang="en-US" sz="2400" dirty="0" smtClean="0"/>
              <a:t> </a:t>
            </a:r>
            <a:r>
              <a:rPr lang="en-US" sz="2400" dirty="0"/>
              <a:t>Traveler, agent, and airline for a travel agency system. </a:t>
            </a:r>
            <a:endParaRPr lang="en-US" sz="2400" dirty="0" smtClean="0"/>
          </a:p>
          <a:p>
            <a:r>
              <a:rPr lang="en-US" sz="2400" dirty="0" smtClean="0"/>
              <a:t>Can </a:t>
            </a:r>
            <a:r>
              <a:rPr lang="en-US" sz="2400" dirty="0"/>
              <a:t>be a person, devices and other system </a:t>
            </a:r>
            <a:endParaRPr lang="en-US" sz="2400" dirty="0" smtClean="0"/>
          </a:p>
          <a:p>
            <a:r>
              <a:rPr lang="en-US" sz="2400" dirty="0" smtClean="0"/>
              <a:t>An actor </a:t>
            </a:r>
            <a:r>
              <a:rPr lang="en-US" sz="2400" dirty="0"/>
              <a:t>has a single well-defined </a:t>
            </a:r>
            <a:r>
              <a:rPr lang="en-US" sz="2400" dirty="0" smtClean="0"/>
              <a:t>purpose</a:t>
            </a:r>
          </a:p>
          <a:p>
            <a:pPr marL="0" indent="0">
              <a:buNone/>
            </a:pPr>
            <a:r>
              <a:rPr lang="en-IN" b="1" dirty="0"/>
              <a:t>Use </a:t>
            </a:r>
            <a:r>
              <a:rPr lang="en-IN" b="1" dirty="0" smtClean="0"/>
              <a:t>Cases</a:t>
            </a:r>
          </a:p>
          <a:p>
            <a:r>
              <a:rPr lang="en-US" sz="2400" dirty="0"/>
              <a:t>A use case is a coherent piece of functionality that a system can provide by interacting with actors.</a:t>
            </a:r>
          </a:p>
          <a:p>
            <a:r>
              <a:rPr lang="en-US" sz="2400" b="1" dirty="0"/>
              <a:t>For example</a:t>
            </a:r>
            <a:r>
              <a:rPr lang="en-US" sz="2400" dirty="0"/>
              <a:t>: </a:t>
            </a:r>
            <a:r>
              <a:rPr lang="en-US" sz="2400" dirty="0" smtClean="0"/>
              <a:t> </a:t>
            </a:r>
            <a:r>
              <a:rPr lang="en-US" sz="2400" dirty="0"/>
              <a:t>A customer actor can buy a beverage from a vending machine. </a:t>
            </a:r>
            <a:endParaRPr lang="en-US" sz="2400" dirty="0" smtClean="0"/>
          </a:p>
          <a:p>
            <a:r>
              <a:rPr lang="en-US" sz="2400" dirty="0" smtClean="0"/>
              <a:t>A </a:t>
            </a:r>
            <a:r>
              <a:rPr lang="en-US" sz="2400" dirty="0"/>
              <a:t>repair technician can perform scheduled maintenance on a vending machine.</a:t>
            </a:r>
            <a:endParaRPr lang="en-IN" sz="2400" dirty="0"/>
          </a:p>
          <a:p>
            <a:pPr marL="0" indent="0">
              <a:buNone/>
            </a:pPr>
            <a:endParaRPr lang="en-IN"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6359357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pic>
        <p:nvPicPr>
          <p:cNvPr id="5" name="Content Placeholder 4"/>
          <p:cNvPicPr>
            <a:picLocks noGrp="1" noChangeAspect="1"/>
          </p:cNvPicPr>
          <p:nvPr>
            <p:ph idx="1"/>
          </p:nvPr>
        </p:nvPicPr>
        <p:blipFill>
          <a:blip r:embed="rId2"/>
          <a:stretch>
            <a:fillRect/>
          </a:stretch>
        </p:blipFill>
        <p:spPr>
          <a:xfrm>
            <a:off x="1219200" y="533400"/>
            <a:ext cx="6553200" cy="6111875"/>
          </a:xfrm>
          <a:prstGeom prst="rect">
            <a:avLst/>
          </a:prstGeom>
        </p:spPr>
      </p:pic>
    </p:spTree>
    <p:extLst>
      <p:ext uri="{BB962C8B-B14F-4D97-AF65-F5344CB8AC3E}">
        <p14:creationId xmlns:p14="http://schemas.microsoft.com/office/powerpoint/2010/main" val="374485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IN" dirty="0" smtClean="0"/>
          </a:p>
          <a:p>
            <a:pPr marL="0" indent="0" algn="ctr">
              <a:buNone/>
            </a:pPr>
            <a:r>
              <a:rPr lang="en-US" sz="3600" b="1" dirty="0" smtClean="0"/>
              <a:t>Unit-III</a:t>
            </a:r>
            <a:endParaRPr lang="en-IN" sz="3600" b="1" dirty="0"/>
          </a:p>
          <a:p>
            <a:pPr marL="0" indent="0" algn="ctr">
              <a:buNone/>
            </a:pPr>
            <a:r>
              <a:rPr lang="en-IN" sz="3600" b="1" dirty="0" smtClean="0"/>
              <a:t>Advanced </a:t>
            </a:r>
            <a:r>
              <a:rPr lang="en-IN" sz="3600" b="1" dirty="0"/>
              <a:t>Interaction Modeling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3944864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smtClean="0"/>
              <a:t>Topics Covered</a:t>
            </a:r>
            <a:endParaRPr lang="en-IN" dirty="0"/>
          </a:p>
        </p:txBody>
      </p:sp>
      <p:sp>
        <p:nvSpPr>
          <p:cNvPr id="3" name="Content Placeholder 2"/>
          <p:cNvSpPr>
            <a:spLocks noGrp="1"/>
          </p:cNvSpPr>
          <p:nvPr>
            <p:ph idx="1"/>
          </p:nvPr>
        </p:nvSpPr>
        <p:spPr>
          <a:xfrm>
            <a:off x="457200" y="1066800"/>
            <a:ext cx="8229600" cy="5410200"/>
          </a:xfrm>
        </p:spPr>
        <p:txBody>
          <a:bodyPr>
            <a:normAutofit/>
          </a:bodyPr>
          <a:lstStyle/>
          <a:p>
            <a:pPr>
              <a:buFont typeface="Wingdings" panose="05000000000000000000" pitchFamily="2" charset="2"/>
              <a:buChar char="Ø"/>
            </a:pPr>
            <a:r>
              <a:rPr lang="en-US" sz="2000" b="1" dirty="0" smtClean="0"/>
              <a:t>Use case Relationships</a:t>
            </a:r>
          </a:p>
          <a:p>
            <a:pPr marL="0" indent="0">
              <a:buNone/>
            </a:pPr>
            <a:r>
              <a:rPr lang="en-IN" sz="2000" dirty="0" smtClean="0"/>
              <a:t>	1) Include Relationship</a:t>
            </a:r>
          </a:p>
          <a:p>
            <a:pPr marL="0" indent="0">
              <a:buNone/>
            </a:pPr>
            <a:r>
              <a:rPr lang="en-IN" sz="2000" dirty="0"/>
              <a:t>	</a:t>
            </a:r>
            <a:r>
              <a:rPr lang="en-IN" sz="2000" dirty="0" smtClean="0"/>
              <a:t>2)Extend Relationship</a:t>
            </a:r>
          </a:p>
          <a:p>
            <a:pPr marL="0" indent="0">
              <a:buNone/>
            </a:pPr>
            <a:r>
              <a:rPr lang="en-US" sz="2000" dirty="0"/>
              <a:t>	</a:t>
            </a:r>
            <a:r>
              <a:rPr lang="en-US" sz="2000" dirty="0" smtClean="0"/>
              <a:t>3)</a:t>
            </a:r>
            <a:r>
              <a:rPr lang="en-IN" sz="2000" dirty="0"/>
              <a:t> </a:t>
            </a:r>
            <a:r>
              <a:rPr lang="en-IN" sz="2000" dirty="0" smtClean="0"/>
              <a:t>Generalization</a:t>
            </a:r>
          </a:p>
          <a:p>
            <a:pPr marL="0" indent="0">
              <a:buNone/>
            </a:pPr>
            <a:r>
              <a:rPr lang="en-US" sz="2000" dirty="0" smtClean="0"/>
              <a:t>	4)Combinations </a:t>
            </a:r>
            <a:r>
              <a:rPr lang="en-US" sz="2000" dirty="0"/>
              <a:t>of Use Case </a:t>
            </a:r>
            <a:r>
              <a:rPr lang="en-US" sz="2000" dirty="0" smtClean="0"/>
              <a:t>Relationships</a:t>
            </a:r>
          </a:p>
          <a:p>
            <a:pPr marL="0" indent="0">
              <a:buNone/>
            </a:pPr>
            <a:r>
              <a:rPr lang="en-US" sz="2000" dirty="0" smtClean="0"/>
              <a:t>	5)Guidelines </a:t>
            </a:r>
            <a:r>
              <a:rPr lang="en-US" sz="2000" dirty="0"/>
              <a:t>for Use Case </a:t>
            </a:r>
            <a:r>
              <a:rPr lang="en-US" sz="2000" dirty="0" smtClean="0"/>
              <a:t>Relationships</a:t>
            </a:r>
          </a:p>
          <a:p>
            <a:pPr>
              <a:buFont typeface="Wingdings" panose="05000000000000000000" pitchFamily="2" charset="2"/>
              <a:buChar char="Ø"/>
            </a:pPr>
            <a:r>
              <a:rPr lang="en-US" sz="2000" b="1" dirty="0" smtClean="0"/>
              <a:t>Procedural Sequence Models</a:t>
            </a:r>
          </a:p>
          <a:p>
            <a:pPr marL="0" indent="0">
              <a:buNone/>
            </a:pPr>
            <a:r>
              <a:rPr lang="en-US" sz="2000" dirty="0" smtClean="0"/>
              <a:t>	1)Sequence </a:t>
            </a:r>
            <a:r>
              <a:rPr lang="en-US" sz="2000" dirty="0"/>
              <a:t>Diagrams with Passive </a:t>
            </a:r>
            <a:r>
              <a:rPr lang="en-US" sz="2000" dirty="0" smtClean="0"/>
              <a:t>Objects</a:t>
            </a:r>
          </a:p>
          <a:p>
            <a:pPr marL="0" indent="0">
              <a:buNone/>
            </a:pPr>
            <a:r>
              <a:rPr lang="en-US" sz="2000" dirty="0" smtClean="0"/>
              <a:t>	2)Sequence </a:t>
            </a:r>
            <a:r>
              <a:rPr lang="en-US" sz="2000" dirty="0"/>
              <a:t>Diagrams with Transient </a:t>
            </a:r>
            <a:r>
              <a:rPr lang="en-US" sz="2000" dirty="0" smtClean="0"/>
              <a:t>Objects</a:t>
            </a:r>
          </a:p>
          <a:p>
            <a:pPr marL="0" indent="0">
              <a:buNone/>
            </a:pPr>
            <a:r>
              <a:rPr lang="en-US" sz="2000" dirty="0" smtClean="0"/>
              <a:t>	3)Guidelines </a:t>
            </a:r>
            <a:r>
              <a:rPr lang="en-US" sz="2000" dirty="0"/>
              <a:t>for Procedural Sequence </a:t>
            </a:r>
            <a:r>
              <a:rPr lang="en-US" sz="2000" dirty="0" smtClean="0"/>
              <a:t>Models</a:t>
            </a:r>
          </a:p>
          <a:p>
            <a:pPr>
              <a:buFont typeface="Wingdings" panose="05000000000000000000" pitchFamily="2" charset="2"/>
              <a:buChar char="Ø"/>
            </a:pPr>
            <a:r>
              <a:rPr lang="en-US" sz="2000" b="1" dirty="0" smtClean="0"/>
              <a:t>Special Constructs for Activity Models</a:t>
            </a:r>
          </a:p>
          <a:p>
            <a:pPr marL="0" indent="0">
              <a:buNone/>
            </a:pPr>
            <a:r>
              <a:rPr lang="en-IN" sz="2000" dirty="0" smtClean="0"/>
              <a:t>	1)Sending </a:t>
            </a:r>
            <a:r>
              <a:rPr lang="en-IN" sz="2000" dirty="0"/>
              <a:t>and Receiving </a:t>
            </a:r>
            <a:r>
              <a:rPr lang="en-IN" sz="2000" dirty="0" smtClean="0"/>
              <a:t>Signals</a:t>
            </a:r>
          </a:p>
          <a:p>
            <a:pPr marL="0" indent="0">
              <a:buNone/>
            </a:pPr>
            <a:r>
              <a:rPr lang="en-IN" sz="2000" dirty="0" smtClean="0"/>
              <a:t>	2)</a:t>
            </a:r>
            <a:r>
              <a:rPr lang="en-IN" sz="2000" dirty="0" err="1" smtClean="0"/>
              <a:t>Swimlanes</a:t>
            </a:r>
            <a:endParaRPr lang="en-IN" sz="2000" dirty="0" smtClean="0"/>
          </a:p>
          <a:p>
            <a:pPr marL="0" indent="0">
              <a:buNone/>
            </a:pPr>
            <a:r>
              <a:rPr lang="en-IN" sz="2000" dirty="0" smtClean="0"/>
              <a:t>	3)Object </a:t>
            </a:r>
            <a:r>
              <a:rPr lang="en-IN" sz="2000" dirty="0"/>
              <a:t>Flows</a:t>
            </a:r>
            <a:endParaRPr lang="en-US" sz="2000" b="1" dirty="0"/>
          </a:p>
          <a:p>
            <a:pPr marL="0" indent="0">
              <a:buNone/>
            </a:pPr>
            <a:endParaRPr lang="en-IN" dirty="0" smtClean="0"/>
          </a:p>
          <a:p>
            <a:pPr>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6776957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1"/>
            <a:ext cx="8001000" cy="609599"/>
          </a:xfrm>
        </p:spPr>
        <p:txBody>
          <a:bodyPr>
            <a:normAutofit fontScale="90000"/>
          </a:bodyPr>
          <a:lstStyle/>
          <a:p>
            <a:r>
              <a:rPr lang="en-US" b="1" dirty="0" smtClean="0"/>
              <a:t/>
            </a:r>
            <a:br>
              <a:rPr lang="en-US" b="1" dirty="0" smtClean="0"/>
            </a:br>
            <a:r>
              <a:rPr lang="en-US" b="1" dirty="0" smtClean="0"/>
              <a:t>Use </a:t>
            </a:r>
            <a:r>
              <a:rPr lang="en-US" b="1" dirty="0"/>
              <a:t>case Relationships</a:t>
            </a:r>
            <a:br>
              <a:rPr lang="en-US" b="1" dirty="0"/>
            </a:br>
            <a:endParaRPr lang="en-IN" dirty="0"/>
          </a:p>
        </p:txBody>
      </p:sp>
      <p:sp>
        <p:nvSpPr>
          <p:cNvPr id="3" name="Content Placeholder 2"/>
          <p:cNvSpPr>
            <a:spLocks noGrp="1"/>
          </p:cNvSpPr>
          <p:nvPr>
            <p:ph idx="1"/>
          </p:nvPr>
        </p:nvSpPr>
        <p:spPr>
          <a:xfrm>
            <a:off x="457200" y="1219200"/>
            <a:ext cx="8229600" cy="5410200"/>
          </a:xfrm>
        </p:spPr>
        <p:txBody>
          <a:bodyPr>
            <a:noAutofit/>
          </a:bodyPr>
          <a:lstStyle/>
          <a:p>
            <a:pPr marL="0" indent="0" algn="just">
              <a:buNone/>
            </a:pPr>
            <a:r>
              <a:rPr lang="en-US" sz="2000" dirty="0"/>
              <a:t>Complex use cases can be built from smaller </a:t>
            </a:r>
            <a:r>
              <a:rPr lang="en-US" sz="2000" dirty="0" smtClean="0"/>
              <a:t>pieces of use case relationship.</a:t>
            </a:r>
          </a:p>
          <a:p>
            <a:pPr marL="0" indent="0" algn="just">
              <a:buNone/>
            </a:pPr>
            <a:r>
              <a:rPr lang="en-IN" sz="2000" dirty="0">
                <a:latin typeface="Times New Roman" panose="02020603050405020304" pitchFamily="18" charset="0"/>
                <a:cs typeface="Times New Roman" panose="02020603050405020304" pitchFamily="18" charset="0"/>
              </a:rPr>
              <a:t>T</a:t>
            </a:r>
            <a:r>
              <a:rPr lang="en-IN" sz="2000" dirty="0" smtClean="0">
                <a:latin typeface="Times New Roman" panose="02020603050405020304" pitchFamily="18" charset="0"/>
                <a:cs typeface="Times New Roman" panose="02020603050405020304" pitchFamily="18" charset="0"/>
              </a:rPr>
              <a:t>here </a:t>
            </a:r>
            <a:r>
              <a:rPr lang="en-IN" sz="2000" dirty="0">
                <a:latin typeface="Times New Roman" panose="02020603050405020304" pitchFamily="18" charset="0"/>
                <a:cs typeface="Times New Roman" panose="02020603050405020304" pitchFamily="18" charset="0"/>
              </a:rPr>
              <a:t>are three kinds of relationships between use cases : </a:t>
            </a: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Include </a:t>
            </a:r>
            <a:r>
              <a:rPr lang="en-IN" sz="2000" dirty="0">
                <a:latin typeface="Times New Roman" panose="02020603050405020304" pitchFamily="18" charset="0"/>
                <a:cs typeface="Times New Roman" panose="02020603050405020304" pitchFamily="18" charset="0"/>
              </a:rPr>
              <a:t>Relationship </a:t>
            </a:r>
            <a:r>
              <a:rPr lang="en-IN" sz="2000" dirty="0" smtClean="0">
                <a:latin typeface="Times New Roman" panose="02020603050405020304" pitchFamily="18" charset="0"/>
                <a:cs typeface="Times New Roman" panose="02020603050405020304" pitchFamily="18" charset="0"/>
              </a:rPr>
              <a:t>---</a:t>
            </a:r>
            <a:r>
              <a:rPr lang="en-IN" sz="2000" dirty="0"/>
              <a:t>Examples: </a:t>
            </a:r>
            <a:r>
              <a:rPr lang="en-IN" sz="2000" dirty="0" smtClean="0">
                <a:solidFill>
                  <a:srgbClr val="FF0000"/>
                </a:solidFill>
              </a:rPr>
              <a:t>&lt;&lt;include&gt;&gt; </a:t>
            </a:r>
            <a:r>
              <a:rPr lang="en-IN" sz="2000" dirty="0">
                <a:solidFill>
                  <a:srgbClr val="FF0000"/>
                </a:solidFill>
              </a:rPr>
              <a:t>for common </a:t>
            </a:r>
            <a:r>
              <a:rPr lang="en-IN" sz="2000" dirty="0" smtClean="0">
                <a:solidFill>
                  <a:srgbClr val="FF0000"/>
                </a:solidFill>
              </a:rPr>
              <a:t>behaviour</a:t>
            </a:r>
            <a:endParaRPr lang="en-IN"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algn="jus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Extend </a:t>
            </a:r>
            <a:r>
              <a:rPr lang="en-IN" sz="2000" dirty="0">
                <a:latin typeface="Times New Roman" panose="02020603050405020304" pitchFamily="18" charset="0"/>
                <a:cs typeface="Times New Roman" panose="02020603050405020304" pitchFamily="18" charset="0"/>
              </a:rPr>
              <a:t>Relationship </a:t>
            </a:r>
            <a:r>
              <a:rPr lang="en-IN" sz="2000" dirty="0" smtClean="0">
                <a:solidFill>
                  <a:srgbClr val="FF0000"/>
                </a:solidFill>
                <a:latin typeface="Times New Roman" panose="02020603050405020304" pitchFamily="18" charset="0"/>
                <a:cs typeface="Times New Roman" panose="02020603050405020304" pitchFamily="18" charset="0"/>
              </a:rPr>
              <a:t>-----</a:t>
            </a:r>
            <a:r>
              <a:rPr lang="en-IN" sz="2000" dirty="0" smtClean="0">
                <a:solidFill>
                  <a:srgbClr val="FF0000"/>
                </a:solidFill>
              </a:rPr>
              <a:t>&lt;&lt;extend&gt;&gt; </a:t>
            </a:r>
            <a:r>
              <a:rPr lang="en-IN" sz="2000" dirty="0">
                <a:solidFill>
                  <a:srgbClr val="FF0000"/>
                </a:solidFill>
              </a:rPr>
              <a:t>for special cases:</a:t>
            </a:r>
            <a:endParaRPr lang="en-IN" sz="2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algn="just">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Generalization </a:t>
            </a:r>
            <a:r>
              <a:rPr lang="en-IN" sz="2000" dirty="0">
                <a:latin typeface="Times New Roman" panose="02020603050405020304" pitchFamily="18" charset="0"/>
                <a:cs typeface="Times New Roman" panose="02020603050405020304" pitchFamily="18" charset="0"/>
              </a:rPr>
              <a:t>Relationship</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b="1" u="sng" dirty="0">
                <a:latin typeface="Times New Roman" panose="02020603050405020304" pitchFamily="18" charset="0"/>
                <a:cs typeface="Times New Roman" panose="02020603050405020304" pitchFamily="18" charset="0"/>
              </a:rPr>
              <a:t>Include Relationship </a:t>
            </a:r>
            <a:r>
              <a:rPr lang="en-US" sz="2000" b="1" dirty="0" smtClean="0">
                <a:latin typeface="Times New Roman" panose="02020603050405020304" pitchFamily="18" charset="0"/>
                <a:cs typeface="Times New Roman" panose="02020603050405020304" pitchFamily="18" charset="0"/>
              </a:rPr>
              <a:t>:</a:t>
            </a:r>
            <a:r>
              <a:rPr lang="en-US" sz="2000" dirty="0" smtClean="0">
                <a:solidFill>
                  <a:srgbClr val="FF0000"/>
                </a:solidFill>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include relationship incorporates one use case within the behavior sequence of another use </a:t>
            </a:r>
            <a:r>
              <a:rPr lang="en-US" sz="2000" dirty="0" smtClean="0">
                <a:solidFill>
                  <a:srgbClr val="FF0000"/>
                </a:solidFill>
                <a:latin typeface="Times New Roman" panose="02020603050405020304" pitchFamily="18" charset="0"/>
                <a:cs typeface="Times New Roman" panose="02020603050405020304" pitchFamily="18" charset="0"/>
              </a:rPr>
              <a:t>case</a:t>
            </a:r>
          </a:p>
          <a:p>
            <a:pPr algn="just"/>
            <a:r>
              <a:rPr lang="en-US" sz="2000" dirty="0">
                <a:latin typeface="Times New Roman" panose="02020603050405020304" pitchFamily="18" charset="0"/>
                <a:cs typeface="Times New Roman" panose="02020603050405020304" pitchFamily="18" charset="0"/>
              </a:rPr>
              <a:t>An included use case is like a subroutine—it represents behavior that would otherwise have to be described repeatedly.</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UML notation for an include relationship is a dashed arrow from the source (including) use case to the target (included) use case. The keyword «include» annotates the </a:t>
            </a:r>
            <a:r>
              <a:rPr lang="en-US" sz="2000" dirty="0" smtClean="0">
                <a:latin typeface="Times New Roman" panose="02020603050405020304" pitchFamily="18" charset="0"/>
                <a:cs typeface="Times New Roman" panose="02020603050405020304" pitchFamily="18" charset="0"/>
              </a:rPr>
              <a:t>arrow</a:t>
            </a:r>
          </a:p>
          <a:p>
            <a:pPr marL="0" indent="0" algn="just">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include</a:t>
            </a:r>
            <a:r>
              <a:rPr lang="en-US" sz="2000" dirty="0">
                <a:latin typeface="Times New Roman" panose="02020603050405020304" pitchFamily="18" charset="0"/>
                <a:cs typeface="Times New Roman" panose="02020603050405020304" pitchFamily="18" charset="0"/>
              </a:rPr>
              <a:t> relationship could be used:</a:t>
            </a:r>
          </a:p>
          <a:p>
            <a:pPr algn="just"/>
            <a:r>
              <a:rPr lang="en-US" sz="2000" dirty="0">
                <a:latin typeface="Times New Roman" panose="02020603050405020304" pitchFamily="18" charset="0"/>
                <a:cs typeface="Times New Roman" panose="02020603050405020304" pitchFamily="18" charset="0"/>
              </a:rPr>
              <a:t>to simplify large use case by splitting it into several use cases,</a:t>
            </a:r>
          </a:p>
          <a:p>
            <a:pPr algn="just"/>
            <a:r>
              <a:rPr lang="en-US" sz="2000" dirty="0">
                <a:latin typeface="Times New Roman" panose="02020603050405020304" pitchFamily="18" charset="0"/>
                <a:cs typeface="Times New Roman" panose="02020603050405020304" pitchFamily="18" charset="0"/>
              </a:rPr>
              <a:t>to extract </a:t>
            </a:r>
            <a:r>
              <a:rPr lang="en-US" sz="2000" b="1" dirty="0">
                <a:latin typeface="Times New Roman" panose="02020603050405020304" pitchFamily="18" charset="0"/>
                <a:cs typeface="Times New Roman" panose="02020603050405020304" pitchFamily="18" charset="0"/>
              </a:rPr>
              <a:t>common parts</a:t>
            </a:r>
            <a:r>
              <a:rPr lang="en-US" sz="2000" dirty="0">
                <a:latin typeface="Times New Roman" panose="02020603050405020304" pitchFamily="18" charset="0"/>
                <a:cs typeface="Times New Roman" panose="02020603050405020304" pitchFamily="18" charset="0"/>
              </a:rPr>
              <a:t> of the behaviors of two or more use cases</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dirty="0"/>
          </a:p>
        </p:txBody>
      </p:sp>
    </p:spTree>
    <p:extLst>
      <p:ext uri="{BB962C8B-B14F-4D97-AF65-F5344CB8AC3E}">
        <p14:creationId xmlns:p14="http://schemas.microsoft.com/office/powerpoint/2010/main" val="43110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Autofit/>
          </a:bodyPr>
          <a:lstStyle/>
          <a:p>
            <a:pPr algn="l"/>
            <a:r>
              <a:rPr lang="en-US" sz="3200" dirty="0"/>
              <a:t>Include Relationship</a:t>
            </a:r>
            <a:endParaRPr lang="en-IN" sz="3200" dirty="0"/>
          </a:p>
        </p:txBody>
      </p:sp>
      <p:sp>
        <p:nvSpPr>
          <p:cNvPr id="3" name="Content Placeholder 2"/>
          <p:cNvSpPr>
            <a:spLocks noGrp="1"/>
          </p:cNvSpPr>
          <p:nvPr>
            <p:ph idx="1"/>
          </p:nvPr>
        </p:nvSpPr>
        <p:spPr>
          <a:xfrm>
            <a:off x="457200" y="1143000"/>
            <a:ext cx="8229600" cy="5486400"/>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Figure 8.1 </a:t>
            </a:r>
            <a:r>
              <a:rPr lang="en-US" sz="2400" dirty="0">
                <a:latin typeface="Times New Roman" panose="02020603050405020304" pitchFamily="18" charset="0"/>
                <a:cs typeface="Times New Roman" panose="02020603050405020304" pitchFamily="18" charset="0"/>
              </a:rPr>
              <a:t>shows an example from an online stock brokerage system. Part of establishing a secure session is validating the user password. In addition, the stock brokerage system validates the password for each stock trade. Use cases </a:t>
            </a:r>
            <a:r>
              <a:rPr lang="en-US" sz="2400" b="1" dirty="0">
                <a:latin typeface="Times New Roman" panose="02020603050405020304" pitchFamily="18" charset="0"/>
                <a:cs typeface="Times New Roman" panose="02020603050405020304" pitchFamily="18" charset="0"/>
              </a:rPr>
              <a:t>secure session and make trade</a:t>
            </a:r>
            <a:r>
              <a:rPr lang="en-US" sz="2400" dirty="0">
                <a:latin typeface="Times New Roman" panose="02020603050405020304" pitchFamily="18" charset="0"/>
                <a:cs typeface="Times New Roman" panose="02020603050405020304" pitchFamily="18" charset="0"/>
              </a:rPr>
              <a:t> both include use case validate password</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pic>
        <p:nvPicPr>
          <p:cNvPr id="5" name="Picture 4"/>
          <p:cNvPicPr>
            <a:picLocks noChangeAspect="1"/>
          </p:cNvPicPr>
          <p:nvPr/>
        </p:nvPicPr>
        <p:blipFill>
          <a:blip r:embed="rId2"/>
          <a:stretch>
            <a:fillRect/>
          </a:stretch>
        </p:blipFill>
        <p:spPr>
          <a:xfrm>
            <a:off x="3678382" y="3244938"/>
            <a:ext cx="4953000" cy="2895599"/>
          </a:xfrm>
          <a:prstGeom prst="rect">
            <a:avLst/>
          </a:prstGeom>
        </p:spPr>
      </p:pic>
      <p:sp>
        <p:nvSpPr>
          <p:cNvPr id="6" name="Rectangle 5"/>
          <p:cNvSpPr/>
          <p:nvPr/>
        </p:nvSpPr>
        <p:spPr>
          <a:xfrm>
            <a:off x="76200" y="3581400"/>
            <a:ext cx="4859482" cy="1477328"/>
          </a:xfrm>
          <a:prstGeom prst="rect">
            <a:avLst/>
          </a:prstGeom>
        </p:spPr>
        <p:txBody>
          <a:bodyPr wrap="square">
            <a:spAutoFit/>
          </a:bodyPr>
          <a:lstStyle/>
          <a:p>
            <a:r>
              <a:rPr lang="en-US" dirty="0">
                <a:solidFill>
                  <a:srgbClr val="000000"/>
                </a:solidFill>
                <a:latin typeface="Georgia" panose="02040502050405020303" pitchFamily="18" charset="0"/>
              </a:rPr>
              <a:t>When two or more use cases have some </a:t>
            </a:r>
            <a:r>
              <a:rPr lang="en-US" b="1" dirty="0">
                <a:solidFill>
                  <a:srgbClr val="008000"/>
                </a:solidFill>
                <a:latin typeface="Georgia" panose="02040502050405020303" pitchFamily="18" charset="0"/>
                <a:hlinkClick r:id="rId3"/>
              </a:rPr>
              <a:t>common behavior</a:t>
            </a:r>
            <a:r>
              <a:rPr lang="en-US" dirty="0">
                <a:solidFill>
                  <a:srgbClr val="000000"/>
                </a:solidFill>
                <a:latin typeface="Georgia" panose="02040502050405020303" pitchFamily="18" charset="0"/>
              </a:rPr>
              <a:t>, this common part could be extracted into a separate use case to be included back by the use cases with the UML </a:t>
            </a:r>
            <a:r>
              <a:rPr lang="en-US" b="1" dirty="0">
                <a:solidFill>
                  <a:srgbClr val="000000"/>
                </a:solidFill>
                <a:latin typeface="Georgia" panose="02040502050405020303" pitchFamily="18" charset="0"/>
              </a:rPr>
              <a:t>include</a:t>
            </a:r>
            <a:r>
              <a:rPr lang="en-US" dirty="0">
                <a:solidFill>
                  <a:srgbClr val="000000"/>
                </a:solidFill>
                <a:latin typeface="Georgia" panose="02040502050405020303" pitchFamily="18" charset="0"/>
              </a:rPr>
              <a:t> relationship.</a:t>
            </a:r>
            <a:endParaRPr lang="en-IN" dirty="0"/>
          </a:p>
        </p:txBody>
      </p:sp>
    </p:spTree>
    <p:extLst>
      <p:ext uri="{BB962C8B-B14F-4D97-AF65-F5344CB8AC3E}">
        <p14:creationId xmlns:p14="http://schemas.microsoft.com/office/powerpoint/2010/main" val="145107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3920"/>
            <a:ext cx="8229600" cy="728080"/>
          </a:xfrm>
        </p:spPr>
        <p:txBody>
          <a:bodyPr>
            <a:normAutofit fontScale="90000"/>
          </a:bodyPr>
          <a:lstStyle/>
          <a:p>
            <a:r>
              <a:rPr lang="en-US" dirty="0" smtClean="0"/>
              <a:t>Example </a:t>
            </a:r>
            <a:endParaRPr lang="en-IN" dirty="0"/>
          </a:p>
        </p:txBody>
      </p:sp>
      <p:pic>
        <p:nvPicPr>
          <p:cNvPr id="5" name="Content Placeholder 4"/>
          <p:cNvPicPr>
            <a:picLocks noGrp="1" noChangeAspect="1"/>
          </p:cNvPicPr>
          <p:nvPr>
            <p:ph idx="1"/>
          </p:nvPr>
        </p:nvPicPr>
        <p:blipFill>
          <a:blip r:embed="rId2"/>
          <a:stretch>
            <a:fillRect/>
          </a:stretch>
        </p:blipFill>
        <p:spPr>
          <a:xfrm>
            <a:off x="304801" y="2696528"/>
            <a:ext cx="4038600" cy="3659822"/>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6" name="Rectangle 5"/>
          <p:cNvSpPr/>
          <p:nvPr/>
        </p:nvSpPr>
        <p:spPr>
          <a:xfrm>
            <a:off x="304800" y="990600"/>
            <a:ext cx="8610600" cy="1477328"/>
          </a:xfrm>
          <a:prstGeom prst="rect">
            <a:avLst/>
          </a:prstGeom>
        </p:spPr>
        <p:txBody>
          <a:bodyPr wrap="square">
            <a:spAutoFit/>
          </a:bodyPr>
          <a:lstStyle/>
          <a:p>
            <a:pPr algn="just"/>
            <a:r>
              <a:rPr lang="en-US" b="1" dirty="0">
                <a:solidFill>
                  <a:srgbClr val="000000"/>
                </a:solidFill>
                <a:latin typeface="Times New Roman" panose="02020603050405020304" pitchFamily="18" charset="0"/>
                <a:cs typeface="Times New Roman" panose="02020603050405020304" pitchFamily="18" charset="0"/>
              </a:rPr>
              <a:t>Include</a:t>
            </a:r>
            <a:r>
              <a:rPr lang="en-US" dirty="0">
                <a:solidFill>
                  <a:srgbClr val="000000"/>
                </a:solidFill>
                <a:latin typeface="Times New Roman" panose="02020603050405020304" pitchFamily="18" charset="0"/>
                <a:cs typeface="Times New Roman" panose="02020603050405020304" pitchFamily="18" charset="0"/>
              </a:rPr>
              <a:t> relationship between use cases is shown by a dashed arrow with an open arrowhead from the including (base) use case to the included (common part) use case. </a:t>
            </a:r>
            <a:endParaRPr lang="en-US" dirty="0" smtClean="0">
              <a:solidFill>
                <a:srgbClr val="000000"/>
              </a:solidFill>
              <a:latin typeface="Times New Roman" panose="02020603050405020304" pitchFamily="18" charset="0"/>
              <a:cs typeface="Times New Roman" panose="02020603050405020304" pitchFamily="18" charset="0"/>
            </a:endParaRPr>
          </a:p>
          <a:p>
            <a:pPr algn="just"/>
            <a:r>
              <a:rPr lang="en-US" dirty="0" smtClean="0">
                <a:solidFill>
                  <a:srgbClr val="000000"/>
                </a:solidFill>
                <a:latin typeface="Times New Roman" panose="02020603050405020304" pitchFamily="18" charset="0"/>
                <a:cs typeface="Times New Roman" panose="02020603050405020304" pitchFamily="18" charset="0"/>
              </a:rPr>
              <a:t>The </a:t>
            </a:r>
            <a:r>
              <a:rPr lang="en-US" dirty="0">
                <a:solidFill>
                  <a:srgbClr val="000000"/>
                </a:solidFill>
                <a:latin typeface="Times New Roman" panose="02020603050405020304" pitchFamily="18" charset="0"/>
                <a:cs typeface="Times New Roman" panose="02020603050405020304" pitchFamily="18" charset="0"/>
              </a:rPr>
              <a:t>arrow is labeled with the keyword «include</a:t>
            </a:r>
            <a:r>
              <a:rPr lang="en-US" dirty="0" smtClean="0">
                <a:solidFill>
                  <a:srgbClr val="0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Note</a:t>
            </a:r>
            <a:r>
              <a:rPr lang="en-US" dirty="0">
                <a:latin typeface="Times New Roman" panose="02020603050405020304" pitchFamily="18" charset="0"/>
                <a:cs typeface="Times New Roman" panose="02020603050405020304" pitchFamily="18" charset="0"/>
              </a:rPr>
              <a:t>, that including Checkout use case becomes incomplete by itself and requires included use cases to be complete.</a:t>
            </a:r>
            <a:endParaRPr lang="en-IN" dirty="0">
              <a:latin typeface="Times New Roman" panose="02020603050405020304" pitchFamily="18" charset="0"/>
              <a:cs typeface="Times New Roman" panose="02020603050405020304" pitchFamily="18" charset="0"/>
            </a:endParaRPr>
          </a:p>
        </p:txBody>
      </p:sp>
      <p:pic>
        <p:nvPicPr>
          <p:cNvPr id="7" name="Content Placeholder 4"/>
          <p:cNvPicPr>
            <a:picLocks noChangeAspect="1"/>
          </p:cNvPicPr>
          <p:nvPr/>
        </p:nvPicPr>
        <p:blipFill>
          <a:blip r:embed="rId3"/>
          <a:stretch>
            <a:fillRect/>
          </a:stretch>
        </p:blipFill>
        <p:spPr>
          <a:xfrm>
            <a:off x="4610100" y="2717310"/>
            <a:ext cx="4152900" cy="3639040"/>
          </a:xfrm>
          <a:prstGeom prst="rect">
            <a:avLst/>
          </a:prstGeom>
        </p:spPr>
      </p:pic>
    </p:spTree>
    <p:extLst>
      <p:ext uri="{BB962C8B-B14F-4D97-AF65-F5344CB8AC3E}">
        <p14:creationId xmlns:p14="http://schemas.microsoft.com/office/powerpoint/2010/main" val="198195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4375"/>
          </a:xfrm>
        </p:spPr>
        <p:txBody>
          <a:bodyPr>
            <a:normAutofit fontScale="90000"/>
          </a:bodyPr>
          <a:lstStyle/>
          <a:p>
            <a:pPr algn="l"/>
            <a:r>
              <a:rPr lang="en-IN" dirty="0"/>
              <a:t>Extend Relationship</a:t>
            </a: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000" dirty="0">
                <a:latin typeface="Times New Roman" panose="02020603050405020304" pitchFamily="18" charset="0"/>
                <a:cs typeface="Times New Roman" panose="02020603050405020304" pitchFamily="18" charset="0"/>
              </a:rPr>
              <a:t>The extend relationship adds incremental behavior to a use case. It is like an include relationship looked at from the opposite direction, in which the extension adds itself to the base, rather than the base explicitly incorporating the extension</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include and extend relationships both add behavior to a base use case</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UML notation for an extend relationship is a dashed arrow from the </a:t>
            </a:r>
            <a:r>
              <a:rPr lang="en-US" sz="2000" dirty="0">
                <a:solidFill>
                  <a:srgbClr val="FF0000"/>
                </a:solidFill>
                <a:latin typeface="Times New Roman" panose="02020603050405020304" pitchFamily="18" charset="0"/>
                <a:cs typeface="Times New Roman" panose="02020603050405020304" pitchFamily="18" charset="0"/>
              </a:rPr>
              <a:t>extension use case to the base use </a:t>
            </a:r>
            <a:r>
              <a:rPr lang="en-US" sz="2000" dirty="0" smtClean="0">
                <a:solidFill>
                  <a:srgbClr val="FF0000"/>
                </a:solidFill>
                <a:latin typeface="Times New Roman" panose="02020603050405020304" pitchFamily="18" charset="0"/>
                <a:cs typeface="Times New Roman" panose="02020603050405020304" pitchFamily="18" charset="0"/>
              </a:rPr>
              <a:t>case.</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keyword «extend» annotates the arrow.</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31908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IN" dirty="0"/>
              <a:t>Extend Relationship</a:t>
            </a:r>
          </a:p>
        </p:txBody>
      </p:sp>
      <p:sp>
        <p:nvSpPr>
          <p:cNvPr id="3" name="Content Placeholder 2"/>
          <p:cNvSpPr>
            <a:spLocks noGrp="1"/>
          </p:cNvSpPr>
          <p:nvPr>
            <p:ph idx="1"/>
          </p:nvPr>
        </p:nvSpPr>
        <p:spPr>
          <a:xfrm>
            <a:off x="457200" y="914400"/>
            <a:ext cx="8229600" cy="5312352"/>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Figure 8.2 shows the base use case </a:t>
            </a:r>
            <a:r>
              <a:rPr lang="en-US" sz="2000" b="1" dirty="0">
                <a:latin typeface="Times New Roman" panose="02020603050405020304" pitchFamily="18" charset="0"/>
                <a:cs typeface="Times New Roman" panose="02020603050405020304" pitchFamily="18" charset="0"/>
              </a:rPr>
              <a:t>trade stocks </a:t>
            </a:r>
            <a:r>
              <a:rPr lang="en-US" sz="2000" dirty="0">
                <a:latin typeface="Times New Roman" panose="02020603050405020304" pitchFamily="18" charset="0"/>
                <a:cs typeface="Times New Roman" panose="02020603050405020304" pitchFamily="18" charset="0"/>
              </a:rPr>
              <a:t>for a stock brokerage system.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base use case permits simple purchases and sales of a stock at the market price. The brokerage system adds three capabilities: buying a stock on margin, selling a stock short, and placing a limit on the transaction price. The use case trade options also has an extension for placing a limit on the transaction price</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pic>
        <p:nvPicPr>
          <p:cNvPr id="5" name="Picture 4"/>
          <p:cNvPicPr>
            <a:picLocks noChangeAspect="1"/>
          </p:cNvPicPr>
          <p:nvPr/>
        </p:nvPicPr>
        <p:blipFill>
          <a:blip r:embed="rId2"/>
          <a:stretch>
            <a:fillRect/>
          </a:stretch>
        </p:blipFill>
        <p:spPr>
          <a:xfrm>
            <a:off x="1371600" y="2667000"/>
            <a:ext cx="6234545" cy="3429000"/>
          </a:xfrm>
          <a:prstGeom prst="rect">
            <a:avLst/>
          </a:prstGeom>
        </p:spPr>
      </p:pic>
    </p:spTree>
    <p:extLst>
      <p:ext uri="{BB962C8B-B14F-4D97-AF65-F5344CB8AC3E}">
        <p14:creationId xmlns:p14="http://schemas.microsoft.com/office/powerpoint/2010/main" val="162346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dirty="0"/>
              <a:t>Generalization</a:t>
            </a:r>
            <a:endParaRPr lang="en-IN" dirty="0"/>
          </a:p>
        </p:txBody>
      </p:sp>
      <p:sp>
        <p:nvSpPr>
          <p:cNvPr id="3" name="Content Placeholder 2"/>
          <p:cNvSpPr>
            <a:spLocks noGrp="1"/>
          </p:cNvSpPr>
          <p:nvPr>
            <p:ph idx="1"/>
          </p:nvPr>
        </p:nvSpPr>
        <p:spPr>
          <a:xfrm>
            <a:off x="457200" y="1143000"/>
            <a:ext cx="8229600" cy="5334000"/>
          </a:xfrm>
        </p:spPr>
        <p:txBody>
          <a:bodyPr>
            <a:normAutofit fontScale="92500"/>
          </a:bodyPr>
          <a:lstStyle/>
          <a:p>
            <a:pPr algn="just"/>
            <a:r>
              <a:rPr lang="en-IN" sz="22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It is a parent-child relationship between two or more use cause. </a:t>
            </a:r>
            <a:endParaRPr lang="en-IN" sz="2400" dirty="0" smtClean="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a kind of relationship in which the properties of the parent use case are inherited by the child use case</a:t>
            </a:r>
            <a:r>
              <a:rPr lang="en-IN"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Generalization </a:t>
            </a:r>
            <a:r>
              <a:rPr lang="en-US" sz="2400" dirty="0">
                <a:latin typeface="Times New Roman" panose="02020603050405020304" pitchFamily="18" charset="0"/>
                <a:cs typeface="Times New Roman" panose="02020603050405020304" pitchFamily="18" charset="0"/>
              </a:rPr>
              <a:t>can show specific variations on a general use case, analogous to generalization among classes. </a:t>
            </a:r>
            <a:r>
              <a:rPr lang="en-US" sz="2400" b="1" dirty="0">
                <a:latin typeface="Times New Roman" panose="02020603050405020304" pitchFamily="18" charset="0"/>
                <a:cs typeface="Times New Roman" panose="02020603050405020304" pitchFamily="18" charset="0"/>
              </a:rPr>
              <a:t>A parent use case represents a general behavior sequence.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Child use cases specialize the parent by inserting additional steps </a:t>
            </a:r>
            <a:r>
              <a:rPr lang="en-US" sz="2400" dirty="0">
                <a:latin typeface="Times New Roman" panose="02020603050405020304" pitchFamily="18" charset="0"/>
                <a:cs typeface="Times New Roman" panose="02020603050405020304" pitchFamily="18" charset="0"/>
              </a:rPr>
              <a:t>or by refining </a:t>
            </a:r>
            <a:r>
              <a:rPr lang="en-US" sz="2400" dirty="0" smtClean="0">
                <a:latin typeface="Times New Roman" panose="02020603050405020304" pitchFamily="18" charset="0"/>
                <a:cs typeface="Times New Roman" panose="02020603050405020304" pitchFamily="18" charset="0"/>
              </a:rPr>
              <a:t>steps</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UML indicates generalization by an arrow with its tail on the child use case and a triangular arrowhead on the parent use case, the same notation that is used for classes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29384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990600" y="3232150"/>
            <a:ext cx="7162800" cy="31242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6" name="Rectangle 5"/>
          <p:cNvSpPr/>
          <p:nvPr/>
        </p:nvSpPr>
        <p:spPr>
          <a:xfrm>
            <a:off x="304800" y="620256"/>
            <a:ext cx="8000999" cy="2246769"/>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an online stock brokerage system (Figure 8.3) might specialize the general use case make trade into the child use cases trade bonds, trade stocks, and trade </a:t>
            </a:r>
            <a:r>
              <a:rPr lang="en-US" sz="2000" dirty="0" smtClean="0">
                <a:latin typeface="Times New Roman" panose="02020603050405020304" pitchFamily="18" charset="0"/>
                <a:cs typeface="Times New Roman" panose="02020603050405020304" pitchFamily="18" charset="0"/>
              </a:rPr>
              <a:t>option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parent use case contains steps that are performed for any kind of trade, such as entering the trading password.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Each </a:t>
            </a:r>
            <a:r>
              <a:rPr lang="en-US" sz="2000" dirty="0">
                <a:latin typeface="Times New Roman" panose="02020603050405020304" pitchFamily="18" charset="0"/>
                <a:cs typeface="Times New Roman" panose="02020603050405020304" pitchFamily="18" charset="0"/>
              </a:rPr>
              <a:t>child use case contains the additional steps particular to a specific kind of trade, such as entering the expiration date of an option.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345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a:t>
            </a:r>
            <a:r>
              <a:rPr lang="en-IN" dirty="0" smtClean="0"/>
              <a:t>Diagram</a:t>
            </a:r>
            <a:endParaRPr lang="en-IN" dirty="0"/>
          </a:p>
        </p:txBody>
      </p:sp>
      <p:sp>
        <p:nvSpPr>
          <p:cNvPr id="3" name="Content Placeholder 2"/>
          <p:cNvSpPr>
            <a:spLocks noGrp="1"/>
          </p:cNvSpPr>
          <p:nvPr>
            <p:ph idx="1"/>
          </p:nvPr>
        </p:nvSpPr>
        <p:spPr>
          <a:xfrm>
            <a:off x="457200" y="1417638"/>
            <a:ext cx="8229600" cy="5059362"/>
          </a:xfrm>
        </p:spPr>
        <p:txBody>
          <a:bodyPr>
            <a:noAutofit/>
          </a:bodyPr>
          <a:lstStyle/>
          <a:p>
            <a:r>
              <a:rPr lang="en-IN" sz="2400" dirty="0"/>
              <a:t>A UML diagram that represents the relationship between actors and use cases, and among the use cases. </a:t>
            </a:r>
          </a:p>
          <a:p>
            <a:r>
              <a:rPr lang="en-IN" sz="2400" dirty="0"/>
              <a:t> Represents an “</a:t>
            </a:r>
            <a:r>
              <a:rPr lang="en-IN" sz="2400" dirty="0">
                <a:solidFill>
                  <a:srgbClr val="FF0000"/>
                </a:solidFill>
              </a:rPr>
              <a:t>architectural”</a:t>
            </a:r>
            <a:r>
              <a:rPr lang="en-IN" sz="2400" dirty="0"/>
              <a:t> view of the requirements</a:t>
            </a:r>
            <a:r>
              <a:rPr lang="en-IN" sz="2400" b="1" dirty="0"/>
              <a:t>. </a:t>
            </a:r>
            <a:endParaRPr lang="en-IN" sz="2400" b="1" dirty="0" smtClean="0"/>
          </a:p>
          <a:p>
            <a:r>
              <a:rPr lang="en-IN" sz="2400" dirty="0" smtClean="0"/>
              <a:t> </a:t>
            </a:r>
            <a:r>
              <a:rPr lang="en-IN" sz="2400" b="1" dirty="0"/>
              <a:t>Actors :- </a:t>
            </a:r>
            <a:endParaRPr lang="en-IN" sz="2400" b="1" dirty="0" smtClean="0"/>
          </a:p>
          <a:p>
            <a:pPr>
              <a:buFont typeface="Wingdings" panose="05000000000000000000" pitchFamily="2" charset="2"/>
              <a:buChar char="Ø"/>
            </a:pPr>
            <a:r>
              <a:rPr lang="en-IN" sz="2400" dirty="0" smtClean="0"/>
              <a:t>     External </a:t>
            </a:r>
            <a:r>
              <a:rPr lang="en-IN" sz="2400" dirty="0"/>
              <a:t>entities </a:t>
            </a:r>
            <a:r>
              <a:rPr lang="en-IN" sz="2400" dirty="0" smtClean="0"/>
              <a:t>(e.g. Object, </a:t>
            </a:r>
            <a:r>
              <a:rPr lang="en-IN" sz="2400" dirty="0"/>
              <a:t>user </a:t>
            </a:r>
            <a:r>
              <a:rPr lang="en-IN" sz="2400" dirty="0" smtClean="0"/>
              <a:t>role, </a:t>
            </a:r>
            <a:r>
              <a:rPr lang="en-IN" sz="2400" dirty="0"/>
              <a:t>another system) </a:t>
            </a:r>
            <a:endParaRPr lang="en-IN" sz="2400" dirty="0" smtClean="0"/>
          </a:p>
          <a:p>
            <a:r>
              <a:rPr lang="en-IN" sz="2400" dirty="0" smtClean="0"/>
              <a:t> </a:t>
            </a:r>
            <a:r>
              <a:rPr lang="en-IN" sz="2400" b="1" dirty="0"/>
              <a:t>Relationship between actors and use cases :- </a:t>
            </a:r>
          </a:p>
          <a:p>
            <a:pPr>
              <a:buFont typeface="Wingdings" panose="05000000000000000000" pitchFamily="2" charset="2"/>
              <a:buChar char="Ø"/>
            </a:pPr>
            <a:r>
              <a:rPr lang="en-IN" sz="2400" dirty="0" smtClean="0"/>
              <a:t>     Initiation </a:t>
            </a:r>
          </a:p>
          <a:p>
            <a:pPr>
              <a:buFont typeface="Wingdings" panose="05000000000000000000" pitchFamily="2" charset="2"/>
              <a:buChar char="Ø"/>
            </a:pPr>
            <a:r>
              <a:rPr lang="en-IN" sz="2400" dirty="0" smtClean="0"/>
              <a:t>     Communication </a:t>
            </a:r>
          </a:p>
          <a:p>
            <a:r>
              <a:rPr lang="en-IN" sz="2400" b="1" dirty="0" smtClean="0"/>
              <a:t>Relationship </a:t>
            </a:r>
            <a:r>
              <a:rPr lang="en-IN" sz="2400" b="1" dirty="0"/>
              <a:t>among different use cases :- </a:t>
            </a:r>
            <a:endParaRPr lang="en-IN" sz="2400" b="1" dirty="0" smtClean="0"/>
          </a:p>
          <a:p>
            <a:pPr>
              <a:buFont typeface="Wingdings" panose="05000000000000000000" pitchFamily="2" charset="2"/>
              <a:buChar char="Ø"/>
            </a:pPr>
            <a:r>
              <a:rPr lang="en-IN" sz="2400" dirty="0" smtClean="0"/>
              <a:t>      Enables </a:t>
            </a:r>
            <a:r>
              <a:rPr lang="en-IN" sz="2400" dirty="0"/>
              <a:t>the decomposition of complex use cases into </a:t>
            </a:r>
            <a:r>
              <a:rPr lang="en-IN" sz="2400" dirty="0" smtClean="0"/>
              <a:t>      smaller </a:t>
            </a:r>
            <a:r>
              <a:rPr lang="en-IN" sz="2400" dirty="0"/>
              <a:t>ones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749777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Include </a:t>
            </a:r>
            <a:r>
              <a:rPr lang="en-US" sz="2800" dirty="0"/>
              <a:t>,</a:t>
            </a:r>
            <a:r>
              <a:rPr lang="en-US" sz="2800" dirty="0" smtClean="0"/>
              <a:t>Extend, Generalization for ATM example</a:t>
            </a:r>
            <a:endParaRPr lang="en-IN" sz="2800" dirty="0"/>
          </a:p>
        </p:txBody>
      </p:sp>
      <p:pic>
        <p:nvPicPr>
          <p:cNvPr id="5" name="Content Placeholder 4"/>
          <p:cNvPicPr>
            <a:picLocks noGrp="1" noChangeAspect="1"/>
          </p:cNvPicPr>
          <p:nvPr>
            <p:ph idx="1"/>
          </p:nvPr>
        </p:nvPicPr>
        <p:blipFill>
          <a:blip r:embed="rId2"/>
          <a:stretch>
            <a:fillRect/>
          </a:stretch>
        </p:blipFill>
        <p:spPr>
          <a:xfrm>
            <a:off x="228600" y="1762124"/>
            <a:ext cx="4038600" cy="3689639"/>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pic>
        <p:nvPicPr>
          <p:cNvPr id="6" name="Picture 5"/>
          <p:cNvPicPr>
            <a:picLocks noChangeAspect="1"/>
          </p:cNvPicPr>
          <p:nvPr/>
        </p:nvPicPr>
        <p:blipFill>
          <a:blip r:embed="rId3"/>
          <a:stretch>
            <a:fillRect/>
          </a:stretch>
        </p:blipFill>
        <p:spPr>
          <a:xfrm>
            <a:off x="4114800" y="1762124"/>
            <a:ext cx="5056909" cy="4013489"/>
          </a:xfrm>
          <a:prstGeom prst="rect">
            <a:avLst/>
          </a:prstGeom>
        </p:spPr>
      </p:pic>
    </p:spTree>
    <p:extLst>
      <p:ext uri="{BB962C8B-B14F-4D97-AF65-F5344CB8AC3E}">
        <p14:creationId xmlns:p14="http://schemas.microsoft.com/office/powerpoint/2010/main" val="40056007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pic>
        <p:nvPicPr>
          <p:cNvPr id="7" name="Content Placeholder 6"/>
          <p:cNvPicPr>
            <a:picLocks noGrp="1" noChangeAspect="1"/>
          </p:cNvPicPr>
          <p:nvPr>
            <p:ph idx="1"/>
          </p:nvPr>
        </p:nvPicPr>
        <p:blipFill>
          <a:blip r:embed="rId3"/>
          <a:stretch>
            <a:fillRect/>
          </a:stretch>
        </p:blipFill>
        <p:spPr>
          <a:xfrm>
            <a:off x="467591" y="1219200"/>
            <a:ext cx="8229600" cy="4724400"/>
          </a:xfrm>
          <a:prstGeom prst="rect">
            <a:avLst/>
          </a:prstGeom>
        </p:spPr>
      </p:pic>
      <p:sp>
        <p:nvSpPr>
          <p:cNvPr id="8" name="Rectangle 7"/>
          <p:cNvSpPr/>
          <p:nvPr/>
        </p:nvSpPr>
        <p:spPr>
          <a:xfrm>
            <a:off x="914400" y="511040"/>
            <a:ext cx="4953000" cy="461665"/>
          </a:xfrm>
          <a:prstGeom prst="rect">
            <a:avLst/>
          </a:prstGeom>
        </p:spPr>
        <p:txBody>
          <a:bodyPr wrap="square">
            <a:spAutoFit/>
          </a:bodyPr>
          <a:lstStyle/>
          <a:p>
            <a:r>
              <a:rPr lang="en-US" sz="2400" b="1" dirty="0" smtClean="0"/>
              <a:t>Use case </a:t>
            </a:r>
            <a:r>
              <a:rPr lang="en-US" sz="2400" b="1" dirty="0"/>
              <a:t>Relationships compared</a:t>
            </a:r>
            <a:endParaRPr lang="en-IN" sz="2400" b="1" dirty="0"/>
          </a:p>
        </p:txBody>
      </p:sp>
    </p:spTree>
    <p:extLst>
      <p:ext uri="{BB962C8B-B14F-4D97-AF65-F5344CB8AC3E}">
        <p14:creationId xmlns:p14="http://schemas.microsoft.com/office/powerpoint/2010/main" val="4530146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200" dirty="0">
                <a:latin typeface="Times New Roman" panose="02020603050405020304" pitchFamily="18" charset="0"/>
                <a:cs typeface="Times New Roman" panose="02020603050405020304" pitchFamily="18" charset="0"/>
              </a:rPr>
              <a:t>Combinations of Use Case Relationships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289550"/>
          </a:xfrm>
        </p:spPr>
        <p:txBody>
          <a:bodyPr>
            <a:normAutofit/>
          </a:bodyPr>
          <a:lstStyle/>
          <a:p>
            <a:pPr algn="just"/>
            <a:r>
              <a:rPr lang="en-US" sz="2000" dirty="0">
                <a:latin typeface="Times New Roman" panose="02020603050405020304" pitchFamily="18" charset="0"/>
                <a:cs typeface="Times New Roman" panose="02020603050405020304" pitchFamily="18" charset="0"/>
              </a:rPr>
              <a:t>A single diagram may combine several kinds of use case </a:t>
            </a:r>
            <a:r>
              <a:rPr lang="en-US" sz="2000" dirty="0" smtClean="0">
                <a:latin typeface="Times New Roman" panose="02020603050405020304" pitchFamily="18" charset="0"/>
                <a:cs typeface="Times New Roman" panose="02020603050405020304" pitchFamily="18" charset="0"/>
              </a:rPr>
              <a:t>relationships.</a:t>
            </a:r>
          </a:p>
          <a:p>
            <a:pPr algn="just"/>
            <a:r>
              <a:rPr lang="en-US" sz="2000" dirty="0" smtClean="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8.4 shows a use case diagram from a stock brokerage system.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secure session use case includes the behavior of the validate password, make trade, and manage account use cases.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Make </a:t>
            </a:r>
            <a:r>
              <a:rPr lang="en-US" sz="2000" dirty="0">
                <a:latin typeface="Times New Roman" panose="02020603050405020304" pitchFamily="18" charset="0"/>
                <a:cs typeface="Times New Roman" panose="02020603050405020304" pitchFamily="18" charset="0"/>
              </a:rPr>
              <a:t>trade is an abstract parent with the children—trade bonds, trade stocks, and trade options.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Use </a:t>
            </a:r>
            <a:r>
              <a:rPr lang="en-US" sz="2000" dirty="0">
                <a:latin typeface="Times New Roman" panose="02020603050405020304" pitchFamily="18" charset="0"/>
                <a:cs typeface="Times New Roman" panose="02020603050405020304" pitchFamily="18" charset="0"/>
              </a:rPr>
              <a:t>case make trade also includes the behavior of validate password. The brokerage system validates the password once per session and additionally for every </a:t>
            </a:r>
            <a:r>
              <a:rPr lang="en-US" sz="2000" dirty="0" smtClean="0">
                <a:latin typeface="Times New Roman" panose="02020603050405020304" pitchFamily="18" charset="0"/>
                <a:cs typeface="Times New Roman" panose="02020603050405020304" pitchFamily="18" charset="0"/>
              </a:rPr>
              <a:t>trade</a:t>
            </a:r>
          </a:p>
          <a:p>
            <a:pPr algn="just"/>
            <a:r>
              <a:rPr lang="en-US" sz="2000" dirty="0">
                <a:latin typeface="Times New Roman" panose="02020603050405020304" pitchFamily="18" charset="0"/>
                <a:cs typeface="Times New Roman" panose="02020603050405020304" pitchFamily="18" charset="0"/>
              </a:rPr>
              <a:t>The use case margin trading extends both trade bonds and trade stocks—a customer may purchase stocks and bonds on margin, but not options.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Use </a:t>
            </a:r>
            <a:r>
              <a:rPr lang="en-US" sz="2000" dirty="0">
                <a:latin typeface="Times New Roman" panose="02020603050405020304" pitchFamily="18" charset="0"/>
                <a:cs typeface="Times New Roman" panose="02020603050405020304" pitchFamily="18" charset="0"/>
              </a:rPr>
              <a:t>case limit order extends abstract use case make trade—limit orders apply to trading bonds, stocks, and options.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assume that a short sale is only permitted for stocks and not for bonds or options.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0460138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dirty="0"/>
              <a:t>Combinations of Use Case Relationships</a:t>
            </a:r>
            <a:endParaRPr lang="en-IN" sz="3200" dirty="0"/>
          </a:p>
        </p:txBody>
      </p:sp>
      <p:pic>
        <p:nvPicPr>
          <p:cNvPr id="5" name="Content Placeholder 4"/>
          <p:cNvPicPr>
            <a:picLocks noGrp="1" noChangeAspect="1"/>
          </p:cNvPicPr>
          <p:nvPr>
            <p:ph idx="1"/>
          </p:nvPr>
        </p:nvPicPr>
        <p:blipFill>
          <a:blip r:embed="rId2"/>
          <a:stretch>
            <a:fillRect/>
          </a:stretch>
        </p:blipFill>
        <p:spPr>
          <a:xfrm>
            <a:off x="762000" y="990600"/>
            <a:ext cx="7696200" cy="536575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3183019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pic>
        <p:nvPicPr>
          <p:cNvPr id="5" name="Picture 4"/>
          <p:cNvPicPr>
            <a:picLocks noChangeAspect="1"/>
          </p:cNvPicPr>
          <p:nvPr/>
        </p:nvPicPr>
        <p:blipFill>
          <a:blip r:embed="rId2"/>
          <a:stretch>
            <a:fillRect/>
          </a:stretch>
        </p:blipFill>
        <p:spPr>
          <a:xfrm>
            <a:off x="304800" y="228600"/>
            <a:ext cx="8610600" cy="6492875"/>
          </a:xfrm>
          <a:prstGeom prst="rect">
            <a:avLst/>
          </a:prstGeom>
        </p:spPr>
      </p:pic>
    </p:spTree>
    <p:extLst>
      <p:ext uri="{BB962C8B-B14F-4D97-AF65-F5344CB8AC3E}">
        <p14:creationId xmlns:p14="http://schemas.microsoft.com/office/powerpoint/2010/main" val="214623047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600" dirty="0"/>
              <a:t>Guidelines for Use Case Relationships</a:t>
            </a:r>
            <a:endParaRPr lang="en-IN" sz="3600" dirty="0"/>
          </a:p>
        </p:txBody>
      </p:sp>
      <p:sp>
        <p:nvSpPr>
          <p:cNvPr id="3" name="Content Placeholder 2"/>
          <p:cNvSpPr>
            <a:spLocks noGrp="1"/>
          </p:cNvSpPr>
          <p:nvPr>
            <p:ph idx="1"/>
          </p:nvPr>
        </p:nvSpPr>
        <p:spPr>
          <a:xfrm>
            <a:off x="457200" y="914400"/>
            <a:ext cx="8229600" cy="5715000"/>
          </a:xfrm>
        </p:spPr>
        <p:txBody>
          <a:bodyPr>
            <a:normAutofit/>
          </a:bodyPr>
          <a:lstStyle/>
          <a:p>
            <a:pPr marL="0" indent="0" algn="just">
              <a:buNone/>
            </a:pPr>
            <a:r>
              <a:rPr lang="en-IN" sz="2000" b="1" dirty="0" smtClean="0">
                <a:latin typeface="Times New Roman" panose="02020603050405020304" pitchFamily="18" charset="0"/>
                <a:cs typeface="Times New Roman" panose="02020603050405020304" pitchFamily="18" charset="0"/>
              </a:rPr>
              <a:t>1 . </a:t>
            </a:r>
            <a:r>
              <a:rPr lang="en-IN" sz="2000" b="1" u="sng" dirty="0" smtClean="0">
                <a:latin typeface="Times New Roman" panose="02020603050405020304" pitchFamily="18" charset="0"/>
                <a:cs typeface="Times New Roman" panose="02020603050405020304" pitchFamily="18" charset="0"/>
              </a:rPr>
              <a:t>Use </a:t>
            </a:r>
            <a:r>
              <a:rPr lang="en-IN" sz="2000" b="1" u="sng" dirty="0">
                <a:latin typeface="Times New Roman" panose="02020603050405020304" pitchFamily="18" charset="0"/>
                <a:cs typeface="Times New Roman" panose="02020603050405020304" pitchFamily="18" charset="0"/>
              </a:rPr>
              <a:t>case generalization:</a:t>
            </a:r>
            <a:r>
              <a:rPr lang="en-US" sz="2000" dirty="0">
                <a:latin typeface="Times New Roman" panose="02020603050405020304" pitchFamily="18" charset="0"/>
                <a:cs typeface="Times New Roman" panose="02020603050405020304" pitchFamily="18" charset="0"/>
              </a:rPr>
              <a:t>If a use case comes in several variations, model the common behavior with an abstract use case and then specialize each of the variations</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smtClean="0">
                <a:latin typeface="Times New Roman" panose="02020603050405020304" pitchFamily="18" charset="0"/>
                <a:cs typeface="Times New Roman" panose="02020603050405020304" pitchFamily="18" charset="0"/>
              </a:rPr>
              <a:t>2. </a:t>
            </a:r>
            <a:r>
              <a:rPr lang="en-IN" sz="2000" b="1" u="sng" dirty="0" smtClean="0">
                <a:latin typeface="Times New Roman" panose="02020603050405020304" pitchFamily="18" charset="0"/>
                <a:cs typeface="Times New Roman" panose="02020603050405020304" pitchFamily="18" charset="0"/>
              </a:rPr>
              <a:t>Use </a:t>
            </a:r>
            <a:r>
              <a:rPr lang="en-IN" sz="2000" b="1" u="sng" dirty="0">
                <a:latin typeface="Times New Roman" panose="02020603050405020304" pitchFamily="18" charset="0"/>
                <a:cs typeface="Times New Roman" panose="02020603050405020304" pitchFamily="18" charset="0"/>
              </a:rPr>
              <a:t>case inclusion:</a:t>
            </a:r>
            <a:r>
              <a:rPr lang="en-US" sz="2000" dirty="0">
                <a:latin typeface="Times New Roman" panose="02020603050405020304" pitchFamily="18" charset="0"/>
                <a:cs typeface="Times New Roman" panose="02020603050405020304" pitchFamily="18" charset="0"/>
              </a:rPr>
              <a:t>If a use case includes a well-defined behavior fragment that is likely to be useful in other situations, define a use case for the behavior fragment and include it in the original use case. In most cases, you should think of the included use case as a meaningful activity but not as an end in itself. For example, validating a password is meaningful to users but has a purpose only within a broader context</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IN" sz="2000" b="1" dirty="0" smtClean="0">
                <a:latin typeface="Times New Roman" panose="02020603050405020304" pitchFamily="18" charset="0"/>
                <a:cs typeface="Times New Roman" panose="02020603050405020304" pitchFamily="18" charset="0"/>
              </a:rPr>
              <a:t>3. </a:t>
            </a:r>
            <a:r>
              <a:rPr lang="en-IN" sz="2000" b="1" u="sng" dirty="0" smtClean="0">
                <a:latin typeface="Times New Roman" panose="02020603050405020304" pitchFamily="18" charset="0"/>
                <a:cs typeface="Times New Roman" panose="02020603050405020304" pitchFamily="18" charset="0"/>
              </a:rPr>
              <a:t>Use </a:t>
            </a:r>
            <a:r>
              <a:rPr lang="en-IN" sz="2000" b="1" u="sng" dirty="0">
                <a:latin typeface="Times New Roman" panose="02020603050405020304" pitchFamily="18" charset="0"/>
                <a:cs typeface="Times New Roman" panose="02020603050405020304" pitchFamily="18" charset="0"/>
              </a:rPr>
              <a:t>case </a:t>
            </a:r>
            <a:r>
              <a:rPr lang="en-IN" sz="2000" b="1" u="sng" dirty="0" smtClean="0">
                <a:latin typeface="Times New Roman" panose="02020603050405020304" pitchFamily="18" charset="0"/>
                <a:cs typeface="Times New Roman" panose="02020603050405020304" pitchFamily="18" charset="0"/>
              </a:rPr>
              <a:t>extension:</a:t>
            </a:r>
            <a:r>
              <a:rPr lang="en-IN"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model the use case with optional features, model the base behavior as a use case and add features with the extend relationship. This permits the system to be tested and debugged without the extensions, which can be added later. Use the extend relationship when a system might be deployed in different configurations, some with the additional features and some without them.</a:t>
            </a:r>
            <a:endParaRPr lang="en-IN" sz="2000" dirty="0">
              <a:latin typeface="Times New Roman" panose="02020603050405020304" pitchFamily="18" charset="0"/>
              <a:cs typeface="Times New Roman" panose="02020603050405020304" pitchFamily="18" charset="0"/>
            </a:endParaRPr>
          </a:p>
          <a:p>
            <a:pPr algn="just"/>
            <a:endParaRPr lang="en-IN" sz="2000"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17865030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Guidelines for Use Case Relationships</a:t>
            </a:r>
            <a:endParaRPr lang="en-IN" dirty="0"/>
          </a:p>
        </p:txBody>
      </p:sp>
      <p:sp>
        <p:nvSpPr>
          <p:cNvPr id="3" name="Content Placeholder 2"/>
          <p:cNvSpPr>
            <a:spLocks noGrp="1"/>
          </p:cNvSpPr>
          <p:nvPr>
            <p:ph idx="1"/>
          </p:nvPr>
        </p:nvSpPr>
        <p:spPr>
          <a:xfrm>
            <a:off x="457200" y="990600"/>
            <a:ext cx="8229600" cy="5365750"/>
          </a:xfrm>
        </p:spPr>
        <p:txBody>
          <a:bodyPr>
            <a:normAutofit/>
          </a:bodyPr>
          <a:lstStyle/>
          <a:p>
            <a:pPr marL="0" indent="0" algn="just">
              <a:buNone/>
            </a:pPr>
            <a:r>
              <a:rPr lang="en-US" sz="2000" b="1" dirty="0" smtClean="0">
                <a:latin typeface="Times New Roman" panose="02020603050405020304" pitchFamily="18" charset="0"/>
                <a:cs typeface="Times New Roman" panose="02020603050405020304" pitchFamily="18" charset="0"/>
              </a:rPr>
              <a:t>4. </a:t>
            </a:r>
            <a:r>
              <a:rPr lang="en-US" sz="2000" b="1" u="sng" dirty="0" smtClean="0">
                <a:latin typeface="Times New Roman" panose="02020603050405020304" pitchFamily="18" charset="0"/>
                <a:cs typeface="Times New Roman" panose="02020603050405020304" pitchFamily="18" charset="0"/>
              </a:rPr>
              <a:t>Include </a:t>
            </a:r>
            <a:r>
              <a:rPr lang="en-US" sz="2000" b="1" u="sng" dirty="0">
                <a:latin typeface="Times New Roman" panose="02020603050405020304" pitchFamily="18" charset="0"/>
                <a:cs typeface="Times New Roman" panose="02020603050405020304" pitchFamily="18" charset="0"/>
              </a:rPr>
              <a:t>relationship vs. extend </a:t>
            </a:r>
            <a:r>
              <a:rPr lang="en-US" sz="2000" b="1" u="sng" dirty="0" smtClean="0">
                <a:latin typeface="Times New Roman" panose="02020603050405020304" pitchFamily="18" charset="0"/>
                <a:cs typeface="Times New Roman" panose="02020603050405020304" pitchFamily="18" charset="0"/>
              </a:rPr>
              <a:t>relationship </a:t>
            </a:r>
            <a:r>
              <a:rPr lang="en-US" sz="2000" b="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include relationship, however, implies that the included behavior is a necessary part of a configured system (even if the behavior is not executed every time), whereas the extend relationship implies that a system without the added behavior would be meaningful (even if there is no intention to configure it that way</a:t>
            </a:r>
            <a:r>
              <a:rPr lang="en-US" sz="2200" dirty="0" smtClean="0">
                <a:latin typeface="Times New Roman" panose="02020603050405020304" pitchFamily="18" charset="0"/>
                <a:cs typeface="Times New Roman" panose="02020603050405020304" pitchFamily="18" charset="0"/>
              </a:rPr>
              <a:t>).</a:t>
            </a:r>
          </a:p>
          <a:p>
            <a:pPr marL="0" indent="0" algn="ctr">
              <a:buNone/>
            </a:pPr>
            <a:r>
              <a:rPr lang="en-US" sz="2200" dirty="0" smtClean="0">
                <a:latin typeface="Times New Roman" panose="02020603050405020304" pitchFamily="18" charset="0"/>
                <a:cs typeface="Times New Roman" panose="02020603050405020304" pitchFamily="18" charset="0"/>
              </a:rPr>
              <a:t>OR</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include relationship </a:t>
            </a:r>
            <a:r>
              <a:rPr lang="en-US" sz="2000" dirty="0">
                <a:latin typeface="Times New Roman" panose="02020603050405020304" pitchFamily="18" charset="0"/>
                <a:cs typeface="Times New Roman" panose="02020603050405020304" pitchFamily="18" charset="0"/>
              </a:rPr>
              <a:t>is intended for reusing behavior modeled by another use case, whereas the </a:t>
            </a:r>
            <a:r>
              <a:rPr lang="en-US" sz="2000" b="1" dirty="0">
                <a:latin typeface="Times New Roman" panose="02020603050405020304" pitchFamily="18" charset="0"/>
                <a:cs typeface="Times New Roman" panose="02020603050405020304" pitchFamily="18" charset="0"/>
              </a:rPr>
              <a:t>extend relationship </a:t>
            </a:r>
            <a:r>
              <a:rPr lang="en-US" sz="2000" dirty="0">
                <a:latin typeface="Times New Roman" panose="02020603050405020304" pitchFamily="18" charset="0"/>
                <a:cs typeface="Times New Roman" panose="02020603050405020304" pitchFamily="18" charset="0"/>
              </a:rPr>
              <a:t>is intended for adding parts to existing use cases as well as for modeling optional system services“</a:t>
            </a:r>
          </a:p>
          <a:p>
            <a:pPr marL="0" indent="0" algn="just">
              <a:buNone/>
            </a:pPr>
            <a:endParaRPr lang="en-IN"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0497592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685800"/>
          </a:xfrm>
        </p:spPr>
        <p:txBody>
          <a:bodyPr>
            <a:normAutofit fontScale="90000"/>
          </a:bodyPr>
          <a:lstStyle/>
          <a:p>
            <a:pPr algn="l"/>
            <a:r>
              <a:rPr lang="en-US" b="1" dirty="0" smtClean="0"/>
              <a:t/>
            </a:r>
            <a:br>
              <a:rPr lang="en-US" b="1" dirty="0" smtClean="0"/>
            </a:br>
            <a:r>
              <a:rPr lang="en-US" b="1" dirty="0" smtClean="0"/>
              <a:t>Procedural </a:t>
            </a:r>
            <a:r>
              <a:rPr lang="en-US" b="1" dirty="0"/>
              <a:t>Sequence </a:t>
            </a:r>
            <a:r>
              <a:rPr lang="en-US" b="1" dirty="0" smtClean="0"/>
              <a:t>Models</a:t>
            </a:r>
            <a:br>
              <a:rPr lang="en-US" b="1" dirty="0" smtClean="0"/>
            </a:br>
            <a:endParaRPr lang="en-IN" dirty="0"/>
          </a:p>
        </p:txBody>
      </p:sp>
      <p:sp>
        <p:nvSpPr>
          <p:cNvPr id="3" name="Content Placeholder 2"/>
          <p:cNvSpPr>
            <a:spLocks noGrp="1"/>
          </p:cNvSpPr>
          <p:nvPr>
            <p:ph idx="1"/>
          </p:nvPr>
        </p:nvSpPr>
        <p:spPr>
          <a:xfrm>
            <a:off x="457200" y="1143000"/>
            <a:ext cx="8229600" cy="5192568"/>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Sequence </a:t>
            </a:r>
            <a:r>
              <a:rPr lang="en-US" sz="2000" dirty="0">
                <a:latin typeface="Times New Roman" panose="02020603050405020304" pitchFamily="18" charset="0"/>
                <a:cs typeface="Times New Roman" panose="02020603050405020304" pitchFamily="18" charset="0"/>
              </a:rPr>
              <a:t>diagrams containing independent objects, all of which are active </a:t>
            </a:r>
            <a:r>
              <a:rPr lang="en-US" sz="2000" dirty="0" smtClean="0">
                <a:latin typeface="Times New Roman" panose="02020603050405020304" pitchFamily="18" charset="0"/>
                <a:cs typeface="Times New Roman" panose="02020603050405020304" pitchFamily="18" charset="0"/>
              </a:rPr>
              <a:t>concurrently.</a:t>
            </a:r>
          </a:p>
          <a:p>
            <a:pPr algn="just"/>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object remains active after sending a message and can respond to other messages without waiting for a </a:t>
            </a:r>
            <a:r>
              <a:rPr lang="en-US" sz="2000" dirty="0" smtClean="0">
                <a:latin typeface="Times New Roman" panose="02020603050405020304" pitchFamily="18" charset="0"/>
                <a:cs typeface="Times New Roman" panose="02020603050405020304" pitchFamily="18" charset="0"/>
              </a:rPr>
              <a:t>response.</a:t>
            </a: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appropriate for high-level </a:t>
            </a:r>
            <a:r>
              <a:rPr lang="en-US" sz="2000" dirty="0" smtClean="0">
                <a:latin typeface="Times New Roman" panose="02020603050405020304" pitchFamily="18" charset="0"/>
                <a:cs typeface="Times New Roman" panose="02020603050405020304" pitchFamily="18" charset="0"/>
              </a:rPr>
              <a:t>models.</a:t>
            </a:r>
          </a:p>
          <a:p>
            <a:pPr algn="just"/>
            <a:r>
              <a:rPr lang="en-US" sz="2000" dirty="0" smtClean="0">
                <a:latin typeface="Times New Roman" panose="02020603050405020304" pitchFamily="18" charset="0"/>
                <a:cs typeface="Times New Roman" panose="02020603050405020304" pitchFamily="18" charset="0"/>
              </a:rPr>
              <a:t>However</a:t>
            </a:r>
            <a:r>
              <a:rPr lang="en-US" sz="2000" dirty="0">
                <a:latin typeface="Times New Roman" panose="02020603050405020304" pitchFamily="18" charset="0"/>
                <a:cs typeface="Times New Roman" panose="02020603050405020304" pitchFamily="18" charset="0"/>
              </a:rPr>
              <a:t>, most implementations are procedural and limit the number of objects that can execute at a time.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UML has elaborations for sequence diagrams to show </a:t>
            </a:r>
            <a:r>
              <a:rPr lang="en-US" sz="2000" dirty="0" smtClean="0">
                <a:latin typeface="Times New Roman" panose="02020603050405020304" pitchFamily="18" charset="0"/>
                <a:cs typeface="Times New Roman" panose="02020603050405020304" pitchFamily="18" charset="0"/>
              </a:rPr>
              <a:t>procedural </a:t>
            </a:r>
            <a:r>
              <a:rPr lang="en-US" sz="2000" dirty="0">
                <a:latin typeface="Times New Roman" panose="02020603050405020304" pitchFamily="18" charset="0"/>
                <a:cs typeface="Times New Roman" panose="02020603050405020304" pitchFamily="18" charset="0"/>
              </a:rPr>
              <a:t>calls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With procedural code all objects are not constantly active. Most objects are passive and do not have their own threads of control</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passive object is not activated until it has been called. Once the execution of an operation completes and control returns to the caller, the passive object becomes inactive</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5594815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914400"/>
          </a:xfrm>
        </p:spPr>
        <p:txBody>
          <a:bodyPr/>
          <a:lstStyle/>
          <a:p>
            <a:pPr marL="265113" indent="-265113" algn="just">
              <a:buNone/>
            </a:pPr>
            <a:r>
              <a:rPr lang="en-US" sz="2400" dirty="0" smtClean="0"/>
              <a:t>7.2.2 Sequence Diagrams:</a:t>
            </a:r>
          </a:p>
          <a:p>
            <a:pPr marL="265113" indent="-265113" algn="just">
              <a:buNone/>
            </a:pPr>
            <a:r>
              <a:rPr lang="en-US" sz="2400" dirty="0" smtClean="0"/>
              <a:t>   </a:t>
            </a:r>
          </a:p>
          <a:p>
            <a:pPr marL="265113" indent="-265113" algn="just">
              <a:buNone/>
            </a:pPr>
            <a:endParaRPr lang="en-US" sz="2200" dirty="0" smtClean="0"/>
          </a:p>
          <a:p>
            <a:pPr marL="265113" indent="-265113" algn="just">
              <a:buNone/>
            </a:pPr>
            <a:endParaRPr lang="en-US" sz="2200" dirty="0" smtClean="0"/>
          </a:p>
          <a:p>
            <a:pPr>
              <a:buNone/>
            </a:pPr>
            <a:endParaRPr lang="en-IN" dirty="0"/>
          </a:p>
        </p:txBody>
      </p:sp>
      <p:sp>
        <p:nvSpPr>
          <p:cNvPr id="4" name="Title 1"/>
          <p:cNvSpPr>
            <a:spLocks noGrp="1"/>
          </p:cNvSpPr>
          <p:nvPr>
            <p:ph type="title"/>
          </p:nvPr>
        </p:nvSpPr>
        <p:spPr>
          <a:xfrm>
            <a:off x="457200" y="274638"/>
            <a:ext cx="8229600" cy="639762"/>
          </a:xfrm>
        </p:spPr>
        <p:txBody>
          <a:bodyPr>
            <a:normAutofit/>
          </a:bodyPr>
          <a:lstStyle/>
          <a:p>
            <a:pPr algn="l"/>
            <a:r>
              <a:rPr lang="en-US" sz="3200" dirty="0" smtClean="0"/>
              <a:t>7.2  Sequence Models</a:t>
            </a:r>
            <a:endParaRPr lang="en-IN" sz="3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pic>
        <p:nvPicPr>
          <p:cNvPr id="5122" name="Picture 2"/>
          <p:cNvPicPr>
            <a:picLocks noChangeAspect="1" noChangeArrowheads="1"/>
          </p:cNvPicPr>
          <p:nvPr/>
        </p:nvPicPr>
        <p:blipFill>
          <a:blip r:embed="rId2"/>
          <a:srcRect/>
          <a:stretch>
            <a:fillRect/>
          </a:stretch>
        </p:blipFill>
        <p:spPr bwMode="auto">
          <a:xfrm>
            <a:off x="838200" y="1828800"/>
            <a:ext cx="7620000" cy="3633780"/>
          </a:xfrm>
          <a:prstGeom prst="rect">
            <a:avLst/>
          </a:prstGeom>
          <a:noFill/>
          <a:ln w="9525">
            <a:noFill/>
            <a:miter lim="800000"/>
            <a:headEnd/>
            <a:tailEnd/>
          </a:ln>
          <a:effectLst/>
        </p:spPr>
      </p:pic>
    </p:spTree>
    <p:extLst>
      <p:ext uri="{BB962C8B-B14F-4D97-AF65-F5344CB8AC3E}">
        <p14:creationId xmlns:p14="http://schemas.microsoft.com/office/powerpoint/2010/main" val="42946179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
            <a:ext cx="8229600" cy="792162"/>
          </a:xfrm>
        </p:spPr>
        <p:txBody>
          <a:bodyPr>
            <a:normAutofit/>
          </a:bodyPr>
          <a:lstStyle/>
          <a:p>
            <a:r>
              <a:rPr lang="en-US" sz="3600" dirty="0"/>
              <a:t>Sequence Diagrams with Passive Objects</a:t>
            </a:r>
            <a:endParaRPr lang="en-IN" sz="3600" dirty="0"/>
          </a:p>
        </p:txBody>
      </p:sp>
      <p:pic>
        <p:nvPicPr>
          <p:cNvPr id="5" name="Content Placeholder 4"/>
          <p:cNvPicPr>
            <a:picLocks noGrp="1" noChangeAspect="1"/>
          </p:cNvPicPr>
          <p:nvPr>
            <p:ph idx="1"/>
          </p:nvPr>
        </p:nvPicPr>
        <p:blipFill>
          <a:blip r:embed="rId2"/>
          <a:stretch>
            <a:fillRect/>
          </a:stretch>
        </p:blipFill>
        <p:spPr>
          <a:xfrm>
            <a:off x="1600200" y="1654038"/>
            <a:ext cx="6629400" cy="35814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6" name="Rectangle 5"/>
          <p:cNvSpPr/>
          <p:nvPr/>
        </p:nvSpPr>
        <p:spPr>
          <a:xfrm>
            <a:off x="609600" y="911047"/>
            <a:ext cx="7924800" cy="120032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The transaction object </a:t>
            </a:r>
            <a:r>
              <a:rPr lang="en-US" dirty="0">
                <a:latin typeface="Times New Roman" panose="02020603050405020304" pitchFamily="18" charset="0"/>
                <a:cs typeface="Times New Roman" panose="02020603050405020304" pitchFamily="18" charset="0"/>
              </a:rPr>
              <a:t>receives a request to compute its commission. It obtains the customer’s service level from the customer table, then asks the rate table to compute the commission based on the service level, after which it returns the commission value to the caller.</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457200" y="5374058"/>
            <a:ext cx="8229600" cy="147732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UML shows the period of time for an object’s execution as a thin rectangle. This is called the </a:t>
            </a:r>
            <a:r>
              <a:rPr lang="en-US" b="1" dirty="0">
                <a:latin typeface="Times New Roman" panose="02020603050405020304" pitchFamily="18" charset="0"/>
                <a:cs typeface="Times New Roman" panose="02020603050405020304" pitchFamily="18" charset="0"/>
              </a:rPr>
              <a:t>activation or focus of control</a:t>
            </a:r>
            <a:r>
              <a:rPr lang="en-US"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period of time when an object exists but is not active is shown as a dashed </a:t>
            </a:r>
            <a:r>
              <a:rPr lang="en-US" dirty="0" smtClean="0">
                <a:latin typeface="Times New Roman" panose="02020603050405020304" pitchFamily="18" charset="0"/>
                <a:cs typeface="Times New Roman" panose="02020603050405020304" pitchFamily="18" charset="0"/>
              </a:rPr>
              <a:t>line.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entire period during which the object exists is called the </a:t>
            </a:r>
            <a:r>
              <a:rPr lang="en-US" b="1" dirty="0">
                <a:latin typeface="Times New Roman" panose="02020603050405020304" pitchFamily="18" charset="0"/>
                <a:cs typeface="Times New Roman" panose="02020603050405020304" pitchFamily="18" charset="0"/>
              </a:rPr>
              <a:t>lifeline</a:t>
            </a:r>
            <a:r>
              <a:rPr lang="en-US" dirty="0">
                <a:latin typeface="Times New Roman" panose="02020603050405020304" pitchFamily="18" charset="0"/>
                <a:cs typeface="Times New Roman" panose="02020603050405020304" pitchFamily="18" charset="0"/>
              </a:rPr>
              <a:t>, as it shows the lifetime of the object.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361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20"/>
            <a:ext cx="8229600" cy="1143000"/>
          </a:xfrm>
        </p:spPr>
        <p:txBody>
          <a:bodyPr/>
          <a:lstStyle/>
          <a:p>
            <a:r>
              <a:rPr lang="en-US" dirty="0" smtClean="0"/>
              <a:t>Use Case Diagram</a:t>
            </a:r>
            <a:endParaRPr lang="en-IN" dirty="0"/>
          </a:p>
        </p:txBody>
      </p:sp>
      <p:pic>
        <p:nvPicPr>
          <p:cNvPr id="5" name="Content Placeholder 4"/>
          <p:cNvPicPr>
            <a:picLocks noGrp="1" noChangeAspect="1"/>
          </p:cNvPicPr>
          <p:nvPr>
            <p:ph idx="1"/>
          </p:nvPr>
        </p:nvPicPr>
        <p:blipFill>
          <a:blip r:embed="rId3"/>
          <a:stretch>
            <a:fillRect/>
          </a:stretch>
        </p:blipFill>
        <p:spPr>
          <a:xfrm>
            <a:off x="457200" y="1283397"/>
            <a:ext cx="8229600" cy="4079351"/>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3" name="Rectangle 2"/>
          <p:cNvSpPr/>
          <p:nvPr/>
        </p:nvSpPr>
        <p:spPr>
          <a:xfrm>
            <a:off x="591196" y="5559062"/>
            <a:ext cx="3693322" cy="369332"/>
          </a:xfrm>
          <a:prstGeom prst="rect">
            <a:avLst/>
          </a:prstGeom>
        </p:spPr>
        <p:txBody>
          <a:bodyPr wrap="square">
            <a:spAutoFit/>
          </a:bodyPr>
          <a:lstStyle/>
          <a:p>
            <a:r>
              <a:rPr lang="en-US" b="1" dirty="0"/>
              <a:t>Stick man </a:t>
            </a:r>
            <a:r>
              <a:rPr lang="en-US" dirty="0"/>
              <a:t>icon denotes an actor</a:t>
            </a:r>
            <a:endParaRPr lang="en-IN" dirty="0"/>
          </a:p>
        </p:txBody>
      </p:sp>
      <p:sp>
        <p:nvSpPr>
          <p:cNvPr id="6" name="Rectangle 5"/>
          <p:cNvSpPr/>
          <p:nvPr/>
        </p:nvSpPr>
        <p:spPr>
          <a:xfrm>
            <a:off x="591196" y="5940042"/>
            <a:ext cx="4417428" cy="369332"/>
          </a:xfrm>
          <a:prstGeom prst="rect">
            <a:avLst/>
          </a:prstGeom>
        </p:spPr>
        <p:txBody>
          <a:bodyPr wrap="none">
            <a:spAutoFit/>
          </a:bodyPr>
          <a:lstStyle/>
          <a:p>
            <a:r>
              <a:rPr lang="en-US" dirty="0"/>
              <a:t>A name with in an </a:t>
            </a:r>
            <a:r>
              <a:rPr lang="en-US" b="1" dirty="0"/>
              <a:t>ellipse</a:t>
            </a:r>
            <a:r>
              <a:rPr lang="en-US" dirty="0"/>
              <a:t> denotes a use case.</a:t>
            </a:r>
            <a:endParaRPr lang="en-IN" dirty="0"/>
          </a:p>
        </p:txBody>
      </p:sp>
      <p:sp>
        <p:nvSpPr>
          <p:cNvPr id="7" name="Rectangle 6"/>
          <p:cNvSpPr/>
          <p:nvPr/>
        </p:nvSpPr>
        <p:spPr>
          <a:xfrm>
            <a:off x="591196" y="6354246"/>
            <a:ext cx="5428604" cy="369332"/>
          </a:xfrm>
          <a:prstGeom prst="rect">
            <a:avLst/>
          </a:prstGeom>
        </p:spPr>
        <p:txBody>
          <a:bodyPr wrap="square">
            <a:spAutoFit/>
          </a:bodyPr>
          <a:lstStyle/>
          <a:p>
            <a:r>
              <a:rPr lang="en-US" b="1" dirty="0"/>
              <a:t>Solid line </a:t>
            </a:r>
            <a:r>
              <a:rPr lang="en-US" dirty="0"/>
              <a:t>connect use cases to participating actors.</a:t>
            </a:r>
            <a:endParaRPr lang="en-IN" dirty="0"/>
          </a:p>
        </p:txBody>
      </p:sp>
    </p:spTree>
    <p:extLst>
      <p:ext uri="{BB962C8B-B14F-4D97-AF65-F5344CB8AC3E}">
        <p14:creationId xmlns:p14="http://schemas.microsoft.com/office/powerpoint/2010/main" val="12114086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77875"/>
          </a:xfrm>
        </p:spPr>
        <p:txBody>
          <a:bodyPr>
            <a:normAutofit/>
          </a:bodyPr>
          <a:lstStyle/>
          <a:p>
            <a:pPr algn="l"/>
            <a:r>
              <a:rPr lang="en-US" sz="3200" dirty="0"/>
              <a:t>Sequence Diagrams with Transient Objects</a:t>
            </a:r>
            <a:endParaRPr lang="en-IN" sz="3200" dirty="0"/>
          </a:p>
        </p:txBody>
      </p:sp>
      <p:sp>
        <p:nvSpPr>
          <p:cNvPr id="3" name="Content Placeholder 2"/>
          <p:cNvSpPr>
            <a:spLocks noGrp="1"/>
          </p:cNvSpPr>
          <p:nvPr>
            <p:ph idx="1"/>
          </p:nvPr>
        </p:nvSpPr>
        <p:spPr>
          <a:xfrm>
            <a:off x="457200" y="533400"/>
            <a:ext cx="8229600" cy="5822950"/>
          </a:xfrm>
        </p:spPr>
        <p:txBody>
          <a:bodyPr>
            <a:normAutofit/>
          </a:bodyPr>
          <a:lstStyle/>
          <a:p>
            <a:pPr algn="just"/>
            <a:r>
              <a:rPr lang="en-US" sz="2000" dirty="0" err="1">
                <a:latin typeface="Times New Roman" panose="02020603050405020304" pitchFamily="18" charset="0"/>
                <a:cs typeface="Times New Roman" panose="02020603050405020304" pitchFamily="18" charset="0"/>
              </a:rPr>
              <a:t>ObjectA</a:t>
            </a:r>
            <a:r>
              <a:rPr lang="en-US" sz="2000" dirty="0">
                <a:latin typeface="Times New Roman" panose="02020603050405020304" pitchFamily="18" charset="0"/>
                <a:cs typeface="Times New Roman" panose="02020603050405020304" pitchFamily="18" charset="0"/>
              </a:rPr>
              <a:t> is an active object that initiates an operation. Because it is active, its activation rectangle spans the entire time shown in the diagram. </a:t>
            </a:r>
            <a:endParaRPr lang="en-US" sz="2000" dirty="0" smtClean="0">
              <a:latin typeface="Times New Roman" panose="02020603050405020304" pitchFamily="18" charset="0"/>
              <a:cs typeface="Times New Roman" panose="02020603050405020304" pitchFamily="18" charset="0"/>
            </a:endParaRPr>
          </a:p>
          <a:p>
            <a:pPr algn="just"/>
            <a:r>
              <a:rPr lang="en-US" sz="2000" dirty="0" err="1" smtClean="0">
                <a:latin typeface="Times New Roman" panose="02020603050405020304" pitchFamily="18" charset="0"/>
                <a:cs typeface="Times New Roman" panose="02020603050405020304" pitchFamily="18" charset="0"/>
              </a:rPr>
              <a:t>ObjectB</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passive object that exists during the entire time shown in the diagram, but it is not active for the whole time.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UML shows its existence by the dashed line (the lifeline) that covers the entire time period</a:t>
            </a:r>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pic>
        <p:nvPicPr>
          <p:cNvPr id="5" name="Picture 4"/>
          <p:cNvPicPr>
            <a:picLocks noChangeAspect="1"/>
          </p:cNvPicPr>
          <p:nvPr/>
        </p:nvPicPr>
        <p:blipFill>
          <a:blip r:embed="rId2"/>
          <a:stretch>
            <a:fillRect/>
          </a:stretch>
        </p:blipFill>
        <p:spPr>
          <a:xfrm>
            <a:off x="685800" y="2743200"/>
            <a:ext cx="7467600" cy="3286125"/>
          </a:xfrm>
          <a:prstGeom prst="rect">
            <a:avLst/>
          </a:prstGeom>
        </p:spPr>
      </p:pic>
    </p:spTree>
    <p:extLst>
      <p:ext uri="{BB962C8B-B14F-4D97-AF65-F5344CB8AC3E}">
        <p14:creationId xmlns:p14="http://schemas.microsoft.com/office/powerpoint/2010/main" val="33722490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a:latin typeface="Times New Roman" panose="02020603050405020304" pitchFamily="18" charset="0"/>
                <a:cs typeface="Times New Roman" panose="02020603050405020304" pitchFamily="18" charset="0"/>
              </a:rPr>
              <a:t>Sequence Diagrams with Transient Objects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943600"/>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Fig 8.6</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ObjectB’s</a:t>
            </a:r>
            <a:r>
              <a:rPr lang="en-US" sz="2000" dirty="0">
                <a:latin typeface="Times New Roman" panose="02020603050405020304" pitchFamily="18" charset="0"/>
                <a:cs typeface="Times New Roman" panose="02020603050405020304" pitchFamily="18" charset="0"/>
              </a:rPr>
              <a:t> lifeline broadens into an activation rectangle when it is processing a </a:t>
            </a:r>
            <a:r>
              <a:rPr lang="en-US" sz="2000" dirty="0" smtClean="0">
                <a:latin typeface="Times New Roman" panose="02020603050405020304" pitchFamily="18" charset="0"/>
                <a:cs typeface="Times New Roman" panose="02020603050405020304" pitchFamily="18" charset="0"/>
              </a:rPr>
              <a:t>call</a:t>
            </a:r>
          </a:p>
          <a:p>
            <a:pPr algn="just"/>
            <a:r>
              <a:rPr lang="en-US" sz="2000" dirty="0" smtClean="0">
                <a:latin typeface="Times New Roman" panose="02020603050405020304" pitchFamily="18" charset="0"/>
                <a:cs typeface="Times New Roman" panose="02020603050405020304" pitchFamily="18" charset="0"/>
              </a:rPr>
              <a:t> During </a:t>
            </a:r>
            <a:r>
              <a:rPr lang="en-US" sz="2000" dirty="0">
                <a:latin typeface="Times New Roman" panose="02020603050405020304" pitchFamily="18" charset="0"/>
                <a:cs typeface="Times New Roman" panose="02020603050405020304" pitchFamily="18" charset="0"/>
              </a:rPr>
              <a:t>part of the time, it performs a </a:t>
            </a:r>
            <a:r>
              <a:rPr lang="en-US" sz="2000" b="1" dirty="0">
                <a:latin typeface="Times New Roman" panose="02020603050405020304" pitchFamily="18" charset="0"/>
                <a:cs typeface="Times New Roman" panose="02020603050405020304" pitchFamily="18" charset="0"/>
              </a:rPr>
              <a:t>recursive operation</a:t>
            </a:r>
            <a:r>
              <a:rPr lang="en-US" sz="2000" dirty="0">
                <a:latin typeface="Times New Roman" panose="02020603050405020304" pitchFamily="18" charset="0"/>
                <a:cs typeface="Times New Roman" panose="02020603050405020304" pitchFamily="18" charset="0"/>
              </a:rPr>
              <a:t>, as shown by the doubled activation rectangle between the call by </a:t>
            </a:r>
            <a:r>
              <a:rPr lang="en-US" sz="2000" dirty="0" err="1">
                <a:latin typeface="Times New Roman" panose="02020603050405020304" pitchFamily="18" charset="0"/>
                <a:cs typeface="Times New Roman" panose="02020603050405020304" pitchFamily="18" charset="0"/>
              </a:rPr>
              <a:t>objectC</a:t>
            </a:r>
            <a:r>
              <a:rPr lang="en-US" sz="2000" dirty="0">
                <a:latin typeface="Times New Roman" panose="02020603050405020304" pitchFamily="18" charset="0"/>
                <a:cs typeface="Times New Roman" panose="02020603050405020304" pitchFamily="18" charset="0"/>
              </a:rPr>
              <a:t> on </a:t>
            </a:r>
            <a:r>
              <a:rPr lang="en-US" sz="2000" dirty="0" err="1">
                <a:latin typeface="Times New Roman" panose="02020603050405020304" pitchFamily="18" charset="0"/>
                <a:cs typeface="Times New Roman" panose="02020603050405020304" pitchFamily="18" charset="0"/>
              </a:rPr>
              <a:t>operationE</a:t>
            </a:r>
            <a:r>
              <a:rPr lang="en-US" sz="2000" dirty="0">
                <a:latin typeface="Times New Roman" panose="02020603050405020304" pitchFamily="18" charset="0"/>
                <a:cs typeface="Times New Roman" panose="02020603050405020304" pitchFamily="18" charset="0"/>
              </a:rPr>
              <a:t> and the return of the result value. </a:t>
            </a:r>
            <a:r>
              <a:rPr lang="en-US" sz="2000" dirty="0" err="1">
                <a:latin typeface="Times New Roman" panose="02020603050405020304" pitchFamily="18" charset="0"/>
                <a:cs typeface="Times New Roman" panose="02020603050405020304" pitchFamily="18" charset="0"/>
              </a:rPr>
              <a:t>ObjectC</a:t>
            </a:r>
            <a:r>
              <a:rPr lang="en-US" sz="2000" dirty="0">
                <a:latin typeface="Times New Roman" panose="02020603050405020304" pitchFamily="18" charset="0"/>
                <a:cs typeface="Times New Roman" panose="02020603050405020304" pitchFamily="18" charset="0"/>
              </a:rPr>
              <a:t> is created and destroyed during the time shown on the diagram, so its lifeline does not span the whole diagram</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notation for a call is an arrow from the calling activation to the activation created by the call. The tail of the arrow is somewhere along the rectangle of the calling activation. The arrowhead aligns with the top of the rectangle of the newly created activation, because the call creates the activation. The filled arrowhead indicates a </a:t>
            </a:r>
            <a:r>
              <a:rPr lang="en-US" sz="2000" dirty="0" smtClean="0">
                <a:latin typeface="Times New Roman" panose="02020603050405020304" pitchFamily="18" charset="0"/>
                <a:cs typeface="Times New Roman" panose="02020603050405020304" pitchFamily="18" charset="0"/>
              </a:rPr>
              <a:t>call</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UML shows a return by a dashed arrow from the bottom of the called activation to the calling activation. Not all return arrows have result values—for example, the return from </a:t>
            </a:r>
            <a:r>
              <a:rPr lang="en-US" sz="2000" dirty="0" err="1">
                <a:latin typeface="Times New Roman" panose="02020603050405020304" pitchFamily="18" charset="0"/>
                <a:cs typeface="Times New Roman" panose="02020603050405020304" pitchFamily="18" charset="0"/>
              </a:rPr>
              <a:t>objectC</a:t>
            </a:r>
            <a:r>
              <a:rPr lang="en-US" sz="2000" dirty="0">
                <a:latin typeface="Times New Roman" panose="02020603050405020304" pitchFamily="18" charset="0"/>
                <a:cs typeface="Times New Roman" panose="02020603050405020304" pitchFamily="18" charset="0"/>
              </a:rPr>
              <a:t> to </a:t>
            </a:r>
            <a:r>
              <a:rPr lang="en-US" sz="2000" dirty="0" err="1">
                <a:latin typeface="Times New Roman" panose="02020603050405020304" pitchFamily="18" charset="0"/>
                <a:cs typeface="Times New Roman" panose="02020603050405020304" pitchFamily="18" charset="0"/>
              </a:rPr>
              <a:t>objectB</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1451874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Guidelines for Procedural Sequence Models</a:t>
            </a:r>
            <a:endParaRPr lang="en-IN" sz="3200" dirty="0"/>
          </a:p>
        </p:txBody>
      </p:sp>
      <p:sp>
        <p:nvSpPr>
          <p:cNvPr id="3" name="Content Placeholder 2"/>
          <p:cNvSpPr>
            <a:spLocks noGrp="1"/>
          </p:cNvSpPr>
          <p:nvPr>
            <p:ph idx="1"/>
          </p:nvPr>
        </p:nvSpPr>
        <p:spPr>
          <a:xfrm>
            <a:off x="457200" y="1524000"/>
            <a:ext cx="8229600" cy="4602163"/>
          </a:xfrm>
        </p:spPr>
        <p:txBody>
          <a:bodyPr/>
          <a:lstStyle/>
          <a:p>
            <a:pPr algn="just"/>
            <a:r>
              <a:rPr lang="en-IN" sz="2400" b="1" dirty="0" smtClean="0">
                <a:latin typeface="Times New Roman" panose="02020603050405020304" pitchFamily="18" charset="0"/>
                <a:cs typeface="Times New Roman" panose="02020603050405020304" pitchFamily="18" charset="0"/>
              </a:rPr>
              <a:t>Active </a:t>
            </a:r>
            <a:r>
              <a:rPr lang="en-IN" sz="2400" b="1" dirty="0">
                <a:latin typeface="Times New Roman" panose="02020603050405020304" pitchFamily="18" charset="0"/>
                <a:cs typeface="Times New Roman" panose="02020603050405020304" pitchFamily="18" charset="0"/>
              </a:rPr>
              <a:t>vs. passive </a:t>
            </a:r>
            <a:r>
              <a:rPr lang="en-IN" sz="2400" b="1" dirty="0" smtClean="0">
                <a:latin typeface="Times New Roman" panose="02020603050405020304" pitchFamily="18" charset="0"/>
                <a:cs typeface="Times New Roman" panose="02020603050405020304" pitchFamily="18" charset="0"/>
              </a:rPr>
              <a:t>objects: </a:t>
            </a:r>
            <a:r>
              <a:rPr lang="en-US" sz="2000" dirty="0" smtClean="0">
                <a:latin typeface="Times New Roman" panose="02020603050405020304" pitchFamily="18" charset="0"/>
                <a:cs typeface="Times New Roman" panose="02020603050405020304" pitchFamily="18" charset="0"/>
              </a:rPr>
              <a:t>Differentiate </a:t>
            </a:r>
            <a:r>
              <a:rPr lang="en-US" sz="2000" dirty="0">
                <a:latin typeface="Times New Roman" panose="02020603050405020304" pitchFamily="18" charset="0"/>
                <a:cs typeface="Times New Roman" panose="02020603050405020304" pitchFamily="18" charset="0"/>
              </a:rPr>
              <a:t>between active and passive objects. Most objects are passive and lack their own thread of control. By definition, active objects are always activated and have their own focus of control</a:t>
            </a:r>
            <a:r>
              <a:rPr lang="en-US" sz="2000" dirty="0" smtClean="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Advanced </a:t>
            </a:r>
            <a:r>
              <a:rPr lang="en-IN" sz="2400" b="1" dirty="0" smtClean="0">
                <a:latin typeface="Times New Roman" panose="02020603050405020304" pitchFamily="18" charset="0"/>
                <a:cs typeface="Times New Roman" panose="02020603050405020304" pitchFamily="18" charset="0"/>
              </a:rPr>
              <a:t>features: </a:t>
            </a:r>
            <a:r>
              <a:rPr lang="en-US" sz="2000" dirty="0" smtClean="0">
                <a:latin typeface="Times New Roman" panose="02020603050405020304" pitchFamily="18" charset="0"/>
                <a:cs typeface="Times New Roman" panose="02020603050405020304" pitchFamily="18" charset="0"/>
              </a:rPr>
              <a:t>Advanced </a:t>
            </a:r>
            <a:r>
              <a:rPr lang="en-US" sz="2000" dirty="0">
                <a:latin typeface="Times New Roman" panose="02020603050405020304" pitchFamily="18" charset="0"/>
                <a:cs typeface="Times New Roman" panose="02020603050405020304" pitchFamily="18" charset="0"/>
              </a:rPr>
              <a:t>features can show the implementation of sequence diagrams. Be selective in using these advanced features. Only show implementation details for difficult or especially important sequence diagrams</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24234466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38198"/>
          </a:xfrm>
        </p:spPr>
        <p:txBody>
          <a:bodyPr>
            <a:normAutofit fontScale="90000"/>
          </a:bodyPr>
          <a:lstStyle/>
          <a:p>
            <a:r>
              <a:rPr lang="en-US" b="1" dirty="0" smtClean="0"/>
              <a:t/>
            </a:r>
            <a:br>
              <a:rPr lang="en-US" b="1" dirty="0" smtClean="0"/>
            </a:br>
            <a:r>
              <a:rPr lang="en-US" b="1" dirty="0" smtClean="0"/>
              <a:t>Special </a:t>
            </a:r>
            <a:r>
              <a:rPr lang="en-US" b="1" dirty="0"/>
              <a:t>Constructs for Activity Models</a:t>
            </a:r>
            <a:br>
              <a:rPr lang="en-US" b="1" dirty="0"/>
            </a:br>
            <a:endParaRPr lang="en-IN" dirty="0"/>
          </a:p>
        </p:txBody>
      </p:sp>
      <p:sp>
        <p:nvSpPr>
          <p:cNvPr id="3" name="Content Placeholder 2"/>
          <p:cNvSpPr>
            <a:spLocks noGrp="1"/>
          </p:cNvSpPr>
          <p:nvPr>
            <p:ph idx="1"/>
          </p:nvPr>
        </p:nvSpPr>
        <p:spPr>
          <a:xfrm>
            <a:off x="457200" y="838200"/>
            <a:ext cx="8458200" cy="5798127"/>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Activity diagrams have additional notation that is useful for large and complex applications.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IN" sz="2400" b="1" u="sng" dirty="0"/>
              <a:t>Sending and Receiving </a:t>
            </a:r>
            <a:r>
              <a:rPr lang="en-IN" sz="2400" b="1" u="sng" dirty="0" smtClean="0"/>
              <a:t>Signals</a:t>
            </a:r>
            <a:r>
              <a:rPr lang="en-IN" sz="2400" b="1" dirty="0" smtClean="0"/>
              <a:t>: </a:t>
            </a:r>
            <a:r>
              <a:rPr lang="en-US" sz="1800" dirty="0" smtClean="0">
                <a:latin typeface="Times New Roman" panose="02020603050405020304" pitchFamily="18" charset="0"/>
                <a:cs typeface="Times New Roman" panose="02020603050405020304" pitchFamily="18" charset="0"/>
              </a:rPr>
              <a:t>Consider </a:t>
            </a:r>
            <a:r>
              <a:rPr lang="en-US" sz="1800" dirty="0">
                <a:latin typeface="Times New Roman" panose="02020603050405020304" pitchFamily="18" charset="0"/>
                <a:cs typeface="Times New Roman" panose="02020603050405020304" pitchFamily="18" charset="0"/>
              </a:rPr>
              <a:t>a workstation that is turned on. It goes through a boot sequence and then requests that the user log in. After entry of a name and password, the workstation queries the network to validate the user. Upon validation, the workstation then finishes its startup process. Figure 8.7 shows the corresponding activity diagram</a:t>
            </a:r>
            <a:r>
              <a:rPr lang="en-US" sz="1800" dirty="0" smtClean="0">
                <a:latin typeface="Times New Roman" panose="02020603050405020304" pitchFamily="18" charset="0"/>
                <a:cs typeface="Times New Roman" panose="02020603050405020304" pitchFamily="18" charset="0"/>
              </a:rPr>
              <a:t>.</a:t>
            </a:r>
          </a:p>
          <a:p>
            <a:pPr marL="0" indent="0" algn="just">
              <a:buNone/>
            </a:pPr>
            <a:endParaRPr lang="en-IN" sz="18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pic>
        <p:nvPicPr>
          <p:cNvPr id="5" name="Picture 4"/>
          <p:cNvPicPr>
            <a:picLocks noChangeAspect="1"/>
          </p:cNvPicPr>
          <p:nvPr/>
        </p:nvPicPr>
        <p:blipFill>
          <a:blip r:embed="rId2"/>
          <a:stretch>
            <a:fillRect/>
          </a:stretch>
        </p:blipFill>
        <p:spPr>
          <a:xfrm>
            <a:off x="2286000" y="2761528"/>
            <a:ext cx="5181600" cy="3749675"/>
          </a:xfrm>
          <a:prstGeom prst="rect">
            <a:avLst/>
          </a:prstGeom>
        </p:spPr>
      </p:pic>
    </p:spTree>
    <p:extLst>
      <p:ext uri="{BB962C8B-B14F-4D97-AF65-F5344CB8AC3E}">
        <p14:creationId xmlns:p14="http://schemas.microsoft.com/office/powerpoint/2010/main" val="14383149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199"/>
            <a:ext cx="8229600" cy="1065214"/>
          </a:xfrm>
        </p:spPr>
        <p:txBody>
          <a:bodyPr>
            <a:normAutofit fontScale="90000"/>
          </a:bodyPr>
          <a:lstStyle/>
          <a:p>
            <a:r>
              <a:rPr lang="en-US" b="1" dirty="0"/>
              <a:t>Special Constructs for Activity </a:t>
            </a:r>
            <a:r>
              <a:rPr lang="en-US" b="1" dirty="0" smtClean="0"/>
              <a:t>Models</a:t>
            </a:r>
            <a:endParaRPr lang="en-IN"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000" dirty="0">
                <a:latin typeface="Times New Roman" panose="02020603050405020304" pitchFamily="18" charset="0"/>
                <a:cs typeface="Times New Roman" panose="02020603050405020304" pitchFamily="18" charset="0"/>
              </a:rPr>
              <a:t>The UML shows the sending of a signal as a </a:t>
            </a:r>
            <a:r>
              <a:rPr lang="en-US" sz="2000" b="1" dirty="0">
                <a:latin typeface="Times New Roman" panose="02020603050405020304" pitchFamily="18" charset="0"/>
                <a:cs typeface="Times New Roman" panose="02020603050405020304" pitchFamily="18" charset="0"/>
              </a:rPr>
              <a:t>convex pentagon</a:t>
            </a:r>
            <a:r>
              <a:rPr lang="en-US" sz="2000" dirty="0">
                <a:latin typeface="Times New Roman" panose="02020603050405020304" pitchFamily="18" charset="0"/>
                <a:cs typeface="Times New Roman" panose="02020603050405020304" pitchFamily="18" charset="0"/>
              </a:rPr>
              <a:t>. When the preceding activity completes, the signal is sent, then the next activity is started.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UML shows the receiving of a signal as a </a:t>
            </a:r>
            <a:r>
              <a:rPr lang="en-US" sz="2000" b="1" dirty="0">
                <a:latin typeface="Times New Roman" panose="02020603050405020304" pitchFamily="18" charset="0"/>
                <a:cs typeface="Times New Roman" panose="02020603050405020304" pitchFamily="18" charset="0"/>
              </a:rPr>
              <a:t>concave pentagon</a:t>
            </a:r>
            <a:r>
              <a:rPr lang="en-US" sz="2000" dirty="0">
                <a:latin typeface="Times New Roman" panose="02020603050405020304" pitchFamily="18" charset="0"/>
                <a:cs typeface="Times New Roman" panose="02020603050405020304" pitchFamily="18" charset="0"/>
              </a:rPr>
              <a:t>. When the preceding activity completes, the receipt construct waits until the signal is received, then the next activity starts.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40499894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8175"/>
          </a:xfrm>
        </p:spPr>
        <p:txBody>
          <a:bodyPr>
            <a:normAutofit fontScale="90000"/>
          </a:bodyPr>
          <a:lstStyle/>
          <a:p>
            <a:pPr algn="l"/>
            <a:r>
              <a:rPr lang="en-IN" dirty="0"/>
              <a:t>Swimlanes</a:t>
            </a: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100" dirty="0" err="1">
                <a:latin typeface="Times New Roman" panose="02020603050405020304" pitchFamily="18" charset="0"/>
                <a:cs typeface="Times New Roman" panose="02020603050405020304" pitchFamily="18" charset="0"/>
              </a:rPr>
              <a:t>Swimlanes</a:t>
            </a:r>
            <a:r>
              <a:rPr lang="en-US" sz="2100" dirty="0">
                <a:latin typeface="Times New Roman" panose="02020603050405020304" pitchFamily="18" charset="0"/>
                <a:cs typeface="Times New Roman" panose="02020603050405020304" pitchFamily="18" charset="0"/>
              </a:rPr>
              <a:t> are columns with solid vertical lines on each side. Each </a:t>
            </a:r>
            <a:r>
              <a:rPr lang="en-US" sz="2100" dirty="0" err="1">
                <a:latin typeface="Times New Roman" panose="02020603050405020304" pitchFamily="18" charset="0"/>
                <a:cs typeface="Times New Roman" panose="02020603050405020304" pitchFamily="18" charset="0"/>
              </a:rPr>
              <a:t>swimlane</a:t>
            </a:r>
            <a:r>
              <a:rPr lang="en-US" sz="2100" dirty="0">
                <a:latin typeface="Times New Roman" panose="02020603050405020304" pitchFamily="18" charset="0"/>
                <a:cs typeface="Times New Roman" panose="02020603050405020304" pitchFamily="18" charset="0"/>
              </a:rPr>
              <a:t> represents the responsible class, person, or organizational unit.</a:t>
            </a:r>
          </a:p>
          <a:p>
            <a:pPr algn="just"/>
            <a:r>
              <a:rPr lang="en-US" sz="2000" dirty="0" smtClean="0">
                <a:latin typeface="Times New Roman" panose="02020603050405020304" pitchFamily="18" charset="0"/>
                <a:cs typeface="Times New Roman" panose="02020603050405020304" pitchFamily="18" charset="0"/>
              </a:rPr>
              <a:t>Partitioning  </a:t>
            </a:r>
            <a:r>
              <a:rPr lang="en-US" sz="2000" dirty="0">
                <a:latin typeface="Times New Roman" panose="02020603050405020304" pitchFamily="18" charset="0"/>
                <a:cs typeface="Times New Roman" panose="02020603050405020304" pitchFamily="18" charset="0"/>
              </a:rPr>
              <a:t>an activity diagram by dividing it into columns and lines. Each column is called a swimlane by analogy to a swimming pool. Placing an activity within a particular swimlane indicates that it is performed by a person or persons within the organization</a:t>
            </a: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Lines </a:t>
            </a:r>
            <a:r>
              <a:rPr lang="en-US" sz="2000" dirty="0">
                <a:latin typeface="Times New Roman" panose="02020603050405020304" pitchFamily="18" charset="0"/>
                <a:cs typeface="Times New Roman" panose="02020603050405020304" pitchFamily="18" charset="0"/>
              </a:rPr>
              <a:t>across swimlane boundaries indicate interactions among different organizations, which must usually be treated with more care than interactions within an organization. </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horizontal arrangement of swimlanes has no inherent meaning, although there may be situations in which the order has meaning.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37208889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pPr algn="l"/>
            <a:r>
              <a:rPr lang="en-IN" dirty="0" err="1" smtClean="0"/>
              <a:t>Swimlanes</a:t>
            </a:r>
            <a:r>
              <a:rPr lang="en-IN" dirty="0" smtClean="0"/>
              <a:t> :</a:t>
            </a:r>
            <a:r>
              <a:rPr lang="en-IN" sz="4000" dirty="0" smtClean="0">
                <a:latin typeface="Times New Roman" panose="02020603050405020304" pitchFamily="18" charset="0"/>
                <a:cs typeface="Times New Roman" panose="02020603050405020304" pitchFamily="18" charset="0"/>
              </a:rPr>
              <a:t>Example</a:t>
            </a:r>
            <a:endParaRPr lang="en-IN" sz="4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831273" y="1524000"/>
            <a:ext cx="6781800" cy="3733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6" name="Rectangle 5"/>
          <p:cNvSpPr/>
          <p:nvPr/>
        </p:nvSpPr>
        <p:spPr>
          <a:xfrm>
            <a:off x="838200" y="5405311"/>
            <a:ext cx="7543800" cy="132343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Figure 8.8 shows a simple example for servicing an airplane. The flight attendants must clean the trash, the ground crew must add fuel, and catering must load food and drink before a plane is serviced and ready for its next flight</a:t>
            </a:r>
            <a:r>
              <a:rPr lang="en-US" dirty="0"/>
              <a:t>.</a:t>
            </a:r>
            <a:endParaRPr lang="en-IN" dirty="0"/>
          </a:p>
        </p:txBody>
      </p:sp>
    </p:spTree>
    <p:extLst>
      <p:ext uri="{BB962C8B-B14F-4D97-AF65-F5344CB8AC3E}">
        <p14:creationId xmlns:p14="http://schemas.microsoft.com/office/powerpoint/2010/main" val="20802368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6" name="Rectangle 5"/>
          <p:cNvSpPr/>
          <p:nvPr/>
        </p:nvSpPr>
        <p:spPr>
          <a:xfrm>
            <a:off x="914400" y="228600"/>
            <a:ext cx="4648200" cy="523220"/>
          </a:xfrm>
          <a:prstGeom prst="rect">
            <a:avLst/>
          </a:prstGeom>
        </p:spPr>
        <p:txBody>
          <a:bodyPr wrap="square">
            <a:spAutoFit/>
          </a:bodyPr>
          <a:lstStyle/>
          <a:p>
            <a:r>
              <a:rPr lang="en-IN" sz="2800" dirty="0" err="1"/>
              <a:t>Swimlanes</a:t>
            </a:r>
            <a:r>
              <a:rPr lang="en-IN" sz="2800" dirty="0"/>
              <a:t> </a:t>
            </a:r>
            <a:r>
              <a:rPr lang="en-IN" sz="2800" dirty="0" smtClean="0"/>
              <a:t>:ATM </a:t>
            </a:r>
            <a:r>
              <a:rPr lang="en-IN" sz="2800" dirty="0" smtClean="0">
                <a:latin typeface="Times New Roman" panose="02020603050405020304" pitchFamily="18" charset="0"/>
                <a:cs typeface="Times New Roman" panose="02020603050405020304" pitchFamily="18" charset="0"/>
              </a:rPr>
              <a:t>Example</a:t>
            </a:r>
            <a:endParaRPr lang="en-IN" sz="2800" dirty="0"/>
          </a:p>
        </p:txBody>
      </p:sp>
      <p:pic>
        <p:nvPicPr>
          <p:cNvPr id="3" name="Content Placeholder 2"/>
          <p:cNvPicPr>
            <a:picLocks noGrp="1" noChangeAspect="1"/>
          </p:cNvPicPr>
          <p:nvPr>
            <p:ph idx="1"/>
          </p:nvPr>
        </p:nvPicPr>
        <p:blipFill>
          <a:blip r:embed="rId2"/>
          <a:stretch>
            <a:fillRect/>
          </a:stretch>
        </p:blipFill>
        <p:spPr>
          <a:xfrm>
            <a:off x="838200" y="990601"/>
            <a:ext cx="5943600" cy="5730874"/>
          </a:xfrm>
          <a:prstGeom prst="rect">
            <a:avLst/>
          </a:prstGeom>
        </p:spPr>
      </p:pic>
    </p:spTree>
    <p:extLst>
      <p:ext uri="{BB962C8B-B14F-4D97-AF65-F5344CB8AC3E}">
        <p14:creationId xmlns:p14="http://schemas.microsoft.com/office/powerpoint/2010/main" val="9238830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893"/>
            <a:ext cx="8229600" cy="715962"/>
          </a:xfrm>
        </p:spPr>
        <p:txBody>
          <a:bodyPr>
            <a:normAutofit/>
          </a:bodyPr>
          <a:lstStyle/>
          <a:p>
            <a:pPr algn="l"/>
            <a:r>
              <a:rPr lang="en-IN" sz="4000" dirty="0"/>
              <a:t>Object Flows</a:t>
            </a:r>
          </a:p>
        </p:txBody>
      </p:sp>
      <p:sp>
        <p:nvSpPr>
          <p:cNvPr id="3" name="Content Placeholder 2"/>
          <p:cNvSpPr>
            <a:spLocks noGrp="1"/>
          </p:cNvSpPr>
          <p:nvPr>
            <p:ph idx="1"/>
          </p:nvPr>
        </p:nvSpPr>
        <p:spPr>
          <a:xfrm>
            <a:off x="457200" y="762000"/>
            <a:ext cx="8229600" cy="5364163"/>
          </a:xfrm>
        </p:spPr>
        <p:txBody>
          <a:bodyPr>
            <a:normAutofit/>
          </a:bodyPr>
          <a:lstStyle/>
          <a:p>
            <a:pPr algn="just"/>
            <a:r>
              <a:rPr lang="en-US" sz="2400" dirty="0"/>
              <a:t>An activity diagram can show objects that are inputs to or outputs from the activities</a:t>
            </a:r>
          </a:p>
          <a:p>
            <a:pPr algn="just"/>
            <a:r>
              <a:rPr lang="en-US" sz="2400" dirty="0">
                <a:solidFill>
                  <a:srgbClr val="FF0000"/>
                </a:solidFill>
              </a:rPr>
              <a:t>UML shows an object value in a particular state by placing the state name in square brackets following the object </a:t>
            </a:r>
            <a:r>
              <a:rPr lang="en-US" sz="2400" dirty="0" smtClean="0">
                <a:solidFill>
                  <a:srgbClr val="FF0000"/>
                </a:solidFill>
              </a:rPr>
              <a:t>name.</a:t>
            </a:r>
          </a:p>
          <a:p>
            <a:pPr algn="just"/>
            <a:r>
              <a:rPr lang="en-US" sz="2400" dirty="0" smtClean="0"/>
              <a:t>In </a:t>
            </a:r>
            <a:r>
              <a:rPr lang="en-US" sz="2400" dirty="0"/>
              <a:t>Figure 8.9 an airplane goes through several states as it leaves the gate, flies, and then lands </a:t>
            </a:r>
            <a:r>
              <a:rPr lang="en-US" sz="2400" dirty="0" smtClean="0"/>
              <a:t>again.</a:t>
            </a:r>
          </a:p>
          <a:p>
            <a:pPr marL="0" indent="0" algn="just">
              <a:buNone/>
            </a:pPr>
            <a:r>
              <a:rPr lang="en-US" sz="1800" dirty="0" smtClean="0"/>
              <a:t>In below figure the </a:t>
            </a:r>
            <a:r>
              <a:rPr lang="en-US" sz="1800" dirty="0"/>
              <a:t>same object goes through several states during the execution of an activity diagram. The same object may be an input to or an output from several activities, but on closer examination an activity usually produces or uses an object in a particular state</a:t>
            </a:r>
            <a:endParaRPr lang="en-I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pic>
        <p:nvPicPr>
          <p:cNvPr id="5" name="Picture 4"/>
          <p:cNvPicPr>
            <a:picLocks noChangeAspect="1"/>
          </p:cNvPicPr>
          <p:nvPr/>
        </p:nvPicPr>
        <p:blipFill>
          <a:blip r:embed="rId2"/>
          <a:stretch>
            <a:fillRect/>
          </a:stretch>
        </p:blipFill>
        <p:spPr>
          <a:xfrm>
            <a:off x="1828800" y="4320959"/>
            <a:ext cx="6477000" cy="2362200"/>
          </a:xfrm>
          <a:prstGeom prst="rect">
            <a:avLst/>
          </a:prstGeom>
        </p:spPr>
      </p:pic>
    </p:spTree>
    <p:extLst>
      <p:ext uri="{BB962C8B-B14F-4D97-AF65-F5344CB8AC3E}">
        <p14:creationId xmlns:p14="http://schemas.microsoft.com/office/powerpoint/2010/main" val="32542937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6000" dirty="0" smtClean="0"/>
          </a:p>
          <a:p>
            <a:pPr marL="0" indent="0">
              <a:buNone/>
            </a:pPr>
            <a:r>
              <a:rPr lang="en-US" sz="6000" dirty="0" smtClean="0"/>
              <a:t>		</a:t>
            </a:r>
            <a:r>
              <a:rPr lang="en-US" sz="6000" dirty="0" smtClean="0">
                <a:latin typeface="Algerian" panose="04020705040A02060702" pitchFamily="82" charset="0"/>
              </a:rPr>
              <a:t>Thank You </a:t>
            </a:r>
            <a:endParaRPr lang="en-IN" sz="6000" dirty="0">
              <a:latin typeface="Algerian" panose="04020705040A02060702" pitchFamily="82"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394532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endParaRPr lang="en-IN"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400" dirty="0">
                <a:latin typeface="Times New Roman" panose="02020603050405020304" pitchFamily="18" charset="0"/>
                <a:cs typeface="Times New Roman" panose="02020603050405020304" pitchFamily="18" charset="0"/>
              </a:rPr>
              <a:t>A use case is a coherent piece of functionality that a system can provide by </a:t>
            </a:r>
            <a:r>
              <a:rPr lang="en-US" sz="2400" dirty="0" smtClean="0">
                <a:latin typeface="Times New Roman" panose="02020603050405020304" pitchFamily="18" charset="0"/>
                <a:cs typeface="Times New Roman" panose="02020603050405020304" pitchFamily="18" charset="0"/>
              </a:rPr>
              <a:t>interacting </a:t>
            </a:r>
            <a:r>
              <a:rPr lang="en-US" sz="2400" dirty="0">
                <a:latin typeface="Times New Roman" panose="02020603050405020304" pitchFamily="18" charset="0"/>
                <a:cs typeface="Times New Roman" panose="02020603050405020304" pitchFamily="18" charset="0"/>
              </a:rPr>
              <a:t>with actors.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 a customer actor can buy a beverage from a vending </a:t>
            </a:r>
            <a:r>
              <a:rPr lang="en-US" sz="2400" dirty="0" smtClean="0">
                <a:latin typeface="Times New Roman" panose="02020603050405020304" pitchFamily="18" charset="0"/>
                <a:cs typeface="Times New Roman" panose="02020603050405020304" pitchFamily="18" charset="0"/>
              </a:rPr>
              <a:t>m/c ,repair tech can perform schedule maintenance on a vending m/c etc..</a:t>
            </a:r>
          </a:p>
          <a:p>
            <a:pPr algn="just"/>
            <a:r>
              <a:rPr lang="en-US" sz="2400" dirty="0" smtClean="0">
                <a:latin typeface="Times New Roman" panose="02020603050405020304" pitchFamily="18" charset="0"/>
                <a:cs typeface="Times New Roman" panose="02020603050405020304" pitchFamily="18" charset="0"/>
              </a:rPr>
              <a:t>Each use case involve one or more actors.</a:t>
            </a:r>
          </a:p>
          <a:p>
            <a:pPr algn="just"/>
            <a:r>
              <a:rPr lang="en-US" sz="2400" dirty="0" smtClean="0">
                <a:latin typeface="Times New Roman" panose="02020603050405020304" pitchFamily="18" charset="0"/>
                <a:cs typeface="Times New Roman" panose="02020603050405020304" pitchFamily="18" charset="0"/>
              </a:rPr>
              <a:t>A use case involves sequence of messages among system and its actor.</a:t>
            </a:r>
          </a:p>
          <a:p>
            <a:pPr algn="just"/>
            <a:r>
              <a:rPr lang="en-US" sz="2400" dirty="0" smtClean="0">
                <a:latin typeface="Times New Roman" panose="02020603050405020304" pitchFamily="18" charset="0"/>
                <a:cs typeface="Times New Roman" panose="02020603050405020304" pitchFamily="18" charset="0"/>
              </a:rPr>
              <a:t>Error condition is also a part of use case.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776989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IN" dirty="0"/>
          </a:p>
        </p:txBody>
      </p:sp>
      <p:sp>
        <p:nvSpPr>
          <p:cNvPr id="3" name="Content Placeholder 2"/>
          <p:cNvSpPr>
            <a:spLocks noGrp="1"/>
          </p:cNvSpPr>
          <p:nvPr>
            <p:ph idx="1"/>
          </p:nvPr>
        </p:nvSpPr>
        <p:spPr/>
        <p:txBody>
          <a:bodyPr>
            <a:normAutofit fontScale="77500" lnSpcReduction="20000"/>
          </a:bodyPr>
          <a:lstStyle/>
          <a:p>
            <a:r>
              <a:rPr lang="en-US" dirty="0"/>
              <a:t>Consider a physical bookstore, such as in a shopping mall. a. (2) List three actors that are involved in the design of a checkout system. Explain the relevance of each actor. </a:t>
            </a:r>
            <a:endParaRPr lang="en-US" dirty="0" smtClean="0"/>
          </a:p>
          <a:p>
            <a:r>
              <a:rPr lang="en-US" dirty="0" smtClean="0"/>
              <a:t>b</a:t>
            </a:r>
            <a:r>
              <a:rPr lang="en-US" dirty="0"/>
              <a:t>. (2) One use case is the purchase of items. Take the perspective of a customer and list another use case at a comparable level of abstraction. Summarize the purpose of each use case with a sentence</a:t>
            </a:r>
            <a:r>
              <a:rPr lang="en-US" dirty="0" smtClean="0"/>
              <a:t>.</a:t>
            </a:r>
          </a:p>
          <a:p>
            <a:r>
              <a:rPr lang="en-US" dirty="0" smtClean="0"/>
              <a:t> </a:t>
            </a:r>
            <a:r>
              <a:rPr lang="en-US" dirty="0"/>
              <a:t>c. (4) Prepare a use case diagram for a physical bookstore checkout system. d. (3) Prepare a normal scenario for each use case. Remember that a scenario is an example, and need not exercise all functionality of the use case. e. (3) Prepare an exception scenario for each use case. f. (5) Prepare a sequence diagram corresponding to each scenario in (d)</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5841389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BOOK STORE SYSTEM</a:t>
            </a:r>
            <a:endParaRPr lang="en-IN" dirty="0"/>
          </a:p>
        </p:txBody>
      </p:sp>
      <p:pic>
        <p:nvPicPr>
          <p:cNvPr id="5" name="Content Placeholder 4"/>
          <p:cNvPicPr>
            <a:picLocks noGrp="1" noChangeAspect="1"/>
          </p:cNvPicPr>
          <p:nvPr>
            <p:ph idx="1"/>
          </p:nvPr>
        </p:nvPicPr>
        <p:blipFill>
          <a:blip r:embed="rId2"/>
          <a:stretch>
            <a:fillRect/>
          </a:stretch>
        </p:blipFill>
        <p:spPr>
          <a:xfrm>
            <a:off x="914400" y="1600200"/>
            <a:ext cx="6629400" cy="4876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397138598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2"/>
          <a:stretch>
            <a:fillRect/>
          </a:stretch>
        </p:blipFill>
        <p:spPr>
          <a:xfrm>
            <a:off x="1647825" y="1786731"/>
            <a:ext cx="5848350" cy="41529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25814430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800600" cy="487362"/>
          </a:xfrm>
        </p:spPr>
        <p:txBody>
          <a:bodyPr>
            <a:normAutofit fontScale="90000"/>
          </a:bodyPr>
          <a:lstStyle/>
          <a:p>
            <a:r>
              <a:rPr lang="en-US" dirty="0" smtClean="0"/>
              <a:t>Use case description</a:t>
            </a:r>
            <a:endParaRPr lang="en-IN" dirty="0"/>
          </a:p>
        </p:txBody>
      </p:sp>
      <p:pic>
        <p:nvPicPr>
          <p:cNvPr id="5" name="Content Placeholder 4"/>
          <p:cNvPicPr>
            <a:picLocks noGrp="1" noChangeAspect="1"/>
          </p:cNvPicPr>
          <p:nvPr>
            <p:ph idx="1"/>
          </p:nvPr>
        </p:nvPicPr>
        <p:blipFill>
          <a:blip r:embed="rId2"/>
          <a:stretch>
            <a:fillRect/>
          </a:stretch>
        </p:blipFill>
        <p:spPr>
          <a:xfrm>
            <a:off x="609600" y="762000"/>
            <a:ext cx="8077200" cy="57912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217113018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Use case description</a:t>
            </a:r>
            <a:endParaRPr lang="en-IN" dirty="0"/>
          </a:p>
        </p:txBody>
      </p:sp>
      <p:pic>
        <p:nvPicPr>
          <p:cNvPr id="5" name="Content Placeholder 4"/>
          <p:cNvPicPr>
            <a:picLocks noGrp="1" noChangeAspect="1"/>
          </p:cNvPicPr>
          <p:nvPr>
            <p:ph idx="1"/>
          </p:nvPr>
        </p:nvPicPr>
        <p:blipFill>
          <a:blip r:embed="rId2"/>
          <a:stretch>
            <a:fillRect/>
          </a:stretch>
        </p:blipFill>
        <p:spPr>
          <a:xfrm>
            <a:off x="914401" y="990600"/>
            <a:ext cx="7315200" cy="536575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37924370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Use case description</a:t>
            </a:r>
            <a:endParaRPr lang="en-IN" dirty="0"/>
          </a:p>
        </p:txBody>
      </p:sp>
      <p:pic>
        <p:nvPicPr>
          <p:cNvPr id="5" name="Content Placeholder 4"/>
          <p:cNvPicPr>
            <a:picLocks noGrp="1" noChangeAspect="1"/>
          </p:cNvPicPr>
          <p:nvPr>
            <p:ph idx="1"/>
          </p:nvPr>
        </p:nvPicPr>
        <p:blipFill>
          <a:blip r:embed="rId2"/>
          <a:stretch>
            <a:fillRect/>
          </a:stretch>
        </p:blipFill>
        <p:spPr>
          <a:xfrm>
            <a:off x="479778" y="838200"/>
            <a:ext cx="8229600" cy="6117432"/>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20998355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Use case description</a:t>
            </a:r>
            <a:endParaRPr lang="en-IN" dirty="0"/>
          </a:p>
        </p:txBody>
      </p:sp>
      <p:pic>
        <p:nvPicPr>
          <p:cNvPr id="5" name="Content Placeholder 4"/>
          <p:cNvPicPr>
            <a:picLocks noGrp="1" noChangeAspect="1"/>
          </p:cNvPicPr>
          <p:nvPr>
            <p:ph idx="1"/>
          </p:nvPr>
        </p:nvPicPr>
        <p:blipFill>
          <a:blip r:embed="rId2"/>
          <a:stretch>
            <a:fillRect/>
          </a:stretch>
        </p:blipFill>
        <p:spPr>
          <a:xfrm>
            <a:off x="457200" y="838200"/>
            <a:ext cx="7848600" cy="5638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64078590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Use case description</a:t>
            </a:r>
            <a:endParaRPr lang="en-IN" dirty="0"/>
          </a:p>
        </p:txBody>
      </p:sp>
      <p:pic>
        <p:nvPicPr>
          <p:cNvPr id="5" name="Content Placeholder 4"/>
          <p:cNvPicPr>
            <a:picLocks noGrp="1" noChangeAspect="1"/>
          </p:cNvPicPr>
          <p:nvPr>
            <p:ph idx="1"/>
          </p:nvPr>
        </p:nvPicPr>
        <p:blipFill>
          <a:blip r:embed="rId2"/>
          <a:stretch>
            <a:fillRect/>
          </a:stretch>
        </p:blipFill>
        <p:spPr>
          <a:xfrm>
            <a:off x="762000" y="914400"/>
            <a:ext cx="7620000" cy="5638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19478103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553200" cy="715962"/>
          </a:xfrm>
        </p:spPr>
        <p:txBody>
          <a:bodyPr>
            <a:normAutofit fontScale="90000"/>
          </a:bodyPr>
          <a:lstStyle/>
          <a:p>
            <a:r>
              <a:rPr lang="en-US" dirty="0"/>
              <a:t>Use case description</a:t>
            </a:r>
            <a:endParaRPr lang="en-IN" dirty="0"/>
          </a:p>
        </p:txBody>
      </p:sp>
      <p:pic>
        <p:nvPicPr>
          <p:cNvPr id="5" name="Content Placeholder 4"/>
          <p:cNvPicPr>
            <a:picLocks noGrp="1" noChangeAspect="1"/>
          </p:cNvPicPr>
          <p:nvPr>
            <p:ph idx="1"/>
          </p:nvPr>
        </p:nvPicPr>
        <p:blipFill>
          <a:blip r:embed="rId2"/>
          <a:stretch>
            <a:fillRect/>
          </a:stretch>
        </p:blipFill>
        <p:spPr>
          <a:xfrm>
            <a:off x="609600" y="990600"/>
            <a:ext cx="7696200" cy="58674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21218035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86400" cy="639762"/>
          </a:xfrm>
        </p:spPr>
        <p:txBody>
          <a:bodyPr>
            <a:normAutofit fontScale="90000"/>
          </a:bodyPr>
          <a:lstStyle/>
          <a:p>
            <a:r>
              <a:rPr lang="en-US" dirty="0" smtClean="0"/>
              <a:t>Use case diagram </a:t>
            </a:r>
            <a:endParaRPr lang="en-IN" dirty="0"/>
          </a:p>
        </p:txBody>
      </p:sp>
      <p:pic>
        <p:nvPicPr>
          <p:cNvPr id="5" name="Content Placeholder 4"/>
          <p:cNvPicPr>
            <a:picLocks noGrp="1" noChangeAspect="1"/>
          </p:cNvPicPr>
          <p:nvPr>
            <p:ph idx="1"/>
          </p:nvPr>
        </p:nvPicPr>
        <p:blipFill>
          <a:blip r:embed="rId2"/>
          <a:stretch>
            <a:fillRect/>
          </a:stretch>
        </p:blipFill>
        <p:spPr>
          <a:xfrm>
            <a:off x="1016000" y="914400"/>
            <a:ext cx="6985000" cy="56388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2922912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Use Case summarization for a Vending Machine.</a:t>
            </a:r>
            <a:endParaRPr lang="en-IN"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5" name="Content Placeholder 4"/>
          <p:cNvPicPr>
            <a:picLocks noGrp="1" noChangeAspect="1"/>
          </p:cNvPicPr>
          <p:nvPr>
            <p:ph idx="1"/>
          </p:nvPr>
        </p:nvPicPr>
        <p:blipFill>
          <a:blip r:embed="rId2"/>
          <a:stretch>
            <a:fillRect/>
          </a:stretch>
        </p:blipFill>
        <p:spPr>
          <a:xfrm>
            <a:off x="457200" y="1417638"/>
            <a:ext cx="8382000" cy="4938711"/>
          </a:xfrm>
          <a:prstGeom prst="rect">
            <a:avLst/>
          </a:prstGeom>
        </p:spPr>
      </p:pic>
    </p:spTree>
    <p:extLst>
      <p:ext uri="{BB962C8B-B14F-4D97-AF65-F5344CB8AC3E}">
        <p14:creationId xmlns:p14="http://schemas.microsoft.com/office/powerpoint/2010/main" val="24392416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8800" dirty="0" smtClean="0">
              <a:latin typeface="Algerian" panose="04020705040A02060702" pitchFamily="82" charset="0"/>
            </a:endParaRPr>
          </a:p>
          <a:p>
            <a:pPr marL="0" indent="0" algn="ctr">
              <a:buNone/>
            </a:pPr>
            <a:r>
              <a:rPr lang="en-US" sz="8800" dirty="0" smtClean="0">
                <a:latin typeface="Algerian" panose="04020705040A02060702" pitchFamily="82" charset="0"/>
              </a:rPr>
              <a:t>THANK YOU</a:t>
            </a:r>
            <a:endParaRPr lang="en-IN" sz="8800" dirty="0">
              <a:latin typeface="Algerian" panose="04020705040A02060702" pitchFamily="82"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317290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2991</TotalTime>
  <Words>4525</Words>
  <Application>Microsoft Office PowerPoint</Application>
  <PresentationFormat>On-screen Show (4:3)</PresentationFormat>
  <Paragraphs>481</Paragraphs>
  <Slides>90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90</vt:i4>
      </vt:variant>
    </vt:vector>
  </HeadingPairs>
  <TitlesOfParts>
    <vt:vector size="98" baseType="lpstr">
      <vt:lpstr>Algerian</vt:lpstr>
      <vt:lpstr>Arial</vt:lpstr>
      <vt:lpstr>Calibri</vt:lpstr>
      <vt:lpstr>Georgia</vt:lpstr>
      <vt:lpstr>Symbol</vt:lpstr>
      <vt:lpstr>Times New Roman</vt:lpstr>
      <vt:lpstr>Wingdings</vt:lpstr>
      <vt:lpstr>Office Theme</vt:lpstr>
      <vt:lpstr>Unit 3  Interaction Modeling</vt:lpstr>
      <vt:lpstr>Unit 3               7 Hours</vt:lpstr>
      <vt:lpstr>Interaction modeling</vt:lpstr>
      <vt:lpstr>Interaction Modeling </vt:lpstr>
      <vt:lpstr>Use Case models</vt:lpstr>
      <vt:lpstr>Use Case Diagram</vt:lpstr>
      <vt:lpstr>Use Case Diagram</vt:lpstr>
      <vt:lpstr>Use Cases</vt:lpstr>
      <vt:lpstr>Use Case summarization for a Vending Machine.</vt:lpstr>
      <vt:lpstr>7.1.3 Use Case Diagram for Vending Machine</vt:lpstr>
      <vt:lpstr>Use case description.</vt:lpstr>
      <vt:lpstr>Use Case Diagram for Web Tutorial.</vt:lpstr>
      <vt:lpstr>PowerPoint Presentation</vt:lpstr>
      <vt:lpstr>7.1.4  Guidelines for Use Case Models</vt:lpstr>
      <vt:lpstr>PowerPoint Presentation</vt:lpstr>
      <vt:lpstr>PowerPoint Presentation</vt:lpstr>
      <vt:lpstr>PowerPoint Presentation</vt:lpstr>
      <vt:lpstr> 2.Process transaction Scenario  </vt:lpstr>
      <vt:lpstr> 3.Bring out initial and final events for each of the use cases. </vt:lpstr>
      <vt:lpstr>7.2  Sequence Models</vt:lpstr>
      <vt:lpstr> 7.2  Sequence Models: Scenarios </vt:lpstr>
      <vt:lpstr>PowerPoint Presentation</vt:lpstr>
      <vt:lpstr>Solution.</vt:lpstr>
      <vt:lpstr>PowerPoint Presentation</vt:lpstr>
      <vt:lpstr>7.2  Sequence Models</vt:lpstr>
      <vt:lpstr>7.2  Sequence Models</vt:lpstr>
      <vt:lpstr>SEQUENCE DIAGRAM</vt:lpstr>
      <vt:lpstr>SEQUENCE DIAGRAM for a session with online stock broker</vt:lpstr>
      <vt:lpstr>Sequence diagram for a stock purchase</vt:lpstr>
      <vt:lpstr>Sequence diagram for stock quote</vt:lpstr>
      <vt:lpstr>Sequence diagram for a stock purchase that fails.</vt:lpstr>
      <vt:lpstr>Example Compilation</vt:lpstr>
      <vt:lpstr>Vending machine sequence diagram.</vt:lpstr>
      <vt:lpstr>ATM Example</vt:lpstr>
      <vt:lpstr>7.2  Sequence Models</vt:lpstr>
      <vt:lpstr>7.3  Activity Models</vt:lpstr>
      <vt:lpstr>7.3  Activity Models</vt:lpstr>
      <vt:lpstr>Notation Initiation and Termination</vt:lpstr>
      <vt:lpstr>Activity Models</vt:lpstr>
      <vt:lpstr>PowerPoint Presentation</vt:lpstr>
      <vt:lpstr>PowerPoint Presentation</vt:lpstr>
      <vt:lpstr>PowerPoint Presentation</vt:lpstr>
      <vt:lpstr>PowerPoint Presentation</vt:lpstr>
      <vt:lpstr>7.3  Activity Models</vt:lpstr>
      <vt:lpstr>7.3  Activity Models</vt:lpstr>
      <vt:lpstr>7.2.6 Guidelines for Activity Models:</vt:lpstr>
      <vt:lpstr>Activity diagram for an order management system</vt:lpstr>
      <vt:lpstr>Activity diagram for an order management system</vt:lpstr>
      <vt:lpstr>PowerPoint Presentation</vt:lpstr>
      <vt:lpstr>PowerPoint Presentation</vt:lpstr>
      <vt:lpstr>PowerPoint Presentation</vt:lpstr>
      <vt:lpstr>Topics Covered</vt:lpstr>
      <vt:lpstr> Use case Relationships </vt:lpstr>
      <vt:lpstr>Include Relationship</vt:lpstr>
      <vt:lpstr>Example </vt:lpstr>
      <vt:lpstr>Extend Relationship</vt:lpstr>
      <vt:lpstr>Extend Relationship</vt:lpstr>
      <vt:lpstr>Generalization</vt:lpstr>
      <vt:lpstr>PowerPoint Presentation</vt:lpstr>
      <vt:lpstr>Include ,Extend, Generalization for ATM example</vt:lpstr>
      <vt:lpstr>PowerPoint Presentation</vt:lpstr>
      <vt:lpstr>Combinations of Use Case Relationships</vt:lpstr>
      <vt:lpstr>Combinations of Use Case Relationships</vt:lpstr>
      <vt:lpstr>PowerPoint Presentation</vt:lpstr>
      <vt:lpstr>Guidelines for Use Case Relationships</vt:lpstr>
      <vt:lpstr>Guidelines for Use Case Relationships</vt:lpstr>
      <vt:lpstr> Procedural Sequence Models </vt:lpstr>
      <vt:lpstr>7.2  Sequence Models</vt:lpstr>
      <vt:lpstr>Sequence Diagrams with Passive Objects</vt:lpstr>
      <vt:lpstr>Sequence Diagrams with Transient Objects</vt:lpstr>
      <vt:lpstr>Sequence Diagrams with Transient Objects</vt:lpstr>
      <vt:lpstr>Guidelines for Procedural Sequence Models</vt:lpstr>
      <vt:lpstr> Special Constructs for Activity Models </vt:lpstr>
      <vt:lpstr>Special Constructs for Activity Models</vt:lpstr>
      <vt:lpstr>Swimlanes</vt:lpstr>
      <vt:lpstr>Swimlanes :Example</vt:lpstr>
      <vt:lpstr>PowerPoint Presentation</vt:lpstr>
      <vt:lpstr>Object Flows</vt:lpstr>
      <vt:lpstr>PowerPoint Presentation</vt:lpstr>
      <vt:lpstr>Questions.</vt:lpstr>
      <vt:lpstr>ONLINE BOOK STORE SYSTEM</vt:lpstr>
      <vt:lpstr>PowerPoint Presentation</vt:lpstr>
      <vt:lpstr>Use case description</vt:lpstr>
      <vt:lpstr>Use case description</vt:lpstr>
      <vt:lpstr>Use case description</vt:lpstr>
      <vt:lpstr>Use case description</vt:lpstr>
      <vt:lpstr>Use case description</vt:lpstr>
      <vt:lpstr>Use case description</vt:lpstr>
      <vt:lpstr>Use case diagram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Interaction Modeling</dc:title>
  <dc:creator>Kiranuday</dc:creator>
  <cp:lastModifiedBy>ranja</cp:lastModifiedBy>
  <cp:revision>192</cp:revision>
  <dcterms:created xsi:type="dcterms:W3CDTF">2006-08-16T00:00:00Z</dcterms:created>
  <dcterms:modified xsi:type="dcterms:W3CDTF">2021-12-21T06:10:05Z</dcterms:modified>
</cp:coreProperties>
</file>