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258" r:id="rId3"/>
    <p:sldId id="259" r:id="rId4"/>
    <p:sldId id="262" r:id="rId5"/>
    <p:sldId id="275"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4"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742760E-8DCB-4895-A4A4-93CD1E118223}" type="datetimeFigureOut">
              <a:rPr lang="en-US"/>
              <a:pPr>
                <a:defRPr/>
              </a:pPr>
              <a:t>10/26/2018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3BBB447-17F4-422D-AF7B-6C9D47677BBE}" type="slidenum">
              <a:rPr lang="en-US"/>
              <a:pPr>
                <a:defRPr/>
              </a:pPr>
              <a:t>‹#›</a:t>
            </a:fld>
            <a:endParaRPr lang="en-US" dirty="0"/>
          </a:p>
        </p:txBody>
      </p:sp>
    </p:spTree>
    <p:extLst>
      <p:ext uri="{BB962C8B-B14F-4D97-AF65-F5344CB8AC3E}">
        <p14:creationId xmlns="" xmlns:p14="http://schemas.microsoft.com/office/powerpoint/2010/main" val="8813538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3BBB447-17F4-422D-AF7B-6C9D47677BBE}" type="slidenum">
              <a:rPr lang="en-US" smtClean="0"/>
              <a:pPr>
                <a:defRPr/>
              </a:pPr>
              <a:t>1</a:t>
            </a:fld>
            <a:endParaRPr lang="en-US" dirty="0"/>
          </a:p>
        </p:txBody>
      </p:sp>
    </p:spTree>
    <p:extLst>
      <p:ext uri="{BB962C8B-B14F-4D97-AF65-F5344CB8AC3E}">
        <p14:creationId xmlns="" xmlns:p14="http://schemas.microsoft.com/office/powerpoint/2010/main" val="109774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7276021-8DA4-451E-A2EB-3032033CADCE}" type="slidenum">
              <a:rPr lang="en-US" smtClean="0"/>
              <a:pPr/>
              <a:t>23</a:t>
            </a:fld>
            <a:endParaRPr lang="en-US" smtClean="0"/>
          </a:p>
        </p:txBody>
      </p:sp>
    </p:spTree>
    <p:extLst>
      <p:ext uri="{BB962C8B-B14F-4D97-AF65-F5344CB8AC3E}">
        <p14:creationId xmlns="" xmlns:p14="http://schemas.microsoft.com/office/powerpoint/2010/main" val="2390465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BEA09C5-AF59-4F83-B98A-6541464E46EB}" type="slidenum">
              <a:rPr lang="en-US" smtClean="0"/>
              <a:pPr/>
              <a:t>41</a:t>
            </a:fld>
            <a:endParaRPr lang="en-US" smtClean="0"/>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 xmlns:p14="http://schemas.microsoft.com/office/powerpoint/2010/main" val="2488495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63DA5C8-73EC-4620-B00A-B4B233C4A641}" type="datetimeFigureOut">
              <a:rPr lang="en-US"/>
              <a:pPr>
                <a:defRPr/>
              </a:pPr>
              <a:t>10/26/2018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9614F3-8980-4794-B614-51706CE46E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B9570D5-8933-47CE-BF57-EC6EF6339BF8}" type="datetimeFigureOut">
              <a:rPr lang="en-US"/>
              <a:pPr>
                <a:defRPr/>
              </a:pPr>
              <a:t>10/26/2018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33768F-0DCF-4479-B33E-FE701A1AB16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B48FA6D-E3C5-48FD-BAB9-EA6D6FB44304}" type="datetimeFigureOut">
              <a:rPr lang="en-US"/>
              <a:pPr>
                <a:defRPr/>
              </a:pPr>
              <a:t>10/26/2018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918A34-8973-4F05-AD8F-31A3B7D38ECD}"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791DC82-AF74-44F0-A56B-10A26ED4F353}" type="datetimeFigureOut">
              <a:rPr lang="en-US"/>
              <a:pPr>
                <a:defRPr/>
              </a:pPr>
              <a:t>10/26/2018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041D70-AFE6-4384-8C47-CE676DDAD40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71297C2-0B19-4DD9-98E3-83A1147D9DD2}" type="datetimeFigureOut">
              <a:rPr lang="en-US"/>
              <a:pPr>
                <a:defRPr/>
              </a:pPr>
              <a:t>10/26/2018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18FCE2-3E56-4634-8A88-20A5D83A018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CD06C26-E701-463B-886E-CE196DC9B851}" type="datetimeFigureOut">
              <a:rPr lang="en-US"/>
              <a:pPr>
                <a:defRPr/>
              </a:pPr>
              <a:t>10/26/2018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6D3757-FADD-4EDA-A1E1-7CFB62EC3A8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95EBE9E-7366-43CB-A0A7-6FFC8D52AE7A}" type="datetimeFigureOut">
              <a:rPr lang="en-US"/>
              <a:pPr>
                <a:defRPr/>
              </a:pPr>
              <a:t>10/26/2018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26C7B78-9F4F-46A0-A16D-E81B2E84E7F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E37F28A-1542-4ACD-A2E6-2AAA31EDD117}" type="datetimeFigureOut">
              <a:rPr lang="en-US"/>
              <a:pPr>
                <a:defRPr/>
              </a:pPr>
              <a:t>10/26/2018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29C8AAF-530F-49C3-9582-1E9EF49F096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2C3E209-73C1-400D-9241-B0B7832588DC}" type="datetimeFigureOut">
              <a:rPr lang="en-US"/>
              <a:pPr>
                <a:defRPr/>
              </a:pPr>
              <a:t>10/26/2018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7484AD3-790D-4408-814F-8E54F348729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0B4BE2-296B-4320-AB88-62873EAF65E9}" type="datetimeFigureOut">
              <a:rPr lang="en-US"/>
              <a:pPr>
                <a:defRPr/>
              </a:pPr>
              <a:t>10/26/2018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5D5FD71-FF61-4D69-9913-B4F60E25B03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ECEC2F-8D67-4ADF-A668-CE377DA8AC04}" type="datetimeFigureOut">
              <a:rPr lang="en-US"/>
              <a:pPr>
                <a:defRPr/>
              </a:pPr>
              <a:t>10/26/2018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D52A15-5161-45BD-BCC1-A44A4EA96DF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86237BF-50A8-4C19-96DE-AEA3AA171C05}" type="datetimeFigureOut">
              <a:rPr lang="en-US"/>
              <a:pPr>
                <a:defRPr/>
              </a:pPr>
              <a:t>10/26/2018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3D67F12-B6BC-4695-8482-275B4F8E48C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pPr eaLnBrk="1" hangingPunct="1"/>
            <a:r>
              <a:rPr lang="en-US" dirty="0" smtClean="0"/>
              <a:t>Push Down Automata</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dirty="0" smtClean="0"/>
              <a:t>Introduction</a:t>
            </a:r>
          </a:p>
          <a:p>
            <a:pPr eaLnBrk="1" fontAlgn="auto" hangingPunct="1">
              <a:spcAft>
                <a:spcPts val="0"/>
              </a:spcAft>
              <a:buFont typeface="Arial" pitchFamily="34" charset="0"/>
              <a:buChar char="•"/>
              <a:defRPr/>
            </a:pPr>
            <a:r>
              <a:rPr lang="en-US" dirty="0" smtClean="0"/>
              <a:t>Schematic representation of Pushdown automata and its working</a:t>
            </a:r>
          </a:p>
          <a:p>
            <a:pPr eaLnBrk="1" fontAlgn="auto" hangingPunct="1">
              <a:spcAft>
                <a:spcPts val="0"/>
              </a:spcAft>
              <a:buFont typeface="Arial" pitchFamily="34" charset="0"/>
              <a:buChar char="•"/>
              <a:defRPr/>
            </a:pPr>
            <a:r>
              <a:rPr lang="en-US" dirty="0" smtClean="0"/>
              <a:t>Formal definition of PDA</a:t>
            </a:r>
          </a:p>
          <a:p>
            <a:pPr eaLnBrk="1" fontAlgn="auto" hangingPunct="1">
              <a:spcAft>
                <a:spcPts val="0"/>
              </a:spcAft>
              <a:buFont typeface="Arial" pitchFamily="34" charset="0"/>
              <a:buNone/>
              <a:defRPr/>
            </a:pPr>
            <a:r>
              <a:rPr lang="en-US" dirty="0" smtClean="0"/>
              <a:t>        &gt; variations of Transition functions and their meaning</a:t>
            </a:r>
          </a:p>
          <a:p>
            <a:pPr eaLnBrk="1" fontAlgn="auto" hangingPunct="1">
              <a:spcAft>
                <a:spcPts val="0"/>
              </a:spcAft>
              <a:buFont typeface="Arial" pitchFamily="34" charset="0"/>
              <a:buNone/>
              <a:defRPr/>
            </a:pPr>
            <a:r>
              <a:rPr lang="en-US" dirty="0" smtClean="0"/>
              <a:t>        &gt;  Move of a PDA</a:t>
            </a:r>
          </a:p>
          <a:p>
            <a:pPr eaLnBrk="1" fontAlgn="auto" hangingPunct="1">
              <a:spcAft>
                <a:spcPts val="0"/>
              </a:spcAft>
              <a:buFont typeface="Arial" pitchFamily="34" charset="0"/>
              <a:buChar char="•"/>
              <a:defRPr/>
            </a:pPr>
            <a:r>
              <a:rPr lang="en-US" dirty="0" smtClean="0"/>
              <a:t>Instantaneous Description of PDA</a:t>
            </a:r>
          </a:p>
          <a:p>
            <a:pPr eaLnBrk="1" fontAlgn="auto" hangingPunct="1">
              <a:spcAft>
                <a:spcPts val="0"/>
              </a:spcAft>
              <a:buFont typeface="Arial" pitchFamily="34" charset="0"/>
              <a:buChar char="•"/>
              <a:defRPr/>
            </a:pPr>
            <a:r>
              <a:rPr lang="en-US" dirty="0" smtClean="0"/>
              <a:t>Language acceptance of PDA</a:t>
            </a:r>
          </a:p>
          <a:p>
            <a:pPr eaLnBrk="1" fontAlgn="auto" hangingPunct="1">
              <a:spcAft>
                <a:spcPts val="0"/>
              </a:spcAft>
              <a:buFont typeface="Arial" pitchFamily="34" charset="0"/>
              <a:buNone/>
              <a:defRPr/>
            </a:pPr>
            <a:r>
              <a:rPr lang="en-US" dirty="0" smtClean="0"/>
              <a:t>        &gt; Language Acceptance  from the final state</a:t>
            </a:r>
          </a:p>
          <a:p>
            <a:pPr eaLnBrk="1" fontAlgn="auto" hangingPunct="1">
              <a:spcAft>
                <a:spcPts val="0"/>
              </a:spcAft>
              <a:buFont typeface="Arial" pitchFamily="34" charset="0"/>
              <a:buNone/>
              <a:defRPr/>
            </a:pPr>
            <a:r>
              <a:rPr lang="en-US" dirty="0" smtClean="0"/>
              <a:t>        &gt; Language  Acceptance from the empty stack</a:t>
            </a:r>
          </a:p>
          <a:p>
            <a:pPr eaLnBrk="1" fontAlgn="auto" hangingPunct="1">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marL="514350" indent="-514350">
              <a:buFont typeface="Arial" charset="0"/>
              <a:buNone/>
              <a:defRPr/>
            </a:pPr>
            <a:r>
              <a:rPr lang="en-US" sz="2800" spc="-150" dirty="0" smtClean="0"/>
              <a:t>3.   </a:t>
            </a:r>
            <a:r>
              <a:rPr lang="el-GR" sz="2800" spc="-150" dirty="0" smtClean="0"/>
              <a:t>δ</a:t>
            </a:r>
            <a:r>
              <a:rPr lang="en-US" sz="2800" spc="-150" dirty="0" smtClean="0"/>
              <a:t>(q0,a,B)=(p, R) </a:t>
            </a:r>
          </a:p>
          <a:p>
            <a:pPr marL="514350" indent="-514350">
              <a:buFont typeface="Arial" charset="0"/>
              <a:buNone/>
              <a:defRPr/>
            </a:pPr>
            <a:r>
              <a:rPr lang="en-US" sz="2800" spc="-150" dirty="0" smtClean="0"/>
              <a:t>        It means in state q0 ,on </a:t>
            </a:r>
            <a:r>
              <a:rPr lang="en-US" sz="2800" spc="-150" dirty="0" err="1" smtClean="0"/>
              <a:t>i</a:t>
            </a:r>
            <a:r>
              <a:rPr lang="en-US" sz="2800" spc="-150" dirty="0" smtClean="0"/>
              <a:t>/p symbol ‘a’ and when top of stack is ‘B’, the PDA enters into  state ‘p’ and the stack top symbol ‘B’ is replaced by ‘R’ and  R is  now on top of the stack.</a:t>
            </a:r>
          </a:p>
          <a:p>
            <a:pPr marL="514350" indent="-514350">
              <a:buFont typeface="Arial" charset="0"/>
              <a:buNone/>
              <a:defRPr/>
            </a:pPr>
            <a:r>
              <a:rPr lang="en-US" sz="2800" spc="-150" dirty="0" smtClean="0"/>
              <a:t>4.  </a:t>
            </a:r>
            <a:r>
              <a:rPr lang="el-GR" sz="2800" spc="-150" dirty="0" smtClean="0"/>
              <a:t>δ</a:t>
            </a:r>
            <a:r>
              <a:rPr lang="en-US" sz="2800" spc="-150" dirty="0" smtClean="0"/>
              <a:t>(q0, </a:t>
            </a:r>
            <a:r>
              <a:rPr lang="el-GR" sz="2800" dirty="0" smtClean="0"/>
              <a:t>ε </a:t>
            </a:r>
            <a:r>
              <a:rPr lang="en-US" sz="2800" dirty="0" smtClean="0"/>
              <a:t>,</a:t>
            </a:r>
            <a:r>
              <a:rPr lang="el-GR" sz="2800" dirty="0" smtClean="0"/>
              <a:t>ε</a:t>
            </a:r>
            <a:r>
              <a:rPr lang="en-US" sz="2800" dirty="0" smtClean="0"/>
              <a:t> )</a:t>
            </a:r>
            <a:r>
              <a:rPr lang="en-US" sz="2800" spc="-150" dirty="0" smtClean="0"/>
              <a:t>=(q0, Z) </a:t>
            </a:r>
          </a:p>
          <a:p>
            <a:pPr marL="514350" indent="-514350">
              <a:buFont typeface="Arial" charset="0"/>
              <a:buNone/>
              <a:defRPr/>
            </a:pPr>
            <a:r>
              <a:rPr lang="en-US" sz="2800" spc="-150" dirty="0" smtClean="0"/>
              <a:t>        It means in state q0 ,on  empty </a:t>
            </a:r>
            <a:r>
              <a:rPr lang="en-US" sz="2800" spc="-150" dirty="0" err="1" smtClean="0"/>
              <a:t>i</a:t>
            </a:r>
            <a:r>
              <a:rPr lang="en-US" sz="2800" spc="-150" dirty="0" smtClean="0"/>
              <a:t>/p symbol and when stack is empty , the PDA enters into  state ‘q0  and the symbol  Z is pushed onto the stack .</a:t>
            </a:r>
            <a:endParaRPr lang="en-US" sz="2800" dirty="0" smtClean="0"/>
          </a:p>
          <a:p>
            <a:pPr marL="514350" indent="-514350">
              <a:buFont typeface="Arial" charset="0"/>
              <a:buAutoNum type="arabicPeriod"/>
              <a:defRPr/>
            </a:pPr>
            <a:endParaRPr lang="en-US" sz="2800" dirty="0" smtClean="0"/>
          </a:p>
          <a:p>
            <a:pPr marL="514350" indent="-514350">
              <a:buFont typeface="Arial" charset="0"/>
              <a:buNone/>
              <a:defRPr/>
            </a:pPr>
            <a:endParaRPr lang="en-US" sz="2800" dirty="0" smtClean="0"/>
          </a:p>
          <a:p>
            <a:pPr>
              <a:buFont typeface="Arial" charset="0"/>
              <a:buNone/>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marL="514350" indent="-514350">
              <a:buFont typeface="Arial" charset="0"/>
              <a:buNone/>
              <a:defRPr/>
            </a:pPr>
            <a:r>
              <a:rPr lang="en-US" dirty="0" smtClean="0"/>
              <a:t>5.</a:t>
            </a:r>
            <a:r>
              <a:rPr lang="el-GR" spc="-150" dirty="0" smtClean="0"/>
              <a:t> δ</a:t>
            </a:r>
            <a:r>
              <a:rPr lang="en-US" spc="-150" dirty="0" smtClean="0"/>
              <a:t>(q0, </a:t>
            </a:r>
            <a:r>
              <a:rPr lang="el-GR" dirty="0" smtClean="0"/>
              <a:t>ε </a:t>
            </a:r>
            <a:r>
              <a:rPr lang="en-US" dirty="0" smtClean="0"/>
              <a:t>,Z )</a:t>
            </a:r>
            <a:r>
              <a:rPr lang="en-US" spc="-150" dirty="0" smtClean="0"/>
              <a:t>=(q0,</a:t>
            </a:r>
            <a:r>
              <a:rPr lang="el-GR" dirty="0" smtClean="0"/>
              <a:t> ε</a:t>
            </a:r>
            <a:r>
              <a:rPr lang="en-US" dirty="0" smtClean="0"/>
              <a:t>)</a:t>
            </a:r>
            <a:r>
              <a:rPr lang="el-GR" dirty="0" smtClean="0"/>
              <a:t> </a:t>
            </a:r>
            <a:r>
              <a:rPr lang="en-US" spc="-150" dirty="0" smtClean="0"/>
              <a:t> </a:t>
            </a:r>
          </a:p>
          <a:p>
            <a:pPr marL="514350" indent="-514350">
              <a:buFont typeface="Arial" charset="0"/>
              <a:buNone/>
              <a:defRPr/>
            </a:pPr>
            <a:r>
              <a:rPr lang="en-US" spc="-150" dirty="0" smtClean="0"/>
              <a:t>        It means in state q0 ,on  empty </a:t>
            </a:r>
            <a:r>
              <a:rPr lang="en-US" spc="-150" dirty="0" err="1" smtClean="0"/>
              <a:t>i</a:t>
            </a:r>
            <a:r>
              <a:rPr lang="en-US" spc="-150" dirty="0" smtClean="0"/>
              <a:t>/p symbol and when top of stack is Z , the PDA enters into  state ‘q0  and the symbol  Z is popped from the stack .</a:t>
            </a:r>
            <a:endParaRPr lang="en-US" dirty="0" smtClean="0"/>
          </a:p>
          <a:p>
            <a:pPr>
              <a:buFont typeface="Arial" charset="0"/>
              <a:buNone/>
              <a:defRPr/>
            </a:pPr>
            <a:r>
              <a:rPr lang="en-US" dirty="0" smtClean="0"/>
              <a:t>4. OUTPUT : whenever input string is exhausted and  PDA stays in the final state or stack is empty the string is accepted otherwise it </a:t>
            </a:r>
            <a:r>
              <a:rPr lang="en-US" smtClean="0"/>
              <a:t>is rejected</a:t>
            </a:r>
            <a:endParaRPr lang="en-US" dirty="0" smtClean="0"/>
          </a:p>
          <a:p>
            <a:pPr>
              <a:buFont typeface="Arial" charset="0"/>
              <a:buNone/>
              <a:defRPr/>
            </a:pP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US" smtClean="0"/>
          </a:p>
        </p:txBody>
      </p:sp>
      <p:sp>
        <p:nvSpPr>
          <p:cNvPr id="13315" name="Content Placeholder 3"/>
          <p:cNvSpPr>
            <a:spLocks noGrp="1"/>
          </p:cNvSpPr>
          <p:nvPr>
            <p:ph idx="1"/>
          </p:nvPr>
        </p:nvSpPr>
        <p:spPr/>
        <p:txBody>
          <a:bodyPr/>
          <a:lstStyle/>
          <a:p>
            <a:pPr>
              <a:buFont typeface="Arial" charset="0"/>
              <a:buNone/>
            </a:pPr>
            <a:r>
              <a:rPr lang="en-US" sz="2800" smtClean="0"/>
              <a:t>Instantaneous Description (ID) of PDA</a:t>
            </a:r>
          </a:p>
          <a:p>
            <a:pPr>
              <a:buFont typeface="Arial" charset="0"/>
              <a:buNone/>
            </a:pPr>
            <a:r>
              <a:rPr lang="en-US" sz="2800" smtClean="0"/>
              <a:t>         While processing the string ‘w’ the current and successive configurations are described by the term Instantaneous Description ID which is defined as triplet (q,w,u)</a:t>
            </a:r>
          </a:p>
          <a:p>
            <a:pPr>
              <a:buFont typeface="Arial" charset="0"/>
              <a:buNone/>
            </a:pPr>
            <a:r>
              <a:rPr lang="en-US" sz="2800" smtClean="0"/>
              <a:t>          where q -&gt; current state</a:t>
            </a:r>
          </a:p>
          <a:p>
            <a:pPr>
              <a:buFont typeface="Arial" charset="0"/>
              <a:buNone/>
            </a:pPr>
            <a:r>
              <a:rPr lang="en-US" sz="2800" smtClean="0"/>
              <a:t>                      w -&gt; string to be processed</a:t>
            </a:r>
          </a:p>
          <a:p>
            <a:pPr>
              <a:buFont typeface="Arial" charset="0"/>
              <a:buNone/>
            </a:pPr>
            <a:r>
              <a:rPr lang="en-US" sz="2800" smtClean="0"/>
              <a:t>                       u -&gt; current content of stack</a:t>
            </a:r>
          </a:p>
          <a:p>
            <a:pPr>
              <a:buFont typeface="Arial" charset="0"/>
              <a:buNone/>
            </a:pPr>
            <a:r>
              <a:rPr lang="en-US" sz="2800" smtClean="0"/>
              <a:t> Note:  |- is used to indicate the Different ID’s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a:buFont typeface="Arial" charset="0"/>
              <a:buNone/>
              <a:defRPr/>
            </a:pPr>
            <a:r>
              <a:rPr lang="en-US" sz="2800" dirty="0" smtClean="0"/>
              <a:t>Example: Let the current configuration of PDA be (q0,aw,BZ)</a:t>
            </a:r>
          </a:p>
          <a:p>
            <a:pPr>
              <a:buFont typeface="Arial" charset="0"/>
              <a:buNone/>
              <a:defRPr/>
            </a:pPr>
            <a:r>
              <a:rPr lang="en-US" sz="2800" dirty="0" smtClean="0"/>
              <a:t>         if transition function is defined as</a:t>
            </a:r>
          </a:p>
          <a:p>
            <a:pPr>
              <a:buFont typeface="Arial" charset="0"/>
              <a:buNone/>
              <a:defRPr/>
            </a:pPr>
            <a:r>
              <a:rPr lang="en-US" sz="2800" spc="-150" dirty="0" smtClean="0"/>
              <a:t>            </a:t>
            </a:r>
            <a:r>
              <a:rPr lang="el-GR" sz="2800" spc="-150" dirty="0" smtClean="0"/>
              <a:t>δ</a:t>
            </a:r>
            <a:r>
              <a:rPr lang="en-US" sz="2800" spc="-150" dirty="0" smtClean="0"/>
              <a:t>(q0,a,B) = (p, A</a:t>
            </a:r>
            <a:r>
              <a:rPr lang="en-US" sz="2800" spc="-150" dirty="0"/>
              <a:t>B</a:t>
            </a:r>
            <a:r>
              <a:rPr lang="en-US" sz="2800" spc="-150" dirty="0" smtClean="0"/>
              <a:t>)   then  next configuration of PDA is described as        (q0,aw,BZ) |-  (p, w, ABZ)</a:t>
            </a:r>
          </a:p>
          <a:p>
            <a:pPr>
              <a:buFont typeface="Arial" charset="0"/>
              <a:buNone/>
              <a:defRPr/>
            </a:pPr>
            <a:r>
              <a:rPr lang="en-US" sz="2800" dirty="0" smtClean="0"/>
              <a:t>         if transition function is defined as</a:t>
            </a:r>
          </a:p>
          <a:p>
            <a:pPr>
              <a:buFont typeface="Arial" charset="0"/>
              <a:buNone/>
              <a:defRPr/>
            </a:pPr>
            <a:r>
              <a:rPr lang="en-US" sz="2800" spc="-150" dirty="0" smtClean="0"/>
              <a:t>            </a:t>
            </a:r>
            <a:r>
              <a:rPr lang="el-GR" sz="2800" spc="-150" dirty="0" smtClean="0"/>
              <a:t>δ</a:t>
            </a:r>
            <a:r>
              <a:rPr lang="en-US" sz="2800" spc="-150" dirty="0" smtClean="0"/>
              <a:t>(q0,a,B) = (p, </a:t>
            </a:r>
            <a:r>
              <a:rPr lang="el-GR" sz="2800" dirty="0" smtClean="0"/>
              <a:t>ε</a:t>
            </a:r>
            <a:r>
              <a:rPr lang="en-US" sz="2800" spc="-150" dirty="0" smtClean="0"/>
              <a:t>)   then next configuration of PDA is described as        (q0,aw,BZ) |-  (p, w, Z)</a:t>
            </a:r>
          </a:p>
          <a:p>
            <a:pPr>
              <a:buFont typeface="Arial" charset="0"/>
              <a:buNone/>
              <a:defRPr/>
            </a:pP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a:buFont typeface="Arial" charset="0"/>
              <a:buNone/>
              <a:defRPr/>
            </a:pPr>
            <a:r>
              <a:rPr lang="en-US" dirty="0" smtClean="0"/>
              <a:t>if transition function is defined as</a:t>
            </a:r>
          </a:p>
          <a:p>
            <a:pPr>
              <a:buFont typeface="Arial" charset="0"/>
              <a:buNone/>
              <a:defRPr/>
            </a:pPr>
            <a:r>
              <a:rPr lang="en-US" spc="-150" dirty="0" smtClean="0"/>
              <a:t>            </a:t>
            </a:r>
            <a:r>
              <a:rPr lang="el-GR" spc="-150" dirty="0" smtClean="0"/>
              <a:t>δ</a:t>
            </a:r>
            <a:r>
              <a:rPr lang="en-US" spc="-150" dirty="0" smtClean="0"/>
              <a:t>(q0,a,B) = (p, C)   then next configuration of PDA is described as        (q0,aw,BZ) |-  (p, w, </a:t>
            </a:r>
            <a:r>
              <a:rPr lang="en-US" spc="-150" dirty="0"/>
              <a:t>C</a:t>
            </a:r>
            <a:r>
              <a:rPr lang="en-US" spc="-150" dirty="0" smtClean="0"/>
              <a:t>Z)</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639762"/>
          </a:xfrm>
        </p:spPr>
        <p:txBody>
          <a:bodyPr/>
          <a:lstStyle/>
          <a:p>
            <a:endParaRPr lang="en-US" dirty="0" smtClean="0"/>
          </a:p>
        </p:txBody>
      </p:sp>
      <p:sp>
        <p:nvSpPr>
          <p:cNvPr id="3" name="Content Placeholder 2"/>
          <p:cNvSpPr>
            <a:spLocks noGrp="1"/>
          </p:cNvSpPr>
          <p:nvPr>
            <p:ph idx="1"/>
          </p:nvPr>
        </p:nvSpPr>
        <p:spPr>
          <a:xfrm>
            <a:off x="457200" y="1143000"/>
            <a:ext cx="8229600" cy="5334000"/>
          </a:xfrm>
        </p:spPr>
        <p:txBody>
          <a:bodyPr/>
          <a:lstStyle/>
          <a:p>
            <a:pPr>
              <a:buFont typeface="Arial" charset="0"/>
              <a:buNone/>
              <a:defRPr/>
            </a:pPr>
            <a:r>
              <a:rPr lang="en-US" dirty="0" smtClean="0"/>
              <a:t>Language Acceptance of a PDA:</a:t>
            </a:r>
            <a:r>
              <a:rPr lang="el-GR" dirty="0" smtClean="0"/>
              <a:t> </a:t>
            </a:r>
            <a:endParaRPr lang="en-US" dirty="0" smtClean="0"/>
          </a:p>
          <a:p>
            <a:pPr>
              <a:buFont typeface="Arial" charset="0"/>
              <a:buNone/>
              <a:defRPr/>
            </a:pPr>
            <a:r>
              <a:rPr lang="en-US" dirty="0" smtClean="0"/>
              <a:t>  1. Language acceptance by final state:</a:t>
            </a:r>
          </a:p>
          <a:p>
            <a:pPr>
              <a:buFont typeface="Arial" charset="0"/>
              <a:buNone/>
              <a:defRPr/>
            </a:pPr>
            <a:r>
              <a:rPr lang="en-US" dirty="0" smtClean="0"/>
              <a:t>      Here PDA has to process entire string w and finally it has to stay in a state that belongs to final state. At this moment of time stack contents are irrelevant. This is defined as follows</a:t>
            </a:r>
          </a:p>
          <a:p>
            <a:pPr>
              <a:buFont typeface="Arial" charset="0"/>
              <a:buNone/>
              <a:defRPr/>
            </a:pPr>
            <a:r>
              <a:rPr lang="en-US" dirty="0" smtClean="0"/>
              <a:t>    L(M)={ w </a:t>
            </a:r>
            <a:r>
              <a:rPr lang="el-GR" dirty="0" smtClean="0"/>
              <a:t>ε</a:t>
            </a:r>
            <a:r>
              <a:rPr lang="en-US" spc="-150" dirty="0" smtClean="0"/>
              <a:t> ∑* : (q0, w, Z)  |- (p,</a:t>
            </a:r>
            <a:r>
              <a:rPr lang="en-US" dirty="0" smtClean="0"/>
              <a:t> </a:t>
            </a:r>
            <a:r>
              <a:rPr lang="el-GR" dirty="0" smtClean="0"/>
              <a:t>ε</a:t>
            </a:r>
            <a:r>
              <a:rPr lang="en-US" dirty="0" smtClean="0"/>
              <a:t>,u) }</a:t>
            </a:r>
          </a:p>
          <a:p>
            <a:pPr>
              <a:buFont typeface="Arial" charset="0"/>
              <a:buNone/>
              <a:defRPr/>
            </a:pPr>
            <a:r>
              <a:rPr lang="en-US" dirty="0" smtClean="0"/>
              <a:t>           where p is in F and u</a:t>
            </a:r>
            <a:r>
              <a:rPr lang="el-GR" dirty="0" smtClean="0"/>
              <a:t> </a:t>
            </a:r>
            <a:r>
              <a:rPr lang="en-US" dirty="0" smtClean="0"/>
              <a:t>is </a:t>
            </a:r>
            <a:r>
              <a:rPr lang="az-Cyrl-AZ" spc="-150" dirty="0" smtClean="0"/>
              <a:t>Г</a:t>
            </a:r>
            <a:r>
              <a:rPr lang="en-US" spc="-150"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a:buFont typeface="Arial" charset="0"/>
              <a:buNone/>
              <a:defRPr/>
            </a:pPr>
            <a:r>
              <a:rPr lang="en-US" dirty="0" smtClean="0"/>
              <a:t>2. Language acceptance by empty stack:</a:t>
            </a:r>
          </a:p>
          <a:p>
            <a:pPr>
              <a:buFont typeface="Arial" charset="0"/>
              <a:buNone/>
              <a:defRPr/>
            </a:pPr>
            <a:r>
              <a:rPr lang="en-US" dirty="0" smtClean="0"/>
              <a:t>         Here PDA has to process entire string w and finally it has to empty the stack. This moment of time current state is irrelevant. This is defined as follows</a:t>
            </a:r>
          </a:p>
          <a:p>
            <a:pPr>
              <a:buFont typeface="Arial" charset="0"/>
              <a:buNone/>
              <a:defRPr/>
            </a:pPr>
            <a:r>
              <a:rPr lang="en-US" dirty="0" smtClean="0"/>
              <a:t>    L(M)={ w </a:t>
            </a:r>
            <a:r>
              <a:rPr lang="el-GR" dirty="0" smtClean="0"/>
              <a:t>ε</a:t>
            </a:r>
            <a:r>
              <a:rPr lang="en-US" spc="-150" dirty="0" smtClean="0"/>
              <a:t> ∑* : (q0, w, Z)  |- (p,</a:t>
            </a:r>
            <a:r>
              <a:rPr lang="en-US" dirty="0" smtClean="0"/>
              <a:t> </a:t>
            </a:r>
            <a:r>
              <a:rPr lang="el-GR" dirty="0" smtClean="0"/>
              <a:t>ε</a:t>
            </a:r>
            <a:r>
              <a:rPr lang="en-US" dirty="0" smtClean="0"/>
              <a:t>,</a:t>
            </a:r>
            <a:r>
              <a:rPr lang="el-GR" dirty="0" smtClean="0"/>
              <a:t> ε</a:t>
            </a:r>
            <a:r>
              <a:rPr lang="en-US" dirty="0" smtClean="0"/>
              <a:t> ) }</a:t>
            </a:r>
          </a:p>
          <a:p>
            <a:pPr>
              <a:buFont typeface="Arial" charset="0"/>
              <a:buNone/>
              <a:defRPr/>
            </a:pPr>
            <a:r>
              <a:rPr lang="en-US" dirty="0" smtClean="0"/>
              <a:t>           where p is current state which is irrelevant.</a:t>
            </a:r>
            <a:endParaRPr lang="en-US" spc="-150" dirty="0" smtClean="0"/>
          </a:p>
          <a:p>
            <a:pPr>
              <a:buFont typeface="Arial" charset="0"/>
              <a:buNone/>
              <a:defRPr/>
            </a:pPr>
            <a:endParaRPr lang="en-US" dirty="0" smtClean="0"/>
          </a:p>
          <a:p>
            <a:pPr>
              <a:buFont typeface="Arial" charset="0"/>
              <a:buNone/>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a:buFont typeface="Arial" charset="0"/>
              <a:buNone/>
              <a:defRPr/>
            </a:pPr>
            <a:r>
              <a:rPr lang="en-US" dirty="0" smtClean="0"/>
              <a:t>Graphical Representations of PDA</a:t>
            </a:r>
          </a:p>
          <a:p>
            <a:pPr>
              <a:buFont typeface="Arial" charset="0"/>
              <a:buNone/>
              <a:defRPr/>
            </a:pPr>
            <a:r>
              <a:rPr lang="en-US" dirty="0" smtClean="0"/>
              <a:t>  </a:t>
            </a:r>
            <a:r>
              <a:rPr lang="en-US" sz="2800" dirty="0" smtClean="0"/>
              <a:t>  PDA’s are represented by Transition diagram and is as follows :</a:t>
            </a:r>
          </a:p>
          <a:p>
            <a:pPr marL="514350" indent="-514350">
              <a:buFont typeface="Arial" charset="0"/>
              <a:buAutoNum type="arabicPeriod"/>
              <a:defRPr/>
            </a:pPr>
            <a:r>
              <a:rPr lang="en-US" sz="2800" dirty="0" smtClean="0"/>
              <a:t>The nodes corresponds to the state of the PDA</a:t>
            </a:r>
          </a:p>
          <a:p>
            <a:pPr marL="514350" indent="-514350">
              <a:buFont typeface="Arial" charset="0"/>
              <a:buAutoNum type="arabicPeriod"/>
              <a:defRPr/>
            </a:pPr>
            <a:r>
              <a:rPr lang="en-US" sz="2800" dirty="0" smtClean="0"/>
              <a:t>An arrow labeled start indicates the start state and doubly circled states are final states</a:t>
            </a:r>
          </a:p>
          <a:p>
            <a:pPr marL="514350" indent="-514350">
              <a:buFont typeface="Arial" charset="0"/>
              <a:buAutoNum type="arabicPeriod"/>
              <a:defRPr/>
            </a:pPr>
            <a:r>
              <a:rPr lang="en-US" sz="2800" dirty="0" smtClean="0"/>
              <a:t>If </a:t>
            </a:r>
            <a:r>
              <a:rPr lang="en-US" sz="2800" spc="-150" dirty="0" smtClean="0"/>
              <a:t> </a:t>
            </a:r>
            <a:r>
              <a:rPr lang="el-GR" sz="2800" spc="-150" dirty="0" smtClean="0"/>
              <a:t>δ</a:t>
            </a:r>
            <a:r>
              <a:rPr lang="en-US" sz="2800" spc="-150" dirty="0" smtClean="0"/>
              <a:t>(q, a, X) = (p, </a:t>
            </a:r>
            <a:r>
              <a:rPr lang="el-GR" sz="2800" dirty="0" smtClean="0"/>
              <a:t>α</a:t>
            </a:r>
            <a:r>
              <a:rPr lang="en-US" sz="2800" dirty="0" smtClean="0"/>
              <a:t>) is a transition function then there is </a:t>
            </a:r>
            <a:r>
              <a:rPr lang="el-GR" sz="2800" dirty="0" smtClean="0"/>
              <a:t> </a:t>
            </a:r>
            <a:r>
              <a:rPr lang="en-US" sz="2800" dirty="0" smtClean="0"/>
              <a:t>an arrow labeled </a:t>
            </a:r>
            <a:r>
              <a:rPr lang="en-US" sz="2800" dirty="0" err="1" smtClean="0"/>
              <a:t>a,X</a:t>
            </a:r>
            <a:r>
              <a:rPr lang="en-US" sz="2800" dirty="0" smtClean="0"/>
              <a:t>/</a:t>
            </a:r>
            <a:r>
              <a:rPr lang="el-GR" sz="2800" dirty="0" smtClean="0"/>
              <a:t>α</a:t>
            </a:r>
            <a:r>
              <a:rPr lang="en-US" sz="2800" dirty="0" smtClean="0"/>
              <a:t> from state q to state p. </a:t>
            </a:r>
          </a:p>
          <a:p>
            <a:pPr>
              <a:buFont typeface="Arial" charset="0"/>
              <a:buNone/>
              <a:defRPr/>
            </a:pPr>
            <a:endParaRPr lang="en-US" sz="2800" dirty="0" smtClean="0"/>
          </a:p>
          <a:p>
            <a:pPr>
              <a:buFont typeface="Arial" charset="0"/>
              <a:buNone/>
              <a:defRPr/>
            </a:pPr>
            <a:r>
              <a:rPr lang="en-US" sz="2800" dirty="0" smtClean="0"/>
              <a:t>    </a:t>
            </a:r>
          </a:p>
          <a:p>
            <a:pPr>
              <a:buFont typeface="Arial" charset="0"/>
              <a:buNone/>
              <a:defRPr/>
            </a:pPr>
            <a:r>
              <a:rPr lang="en-US" sz="2800" dirty="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en-US" dirty="0" smtClean="0"/>
          </a:p>
        </p:txBody>
      </p:sp>
      <p:sp>
        <p:nvSpPr>
          <p:cNvPr id="19459" name="Content Placeholder 2"/>
          <p:cNvSpPr>
            <a:spLocks noGrp="1"/>
          </p:cNvSpPr>
          <p:nvPr>
            <p:ph idx="1"/>
          </p:nvPr>
        </p:nvSpPr>
        <p:spPr/>
        <p:txBody>
          <a:bodyPr/>
          <a:lstStyle/>
          <a:p>
            <a:r>
              <a:rPr lang="en-US" dirty="0" smtClean="0"/>
              <a:t>Construction of PDA for CFL</a:t>
            </a:r>
          </a:p>
          <a:p>
            <a:pPr>
              <a:buFont typeface="Arial" charset="0"/>
              <a:buNone/>
            </a:pPr>
            <a:r>
              <a:rPr lang="en-US" dirty="0" smtClean="0"/>
              <a:t>         L={</a:t>
            </a:r>
            <a:r>
              <a:rPr lang="en-US" dirty="0" err="1" smtClean="0"/>
              <a:t>a</a:t>
            </a:r>
            <a:r>
              <a:rPr lang="en-US" baseline="30000" dirty="0" err="1" smtClean="0"/>
              <a:t>n</a:t>
            </a:r>
            <a:r>
              <a:rPr lang="en-US" dirty="0" err="1" smtClean="0"/>
              <a:t>b</a:t>
            </a:r>
            <a:r>
              <a:rPr lang="en-US" baseline="30000" dirty="0" err="1" smtClean="0"/>
              <a:t>n</a:t>
            </a:r>
            <a:r>
              <a:rPr lang="en-US" dirty="0" smtClean="0"/>
              <a:t>  | n&gt;=0}</a:t>
            </a:r>
          </a:p>
          <a:p>
            <a:pPr>
              <a:buFont typeface="Arial" charset="0"/>
              <a:buNone/>
            </a:pPr>
            <a:r>
              <a:rPr lang="en-US" dirty="0" smtClean="0"/>
              <a:t>         L={a</a:t>
            </a:r>
            <a:r>
              <a:rPr lang="en-US" baseline="30000" dirty="0" smtClean="0"/>
              <a:t>n</a:t>
            </a:r>
            <a:r>
              <a:rPr lang="en-US" dirty="0" smtClean="0"/>
              <a:t>b</a:t>
            </a:r>
            <a:r>
              <a:rPr lang="en-US" baseline="30000" dirty="0" smtClean="0"/>
              <a:t>2n</a:t>
            </a:r>
            <a:r>
              <a:rPr lang="en-US" dirty="0" smtClean="0"/>
              <a:t>  | n&gt;=0}</a:t>
            </a:r>
          </a:p>
          <a:p>
            <a:pPr>
              <a:buFont typeface="Arial" charset="0"/>
              <a:buNone/>
            </a:pPr>
            <a:r>
              <a:rPr lang="en-US" dirty="0" smtClean="0"/>
              <a:t>         L={w  |  w </a:t>
            </a:r>
            <a:r>
              <a:rPr lang="az-Cyrl-AZ" dirty="0" smtClean="0"/>
              <a:t>Є</a:t>
            </a:r>
            <a:r>
              <a:rPr lang="en-US" dirty="0" smtClean="0"/>
              <a:t> (</a:t>
            </a:r>
            <a:r>
              <a:rPr lang="en-US" dirty="0" err="1" smtClean="0"/>
              <a:t>a+b</a:t>
            </a:r>
            <a:r>
              <a:rPr lang="en-US" dirty="0" smtClean="0"/>
              <a:t>)* and </a:t>
            </a:r>
            <a:r>
              <a:rPr lang="en-US" dirty="0" err="1" smtClean="0"/>
              <a:t>n</a:t>
            </a:r>
            <a:r>
              <a:rPr lang="en-US" baseline="-25000" dirty="0" err="1" smtClean="0"/>
              <a:t>a</a:t>
            </a:r>
            <a:r>
              <a:rPr lang="en-US" dirty="0" smtClean="0"/>
              <a:t>(w)=</a:t>
            </a:r>
            <a:r>
              <a:rPr lang="en-US" dirty="0" err="1" smtClean="0"/>
              <a:t>n</a:t>
            </a:r>
            <a:r>
              <a:rPr lang="en-US" baseline="-25000" dirty="0" err="1" smtClean="0"/>
              <a:t>b</a:t>
            </a:r>
            <a:r>
              <a:rPr lang="en-US" dirty="0" smtClean="0"/>
              <a:t>(w) }</a:t>
            </a:r>
          </a:p>
          <a:p>
            <a:pPr>
              <a:buFont typeface="Arial" charset="0"/>
              <a:buNone/>
            </a:pPr>
            <a:r>
              <a:rPr lang="en-US" dirty="0" smtClean="0"/>
              <a:t>         L={w  |  w </a:t>
            </a:r>
            <a:r>
              <a:rPr lang="az-Cyrl-AZ" dirty="0" smtClean="0"/>
              <a:t>Є</a:t>
            </a:r>
            <a:r>
              <a:rPr lang="en-US" dirty="0" smtClean="0"/>
              <a:t> (</a:t>
            </a:r>
            <a:r>
              <a:rPr lang="en-US" dirty="0" err="1" smtClean="0"/>
              <a:t>a+b</a:t>
            </a:r>
            <a:r>
              <a:rPr lang="en-US" dirty="0" smtClean="0"/>
              <a:t>)* and </a:t>
            </a:r>
            <a:r>
              <a:rPr lang="en-US" dirty="0" err="1" smtClean="0"/>
              <a:t>n</a:t>
            </a:r>
            <a:r>
              <a:rPr lang="en-US" baseline="-25000" dirty="0" err="1" smtClean="0"/>
              <a:t>a</a:t>
            </a:r>
            <a:r>
              <a:rPr lang="en-US" dirty="0" smtClean="0"/>
              <a:t>(w)&gt;</a:t>
            </a:r>
            <a:r>
              <a:rPr lang="en-US" dirty="0" err="1" smtClean="0"/>
              <a:t>n</a:t>
            </a:r>
            <a:r>
              <a:rPr lang="en-US" baseline="-25000" dirty="0" err="1" smtClean="0"/>
              <a:t>b</a:t>
            </a:r>
            <a:r>
              <a:rPr lang="en-US" dirty="0" smtClean="0"/>
              <a:t>(w) }</a:t>
            </a:r>
          </a:p>
          <a:p>
            <a:pPr>
              <a:buFont typeface="Arial" charset="0"/>
              <a:buNone/>
            </a:pPr>
            <a:r>
              <a:rPr lang="en-US" dirty="0" smtClean="0"/>
              <a:t>         L={w  |  w </a:t>
            </a:r>
            <a:r>
              <a:rPr lang="az-Cyrl-AZ" dirty="0" smtClean="0"/>
              <a:t>Є</a:t>
            </a:r>
            <a:r>
              <a:rPr lang="en-US" dirty="0" smtClean="0"/>
              <a:t> (</a:t>
            </a:r>
            <a:r>
              <a:rPr lang="en-US" dirty="0" err="1" smtClean="0"/>
              <a:t>a+b</a:t>
            </a:r>
            <a:r>
              <a:rPr lang="en-US" dirty="0" smtClean="0"/>
              <a:t>)* and </a:t>
            </a:r>
            <a:r>
              <a:rPr lang="en-US" dirty="0" err="1" smtClean="0"/>
              <a:t>n</a:t>
            </a:r>
            <a:r>
              <a:rPr lang="en-US" baseline="-25000" dirty="0" err="1" smtClean="0"/>
              <a:t>a</a:t>
            </a:r>
            <a:r>
              <a:rPr lang="en-US" dirty="0" smtClean="0"/>
              <a:t>(w)&lt;</a:t>
            </a:r>
            <a:r>
              <a:rPr lang="en-US" dirty="0" err="1" smtClean="0"/>
              <a:t>n</a:t>
            </a:r>
            <a:r>
              <a:rPr lang="en-US" baseline="-25000" dirty="0" err="1" smtClean="0"/>
              <a:t>b</a:t>
            </a:r>
            <a:r>
              <a:rPr lang="en-US" dirty="0" smtClean="0"/>
              <a:t>(w) }</a:t>
            </a:r>
          </a:p>
          <a:p>
            <a:pPr>
              <a:buFont typeface="Arial" charset="0"/>
              <a:buNone/>
            </a:pPr>
            <a:r>
              <a:rPr lang="en-US" dirty="0" smtClean="0"/>
              <a:t>         L={</a:t>
            </a:r>
            <a:r>
              <a:rPr lang="en-US" dirty="0" err="1" smtClean="0"/>
              <a:t>a</a:t>
            </a:r>
            <a:r>
              <a:rPr lang="en-US" baseline="30000" dirty="0" err="1" smtClean="0"/>
              <a:t>n</a:t>
            </a:r>
            <a:r>
              <a:rPr lang="en-US" dirty="0" err="1" smtClean="0"/>
              <a:t>b</a:t>
            </a:r>
            <a:r>
              <a:rPr lang="en-US" baseline="30000" dirty="0" err="1" smtClean="0"/>
              <a:t>m</a:t>
            </a:r>
            <a:r>
              <a:rPr lang="en-US" dirty="0" smtClean="0"/>
              <a:t> c</a:t>
            </a:r>
            <a:r>
              <a:rPr lang="en-US" baseline="30000" dirty="0" smtClean="0"/>
              <a:t>(</a:t>
            </a:r>
            <a:r>
              <a:rPr lang="en-US" baseline="30000" dirty="0" err="1" smtClean="0"/>
              <a:t>n+m</a:t>
            </a:r>
            <a:r>
              <a:rPr lang="en-US" baseline="30000" dirty="0" smtClean="0"/>
              <a:t>)</a:t>
            </a:r>
            <a:r>
              <a:rPr lang="en-US" dirty="0" smtClean="0"/>
              <a:t> | n&gt;=0}</a:t>
            </a:r>
          </a:p>
          <a:p>
            <a:pPr>
              <a:buFont typeface="Arial" charset="0"/>
              <a:buNone/>
            </a:pPr>
            <a:r>
              <a:rPr lang="en-US" dirty="0" smtClean="0"/>
              <a:t>         L={a</a:t>
            </a:r>
            <a:r>
              <a:rPr lang="en-US" baseline="30000" dirty="0" smtClean="0"/>
              <a:t>2n</a:t>
            </a:r>
            <a:r>
              <a:rPr lang="en-US" dirty="0" smtClean="0"/>
              <a:t>b</a:t>
            </a:r>
            <a:r>
              <a:rPr lang="en-US" baseline="30000" dirty="0" smtClean="0"/>
              <a:t>n</a:t>
            </a:r>
            <a:r>
              <a:rPr lang="en-US" dirty="0" smtClean="0"/>
              <a:t>  | n&gt;=0}</a:t>
            </a:r>
          </a:p>
          <a:p>
            <a:pPr>
              <a:buFont typeface="Arial" charset="0"/>
              <a:buNone/>
            </a:pPr>
            <a:endParaRPr lang="en-US" dirty="0" smtClean="0"/>
          </a:p>
          <a:p>
            <a:pPr>
              <a:buFont typeface="Arial" charset="0"/>
              <a:buNone/>
            </a:pPr>
            <a:endParaRPr lang="en-US" dirty="0" smtClean="0"/>
          </a:p>
          <a:p>
            <a:pPr>
              <a:buFont typeface="Arial" charset="0"/>
              <a:buNone/>
            </a:pPr>
            <a:endParaRPr lang="en-US" baseline="30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US" smtClean="0"/>
          </a:p>
        </p:txBody>
      </p:sp>
      <p:sp>
        <p:nvSpPr>
          <p:cNvPr id="20483" name="Content Placeholder 2"/>
          <p:cNvSpPr>
            <a:spLocks noGrp="1"/>
          </p:cNvSpPr>
          <p:nvPr>
            <p:ph idx="1"/>
          </p:nvPr>
        </p:nvSpPr>
        <p:spPr/>
        <p:txBody>
          <a:bodyPr/>
          <a:lstStyle/>
          <a:p>
            <a:pPr marL="514350" indent="-514350">
              <a:buFont typeface="Arial" charset="0"/>
              <a:buNone/>
            </a:pPr>
            <a:r>
              <a:rPr lang="en-US" smtClean="0"/>
              <a:t>Equivalence of CFG and PDA’s</a:t>
            </a:r>
          </a:p>
          <a:p>
            <a:pPr marL="514350" indent="-514350">
              <a:buFont typeface="Arial" charset="0"/>
              <a:buNone/>
            </a:pPr>
            <a:r>
              <a:rPr lang="en-US" smtClean="0"/>
              <a:t>        We Know that the language accepted by PDA  is Context free language and these languages are represented by context-free-grammar. From every context-free-grammar we can construct PDA  and vice versa. Let us discuss the construction of PDA from Context-free-grammar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endParaRPr lang="en-US" dirty="0" smtClean="0"/>
          </a:p>
        </p:txBody>
      </p:sp>
      <p:sp>
        <p:nvSpPr>
          <p:cNvPr id="3075" name="Content Placeholder 2"/>
          <p:cNvSpPr>
            <a:spLocks noGrp="1"/>
          </p:cNvSpPr>
          <p:nvPr>
            <p:ph idx="1"/>
          </p:nvPr>
        </p:nvSpPr>
        <p:spPr/>
        <p:txBody>
          <a:bodyPr/>
          <a:lstStyle/>
          <a:p>
            <a:pPr eaLnBrk="1" hangingPunct="1"/>
            <a:r>
              <a:rPr lang="en-US" dirty="0" smtClean="0"/>
              <a:t>Graphical </a:t>
            </a:r>
            <a:r>
              <a:rPr lang="en-US" dirty="0" err="1" smtClean="0"/>
              <a:t>representaions</a:t>
            </a:r>
            <a:r>
              <a:rPr lang="en-US" smtClean="0"/>
              <a:t> of PDA</a:t>
            </a:r>
          </a:p>
          <a:p>
            <a:pPr eaLnBrk="1" hangingPunct="1"/>
            <a:r>
              <a:rPr lang="en-US" smtClean="0"/>
              <a:t>Construction of PDA for CFL</a:t>
            </a:r>
          </a:p>
          <a:p>
            <a:pPr eaLnBrk="1" hangingPunct="1"/>
            <a:r>
              <a:rPr lang="en-US" smtClean="0"/>
              <a:t>Equivalence of PDA’s and CFG’s</a:t>
            </a:r>
          </a:p>
          <a:p>
            <a:pPr eaLnBrk="1" hangingPunct="1"/>
            <a:r>
              <a:rPr lang="en-US" smtClean="0"/>
              <a:t>Deterministic Push Down Automata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US" smtClean="0"/>
          </a:p>
        </p:txBody>
      </p:sp>
      <p:sp>
        <p:nvSpPr>
          <p:cNvPr id="21507" name="Content Placeholder 2"/>
          <p:cNvSpPr>
            <a:spLocks noGrp="1"/>
          </p:cNvSpPr>
          <p:nvPr>
            <p:ph idx="1"/>
          </p:nvPr>
        </p:nvSpPr>
        <p:spPr/>
        <p:txBody>
          <a:bodyPr/>
          <a:lstStyle/>
          <a:p>
            <a:r>
              <a:rPr lang="en-US" smtClean="0"/>
              <a:t>Construction of PDA from Context-free-grammar</a:t>
            </a:r>
          </a:p>
          <a:p>
            <a:pPr>
              <a:buFont typeface="Arial" charset="0"/>
              <a:buNone/>
            </a:pPr>
            <a:r>
              <a:rPr lang="en-US" smtClean="0"/>
              <a:t>          1 By GNF notation of CFG</a:t>
            </a:r>
          </a:p>
          <a:p>
            <a:pPr>
              <a:buFont typeface="Arial" charset="0"/>
              <a:buNone/>
            </a:pPr>
            <a:r>
              <a:rPr lang="en-US" smtClean="0"/>
              <a:t>          2 By Empty stack( Without GNF notation)</a:t>
            </a:r>
          </a:p>
          <a:p>
            <a:pPr>
              <a:buFont typeface="Arial" charset="0"/>
              <a:buNone/>
            </a:pP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28600"/>
            <a:ext cx="8229600" cy="914400"/>
          </a:xfrm>
        </p:spPr>
        <p:txBody>
          <a:bodyPr/>
          <a:lstStyle/>
          <a:p>
            <a:r>
              <a:rPr lang="en-US" smtClean="0"/>
              <a:t>1.By GNF Notation of CFG:</a:t>
            </a:r>
            <a:br>
              <a:rPr lang="en-US" smtClean="0"/>
            </a:br>
            <a:endParaRPr lang="en-US" smtClean="0"/>
          </a:p>
        </p:txBody>
      </p:sp>
      <p:sp>
        <p:nvSpPr>
          <p:cNvPr id="22531" name="Content Placeholder 2"/>
          <p:cNvSpPr>
            <a:spLocks noGrp="1"/>
          </p:cNvSpPr>
          <p:nvPr>
            <p:ph idx="1"/>
          </p:nvPr>
        </p:nvSpPr>
        <p:spPr>
          <a:xfrm>
            <a:off x="457200" y="1295400"/>
            <a:ext cx="8229600" cy="4830763"/>
          </a:xfrm>
        </p:spPr>
        <p:txBody>
          <a:bodyPr/>
          <a:lstStyle/>
          <a:p>
            <a:pPr>
              <a:buFont typeface="Arial" charset="0"/>
              <a:buNone/>
            </a:pPr>
            <a:r>
              <a:rPr lang="en-US" sz="2800" smtClean="0"/>
              <a:t>Step1 : Convert the grammar into GNF</a:t>
            </a:r>
          </a:p>
          <a:p>
            <a:pPr>
              <a:buFont typeface="Arial" charset="0"/>
              <a:buNone/>
            </a:pPr>
            <a:r>
              <a:rPr lang="en-US" sz="2800" smtClean="0"/>
              <a:t>Step2 : Let q0 be the start state and Z be the initial symbol on the stack. Without consuming any Input, push the start symbol onto the stack and change the state to q1. The transition is as follows:</a:t>
            </a:r>
          </a:p>
          <a:p>
            <a:pPr>
              <a:buFont typeface="Arial" charset="0"/>
              <a:buNone/>
            </a:pPr>
            <a:r>
              <a:rPr lang="en-US" sz="2800" smtClean="0"/>
              <a:t>              </a:t>
            </a:r>
            <a:r>
              <a:rPr lang="el-GR" sz="2800" smtClean="0"/>
              <a:t>δ</a:t>
            </a:r>
            <a:r>
              <a:rPr lang="en-US" sz="2800" smtClean="0"/>
              <a:t>(q0,</a:t>
            </a:r>
            <a:r>
              <a:rPr lang="el-GR" sz="2800" smtClean="0"/>
              <a:t>ε</a:t>
            </a:r>
            <a:r>
              <a:rPr lang="en-US" sz="2800" smtClean="0"/>
              <a:t>,Z)= (q1,SZ)</a:t>
            </a:r>
          </a:p>
          <a:p>
            <a:pPr>
              <a:buFont typeface="Arial" charset="0"/>
              <a:buNone/>
            </a:pPr>
            <a:r>
              <a:rPr lang="en-US" sz="2800" smtClean="0"/>
              <a:t>Step3 : For each production of the form</a:t>
            </a:r>
          </a:p>
          <a:p>
            <a:pPr>
              <a:buFont typeface="Arial" charset="0"/>
              <a:buNone/>
            </a:pPr>
            <a:r>
              <a:rPr lang="en-US" sz="2800" smtClean="0"/>
              <a:t>      a) A-&gt; a</a:t>
            </a:r>
            <a:r>
              <a:rPr lang="el-GR" sz="2800" smtClean="0"/>
              <a:t>α</a:t>
            </a:r>
            <a:r>
              <a:rPr lang="en-US" sz="2800" smtClean="0"/>
              <a:t>  introduce the transition  </a:t>
            </a:r>
            <a:r>
              <a:rPr lang="el-GR" sz="2800" smtClean="0"/>
              <a:t>δ</a:t>
            </a:r>
            <a:r>
              <a:rPr lang="en-US" sz="2800" smtClean="0"/>
              <a:t>(q1,a,A)= (q1,</a:t>
            </a:r>
            <a:r>
              <a:rPr lang="el-GR" sz="2800" smtClean="0"/>
              <a:t>α</a:t>
            </a:r>
            <a:r>
              <a:rPr lang="en-US" sz="2800" smtClean="0"/>
              <a:t>)</a:t>
            </a:r>
          </a:p>
          <a:p>
            <a:pPr>
              <a:buFont typeface="Arial" charset="0"/>
              <a:buNone/>
            </a:pPr>
            <a:r>
              <a:rPr lang="en-US" sz="2800" smtClean="0"/>
              <a:t>      b) A-&gt; a  introduce the transition  </a:t>
            </a:r>
            <a:r>
              <a:rPr lang="el-GR" sz="2800" smtClean="0"/>
              <a:t>δ</a:t>
            </a:r>
            <a:r>
              <a:rPr lang="en-US" sz="2800" smtClean="0"/>
              <a:t>(q1,a,A)= (q1,</a:t>
            </a:r>
            <a:r>
              <a:rPr lang="el-GR" sz="2800" smtClean="0"/>
              <a:t>ε</a:t>
            </a:r>
            <a:r>
              <a:rPr lang="en-US" sz="280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US" smtClean="0"/>
          </a:p>
        </p:txBody>
      </p:sp>
      <p:sp>
        <p:nvSpPr>
          <p:cNvPr id="23555" name="Content Placeholder 2"/>
          <p:cNvSpPr>
            <a:spLocks noGrp="1"/>
          </p:cNvSpPr>
          <p:nvPr>
            <p:ph idx="1"/>
          </p:nvPr>
        </p:nvSpPr>
        <p:spPr/>
        <p:txBody>
          <a:bodyPr/>
          <a:lstStyle/>
          <a:p>
            <a:pPr>
              <a:buFont typeface="Arial" charset="0"/>
              <a:buNone/>
            </a:pPr>
            <a:r>
              <a:rPr lang="en-US" smtClean="0"/>
              <a:t>Step 4 Finally, in state q1, without consuming the input, change the state to qf which is an accepting state. The transition as follows</a:t>
            </a:r>
          </a:p>
          <a:p>
            <a:pPr>
              <a:buFont typeface="Arial" charset="0"/>
              <a:buNone/>
            </a:pPr>
            <a:r>
              <a:rPr lang="en-US" smtClean="0"/>
              <a:t>                          </a:t>
            </a:r>
            <a:r>
              <a:rPr lang="el-GR" smtClean="0"/>
              <a:t>δ</a:t>
            </a:r>
            <a:r>
              <a:rPr lang="en-US" smtClean="0"/>
              <a:t>(q1,</a:t>
            </a:r>
            <a:r>
              <a:rPr lang="el-GR" smtClean="0"/>
              <a:t>ε</a:t>
            </a:r>
            <a:r>
              <a:rPr lang="en-US" smtClean="0"/>
              <a:t>,Z)= (qf,Z)         </a:t>
            </a:r>
          </a:p>
          <a:p>
            <a:pPr>
              <a:buFont typeface="Arial" charset="0"/>
              <a:buNone/>
            </a:pPr>
            <a:r>
              <a:rPr lang="en-US" smtClean="0"/>
              <a:t>Example :      S-&gt;aABC</a:t>
            </a:r>
          </a:p>
          <a:p>
            <a:pPr>
              <a:buFont typeface="Arial" charset="0"/>
              <a:buNone/>
            </a:pPr>
            <a:r>
              <a:rPr lang="en-US" smtClean="0"/>
              <a:t>                       A-&gt; aB | a</a:t>
            </a:r>
          </a:p>
          <a:p>
            <a:pPr>
              <a:buFont typeface="Arial" charset="0"/>
              <a:buNone/>
            </a:pPr>
            <a:r>
              <a:rPr lang="en-US" smtClean="0"/>
              <a:t>                       B-&gt; bA | b</a:t>
            </a:r>
          </a:p>
          <a:p>
            <a:pPr>
              <a:buFont typeface="Arial" charset="0"/>
              <a:buNone/>
            </a:pPr>
            <a:r>
              <a:rPr lang="en-US" smtClean="0"/>
              <a:t>                       C-&gt; a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smtClean="0"/>
          </a:p>
        </p:txBody>
      </p:sp>
      <p:sp>
        <p:nvSpPr>
          <p:cNvPr id="24579" name="Content Placeholder 2"/>
          <p:cNvSpPr>
            <a:spLocks noGrp="1"/>
          </p:cNvSpPr>
          <p:nvPr>
            <p:ph idx="1"/>
          </p:nvPr>
        </p:nvSpPr>
        <p:spPr/>
        <p:txBody>
          <a:bodyPr/>
          <a:lstStyle/>
          <a:p>
            <a:r>
              <a:rPr lang="en-US" sz="2800" smtClean="0"/>
              <a:t>Its PDA construction is as follows</a:t>
            </a:r>
          </a:p>
          <a:p>
            <a:pPr>
              <a:buFont typeface="Arial" charset="0"/>
              <a:buNone/>
            </a:pPr>
            <a:r>
              <a:rPr lang="en-US" sz="2800" smtClean="0"/>
              <a:t>                           </a:t>
            </a:r>
            <a:r>
              <a:rPr lang="el-GR" sz="2800" smtClean="0"/>
              <a:t>δ</a:t>
            </a:r>
            <a:r>
              <a:rPr lang="en-US" sz="2800" smtClean="0"/>
              <a:t>(q0,</a:t>
            </a:r>
            <a:r>
              <a:rPr lang="el-GR" sz="2800" smtClean="0"/>
              <a:t>ε</a:t>
            </a:r>
            <a:r>
              <a:rPr lang="en-US" sz="2800" smtClean="0"/>
              <a:t>,Z)= (q1,SZ)</a:t>
            </a:r>
          </a:p>
          <a:p>
            <a:pPr>
              <a:buFont typeface="Arial" charset="0"/>
              <a:buNone/>
            </a:pPr>
            <a:r>
              <a:rPr lang="en-US" sz="2800" smtClean="0"/>
              <a:t>S-&gt;aABC            </a:t>
            </a:r>
            <a:r>
              <a:rPr lang="el-GR" sz="2800" smtClean="0"/>
              <a:t>δ</a:t>
            </a:r>
            <a:r>
              <a:rPr lang="en-US" sz="2800" smtClean="0"/>
              <a:t>(q1,a, S)= (q1,ABC)</a:t>
            </a:r>
          </a:p>
          <a:p>
            <a:pPr>
              <a:buFont typeface="Arial" charset="0"/>
              <a:buNone/>
            </a:pPr>
            <a:r>
              <a:rPr lang="en-US" sz="2800" smtClean="0"/>
              <a:t>A-&gt; aB | a         </a:t>
            </a:r>
            <a:r>
              <a:rPr lang="el-GR" sz="2800" smtClean="0"/>
              <a:t>δ</a:t>
            </a:r>
            <a:r>
              <a:rPr lang="en-US" sz="2800" smtClean="0"/>
              <a:t>(q1,a,A)= (q1,B)</a:t>
            </a:r>
          </a:p>
          <a:p>
            <a:pPr>
              <a:buFont typeface="Arial" charset="0"/>
              <a:buNone/>
            </a:pPr>
            <a:r>
              <a:rPr lang="en-US" sz="2800" smtClean="0"/>
              <a:t>                           </a:t>
            </a:r>
            <a:r>
              <a:rPr lang="el-GR" sz="2800" smtClean="0"/>
              <a:t>δ</a:t>
            </a:r>
            <a:r>
              <a:rPr lang="en-US" sz="2800" smtClean="0"/>
              <a:t>(q1,a,A)= (q1,</a:t>
            </a:r>
            <a:r>
              <a:rPr lang="el-GR" sz="2800" smtClean="0"/>
              <a:t>ε</a:t>
            </a:r>
            <a:r>
              <a:rPr lang="en-US" sz="2800" smtClean="0"/>
              <a:t>)</a:t>
            </a:r>
          </a:p>
          <a:p>
            <a:pPr>
              <a:buFont typeface="Arial" charset="0"/>
              <a:buNone/>
            </a:pPr>
            <a:r>
              <a:rPr lang="en-US" sz="2800" smtClean="0"/>
              <a:t>B-&gt; bA | b         </a:t>
            </a:r>
            <a:r>
              <a:rPr lang="el-GR" sz="2800" smtClean="0"/>
              <a:t>δ</a:t>
            </a:r>
            <a:r>
              <a:rPr lang="en-US" sz="2800" smtClean="0"/>
              <a:t>(q1,b,B)= (q1,A)</a:t>
            </a:r>
          </a:p>
          <a:p>
            <a:pPr>
              <a:buFont typeface="Arial" charset="0"/>
              <a:buNone/>
            </a:pPr>
            <a:r>
              <a:rPr lang="en-US" sz="2800" smtClean="0"/>
              <a:t>                           </a:t>
            </a:r>
            <a:r>
              <a:rPr lang="el-GR" sz="2800" smtClean="0"/>
              <a:t>δ</a:t>
            </a:r>
            <a:r>
              <a:rPr lang="en-US" sz="2800" smtClean="0"/>
              <a:t>(q1,b,B)= (q1,</a:t>
            </a:r>
            <a:r>
              <a:rPr lang="el-GR" sz="2800" smtClean="0"/>
              <a:t>ε</a:t>
            </a:r>
            <a:r>
              <a:rPr lang="en-US" sz="2800" smtClean="0"/>
              <a:t>)                  </a:t>
            </a:r>
          </a:p>
          <a:p>
            <a:pPr>
              <a:buFont typeface="Arial" charset="0"/>
              <a:buNone/>
            </a:pPr>
            <a:r>
              <a:rPr lang="en-US" sz="2800" smtClean="0"/>
              <a:t>C-&gt; a                  </a:t>
            </a:r>
            <a:r>
              <a:rPr lang="el-GR" sz="2800" smtClean="0"/>
              <a:t>δ</a:t>
            </a:r>
            <a:r>
              <a:rPr lang="en-US" sz="2800" smtClean="0"/>
              <a:t>(q1,a,C)= (q1,</a:t>
            </a:r>
            <a:r>
              <a:rPr lang="el-GR" sz="2800" smtClean="0"/>
              <a:t>ε</a:t>
            </a:r>
            <a:r>
              <a:rPr lang="en-US" sz="2800" smtClean="0"/>
              <a:t>) </a:t>
            </a:r>
          </a:p>
          <a:p>
            <a:pPr>
              <a:buFont typeface="Arial" charset="0"/>
              <a:buNone/>
            </a:pPr>
            <a:r>
              <a:rPr lang="en-US" sz="2800" smtClean="0"/>
              <a:t>                           </a:t>
            </a:r>
            <a:r>
              <a:rPr lang="el-GR" sz="2800" smtClean="0"/>
              <a:t>δ</a:t>
            </a:r>
            <a:r>
              <a:rPr lang="en-US" sz="2800" smtClean="0"/>
              <a:t>(q1,</a:t>
            </a:r>
            <a:r>
              <a:rPr lang="el-GR" sz="2800" smtClean="0"/>
              <a:t>ε</a:t>
            </a:r>
            <a:r>
              <a:rPr lang="en-US" sz="2800" smtClean="0"/>
              <a:t>,Z)= (qf, Z)</a:t>
            </a:r>
          </a:p>
          <a:p>
            <a:pPr>
              <a:buFont typeface="Arial" charset="0"/>
              <a:buNone/>
            </a:pPr>
            <a:endParaRPr lang="en-US" sz="2800" smtClean="0"/>
          </a:p>
          <a:p>
            <a:pPr>
              <a:buFont typeface="Arial" charset="0"/>
              <a:buNone/>
            </a:pPr>
            <a:r>
              <a:rPr lang="en-US" sz="2800" smtClean="0"/>
              <a:t>                            </a:t>
            </a:r>
          </a:p>
          <a:p>
            <a:pPr>
              <a:buFont typeface="Arial" charset="0"/>
              <a:buNone/>
            </a:pPr>
            <a:endParaRPr lang="en-US" smtClean="0"/>
          </a:p>
          <a:p>
            <a:pPr>
              <a:buFont typeface="Arial" charset="0"/>
              <a:buNone/>
            </a:pPr>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 </a:t>
            </a:r>
            <a:br>
              <a:rPr lang="en-US" smtClean="0"/>
            </a:br>
            <a:r>
              <a:rPr lang="en-US" smtClean="0"/>
              <a:t>2 By Empty stack</a:t>
            </a:r>
            <a:br>
              <a:rPr lang="en-US" smtClean="0"/>
            </a:br>
            <a:r>
              <a:rPr lang="en-US" smtClean="0"/>
              <a:t>( Without GNF notation)</a:t>
            </a:r>
            <a:br>
              <a:rPr lang="en-US" smtClean="0"/>
            </a:br>
            <a:endParaRPr lang="en-US" smtClean="0"/>
          </a:p>
        </p:txBody>
      </p:sp>
      <p:sp>
        <p:nvSpPr>
          <p:cNvPr id="25603" name="Content Placeholder 2"/>
          <p:cNvSpPr>
            <a:spLocks noGrp="1"/>
          </p:cNvSpPr>
          <p:nvPr>
            <p:ph idx="1"/>
          </p:nvPr>
        </p:nvSpPr>
        <p:spPr/>
        <p:txBody>
          <a:bodyPr/>
          <a:lstStyle/>
          <a:p>
            <a:pPr>
              <a:buFont typeface="Arial" charset="0"/>
              <a:buNone/>
            </a:pPr>
            <a:r>
              <a:rPr lang="en-US" smtClean="0"/>
              <a:t>Let G=(V,T,S,P) be a CFG then PDA M that accepts L(G) by empty as follows</a:t>
            </a:r>
          </a:p>
          <a:p>
            <a:pPr>
              <a:buFont typeface="Arial" charset="0"/>
              <a:buNone/>
            </a:pPr>
            <a:r>
              <a:rPr lang="en-US" smtClean="0"/>
              <a:t>            M =({q),T, VUT, </a:t>
            </a:r>
            <a:r>
              <a:rPr lang="el-GR" smtClean="0"/>
              <a:t>δ</a:t>
            </a:r>
            <a:r>
              <a:rPr lang="en-US" smtClean="0"/>
              <a:t>, q, S)  where transition function </a:t>
            </a:r>
            <a:r>
              <a:rPr lang="el-GR" smtClean="0"/>
              <a:t>δ</a:t>
            </a:r>
            <a:r>
              <a:rPr lang="en-US" smtClean="0"/>
              <a:t> is defined as follows</a:t>
            </a:r>
          </a:p>
          <a:p>
            <a:pPr>
              <a:buFont typeface="Arial" charset="0"/>
              <a:buNone/>
            </a:pPr>
            <a:r>
              <a:rPr lang="en-US" smtClean="0"/>
              <a:t>  1.For each variable A</a:t>
            </a:r>
          </a:p>
          <a:p>
            <a:pPr>
              <a:buFont typeface="Arial" charset="0"/>
              <a:buNone/>
            </a:pPr>
            <a:r>
              <a:rPr lang="en-US" smtClean="0"/>
              <a:t>       </a:t>
            </a:r>
            <a:r>
              <a:rPr lang="el-GR" smtClean="0"/>
              <a:t>δ</a:t>
            </a:r>
            <a:r>
              <a:rPr lang="en-US" smtClean="0"/>
              <a:t>(q,</a:t>
            </a:r>
            <a:r>
              <a:rPr lang="el-GR" smtClean="0"/>
              <a:t>ε</a:t>
            </a:r>
            <a:r>
              <a:rPr lang="en-US" smtClean="0"/>
              <a:t>,A) = (q,</a:t>
            </a:r>
            <a:r>
              <a:rPr lang="el-GR" smtClean="0"/>
              <a:t>β</a:t>
            </a:r>
            <a:r>
              <a:rPr lang="en-US" smtClean="0"/>
              <a:t>) </a:t>
            </a:r>
            <a:r>
              <a:rPr lang="en-US" sz="2800" smtClean="0"/>
              <a:t>such that A-&gt;</a:t>
            </a:r>
            <a:r>
              <a:rPr lang="el-GR" sz="2800" smtClean="0"/>
              <a:t>β</a:t>
            </a:r>
            <a:r>
              <a:rPr lang="en-US" sz="2800" smtClean="0"/>
              <a:t> is Production in P</a:t>
            </a:r>
          </a:p>
          <a:p>
            <a:pPr>
              <a:buFont typeface="Arial" charset="0"/>
              <a:buNone/>
            </a:pPr>
            <a:r>
              <a:rPr lang="en-US" sz="2800" smtClean="0"/>
              <a:t>  2. For each terminal a , </a:t>
            </a:r>
            <a:r>
              <a:rPr lang="el-GR" sz="2800" smtClean="0"/>
              <a:t>δ</a:t>
            </a:r>
            <a:r>
              <a:rPr lang="en-US" sz="2800" smtClean="0"/>
              <a:t>(q, a, a) = (q,</a:t>
            </a:r>
            <a:r>
              <a:rPr lang="el-GR" sz="2800" smtClean="0"/>
              <a:t>ε</a:t>
            </a:r>
            <a:r>
              <a:rPr lang="en-US" sz="280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smtClean="0"/>
          </a:p>
        </p:txBody>
      </p:sp>
      <p:sp>
        <p:nvSpPr>
          <p:cNvPr id="26627" name="Content Placeholder 2"/>
          <p:cNvSpPr>
            <a:spLocks noGrp="1"/>
          </p:cNvSpPr>
          <p:nvPr>
            <p:ph idx="1"/>
          </p:nvPr>
        </p:nvSpPr>
        <p:spPr/>
        <p:txBody>
          <a:bodyPr/>
          <a:lstStyle/>
          <a:p>
            <a:pPr>
              <a:buFont typeface="Arial" charset="0"/>
              <a:buNone/>
            </a:pPr>
            <a:r>
              <a:rPr lang="en-US" smtClean="0"/>
              <a:t>Deterministic Push Down Automata</a:t>
            </a:r>
          </a:p>
          <a:p>
            <a:pPr>
              <a:buFont typeface="Arial" charset="0"/>
              <a:buNone/>
            </a:pPr>
            <a:r>
              <a:rPr lang="en-US" smtClean="0"/>
              <a:t>Definition : Let M=(Q,∑,</a:t>
            </a:r>
            <a:r>
              <a:rPr lang="az-Cyrl-AZ" smtClean="0"/>
              <a:t>Г</a:t>
            </a:r>
            <a:r>
              <a:rPr lang="en-US" smtClean="0"/>
              <a:t>,</a:t>
            </a:r>
            <a:r>
              <a:rPr lang="el-GR" smtClean="0"/>
              <a:t>δ</a:t>
            </a:r>
            <a:r>
              <a:rPr lang="en-US" smtClean="0"/>
              <a:t>,q</a:t>
            </a:r>
            <a:r>
              <a:rPr lang="en-US" baseline="-25000" smtClean="0"/>
              <a:t>0</a:t>
            </a:r>
            <a:r>
              <a:rPr lang="en-US" smtClean="0"/>
              <a:t>,Z,F) be a PDA. It is said to be deterministic if it satisfies the following conditions</a:t>
            </a:r>
          </a:p>
          <a:p>
            <a:pPr>
              <a:buFont typeface="Arial" charset="0"/>
              <a:buNone/>
            </a:pPr>
            <a:r>
              <a:rPr lang="en-US" smtClean="0"/>
              <a:t>     1.</a:t>
            </a:r>
            <a:r>
              <a:rPr lang="el-GR" smtClean="0"/>
              <a:t>δ</a:t>
            </a:r>
            <a:r>
              <a:rPr lang="en-US" smtClean="0"/>
              <a:t>(q,a,A) has at most one member for any</a:t>
            </a:r>
          </a:p>
          <a:p>
            <a:pPr>
              <a:buFont typeface="Arial" charset="0"/>
              <a:buNone/>
            </a:pPr>
            <a:r>
              <a:rPr lang="en-US" smtClean="0"/>
              <a:t>                 q</a:t>
            </a:r>
            <a:r>
              <a:rPr lang="az-Cyrl-AZ" smtClean="0"/>
              <a:t>Є</a:t>
            </a:r>
            <a:r>
              <a:rPr lang="en-US" smtClean="0"/>
              <a:t>Q, a</a:t>
            </a:r>
            <a:r>
              <a:rPr lang="az-Cyrl-AZ" smtClean="0"/>
              <a:t>Є∑</a:t>
            </a:r>
            <a:r>
              <a:rPr lang="en-US" smtClean="0"/>
              <a:t> and A</a:t>
            </a:r>
            <a:r>
              <a:rPr lang="az-Cyrl-AZ" smtClean="0"/>
              <a:t>ЄГ</a:t>
            </a:r>
            <a:endParaRPr lang="en-US" smtClean="0"/>
          </a:p>
          <a:p>
            <a:pPr>
              <a:buFont typeface="Arial" charset="0"/>
              <a:buNone/>
            </a:pPr>
            <a:r>
              <a:rPr lang="en-US" smtClean="0"/>
              <a:t>     2. If </a:t>
            </a:r>
            <a:r>
              <a:rPr lang="el-GR" smtClean="0"/>
              <a:t>δ</a:t>
            </a:r>
            <a:r>
              <a:rPr lang="en-US" smtClean="0"/>
              <a:t>(q,a,A) is nonempty, for some a in ∑ then</a:t>
            </a:r>
            <a:r>
              <a:rPr lang="el-GR" smtClean="0"/>
              <a:t> δ</a:t>
            </a:r>
            <a:r>
              <a:rPr lang="en-US" smtClean="0"/>
              <a:t>(q,</a:t>
            </a:r>
            <a:r>
              <a:rPr lang="az-Cyrl-AZ" smtClean="0"/>
              <a:t>Є</a:t>
            </a:r>
            <a:r>
              <a:rPr lang="en-US" smtClean="0"/>
              <a:t>,A) must be empty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p:txBody>
          <a:bodyPr/>
          <a:lstStyle/>
          <a:p>
            <a:r>
              <a:rPr lang="en-US" smtClean="0"/>
              <a:t>Properties of Context free Languages</a:t>
            </a:r>
          </a:p>
        </p:txBody>
      </p:sp>
      <p:sp>
        <p:nvSpPr>
          <p:cNvPr id="3" name="Subtitle 2"/>
          <p:cNvSpPr>
            <a:spLocks noGrp="1"/>
          </p:cNvSpPr>
          <p:nvPr>
            <p:ph type="subTitle" idx="1"/>
          </p:nvPr>
        </p:nvSpPr>
        <p:spPr/>
        <p:txBody>
          <a:bodyPr/>
          <a:lstStyle/>
          <a:p>
            <a:pPr algn="l">
              <a:buFont typeface="Arial" charset="0"/>
              <a:buChar char="•"/>
              <a:defRPr/>
            </a:pPr>
            <a:r>
              <a:rPr lang="en-US" dirty="0" smtClean="0"/>
              <a:t>Closure Properties</a:t>
            </a:r>
          </a:p>
          <a:p>
            <a:pPr algn="l">
              <a:buFont typeface="Arial" charset="0"/>
              <a:buChar char="•"/>
              <a:defRPr/>
            </a:pPr>
            <a:r>
              <a:rPr lang="en-US" dirty="0" smtClean="0"/>
              <a:t>Pumping Lemma</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lnSpcReduction="10000"/>
          </a:bodyPr>
          <a:lstStyle/>
          <a:p>
            <a:pPr algn="just">
              <a:buFont typeface="Arial" charset="0"/>
              <a:buNone/>
              <a:defRPr/>
            </a:pPr>
            <a:r>
              <a:rPr lang="en-US" dirty="0" smtClean="0"/>
              <a:t>Closure properties of CFG’s</a:t>
            </a:r>
          </a:p>
          <a:p>
            <a:pPr algn="just">
              <a:buFont typeface="Arial" charset="0"/>
              <a:buNone/>
              <a:defRPr/>
            </a:pPr>
            <a:r>
              <a:rPr lang="en-US" dirty="0" smtClean="0"/>
              <a:t>          We know that the family of regular languages are closed under all the set operations namely, Union, concatenation, </a:t>
            </a:r>
            <a:r>
              <a:rPr lang="en-US" dirty="0" err="1" smtClean="0"/>
              <a:t>Kleen</a:t>
            </a:r>
            <a:r>
              <a:rPr lang="en-US" dirty="0" smtClean="0"/>
              <a:t> star, intersection and complement. Similarly, The Family of context free languages are closed under  Union, concatenation, </a:t>
            </a:r>
            <a:r>
              <a:rPr lang="en-US" dirty="0" err="1" smtClean="0"/>
              <a:t>Kleen</a:t>
            </a:r>
            <a:r>
              <a:rPr lang="en-US" dirty="0" smtClean="0"/>
              <a:t> star only and not closed under Intersection. Let us discuss these properties one by one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fontScale="92500" lnSpcReduction="10000"/>
          </a:bodyPr>
          <a:lstStyle/>
          <a:p>
            <a:pPr>
              <a:buFont typeface="Arial" charset="0"/>
              <a:buNone/>
              <a:defRPr/>
            </a:pPr>
            <a:r>
              <a:rPr lang="en-US" dirty="0" smtClean="0"/>
              <a:t>1 Theorem: If  L1 and L2 are context free languages then L1UL2 is a context  free language</a:t>
            </a:r>
          </a:p>
          <a:p>
            <a:pPr>
              <a:buFont typeface="Arial" charset="0"/>
              <a:buNone/>
              <a:defRPr/>
            </a:pPr>
            <a:r>
              <a:rPr lang="en-US" dirty="0" smtClean="0"/>
              <a:t>Proof:   If L1 and L2 are context free languages, then each of them has a context free grammar</a:t>
            </a:r>
          </a:p>
          <a:p>
            <a:pPr>
              <a:buFont typeface="Arial" charset="0"/>
              <a:buNone/>
              <a:defRPr/>
            </a:pPr>
            <a:r>
              <a:rPr lang="en-US" dirty="0" smtClean="0"/>
              <a:t>              Let G1 and G2 are the grammars for L1 and L2 respectively. </a:t>
            </a:r>
          </a:p>
          <a:p>
            <a:pPr>
              <a:buFont typeface="Arial" charset="0"/>
              <a:buNone/>
              <a:defRPr/>
            </a:pPr>
            <a:r>
              <a:rPr lang="en-US" dirty="0" smtClean="0"/>
              <a:t>          Proof requires that grammars have no Non terminal common(NT’s are disjoint).  So, subscript all of G1’s non terminals  with 1 and subscript all of G2’s non terminal with 2</a:t>
            </a:r>
          </a:p>
          <a:p>
            <a:pPr>
              <a:buFont typeface="Arial" charset="0"/>
              <a:buNone/>
              <a:defRPr/>
            </a:pP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fontScale="77500" lnSpcReduction="20000"/>
          </a:bodyPr>
          <a:lstStyle/>
          <a:p>
            <a:pPr algn="just">
              <a:buFont typeface="Arial" charset="0"/>
              <a:buNone/>
              <a:defRPr/>
            </a:pPr>
            <a:r>
              <a:rPr lang="en-US" dirty="0" smtClean="0"/>
              <a:t>Now we combine the two grammars into one grammar that will generate the union of two languages. To do this, we add one new non terminal S and two new productions and is as follows</a:t>
            </a:r>
          </a:p>
          <a:p>
            <a:pPr algn="just">
              <a:buFont typeface="Arial" charset="0"/>
              <a:buNone/>
              <a:defRPr/>
            </a:pPr>
            <a:r>
              <a:rPr lang="en-US" dirty="0" smtClean="0"/>
              <a:t>                     S-&gt;S1 | S2</a:t>
            </a:r>
          </a:p>
          <a:p>
            <a:pPr algn="just">
              <a:buFont typeface="Arial" charset="0"/>
              <a:buNone/>
              <a:defRPr/>
            </a:pPr>
            <a:r>
              <a:rPr lang="en-US" dirty="0" smtClean="0"/>
              <a:t>        Here S is starting non terminal for the new  UNION grammar and can replaced by either S1 ( Start  Symbol of G1) or S2 ( start symbol of G2), there by generating either a string from L1 or from L2. Since the non terminals of the two original languages are different  in the derivation If we replace S by S1 we use only the production of grammar G1 and if we replace S by S2 we use only the production of grammar G2 . The resulting grammar G is usually a Union of G1 and G2. Hence the argument is proved.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Introduction</a:t>
            </a:r>
          </a:p>
        </p:txBody>
      </p:sp>
      <p:sp>
        <p:nvSpPr>
          <p:cNvPr id="4099" name="Content Placeholder 2"/>
          <p:cNvSpPr>
            <a:spLocks noGrp="1"/>
          </p:cNvSpPr>
          <p:nvPr>
            <p:ph idx="1"/>
          </p:nvPr>
        </p:nvSpPr>
        <p:spPr/>
        <p:txBody>
          <a:bodyPr/>
          <a:lstStyle/>
          <a:p>
            <a:pPr eaLnBrk="1" hangingPunct="1"/>
            <a:r>
              <a:rPr lang="en-US" dirty="0" smtClean="0"/>
              <a:t>A simple Automata can accept only Regular languages and they </a:t>
            </a:r>
            <a:r>
              <a:rPr lang="en-US" dirty="0" smtClean="0"/>
              <a:t> </a:t>
            </a:r>
            <a:r>
              <a:rPr lang="en-US" dirty="0" smtClean="0"/>
              <a:t>cannot accept context free languages. This is because FA have limited memory and recognition of CFL requires unbounded memory. In order to have this ability for FA, extra storage mechanism is provided and is called as STACK. So, A FA with stack as storage Mechanism is called Push down Automata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fontScale="85000" lnSpcReduction="20000"/>
          </a:bodyPr>
          <a:lstStyle/>
          <a:p>
            <a:pPr>
              <a:buFont typeface="Arial" charset="0"/>
              <a:buNone/>
              <a:defRPr/>
            </a:pPr>
            <a:r>
              <a:rPr lang="en-US" dirty="0" smtClean="0"/>
              <a:t>2 Theorem : If L1 and L2 are context free languages , then L1L2 is a context free languages</a:t>
            </a:r>
          </a:p>
          <a:p>
            <a:pPr>
              <a:buFont typeface="Arial" charset="0"/>
              <a:buNone/>
              <a:defRPr/>
            </a:pPr>
            <a:r>
              <a:rPr lang="en-US" dirty="0" smtClean="0"/>
              <a:t>Proof: Here also we subscript all of the non terminals of G1 with a 1 and all of the non terminals of G2 with a 2. Then we add a  new non terminal S and one new rule to the combined grammar</a:t>
            </a:r>
          </a:p>
          <a:p>
            <a:pPr>
              <a:buFont typeface="Arial" charset="0"/>
              <a:buNone/>
              <a:defRPr/>
            </a:pPr>
            <a:r>
              <a:rPr lang="en-US" dirty="0" smtClean="0"/>
              <a:t>                   S-&gt;S1S2</a:t>
            </a:r>
          </a:p>
          <a:p>
            <a:pPr>
              <a:buFont typeface="Arial" charset="0"/>
              <a:buNone/>
              <a:defRPr/>
            </a:pPr>
            <a:r>
              <a:rPr lang="en-US" dirty="0" smtClean="0"/>
              <a:t>                The resulting grammar G, in the derivation  generates first strings of L1 by start symbol S1 and then it generates strings of L2. The resulting strings are nothing but the concatenation of strings of L1 and L2. Hence the argument is proved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fontScale="92500" lnSpcReduction="20000"/>
          </a:bodyPr>
          <a:lstStyle/>
          <a:p>
            <a:pPr>
              <a:buFont typeface="Arial" charset="0"/>
              <a:buNone/>
              <a:defRPr/>
            </a:pPr>
            <a:r>
              <a:rPr lang="en-US" dirty="0" smtClean="0"/>
              <a:t>3 Theorem :  If L is a context free language, then L* is also context free language.</a:t>
            </a:r>
          </a:p>
          <a:p>
            <a:pPr>
              <a:buFont typeface="Arial" charset="0"/>
              <a:buNone/>
              <a:defRPr/>
            </a:pPr>
            <a:r>
              <a:rPr lang="en-US" dirty="0" smtClean="0"/>
              <a:t>Proof: Subscript all the non terminals of the Grammar for L with a 1. Then add a new start symbol S and the new rule as follows</a:t>
            </a:r>
          </a:p>
          <a:p>
            <a:pPr>
              <a:buFont typeface="Arial" charset="0"/>
              <a:buNone/>
              <a:defRPr/>
            </a:pPr>
            <a:r>
              <a:rPr lang="en-US" dirty="0" smtClean="0"/>
              <a:t>            S-&gt;S1 S |</a:t>
            </a:r>
            <a:r>
              <a:rPr lang="az-Cyrl-AZ" dirty="0" smtClean="0"/>
              <a:t>Є</a:t>
            </a:r>
            <a:endParaRPr lang="en-US" dirty="0" smtClean="0"/>
          </a:p>
          <a:p>
            <a:pPr>
              <a:buFont typeface="Arial" charset="0"/>
              <a:buNone/>
              <a:defRPr/>
            </a:pPr>
            <a:r>
              <a:rPr lang="en-US" dirty="0" smtClean="0"/>
              <a:t>           Here the rule S-&gt;S1 S is used to generate the strings of several instances and the rule   S-&gt;|</a:t>
            </a:r>
            <a:r>
              <a:rPr lang="az-Cyrl-AZ" dirty="0" smtClean="0"/>
              <a:t>Є</a:t>
            </a:r>
            <a:r>
              <a:rPr lang="en-US" dirty="0" smtClean="0"/>
              <a:t> is used to terminate the strings generated from S1. The resulting strings are nothing but the star closure of L. Hence the argument is proved.</a:t>
            </a:r>
          </a:p>
          <a:p>
            <a:pPr>
              <a:buFont typeface="Arial" charset="0"/>
              <a:buNone/>
              <a:defRPr/>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en-US" smtClean="0"/>
          </a:p>
        </p:txBody>
      </p:sp>
      <p:sp>
        <p:nvSpPr>
          <p:cNvPr id="33795" name="Content Placeholder 2"/>
          <p:cNvSpPr>
            <a:spLocks noGrp="1"/>
          </p:cNvSpPr>
          <p:nvPr>
            <p:ph idx="1"/>
          </p:nvPr>
        </p:nvSpPr>
        <p:spPr/>
        <p:txBody>
          <a:bodyPr/>
          <a:lstStyle/>
          <a:p>
            <a:pPr>
              <a:buFont typeface="Arial" charset="0"/>
              <a:buNone/>
            </a:pPr>
            <a:r>
              <a:rPr lang="en-US" smtClean="0"/>
              <a:t>4 Theorem: If  L1 and L2 are context free languages then L1</a:t>
            </a:r>
            <a:r>
              <a:rPr lang="az-Cyrl-AZ" smtClean="0"/>
              <a:t>П</a:t>
            </a:r>
            <a:r>
              <a:rPr lang="en-US" smtClean="0"/>
              <a:t>L2 is not context  free language.</a:t>
            </a:r>
          </a:p>
          <a:p>
            <a:pPr>
              <a:buFont typeface="Arial" charset="0"/>
              <a:buNone/>
            </a:pPr>
            <a:r>
              <a:rPr lang="en-US" smtClean="0"/>
              <a:t>Proof:   The two context free languages are not closed under Intersection is proved by considering the examples</a:t>
            </a:r>
          </a:p>
          <a:p>
            <a:pPr>
              <a:buFont typeface="Arial" charset="0"/>
              <a:buNone/>
            </a:pPr>
            <a:r>
              <a:rPr lang="en-US" smtClean="0"/>
              <a:t>    Let L1= {a</a:t>
            </a:r>
            <a:r>
              <a:rPr lang="en-US" baseline="30000" smtClean="0"/>
              <a:t>n </a:t>
            </a:r>
            <a:r>
              <a:rPr lang="en-US" smtClean="0"/>
              <a:t>b</a:t>
            </a:r>
            <a:r>
              <a:rPr lang="en-US" baseline="30000" smtClean="0"/>
              <a:t>n</a:t>
            </a:r>
            <a:r>
              <a:rPr lang="en-US" smtClean="0"/>
              <a:t> c</a:t>
            </a:r>
            <a:r>
              <a:rPr lang="en-US" baseline="30000" smtClean="0"/>
              <a:t>m</a:t>
            </a:r>
            <a:r>
              <a:rPr lang="en-US" smtClean="0"/>
              <a:t>   | n, m&gt;=0} is Context Free language</a:t>
            </a:r>
          </a:p>
          <a:p>
            <a:pPr>
              <a:buFont typeface="Arial" charset="0"/>
              <a:buNone/>
            </a:pPr>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US" smtClean="0"/>
          </a:p>
        </p:txBody>
      </p:sp>
      <p:sp>
        <p:nvSpPr>
          <p:cNvPr id="34819" name="Content Placeholder 2"/>
          <p:cNvSpPr>
            <a:spLocks noGrp="1"/>
          </p:cNvSpPr>
          <p:nvPr>
            <p:ph idx="1"/>
          </p:nvPr>
        </p:nvSpPr>
        <p:spPr/>
        <p:txBody>
          <a:bodyPr/>
          <a:lstStyle/>
          <a:p>
            <a:pPr>
              <a:buFont typeface="Arial" charset="0"/>
              <a:buNone/>
            </a:pPr>
            <a:r>
              <a:rPr lang="en-US" smtClean="0"/>
              <a:t>Also, Let L2= {a</a:t>
            </a:r>
            <a:r>
              <a:rPr lang="en-US" baseline="30000" smtClean="0"/>
              <a:t>m </a:t>
            </a:r>
            <a:r>
              <a:rPr lang="en-US" smtClean="0"/>
              <a:t>b</a:t>
            </a:r>
            <a:r>
              <a:rPr lang="en-US" baseline="30000" smtClean="0"/>
              <a:t>n</a:t>
            </a:r>
            <a:r>
              <a:rPr lang="en-US" smtClean="0"/>
              <a:t> c</a:t>
            </a:r>
            <a:r>
              <a:rPr lang="en-US" baseline="30000" smtClean="0"/>
              <a:t>n</a:t>
            </a:r>
            <a:r>
              <a:rPr lang="en-US" smtClean="0"/>
              <a:t>  | n, m&gt;=0} is Context Free language</a:t>
            </a:r>
          </a:p>
          <a:p>
            <a:pPr>
              <a:buFont typeface="Arial" charset="0"/>
              <a:buNone/>
            </a:pPr>
            <a:r>
              <a:rPr lang="en-US" smtClean="0"/>
              <a:t>    Since, both are context free languages there exits a Context free grammar and is as follows</a:t>
            </a:r>
          </a:p>
          <a:p>
            <a:pPr>
              <a:buFont typeface="Arial" charset="0"/>
              <a:buNone/>
            </a:pPr>
            <a:r>
              <a:rPr lang="en-US" smtClean="0"/>
              <a:t>   G1  :       S-&gt;AB                        G2:   S-&gt;AB</a:t>
            </a:r>
          </a:p>
          <a:p>
            <a:pPr>
              <a:buFont typeface="Arial" charset="0"/>
              <a:buNone/>
            </a:pPr>
            <a:r>
              <a:rPr lang="en-US" smtClean="0"/>
              <a:t>                  A-&gt;aAb  |</a:t>
            </a:r>
            <a:r>
              <a:rPr lang="az-Cyrl-AZ" smtClean="0"/>
              <a:t>Є</a:t>
            </a:r>
            <a:r>
              <a:rPr lang="en-US" smtClean="0"/>
              <a:t>                         A-&gt;aA |</a:t>
            </a:r>
            <a:r>
              <a:rPr lang="az-Cyrl-AZ" smtClean="0"/>
              <a:t>Є</a:t>
            </a:r>
            <a:endParaRPr lang="en-US" smtClean="0"/>
          </a:p>
          <a:p>
            <a:pPr>
              <a:buFont typeface="Arial" charset="0"/>
              <a:buNone/>
            </a:pPr>
            <a:r>
              <a:rPr lang="en-US" smtClean="0"/>
              <a:t>                  B-&gt; cB  |</a:t>
            </a:r>
            <a:r>
              <a:rPr lang="az-Cyrl-AZ" smtClean="0"/>
              <a:t>Є</a:t>
            </a:r>
            <a:r>
              <a:rPr lang="en-US" smtClean="0"/>
              <a:t>                           B-&gt;bBc |</a:t>
            </a:r>
            <a:r>
              <a:rPr lang="az-Cyrl-AZ" smtClean="0"/>
              <a:t>Є</a:t>
            </a:r>
            <a:endParaRPr lang="en-US" smtClean="0"/>
          </a:p>
          <a:p>
            <a:pPr>
              <a:buFont typeface="Arial" charset="0"/>
              <a:buNone/>
            </a:pPr>
            <a:endParaRPr lang="en-US" smtClean="0"/>
          </a:p>
          <a:p>
            <a:pPr>
              <a:buFont typeface="Arial" charset="0"/>
              <a:buNone/>
            </a:pPr>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fontScale="92500" lnSpcReduction="10000"/>
          </a:bodyPr>
          <a:lstStyle/>
          <a:p>
            <a:pPr>
              <a:buFont typeface="Arial" charset="0"/>
              <a:buNone/>
              <a:defRPr/>
            </a:pPr>
            <a:r>
              <a:rPr lang="en-US" dirty="0" smtClean="0"/>
              <a:t>The strings in L1 contains the same number of </a:t>
            </a:r>
            <a:r>
              <a:rPr lang="en-US" dirty="0" err="1" smtClean="0"/>
              <a:t>a’s</a:t>
            </a:r>
            <a:r>
              <a:rPr lang="en-US" dirty="0" smtClean="0"/>
              <a:t> and  </a:t>
            </a:r>
            <a:r>
              <a:rPr lang="en-US" dirty="0" err="1" smtClean="0"/>
              <a:t>b’s</a:t>
            </a:r>
            <a:r>
              <a:rPr lang="en-US" dirty="0" smtClean="0"/>
              <a:t>, while the strings in L2 contain the same number </a:t>
            </a:r>
            <a:r>
              <a:rPr lang="en-US" dirty="0" err="1" smtClean="0"/>
              <a:t>b’s</a:t>
            </a:r>
            <a:r>
              <a:rPr lang="en-US" dirty="0" smtClean="0"/>
              <a:t> and </a:t>
            </a:r>
            <a:r>
              <a:rPr lang="en-US" dirty="0" err="1" smtClean="0"/>
              <a:t>c’s</a:t>
            </a:r>
            <a:r>
              <a:rPr lang="en-US" dirty="0" smtClean="0"/>
              <a:t>. The intersections of L1 and L2 contains the strings of both in L1 and L2. </a:t>
            </a:r>
            <a:r>
              <a:rPr lang="en-US" dirty="0" err="1" smtClean="0"/>
              <a:t>i.e</a:t>
            </a:r>
            <a:r>
              <a:rPr lang="en-US" dirty="0" smtClean="0"/>
              <a:t> same number of </a:t>
            </a:r>
            <a:r>
              <a:rPr lang="en-US" dirty="0" err="1" smtClean="0"/>
              <a:t>a’s</a:t>
            </a:r>
            <a:r>
              <a:rPr lang="en-US" dirty="0" smtClean="0"/>
              <a:t>, </a:t>
            </a:r>
            <a:r>
              <a:rPr lang="en-US" dirty="0" err="1" smtClean="0"/>
              <a:t>b’s</a:t>
            </a:r>
            <a:r>
              <a:rPr lang="en-US" dirty="0" smtClean="0"/>
              <a:t> and </a:t>
            </a:r>
            <a:r>
              <a:rPr lang="en-US" dirty="0" err="1" smtClean="0"/>
              <a:t>c’s</a:t>
            </a:r>
            <a:endParaRPr lang="en-US" dirty="0" smtClean="0"/>
          </a:p>
          <a:p>
            <a:pPr>
              <a:buFont typeface="Arial" charset="0"/>
              <a:buNone/>
              <a:defRPr/>
            </a:pPr>
            <a:r>
              <a:rPr lang="en-US" dirty="0" smtClean="0"/>
              <a:t>      Thus L1</a:t>
            </a:r>
            <a:r>
              <a:rPr lang="az-Cyrl-AZ" dirty="0" smtClean="0"/>
              <a:t>П</a:t>
            </a:r>
            <a:r>
              <a:rPr lang="en-US" dirty="0" smtClean="0"/>
              <a:t>L2= {a</a:t>
            </a:r>
            <a:r>
              <a:rPr lang="en-US" baseline="30000" dirty="0" smtClean="0"/>
              <a:t>n </a:t>
            </a:r>
            <a:r>
              <a:rPr lang="en-US" dirty="0" err="1" smtClean="0"/>
              <a:t>b</a:t>
            </a:r>
            <a:r>
              <a:rPr lang="en-US" baseline="30000" dirty="0" err="1" smtClean="0"/>
              <a:t>n</a:t>
            </a:r>
            <a:r>
              <a:rPr lang="en-US" dirty="0" smtClean="0"/>
              <a:t> </a:t>
            </a:r>
            <a:r>
              <a:rPr lang="en-US" dirty="0" err="1" smtClean="0"/>
              <a:t>c</a:t>
            </a:r>
            <a:r>
              <a:rPr lang="en-US" baseline="30000" dirty="0" err="1" smtClean="0"/>
              <a:t>n</a:t>
            </a:r>
            <a:r>
              <a:rPr lang="en-US" dirty="0" smtClean="0"/>
              <a:t>  | n &gt;=0} </a:t>
            </a:r>
          </a:p>
          <a:p>
            <a:pPr>
              <a:buFont typeface="Arial" charset="0"/>
              <a:buNone/>
              <a:defRPr/>
            </a:pPr>
            <a:r>
              <a:rPr lang="en-US" dirty="0" smtClean="0"/>
              <a:t>       Using pumping lemma the above language can proved it is  not Context free language. So, the class of context free languages are not closed under Intersection.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lnSpcReduction="10000"/>
          </a:bodyPr>
          <a:lstStyle/>
          <a:p>
            <a:pPr>
              <a:buFont typeface="Arial" charset="0"/>
              <a:buNone/>
              <a:defRPr/>
            </a:pPr>
            <a:r>
              <a:rPr lang="en-US" dirty="0" smtClean="0"/>
              <a:t>5 Theorem: If  L is a context free language then Complement of L is not context  free language.</a:t>
            </a:r>
          </a:p>
          <a:p>
            <a:pPr>
              <a:buFont typeface="Arial" charset="0"/>
              <a:buNone/>
              <a:defRPr/>
            </a:pPr>
            <a:r>
              <a:rPr lang="en-US" dirty="0" smtClean="0"/>
              <a:t>Proof:  From set Identity. Complement can be expressed as follows</a:t>
            </a:r>
          </a:p>
          <a:p>
            <a:pPr>
              <a:buFont typeface="Arial" charset="0"/>
              <a:buNone/>
              <a:defRPr/>
            </a:pPr>
            <a:r>
              <a:rPr lang="en-US" dirty="0" smtClean="0"/>
              <a:t> L1</a:t>
            </a:r>
            <a:r>
              <a:rPr lang="az-Cyrl-AZ" dirty="0" smtClean="0"/>
              <a:t>П</a:t>
            </a:r>
            <a:r>
              <a:rPr lang="en-US" dirty="0" smtClean="0"/>
              <a:t>L2 = Complement (Complement(L1)</a:t>
            </a:r>
            <a:r>
              <a:rPr lang="en-US" dirty="0" err="1" smtClean="0"/>
              <a:t>UComplent</a:t>
            </a:r>
            <a:r>
              <a:rPr lang="en-US" dirty="0" smtClean="0"/>
              <a:t>(L2))</a:t>
            </a:r>
          </a:p>
          <a:p>
            <a:pPr>
              <a:buFont typeface="Arial" charset="0"/>
              <a:buNone/>
              <a:defRPr/>
            </a:pPr>
            <a:r>
              <a:rPr lang="en-US" dirty="0" smtClean="0"/>
              <a:t> we know that Context free languages are not closed under Intersection. Hence context free languages are not closed Complement</a:t>
            </a:r>
          </a:p>
          <a:p>
            <a:pPr>
              <a:buFont typeface="Arial" charset="0"/>
              <a:buNone/>
              <a:defRPr/>
            </a:pPr>
            <a:endParaRPr lang="en-US" dirty="0" smtClean="0"/>
          </a:p>
          <a:p>
            <a:pPr>
              <a:buFont typeface="Arial" charset="0"/>
              <a:buNone/>
              <a:defRPr/>
            </a:pPr>
            <a:endParaRPr lang="en-US" dirty="0" smtClean="0"/>
          </a:p>
          <a:p>
            <a:pPr>
              <a:buFont typeface="Arial" charset="0"/>
              <a:buNone/>
              <a:defRPr/>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
            </a:r>
            <a:br>
              <a:rPr lang="en-US" dirty="0" smtClean="0"/>
            </a:br>
            <a:r>
              <a:rPr lang="en-US" dirty="0" smtClean="0"/>
              <a:t>Pumping Lemma for context free languages</a:t>
            </a:r>
            <a:br>
              <a:rPr lang="en-US" dirty="0" smtClean="0"/>
            </a:br>
            <a:endParaRPr lang="en-US" dirty="0"/>
          </a:p>
        </p:txBody>
      </p:sp>
      <p:sp>
        <p:nvSpPr>
          <p:cNvPr id="37891" name="Content Placeholder 2"/>
          <p:cNvSpPr>
            <a:spLocks noGrp="1"/>
          </p:cNvSpPr>
          <p:nvPr>
            <p:ph idx="1"/>
          </p:nvPr>
        </p:nvSpPr>
        <p:spPr/>
        <p:txBody>
          <a:bodyPr/>
          <a:lstStyle/>
          <a:p>
            <a:pPr>
              <a:buFont typeface="Arial" charset="0"/>
              <a:buNone/>
            </a:pPr>
            <a:r>
              <a:rPr lang="en-US" smtClean="0"/>
              <a:t>Statement :  Let L be an infinite context free language. Then there exists some positive integer ‘m’ such that any w</a:t>
            </a:r>
            <a:r>
              <a:rPr lang="az-Cyrl-AZ" smtClean="0"/>
              <a:t>Є</a:t>
            </a:r>
            <a:r>
              <a:rPr lang="en-US" smtClean="0"/>
              <a:t> L with |w|&gt;=m can be decomposed as</a:t>
            </a:r>
          </a:p>
          <a:p>
            <a:pPr>
              <a:buFont typeface="Arial" charset="0"/>
              <a:buNone/>
            </a:pPr>
            <a:r>
              <a:rPr lang="en-US" smtClean="0"/>
              <a:t>                    w=uvxyz</a:t>
            </a:r>
          </a:p>
          <a:p>
            <a:pPr>
              <a:buFont typeface="Arial" charset="0"/>
              <a:buNone/>
            </a:pPr>
            <a:r>
              <a:rPr lang="en-US" smtClean="0"/>
              <a:t>                         with |vxy|&lt;=m and |vy|&gt;=1</a:t>
            </a:r>
          </a:p>
          <a:p>
            <a:pPr>
              <a:buFont typeface="Arial" charset="0"/>
              <a:buNone/>
            </a:pPr>
            <a:r>
              <a:rPr lang="en-US" smtClean="0"/>
              <a:t>Such that  uv</a:t>
            </a:r>
            <a:r>
              <a:rPr lang="en-US" baseline="30000" smtClean="0"/>
              <a:t>i</a:t>
            </a:r>
            <a:r>
              <a:rPr lang="en-US" smtClean="0"/>
              <a:t>xy</a:t>
            </a:r>
            <a:r>
              <a:rPr lang="en-US" baseline="30000" smtClean="0"/>
              <a:t>i</a:t>
            </a:r>
            <a:r>
              <a:rPr lang="en-US" smtClean="0"/>
              <a:t>Z </a:t>
            </a:r>
            <a:r>
              <a:rPr lang="az-Cyrl-AZ" smtClean="0"/>
              <a:t>Є</a:t>
            </a:r>
            <a:r>
              <a:rPr lang="en-US" smtClean="0"/>
              <a:t> L </a:t>
            </a:r>
          </a:p>
          <a:p>
            <a:pPr>
              <a:buFont typeface="Arial" charset="0"/>
              <a:buNone/>
            </a:pPr>
            <a:r>
              <a:rPr lang="en-US" smtClean="0"/>
              <a:t>      for all i=1,2,3……</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fontScale="92500"/>
          </a:bodyPr>
          <a:lstStyle/>
          <a:p>
            <a:pPr>
              <a:buFont typeface="Arial" charset="0"/>
              <a:buNone/>
              <a:defRPr/>
            </a:pPr>
            <a:r>
              <a:rPr lang="en-US" dirty="0" smtClean="0"/>
              <a:t>Proof:  consider the languages L-{</a:t>
            </a:r>
            <a:r>
              <a:rPr lang="el-GR" dirty="0" smtClean="0"/>
              <a:t>ε</a:t>
            </a:r>
            <a:r>
              <a:rPr lang="en-US" dirty="0" smtClean="0"/>
              <a:t>} and assume that we have grammar G for it without unit productions and </a:t>
            </a:r>
            <a:r>
              <a:rPr lang="el-GR" dirty="0" smtClean="0"/>
              <a:t>ε</a:t>
            </a:r>
            <a:r>
              <a:rPr lang="en-US" dirty="0" smtClean="0"/>
              <a:t>-productions</a:t>
            </a:r>
          </a:p>
          <a:p>
            <a:pPr>
              <a:buFont typeface="Arial" charset="0"/>
              <a:buNone/>
              <a:defRPr/>
            </a:pPr>
            <a:r>
              <a:rPr lang="en-US" dirty="0" smtClean="0"/>
              <a:t>     Since the length of the RHS of a productions is bounded say K and number of variables are finite , the length of the derivations of any w</a:t>
            </a:r>
            <a:r>
              <a:rPr lang="az-Cyrl-AZ" dirty="0" smtClean="0"/>
              <a:t>Є</a:t>
            </a:r>
            <a:r>
              <a:rPr lang="en-US" dirty="0" smtClean="0"/>
              <a:t>L must be at least |w|/k. Therefore since L is infinite , there exists arbitrarily long derivation and derivation tree of arbitrary height.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fontScale="85000" lnSpcReduction="10000"/>
          </a:bodyPr>
          <a:lstStyle/>
          <a:p>
            <a:pPr>
              <a:buFont typeface="Arial" charset="0"/>
              <a:buNone/>
              <a:defRPr/>
            </a:pPr>
            <a:r>
              <a:rPr lang="en-US" dirty="0" smtClean="0"/>
              <a:t>Since the number of variables are finite for G there must be some variable that repeats in the derivation path and is shown in fig…</a:t>
            </a:r>
          </a:p>
          <a:p>
            <a:pPr>
              <a:buFont typeface="Arial" charset="0"/>
              <a:buNone/>
              <a:defRPr/>
            </a:pPr>
            <a:r>
              <a:rPr lang="en-US" dirty="0" smtClean="0"/>
              <a:t>    so the derivation is as follows</a:t>
            </a:r>
          </a:p>
          <a:p>
            <a:pPr>
              <a:buFont typeface="Arial" charset="0"/>
              <a:buNone/>
              <a:defRPr/>
            </a:pPr>
            <a:r>
              <a:rPr lang="en-US" dirty="0" smtClean="0"/>
              <a:t>        *         *             *</a:t>
            </a:r>
            <a:endParaRPr lang="en-US" baseline="30000" dirty="0" smtClean="0"/>
          </a:p>
          <a:p>
            <a:pPr>
              <a:buFont typeface="Arial" charset="0"/>
              <a:buNone/>
              <a:defRPr/>
            </a:pPr>
            <a:r>
              <a:rPr lang="en-US" dirty="0" smtClean="0"/>
              <a:t>     S=&gt;</a:t>
            </a:r>
            <a:r>
              <a:rPr lang="en-US" dirty="0" err="1" smtClean="0"/>
              <a:t>uAz</a:t>
            </a:r>
            <a:r>
              <a:rPr lang="en-US" dirty="0" smtClean="0"/>
              <a:t>=&gt;</a:t>
            </a:r>
            <a:r>
              <a:rPr lang="en-US" dirty="0" err="1" smtClean="0"/>
              <a:t>uvAyz</a:t>
            </a:r>
            <a:r>
              <a:rPr lang="en-US" dirty="0" smtClean="0"/>
              <a:t>=&gt;</a:t>
            </a:r>
            <a:r>
              <a:rPr lang="en-US" dirty="0" err="1" smtClean="0"/>
              <a:t>uvxyz</a:t>
            </a:r>
            <a:endParaRPr lang="en-US" dirty="0" smtClean="0"/>
          </a:p>
          <a:p>
            <a:pPr>
              <a:buFont typeface="Arial" charset="0"/>
              <a:buNone/>
              <a:defRPr/>
            </a:pPr>
            <a:r>
              <a:rPr lang="en-US" dirty="0" smtClean="0"/>
              <a:t>      where </a:t>
            </a:r>
            <a:r>
              <a:rPr lang="en-US" dirty="0" err="1" smtClean="0"/>
              <a:t>u,v,x,y</a:t>
            </a:r>
            <a:r>
              <a:rPr lang="en-US" dirty="0" smtClean="0"/>
              <a:t> and z are all strings of terminals. From the above we see that</a:t>
            </a:r>
          </a:p>
          <a:p>
            <a:pPr>
              <a:buFont typeface="Arial" charset="0"/>
              <a:buNone/>
              <a:defRPr/>
            </a:pPr>
            <a:r>
              <a:rPr lang="en-US" dirty="0" smtClean="0"/>
              <a:t>      A=&gt;</a:t>
            </a:r>
            <a:r>
              <a:rPr lang="en-US" dirty="0" err="1" smtClean="0"/>
              <a:t>vAy</a:t>
            </a:r>
            <a:r>
              <a:rPr lang="en-US" dirty="0" smtClean="0"/>
              <a:t>  and A=&gt;x, So,  we can generate all the strings </a:t>
            </a:r>
            <a:r>
              <a:rPr lang="en-US" dirty="0" err="1" smtClean="0"/>
              <a:t>uv</a:t>
            </a:r>
            <a:r>
              <a:rPr lang="en-US" baseline="30000" dirty="0" err="1" smtClean="0"/>
              <a:t>i</a:t>
            </a:r>
            <a:r>
              <a:rPr lang="en-US" dirty="0" err="1" smtClean="0"/>
              <a:t>xy</a:t>
            </a:r>
            <a:r>
              <a:rPr lang="en-US" baseline="30000" dirty="0" err="1" smtClean="0"/>
              <a:t>i</a:t>
            </a:r>
            <a:r>
              <a:rPr lang="en-US" dirty="0" err="1" smtClean="0"/>
              <a:t>z</a:t>
            </a:r>
            <a:r>
              <a:rPr lang="en-US" dirty="0" smtClean="0"/>
              <a:t>, </a:t>
            </a:r>
            <a:r>
              <a:rPr lang="en-US" dirty="0" err="1" smtClean="0"/>
              <a:t>i</a:t>
            </a:r>
            <a:r>
              <a:rPr lang="en-US" dirty="0" smtClean="0"/>
              <a:t>=0,1,2.. of the grammar and are in L</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endParaRPr lang="en-US" smtClean="0"/>
          </a:p>
        </p:txBody>
      </p:sp>
      <p:sp>
        <p:nvSpPr>
          <p:cNvPr id="40963" name="Content Placeholder 2"/>
          <p:cNvSpPr>
            <a:spLocks noGrp="1"/>
          </p:cNvSpPr>
          <p:nvPr>
            <p:ph idx="1"/>
          </p:nvPr>
        </p:nvSpPr>
        <p:spPr/>
        <p:txBody>
          <a:bodyPr/>
          <a:lstStyle/>
          <a:p>
            <a:pPr>
              <a:buFont typeface="Arial" charset="0"/>
              <a:buNone/>
            </a:pPr>
            <a:r>
              <a:rPr lang="en-US" smtClean="0"/>
              <a:t>In the derivation  A=&gt;vAy  and A=&gt;x no variable repeats and no unit production and </a:t>
            </a:r>
            <a:r>
              <a:rPr lang="el-GR" smtClean="0"/>
              <a:t>ε</a:t>
            </a:r>
            <a:r>
              <a:rPr lang="en-US" smtClean="0"/>
              <a:t>-production v and y cannot be empty strings because |vy|&gt;=1. hence completes the argument.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639762"/>
          </a:xfrm>
        </p:spPr>
        <p:txBody>
          <a:bodyPr/>
          <a:lstStyle/>
          <a:p>
            <a:pPr eaLnBrk="1" hangingPunct="1"/>
            <a:r>
              <a:rPr lang="en-US" dirty="0" smtClean="0"/>
              <a:t>Formal Definition</a:t>
            </a:r>
          </a:p>
        </p:txBody>
      </p:sp>
      <p:sp>
        <p:nvSpPr>
          <p:cNvPr id="3" name="Content Placeholder 2"/>
          <p:cNvSpPr>
            <a:spLocks noGrp="1"/>
          </p:cNvSpPr>
          <p:nvPr>
            <p:ph idx="1"/>
          </p:nvPr>
        </p:nvSpPr>
        <p:spPr>
          <a:xfrm>
            <a:off x="457200" y="1295400"/>
            <a:ext cx="8382000" cy="5410200"/>
          </a:xfrm>
        </p:spPr>
        <p:txBody>
          <a:bodyPr/>
          <a:lstStyle/>
          <a:p>
            <a:pPr eaLnBrk="1" hangingPunct="1">
              <a:buFont typeface="Arial" charset="0"/>
              <a:buNone/>
              <a:defRPr/>
            </a:pPr>
            <a:r>
              <a:rPr lang="en-US" sz="2800" dirty="0" smtClean="0"/>
              <a:t>A Non deterministic PDA(NPDA) is defined as a 7-tuple M=(Q,∑,</a:t>
            </a:r>
            <a:r>
              <a:rPr lang="az-Cyrl-AZ" sz="2800" dirty="0" smtClean="0"/>
              <a:t>Г</a:t>
            </a:r>
            <a:r>
              <a:rPr lang="en-US" sz="2800" dirty="0" smtClean="0"/>
              <a:t>,</a:t>
            </a:r>
            <a:r>
              <a:rPr lang="el-GR" sz="2800" dirty="0" smtClean="0"/>
              <a:t>δ</a:t>
            </a:r>
            <a:r>
              <a:rPr lang="en-US" sz="2800" dirty="0" smtClean="0"/>
              <a:t>,q0,Z,F)</a:t>
            </a:r>
          </a:p>
          <a:p>
            <a:pPr eaLnBrk="1" hangingPunct="1">
              <a:buFont typeface="Arial" charset="0"/>
              <a:buNone/>
              <a:defRPr/>
            </a:pPr>
            <a:r>
              <a:rPr lang="en-US" sz="2800" dirty="0" smtClean="0"/>
              <a:t>    where  </a:t>
            </a:r>
            <a:r>
              <a:rPr lang="en-US" sz="2800" spc="-150" dirty="0" smtClean="0"/>
              <a:t>Q= Finite set of internal states </a:t>
            </a:r>
          </a:p>
          <a:p>
            <a:pPr eaLnBrk="1" hangingPunct="1">
              <a:buFont typeface="Arial" charset="0"/>
              <a:buNone/>
              <a:defRPr/>
            </a:pPr>
            <a:r>
              <a:rPr lang="en-US" sz="2800" spc="-150" dirty="0" smtClean="0"/>
              <a:t>           ∑= Input symbols called input  Alphabet (</a:t>
            </a:r>
            <a:r>
              <a:rPr lang="en-US" sz="2400" spc="-150" dirty="0" smtClean="0"/>
              <a:t>In lower case    letters)   </a:t>
            </a:r>
          </a:p>
          <a:p>
            <a:pPr eaLnBrk="1" hangingPunct="1">
              <a:buFont typeface="Arial" charset="0"/>
              <a:buNone/>
              <a:defRPr/>
            </a:pPr>
            <a:r>
              <a:rPr lang="en-US" sz="2800" spc="-150" dirty="0" smtClean="0"/>
              <a:t>           </a:t>
            </a:r>
            <a:r>
              <a:rPr lang="az-Cyrl-AZ" sz="2800" spc="-150" dirty="0" smtClean="0"/>
              <a:t>Г</a:t>
            </a:r>
            <a:r>
              <a:rPr lang="en-US" sz="2800" spc="-150" dirty="0" smtClean="0"/>
              <a:t>= stack symbols called as stack Alphabet </a:t>
            </a:r>
            <a:r>
              <a:rPr lang="en-US" sz="2400" spc="-150" dirty="0"/>
              <a:t>(  In capital letters )    </a:t>
            </a:r>
          </a:p>
          <a:p>
            <a:pPr eaLnBrk="1" hangingPunct="1">
              <a:buFont typeface="Arial" charset="0"/>
              <a:buNone/>
              <a:defRPr/>
            </a:pPr>
            <a:r>
              <a:rPr lang="en-US" sz="2800" spc="-150" dirty="0" smtClean="0"/>
              <a:t>          </a:t>
            </a:r>
            <a:r>
              <a:rPr lang="el-GR" sz="2800" spc="-150" dirty="0" smtClean="0"/>
              <a:t>δ</a:t>
            </a:r>
            <a:r>
              <a:rPr lang="en-US" sz="2800" spc="-150" dirty="0" smtClean="0"/>
              <a:t> = A transition function</a:t>
            </a:r>
          </a:p>
          <a:p>
            <a:pPr eaLnBrk="1" hangingPunct="1">
              <a:buFont typeface="Arial" charset="0"/>
              <a:buNone/>
              <a:defRPr/>
            </a:pPr>
            <a:r>
              <a:rPr lang="en-US" sz="2800" spc="-150" dirty="0" smtClean="0"/>
              <a:t>         q0= A start state</a:t>
            </a:r>
          </a:p>
          <a:p>
            <a:pPr eaLnBrk="1" hangingPunct="1">
              <a:buFont typeface="Arial" charset="0"/>
              <a:buNone/>
              <a:defRPr/>
            </a:pPr>
            <a:r>
              <a:rPr lang="en-US" sz="2800" spc="-150" dirty="0" smtClean="0"/>
              <a:t>          Z  = A symbol on the stack indicates bottom of the stack</a:t>
            </a:r>
          </a:p>
          <a:p>
            <a:pPr eaLnBrk="1" hangingPunct="1">
              <a:buFont typeface="Arial" charset="0"/>
              <a:buNone/>
              <a:defRPr/>
            </a:pPr>
            <a:r>
              <a:rPr lang="en-US" sz="2800" spc="-150" dirty="0" smtClean="0"/>
              <a:t>          F= A finite set of final states</a:t>
            </a:r>
          </a:p>
          <a:p>
            <a:pPr eaLnBrk="1" hangingPunct="1">
              <a:buFont typeface="Arial" charset="0"/>
              <a:buNone/>
              <a:defRPr/>
            </a:pPr>
            <a:endParaRPr lang="en-US" sz="2400" spc="-15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ctrTitle"/>
          </p:nvPr>
        </p:nvSpPr>
        <p:spPr>
          <a:xfrm>
            <a:off x="685800" y="838200"/>
            <a:ext cx="7772400" cy="914400"/>
          </a:xfrm>
        </p:spPr>
        <p:txBody>
          <a:bodyPr/>
          <a:lstStyle/>
          <a:p>
            <a:r>
              <a:rPr lang="en-US" smtClean="0"/>
              <a:t>Turing Machine(TM)</a:t>
            </a:r>
          </a:p>
        </p:txBody>
      </p:sp>
      <p:sp>
        <p:nvSpPr>
          <p:cNvPr id="3" name="Subtitle 2"/>
          <p:cNvSpPr>
            <a:spLocks noGrp="1"/>
          </p:cNvSpPr>
          <p:nvPr>
            <p:ph type="subTitle" idx="1"/>
          </p:nvPr>
        </p:nvSpPr>
        <p:spPr>
          <a:xfrm>
            <a:off x="1371600" y="1828800"/>
            <a:ext cx="6400800" cy="4191000"/>
          </a:xfrm>
        </p:spPr>
        <p:txBody>
          <a:bodyPr>
            <a:normAutofit fontScale="77500" lnSpcReduction="20000"/>
          </a:bodyPr>
          <a:lstStyle/>
          <a:p>
            <a:pPr algn="l">
              <a:buFont typeface="Arial" pitchFamily="34" charset="0"/>
              <a:buChar char="•"/>
              <a:defRPr/>
            </a:pPr>
            <a:r>
              <a:rPr lang="en-US" dirty="0" smtClean="0"/>
              <a:t>Introduction</a:t>
            </a:r>
          </a:p>
          <a:p>
            <a:pPr algn="l">
              <a:buFont typeface="Arial" pitchFamily="34" charset="0"/>
              <a:buChar char="•"/>
              <a:defRPr/>
            </a:pPr>
            <a:r>
              <a:rPr lang="en-US" dirty="0" smtClean="0"/>
              <a:t>Schematic representation of  Turing Machine and its working</a:t>
            </a:r>
          </a:p>
          <a:p>
            <a:pPr algn="l">
              <a:buFont typeface="Arial" pitchFamily="34" charset="0"/>
              <a:buChar char="•"/>
              <a:defRPr/>
            </a:pPr>
            <a:r>
              <a:rPr lang="en-US" dirty="0" smtClean="0"/>
              <a:t>Formal definition of Turing Machine</a:t>
            </a:r>
          </a:p>
          <a:p>
            <a:pPr algn="l">
              <a:defRPr/>
            </a:pPr>
            <a:r>
              <a:rPr lang="en-US" dirty="0" smtClean="0"/>
              <a:t>        &gt; Transition function Move of a TM</a:t>
            </a:r>
          </a:p>
          <a:p>
            <a:pPr algn="l">
              <a:buFont typeface="Arial" pitchFamily="34" charset="0"/>
              <a:buChar char="•"/>
              <a:defRPr/>
            </a:pPr>
            <a:r>
              <a:rPr lang="en-US" dirty="0" smtClean="0"/>
              <a:t>Instantaneous Description of TM</a:t>
            </a:r>
          </a:p>
          <a:p>
            <a:pPr algn="l">
              <a:buFont typeface="Arial" pitchFamily="34" charset="0"/>
              <a:buChar char="•"/>
              <a:defRPr/>
            </a:pPr>
            <a:r>
              <a:rPr lang="en-US" dirty="0" smtClean="0"/>
              <a:t>Language acceptance of TM</a:t>
            </a:r>
          </a:p>
          <a:p>
            <a:pPr algn="l">
              <a:buFont typeface="Arial" pitchFamily="34" charset="0"/>
              <a:buChar char="•"/>
              <a:defRPr/>
            </a:pPr>
            <a:r>
              <a:rPr lang="en-US" dirty="0" smtClean="0"/>
              <a:t>Representation of TM</a:t>
            </a:r>
          </a:p>
          <a:p>
            <a:pPr algn="l">
              <a:buFont typeface="Arial" pitchFamily="34" charset="0"/>
              <a:buChar char="•"/>
              <a:defRPr/>
            </a:pPr>
            <a:r>
              <a:rPr lang="en-US" dirty="0" smtClean="0"/>
              <a:t>Examples on TM</a:t>
            </a:r>
          </a:p>
          <a:p>
            <a:pPr algn="l">
              <a:buFont typeface="Arial" pitchFamily="34" charset="0"/>
              <a:buChar char="•"/>
              <a:defRPr/>
            </a:pPr>
            <a:endParaRPr lang="en-US" dirty="0" smtClean="0"/>
          </a:p>
          <a:p>
            <a:pPr algn="l">
              <a:defRPr/>
            </a:pPr>
            <a:r>
              <a:rPr lang="en-US" dirty="0" smtClean="0"/>
              <a:t>       </a:t>
            </a:r>
          </a:p>
          <a:p>
            <a:pPr algn="l">
              <a:defRPr/>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685800" y="990600"/>
            <a:ext cx="7772400" cy="1143000"/>
          </a:xfrm>
        </p:spPr>
        <p:txBody>
          <a:bodyPr/>
          <a:lstStyle/>
          <a:p>
            <a:r>
              <a:rPr lang="en-US" smtClean="0"/>
              <a:t>Turing Machines</a:t>
            </a:r>
          </a:p>
        </p:txBody>
      </p:sp>
      <p:sp>
        <p:nvSpPr>
          <p:cNvPr id="2051" name="Rectangle 3"/>
          <p:cNvSpPr>
            <a:spLocks noGrp="1" noChangeArrowheads="1"/>
          </p:cNvSpPr>
          <p:nvPr>
            <p:ph type="subTitle" idx="1"/>
          </p:nvPr>
        </p:nvSpPr>
        <p:spPr>
          <a:xfrm>
            <a:off x="1371600" y="2590800"/>
            <a:ext cx="6400800" cy="1752600"/>
          </a:xfrm>
        </p:spPr>
        <p:txBody>
          <a:bodyPr/>
          <a:lstStyle/>
          <a:p>
            <a:pPr>
              <a:defRPr/>
            </a:pPr>
            <a:r>
              <a:rPr lang="en-US"/>
              <a:t>(At last!)</a:t>
            </a:r>
          </a:p>
        </p:txBody>
      </p:sp>
      <p:pic>
        <p:nvPicPr>
          <p:cNvPr id="43012" name="Picture 4" descr="Turing"/>
          <p:cNvPicPr>
            <a:picLocks noChangeAspect="1" noChangeArrowheads="1"/>
          </p:cNvPicPr>
          <p:nvPr/>
        </p:nvPicPr>
        <p:blipFill>
          <a:blip r:embed="rId3" cstate="print"/>
          <a:srcRect/>
          <a:stretch>
            <a:fillRect/>
          </a:stretch>
        </p:blipFill>
        <p:spPr bwMode="auto">
          <a:xfrm>
            <a:off x="6096000" y="2819400"/>
            <a:ext cx="2139950" cy="260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Introduction</a:t>
            </a:r>
          </a:p>
        </p:txBody>
      </p:sp>
      <p:sp>
        <p:nvSpPr>
          <p:cNvPr id="44035" name="Content Placeholder 4"/>
          <p:cNvSpPr>
            <a:spLocks noGrp="1"/>
          </p:cNvSpPr>
          <p:nvPr>
            <p:ph idx="1"/>
          </p:nvPr>
        </p:nvSpPr>
        <p:spPr/>
        <p:txBody>
          <a:bodyPr/>
          <a:lstStyle/>
          <a:p>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fontScale="92500" lnSpcReduction="10000"/>
          </a:bodyPr>
          <a:lstStyle/>
          <a:p>
            <a:pPr>
              <a:buFont typeface="Arial" charset="0"/>
              <a:buNone/>
              <a:defRPr/>
            </a:pPr>
            <a:endParaRPr lang="en-US" dirty="0" smtClean="0"/>
          </a:p>
          <a:p>
            <a:pPr>
              <a:buFont typeface="Arial" charset="0"/>
              <a:buNone/>
              <a:defRPr/>
            </a:pPr>
            <a:r>
              <a:rPr lang="en-US" dirty="0" smtClean="0"/>
              <a:t>      Turing Machine is modified version of PDA and it is more powerful than PDA. Instead of stack it uses the Tape to store the input symbols.</a:t>
            </a:r>
          </a:p>
          <a:p>
            <a:pPr>
              <a:buFont typeface="Arial" charset="0"/>
              <a:buNone/>
              <a:defRPr/>
            </a:pPr>
            <a:r>
              <a:rPr lang="en-US" dirty="0" smtClean="0"/>
              <a:t>     Turing Machine is going to accept all types of languages ( regular (Type-3), context free (type-2)and context sensitive languages(type-1)). Apart from these languages it can also accept Type-0 languages generated by unrestricted grammar. Hence it is called as generalized finite automata.</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 </a:t>
            </a:r>
          </a:p>
        </p:txBody>
      </p:sp>
      <p:sp>
        <p:nvSpPr>
          <p:cNvPr id="3" name="Content Placeholder 2"/>
          <p:cNvSpPr>
            <a:spLocks noGrp="1"/>
          </p:cNvSpPr>
          <p:nvPr>
            <p:ph idx="1"/>
          </p:nvPr>
        </p:nvSpPr>
        <p:spPr>
          <a:xfrm>
            <a:off x="457200" y="457200"/>
            <a:ext cx="8229600" cy="5715000"/>
          </a:xfrm>
        </p:spPr>
        <p:txBody>
          <a:bodyPr>
            <a:normAutofit fontScale="92500" lnSpcReduction="10000"/>
          </a:bodyPr>
          <a:lstStyle/>
          <a:p>
            <a:pPr>
              <a:buFont typeface="Arial" charset="0"/>
              <a:buNone/>
              <a:defRPr/>
            </a:pPr>
            <a:r>
              <a:rPr lang="en-US" dirty="0" smtClean="0"/>
              <a:t>Schematic representation of  Turing Machine and its working</a:t>
            </a:r>
          </a:p>
          <a:p>
            <a:pPr>
              <a:buFont typeface="Arial" charset="0"/>
              <a:buNone/>
              <a:defRPr/>
            </a:pPr>
            <a:endParaRPr lang="en-US" dirty="0" smtClean="0"/>
          </a:p>
          <a:p>
            <a:pPr>
              <a:buFont typeface="Arial" charset="0"/>
              <a:buNone/>
              <a:defRPr/>
            </a:pPr>
            <a:r>
              <a:rPr lang="en-US" dirty="0" smtClean="0"/>
              <a:t>       </a:t>
            </a:r>
          </a:p>
          <a:p>
            <a:pPr>
              <a:buFont typeface="Arial" charset="0"/>
              <a:buNone/>
              <a:defRPr/>
            </a:pPr>
            <a:endParaRPr lang="en-US" dirty="0" smtClean="0"/>
          </a:p>
          <a:p>
            <a:pPr>
              <a:buFont typeface="Arial" charset="0"/>
              <a:buNone/>
              <a:defRPr/>
            </a:pPr>
            <a:endParaRPr lang="en-US" dirty="0" smtClean="0"/>
          </a:p>
          <a:p>
            <a:pPr>
              <a:buFont typeface="Arial" charset="0"/>
              <a:buNone/>
              <a:defRPr/>
            </a:pPr>
            <a:endParaRPr lang="en-US" dirty="0" smtClean="0"/>
          </a:p>
          <a:p>
            <a:pPr>
              <a:buFont typeface="Arial" charset="0"/>
              <a:buNone/>
              <a:defRPr/>
            </a:pPr>
            <a:endParaRPr lang="en-US" dirty="0" smtClean="0"/>
          </a:p>
          <a:p>
            <a:pPr algn="just">
              <a:buFont typeface="Arial" charset="0"/>
              <a:buNone/>
              <a:defRPr/>
            </a:pPr>
            <a:r>
              <a:rPr lang="en-US" dirty="0" smtClean="0"/>
              <a:t> It is generalized finite automata and has three main components, namely Tape, Read-write head and control unit</a:t>
            </a:r>
          </a:p>
          <a:p>
            <a:pPr>
              <a:buFont typeface="Arial" charset="0"/>
              <a:buNone/>
              <a:defRPr/>
            </a:pPr>
            <a:endParaRPr lang="en-US" dirty="0"/>
          </a:p>
        </p:txBody>
      </p:sp>
      <p:pic>
        <p:nvPicPr>
          <p:cNvPr id="46084" name="Picture 2"/>
          <p:cNvPicPr>
            <a:picLocks noChangeAspect="1" noChangeArrowheads="1"/>
          </p:cNvPicPr>
          <p:nvPr/>
        </p:nvPicPr>
        <p:blipFill>
          <a:blip r:embed="rId2" cstate="print"/>
          <a:srcRect/>
          <a:stretch>
            <a:fillRect/>
          </a:stretch>
        </p:blipFill>
        <p:spPr bwMode="auto">
          <a:xfrm>
            <a:off x="1981200" y="1571625"/>
            <a:ext cx="4305300" cy="2314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endParaRPr lang="en-US" smtClean="0"/>
          </a:p>
        </p:txBody>
      </p:sp>
      <p:sp>
        <p:nvSpPr>
          <p:cNvPr id="47107" name="Content Placeholder 2"/>
          <p:cNvSpPr>
            <a:spLocks noGrp="1"/>
          </p:cNvSpPr>
          <p:nvPr>
            <p:ph idx="1"/>
          </p:nvPr>
        </p:nvSpPr>
        <p:spPr/>
        <p:txBody>
          <a:bodyPr/>
          <a:lstStyle/>
          <a:p>
            <a:pPr algn="just">
              <a:buFont typeface="Arial" charset="0"/>
              <a:buNone/>
            </a:pPr>
            <a:r>
              <a:rPr lang="en-US" smtClean="0"/>
              <a:t>1. Tape : It is a storage device of infinite length and is divided into n number cells. Each cell is capable of holding a single character. The string to be processed is stored and read from left to right. Before and after the strings the blank character are stored</a:t>
            </a:r>
          </a:p>
          <a:p>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lnSpcReduction="10000"/>
          </a:bodyPr>
          <a:lstStyle/>
          <a:p>
            <a:pPr>
              <a:buFont typeface="Arial" charset="0"/>
              <a:buNone/>
              <a:defRPr/>
            </a:pPr>
            <a:r>
              <a:rPr lang="en-US" dirty="0" smtClean="0"/>
              <a:t>2. Read-write Head</a:t>
            </a:r>
          </a:p>
          <a:p>
            <a:pPr>
              <a:buFont typeface="Arial" charset="0"/>
              <a:buNone/>
              <a:defRPr/>
            </a:pPr>
            <a:r>
              <a:rPr lang="en-US" dirty="0" smtClean="0"/>
              <a:t>      It is a reading / writing mechanism  that can read and write a symbol from where it is pointing. The reading/writing and movement of read-write head is controlled by control unit</a:t>
            </a:r>
          </a:p>
          <a:p>
            <a:pPr>
              <a:buFont typeface="Arial" charset="0"/>
              <a:buNone/>
              <a:defRPr/>
            </a:pPr>
            <a:r>
              <a:rPr lang="en-US" dirty="0" smtClean="0"/>
              <a:t>3. Control unit: This component drives the working  of Turing Machine. It controls reading/writing  operations and movement of read-write head.</a:t>
            </a:r>
          </a:p>
          <a:p>
            <a:pPr>
              <a:buFont typeface="Arial" charset="0"/>
              <a:buNone/>
              <a:defRPr/>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fontScale="77500" lnSpcReduction="20000"/>
          </a:bodyPr>
          <a:lstStyle/>
          <a:p>
            <a:pPr>
              <a:buFont typeface="Arial" charset="0"/>
              <a:buNone/>
              <a:defRPr/>
            </a:pPr>
            <a:r>
              <a:rPr lang="en-US" dirty="0" smtClean="0"/>
              <a:t>At any given instance of time TM is assumed to be in some state(Initially start state) and the read/write </a:t>
            </a:r>
            <a:r>
              <a:rPr lang="en-US" smtClean="0"/>
              <a:t>head is </a:t>
            </a:r>
            <a:r>
              <a:rPr lang="en-US" dirty="0" smtClean="0"/>
              <a:t>pointing to some symbol in the tape, the next state, read / write operations and movement of read/write head is decided by the transition function </a:t>
            </a:r>
            <a:r>
              <a:rPr lang="el-GR" dirty="0" smtClean="0"/>
              <a:t>δ</a:t>
            </a:r>
            <a:r>
              <a:rPr lang="en-US" dirty="0" smtClean="0"/>
              <a:t> and is as follows:</a:t>
            </a:r>
          </a:p>
          <a:p>
            <a:pPr>
              <a:buFont typeface="Arial" charset="0"/>
              <a:buNone/>
              <a:defRPr/>
            </a:pPr>
            <a:r>
              <a:rPr lang="en-US" dirty="0" smtClean="0"/>
              <a:t>                              </a:t>
            </a:r>
            <a:r>
              <a:rPr lang="en-US" sz="2600" dirty="0" smtClean="0"/>
              <a:t>Next        Symbol to be</a:t>
            </a:r>
          </a:p>
          <a:p>
            <a:pPr>
              <a:buFont typeface="Arial" charset="0"/>
              <a:buNone/>
              <a:defRPr/>
            </a:pPr>
            <a:r>
              <a:rPr lang="en-US" sz="2600" dirty="0" smtClean="0"/>
              <a:t>                                      state       replaced in tape</a:t>
            </a:r>
            <a:r>
              <a:rPr lang="en-US" dirty="0" smtClean="0"/>
              <a:t> </a:t>
            </a:r>
          </a:p>
          <a:p>
            <a:pPr>
              <a:buFont typeface="Arial" charset="0"/>
              <a:buNone/>
              <a:defRPr/>
            </a:pPr>
            <a:r>
              <a:rPr lang="en-US" dirty="0" smtClean="0"/>
              <a:t>                                ↓           ↓</a:t>
            </a:r>
          </a:p>
          <a:p>
            <a:pPr>
              <a:buFont typeface="Arial" charset="0"/>
              <a:buNone/>
              <a:defRPr/>
            </a:pPr>
            <a:r>
              <a:rPr lang="en-US" dirty="0" smtClean="0"/>
              <a:t>      </a:t>
            </a:r>
            <a:r>
              <a:rPr lang="el-GR" dirty="0" smtClean="0"/>
              <a:t>δ</a:t>
            </a:r>
            <a:r>
              <a:rPr lang="en-US" dirty="0" smtClean="0"/>
              <a:t>(q,           a) = (p,           b,             R/L)</a:t>
            </a:r>
          </a:p>
          <a:p>
            <a:pPr>
              <a:buFont typeface="Arial" charset="0"/>
              <a:buNone/>
              <a:defRPr/>
            </a:pPr>
            <a:r>
              <a:rPr lang="en-US" dirty="0" smtClean="0"/>
              <a:t>         ↑          ↑                                       ↑ </a:t>
            </a:r>
          </a:p>
          <a:p>
            <a:pPr>
              <a:buFont typeface="Arial" charset="0"/>
              <a:buNone/>
              <a:defRPr/>
            </a:pPr>
            <a:r>
              <a:rPr lang="en-US" dirty="0" smtClean="0"/>
              <a:t>    </a:t>
            </a:r>
            <a:r>
              <a:rPr lang="en-US" sz="2600" dirty="0" smtClean="0"/>
              <a:t> Current           I/P symbol                             Movement of head (R-right, L-left)</a:t>
            </a:r>
          </a:p>
          <a:p>
            <a:pPr>
              <a:buFont typeface="Arial" charset="0"/>
              <a:buNone/>
              <a:defRPr/>
            </a:pPr>
            <a:r>
              <a:rPr lang="en-US" sz="2600" dirty="0" smtClean="0"/>
              <a:t>         state           pointed by R/W head</a:t>
            </a:r>
            <a:endParaRPr lang="en-US" sz="26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fontScale="92500" lnSpcReduction="20000"/>
          </a:bodyPr>
          <a:lstStyle/>
          <a:p>
            <a:pPr>
              <a:buFont typeface="Arial" charset="0"/>
              <a:buNone/>
              <a:defRPr/>
            </a:pPr>
            <a:r>
              <a:rPr lang="en-US" dirty="0" smtClean="0"/>
              <a:t>Formal Definition: </a:t>
            </a:r>
          </a:p>
          <a:p>
            <a:pPr>
              <a:buFont typeface="Arial" charset="0"/>
              <a:buNone/>
              <a:defRPr/>
            </a:pPr>
            <a:r>
              <a:rPr lang="en-US" dirty="0" smtClean="0"/>
              <a:t>             The Turing M = (Q,∑,</a:t>
            </a:r>
            <a:r>
              <a:rPr lang="az-Cyrl-AZ" dirty="0" smtClean="0"/>
              <a:t>Г</a:t>
            </a:r>
            <a:r>
              <a:rPr lang="en-US" dirty="0" smtClean="0"/>
              <a:t>,</a:t>
            </a:r>
            <a:r>
              <a:rPr lang="el-GR" dirty="0" smtClean="0"/>
              <a:t>δ</a:t>
            </a:r>
            <a:r>
              <a:rPr lang="en-US" dirty="0" smtClean="0"/>
              <a:t>,q</a:t>
            </a:r>
            <a:r>
              <a:rPr lang="en-US" baseline="-25000" dirty="0" smtClean="0"/>
              <a:t>0</a:t>
            </a:r>
            <a:r>
              <a:rPr lang="en-US" dirty="0" smtClean="0"/>
              <a:t>,B,F) where</a:t>
            </a:r>
          </a:p>
          <a:p>
            <a:pPr>
              <a:buFont typeface="Arial" charset="0"/>
              <a:buNone/>
              <a:defRPr/>
            </a:pPr>
            <a:r>
              <a:rPr lang="en-US" dirty="0" smtClean="0"/>
              <a:t>     Q = Finite set of internal states    </a:t>
            </a:r>
          </a:p>
          <a:p>
            <a:pPr>
              <a:buFont typeface="Arial" charset="0"/>
              <a:buNone/>
              <a:defRPr/>
            </a:pPr>
            <a:r>
              <a:rPr lang="en-US" baseline="30000" dirty="0" smtClean="0"/>
              <a:t>        </a:t>
            </a:r>
            <a:r>
              <a:rPr lang="en-US" dirty="0" smtClean="0"/>
              <a:t>∑ = Finite set of input alphabets</a:t>
            </a:r>
          </a:p>
          <a:p>
            <a:pPr>
              <a:buFont typeface="Arial" charset="0"/>
              <a:buNone/>
              <a:defRPr/>
            </a:pPr>
            <a:r>
              <a:rPr lang="en-US" dirty="0" smtClean="0"/>
              <a:t>      </a:t>
            </a:r>
            <a:r>
              <a:rPr lang="az-Cyrl-AZ" dirty="0" smtClean="0"/>
              <a:t>Г</a:t>
            </a:r>
            <a:r>
              <a:rPr lang="en-US" dirty="0" smtClean="0"/>
              <a:t> = Finite set of Tape alphabets</a:t>
            </a:r>
          </a:p>
          <a:p>
            <a:pPr>
              <a:buFont typeface="Arial" charset="0"/>
              <a:buNone/>
              <a:defRPr/>
            </a:pPr>
            <a:r>
              <a:rPr lang="en-US" dirty="0" smtClean="0"/>
              <a:t>     </a:t>
            </a:r>
            <a:r>
              <a:rPr lang="el-GR" dirty="0" smtClean="0"/>
              <a:t>δ</a:t>
            </a:r>
            <a:r>
              <a:rPr lang="en-US" dirty="0" smtClean="0"/>
              <a:t>  = Transition Function (</a:t>
            </a:r>
            <a:r>
              <a:rPr lang="el-GR" dirty="0" smtClean="0"/>
              <a:t>δ</a:t>
            </a:r>
            <a:r>
              <a:rPr lang="en-US" dirty="0" smtClean="0"/>
              <a:t> :(Q,</a:t>
            </a:r>
            <a:r>
              <a:rPr lang="az-Cyrl-AZ" dirty="0" smtClean="0"/>
              <a:t>Г</a:t>
            </a:r>
            <a:r>
              <a:rPr lang="en-US" dirty="0" smtClean="0"/>
              <a:t>)→Q x </a:t>
            </a:r>
            <a:r>
              <a:rPr lang="az-Cyrl-AZ" dirty="0" smtClean="0"/>
              <a:t>Г</a:t>
            </a:r>
            <a:r>
              <a:rPr lang="en-US" dirty="0" smtClean="0"/>
              <a:t> x (R,L)</a:t>
            </a:r>
          </a:p>
          <a:p>
            <a:pPr>
              <a:buFont typeface="Arial" charset="0"/>
              <a:buNone/>
              <a:defRPr/>
            </a:pPr>
            <a:r>
              <a:rPr lang="en-US" dirty="0" smtClean="0"/>
              <a:t>     q</a:t>
            </a:r>
            <a:r>
              <a:rPr lang="en-US" baseline="-25000" dirty="0" smtClean="0"/>
              <a:t>0</a:t>
            </a:r>
            <a:r>
              <a:rPr lang="en-US" dirty="0" smtClean="0"/>
              <a:t> = Start state belongs to Q</a:t>
            </a:r>
          </a:p>
          <a:p>
            <a:pPr>
              <a:buFont typeface="Arial" charset="0"/>
              <a:buNone/>
              <a:defRPr/>
            </a:pPr>
            <a:r>
              <a:rPr lang="en-US" dirty="0" smtClean="0"/>
              <a:t>     B  = A special symbol indicating Blank Character</a:t>
            </a:r>
          </a:p>
          <a:p>
            <a:pPr>
              <a:buFont typeface="Arial" charset="0"/>
              <a:buNone/>
              <a:defRPr/>
            </a:pPr>
            <a:r>
              <a:rPr lang="en-US" dirty="0" smtClean="0"/>
              <a:t>      F =Set of final states and is subset of Q</a:t>
            </a:r>
          </a:p>
          <a:p>
            <a:pPr>
              <a:buFont typeface="Arial" charset="0"/>
              <a:buNone/>
              <a:defRPr/>
            </a:pPr>
            <a:endParaRPr lang="en-US" baseline="30000" dirty="0" smtClean="0"/>
          </a:p>
          <a:p>
            <a:pPr>
              <a:buFont typeface="Arial" charset="0"/>
              <a:buNone/>
              <a:defRPr/>
            </a:pPr>
            <a:endParaRPr lang="en-US" baseline="-25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endParaRPr lang="en-US" smtClean="0"/>
          </a:p>
        </p:txBody>
      </p:sp>
      <p:sp>
        <p:nvSpPr>
          <p:cNvPr id="51203" name="Content Placeholder 2"/>
          <p:cNvSpPr>
            <a:spLocks noGrp="1"/>
          </p:cNvSpPr>
          <p:nvPr>
            <p:ph idx="1"/>
          </p:nvPr>
        </p:nvSpPr>
        <p:spPr/>
        <p:txBody>
          <a:bodyPr/>
          <a:lstStyle/>
          <a:p>
            <a:pPr>
              <a:buFont typeface="Arial" charset="0"/>
              <a:buNone/>
            </a:pPr>
            <a:r>
              <a:rPr lang="en-US" smtClean="0"/>
              <a:t>Instantaneous Description (ID) of TM :</a:t>
            </a:r>
          </a:p>
          <a:p>
            <a:pPr>
              <a:buFont typeface="Arial" charset="0"/>
              <a:buNone/>
            </a:pPr>
            <a:r>
              <a:rPr lang="en-US" smtClean="0"/>
              <a:t>        While processing the string W the current and successive configuration of the TM is described by the term Instantaneous Description (ID). Here it is defined on the whole string and (not on the string that is to processed) the current state of the Machine and formally it is defined as follows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7"/>
          <p:cNvPicPr>
            <a:picLocks noChangeAspect="1" noChangeArrowheads="1"/>
          </p:cNvPicPr>
          <p:nvPr/>
        </p:nvPicPr>
        <p:blipFill>
          <a:blip r:embed="rId2" cstate="print"/>
          <a:srcRect/>
          <a:stretch>
            <a:fillRect/>
          </a:stretch>
        </p:blipFill>
        <p:spPr bwMode="auto">
          <a:xfrm>
            <a:off x="1905000" y="838200"/>
            <a:ext cx="4724400" cy="4705350"/>
          </a:xfrm>
          <a:prstGeom prst="rect">
            <a:avLst/>
          </a:prstGeom>
          <a:noFill/>
          <a:ln w="9525">
            <a:noFill/>
            <a:miter lim="800000"/>
            <a:headEnd/>
            <a:tailEnd/>
          </a:ln>
        </p:spPr>
      </p:pic>
      <p:pic>
        <p:nvPicPr>
          <p:cNvPr id="6147" name="Picture 27"/>
          <p:cNvPicPr>
            <a:picLocks noChangeAspect="1" noChangeArrowheads="1"/>
          </p:cNvPicPr>
          <p:nvPr/>
        </p:nvPicPr>
        <p:blipFill>
          <a:blip r:embed="rId2" cstate="print"/>
          <a:srcRect/>
          <a:stretch>
            <a:fillRect/>
          </a:stretch>
        </p:blipFill>
        <p:spPr bwMode="auto">
          <a:xfrm>
            <a:off x="2057400" y="990600"/>
            <a:ext cx="4724400" cy="4705350"/>
          </a:xfrm>
          <a:prstGeom prst="rect">
            <a:avLst/>
          </a:prstGeom>
          <a:noFill/>
          <a:ln w="9525">
            <a:noFill/>
            <a:miter lim="800000"/>
            <a:headEnd/>
            <a:tailEnd/>
          </a:ln>
        </p:spPr>
      </p:pic>
      <p:pic>
        <p:nvPicPr>
          <p:cNvPr id="6148" name="Picture 27"/>
          <p:cNvPicPr>
            <a:picLocks noChangeAspect="1" noChangeArrowheads="1"/>
          </p:cNvPicPr>
          <p:nvPr/>
        </p:nvPicPr>
        <p:blipFill>
          <a:blip r:embed="rId2" cstate="print"/>
          <a:srcRect/>
          <a:stretch>
            <a:fillRect/>
          </a:stretch>
        </p:blipFill>
        <p:spPr bwMode="auto">
          <a:xfrm>
            <a:off x="2209800" y="1143000"/>
            <a:ext cx="4724400" cy="470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fontScale="92500" lnSpcReduction="10000"/>
          </a:bodyPr>
          <a:lstStyle/>
          <a:p>
            <a:pPr>
              <a:buFont typeface="Arial" charset="0"/>
              <a:buNone/>
              <a:defRPr/>
            </a:pPr>
            <a:r>
              <a:rPr lang="en-US" dirty="0" smtClean="0"/>
              <a:t>     An ID of Turing machine is a string in </a:t>
            </a:r>
            <a:r>
              <a:rPr lang="el-GR" dirty="0" smtClean="0"/>
              <a:t>α</a:t>
            </a:r>
            <a:r>
              <a:rPr lang="en-US" dirty="0" smtClean="0"/>
              <a:t>q</a:t>
            </a:r>
            <a:r>
              <a:rPr lang="el-GR" dirty="0" smtClean="0"/>
              <a:t>β</a:t>
            </a:r>
            <a:r>
              <a:rPr lang="en-US" dirty="0" smtClean="0"/>
              <a:t>, where q is the current state,</a:t>
            </a:r>
            <a:r>
              <a:rPr lang="el-GR" dirty="0" smtClean="0"/>
              <a:t> αβ</a:t>
            </a:r>
            <a:r>
              <a:rPr lang="en-US" dirty="0" smtClean="0"/>
              <a:t> is string made from Tape symbols. The read/write head is pointing to the first character of the string </a:t>
            </a:r>
            <a:r>
              <a:rPr lang="el-GR" dirty="0" smtClean="0"/>
              <a:t>β</a:t>
            </a:r>
            <a:endParaRPr lang="en-US" dirty="0" smtClean="0"/>
          </a:p>
          <a:p>
            <a:pPr>
              <a:buFont typeface="Arial" charset="0"/>
              <a:buNone/>
              <a:defRPr/>
            </a:pPr>
            <a:r>
              <a:rPr lang="en-US" dirty="0"/>
              <a:t> </a:t>
            </a:r>
            <a:r>
              <a:rPr lang="en-US" dirty="0" smtClean="0"/>
              <a:t>     The initial ID is denoted by  q</a:t>
            </a:r>
            <a:r>
              <a:rPr lang="en-US" baseline="-25000" dirty="0" smtClean="0"/>
              <a:t>0</a:t>
            </a:r>
            <a:r>
              <a:rPr lang="el-GR" dirty="0" smtClean="0"/>
              <a:t>αβ</a:t>
            </a:r>
            <a:r>
              <a:rPr lang="en-US" dirty="0" smtClean="0"/>
              <a:t> where q0 is the start state and the read/write is pointing to the first character of </a:t>
            </a:r>
            <a:r>
              <a:rPr lang="el-GR" dirty="0" smtClean="0"/>
              <a:t>α</a:t>
            </a:r>
            <a:r>
              <a:rPr lang="en-US" dirty="0" smtClean="0"/>
              <a:t> from left</a:t>
            </a:r>
          </a:p>
          <a:p>
            <a:pPr>
              <a:buFont typeface="Arial" charset="0"/>
              <a:buNone/>
              <a:defRPr/>
            </a:pPr>
            <a:r>
              <a:rPr lang="en-US" dirty="0" smtClean="0"/>
              <a:t>    The final ID is denoted as </a:t>
            </a:r>
            <a:r>
              <a:rPr lang="el-GR" dirty="0" smtClean="0"/>
              <a:t>αβ</a:t>
            </a:r>
            <a:r>
              <a:rPr lang="en-US" dirty="0" err="1" smtClean="0"/>
              <a:t>qB</a:t>
            </a:r>
            <a:r>
              <a:rPr lang="en-US" dirty="0" smtClean="0"/>
              <a:t> where q</a:t>
            </a:r>
            <a:r>
              <a:rPr lang="az-Cyrl-AZ" dirty="0" smtClean="0"/>
              <a:t>Є</a:t>
            </a:r>
            <a:r>
              <a:rPr lang="en-US" dirty="0" smtClean="0"/>
              <a:t>F is the final state and the read/write head is pointing to the blank character denoted by B</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endParaRPr lang="en-US" smtClean="0"/>
          </a:p>
        </p:txBody>
      </p:sp>
      <p:sp>
        <p:nvSpPr>
          <p:cNvPr id="53251" name="Content Placeholder 2"/>
          <p:cNvSpPr>
            <a:spLocks noGrp="1"/>
          </p:cNvSpPr>
          <p:nvPr>
            <p:ph idx="1"/>
          </p:nvPr>
        </p:nvSpPr>
        <p:spPr/>
        <p:txBody>
          <a:bodyPr/>
          <a:lstStyle/>
          <a:p>
            <a:pPr>
              <a:buFont typeface="Arial" charset="0"/>
              <a:buNone/>
            </a:pPr>
            <a:r>
              <a:rPr lang="en-US" smtClean="0"/>
              <a:t>Example : If the Initial ID of TM is Say</a:t>
            </a:r>
          </a:p>
          <a:p>
            <a:pPr>
              <a:buFont typeface="Arial" charset="0"/>
              <a:buNone/>
            </a:pPr>
            <a:r>
              <a:rPr lang="en-US" smtClean="0"/>
              <a:t>  ……BBBBa</a:t>
            </a:r>
            <a:r>
              <a:rPr lang="en-US" baseline="-25000" smtClean="0"/>
              <a:t>1</a:t>
            </a:r>
            <a:r>
              <a:rPr lang="en-US" smtClean="0"/>
              <a:t>a</a:t>
            </a:r>
            <a:r>
              <a:rPr lang="en-US" baseline="-25000" smtClean="0"/>
              <a:t>2</a:t>
            </a:r>
            <a:r>
              <a:rPr lang="en-US" smtClean="0"/>
              <a:t>a</a:t>
            </a:r>
            <a:r>
              <a:rPr lang="en-US" baseline="-25000" smtClean="0"/>
              <a:t>3</a:t>
            </a:r>
            <a:r>
              <a:rPr lang="en-US" smtClean="0"/>
              <a:t>a</a:t>
            </a:r>
            <a:r>
              <a:rPr lang="en-US" baseline="-25000" smtClean="0"/>
              <a:t>4</a:t>
            </a:r>
            <a:r>
              <a:rPr lang="en-US" smtClean="0"/>
              <a:t>qa</a:t>
            </a:r>
            <a:r>
              <a:rPr lang="en-US" baseline="-25000" smtClean="0"/>
              <a:t>5</a:t>
            </a:r>
            <a:r>
              <a:rPr lang="en-US" smtClean="0"/>
              <a:t>a</a:t>
            </a:r>
            <a:r>
              <a:rPr lang="en-US" baseline="-25000" smtClean="0"/>
              <a:t>6</a:t>
            </a:r>
            <a:r>
              <a:rPr lang="en-US" smtClean="0"/>
              <a:t>a</a:t>
            </a:r>
            <a:r>
              <a:rPr lang="en-US" baseline="-25000" smtClean="0"/>
              <a:t>7</a:t>
            </a:r>
            <a:r>
              <a:rPr lang="en-US" smtClean="0"/>
              <a:t>a</a:t>
            </a:r>
            <a:r>
              <a:rPr lang="en-US" baseline="-25000" smtClean="0"/>
              <a:t>8</a:t>
            </a:r>
            <a:r>
              <a:rPr lang="en-US" smtClean="0"/>
              <a:t>a</a:t>
            </a:r>
            <a:r>
              <a:rPr lang="en-US" baseline="-25000" smtClean="0"/>
              <a:t>9</a:t>
            </a:r>
            <a:r>
              <a:rPr lang="en-US" smtClean="0"/>
              <a:t>BBBB….</a:t>
            </a:r>
          </a:p>
          <a:p>
            <a:pPr>
              <a:buFont typeface="Arial" charset="0"/>
              <a:buNone/>
            </a:pPr>
            <a:r>
              <a:rPr lang="en-US" smtClean="0"/>
              <a:t>                   </a:t>
            </a:r>
            <a:r>
              <a:rPr lang="en-US" smtClean="0">
                <a:sym typeface="Wingdings" pitchFamily="2" charset="2"/>
              </a:rPr>
              <a:t></a:t>
            </a:r>
            <a:r>
              <a:rPr lang="en-US" smtClean="0"/>
              <a:t> </a:t>
            </a:r>
            <a:r>
              <a:rPr lang="el-GR" smtClean="0"/>
              <a:t>α</a:t>
            </a:r>
            <a:r>
              <a:rPr lang="en-US" smtClean="0"/>
              <a:t> </a:t>
            </a:r>
            <a:r>
              <a:rPr lang="en-US" smtClean="0">
                <a:sym typeface="Wingdings" pitchFamily="2" charset="2"/>
              </a:rPr>
              <a:t></a:t>
            </a:r>
            <a:r>
              <a:rPr lang="en-US" smtClean="0"/>
              <a:t>  ↑</a:t>
            </a:r>
            <a:r>
              <a:rPr lang="en-US" smtClean="0">
                <a:sym typeface="Wingdings" pitchFamily="2" charset="2"/>
              </a:rPr>
              <a:t></a:t>
            </a:r>
            <a:r>
              <a:rPr lang="en-US" smtClean="0"/>
              <a:t> </a:t>
            </a:r>
            <a:r>
              <a:rPr lang="el-GR" smtClean="0"/>
              <a:t>β</a:t>
            </a:r>
            <a:r>
              <a:rPr lang="en-US" smtClean="0"/>
              <a:t> </a:t>
            </a:r>
            <a:r>
              <a:rPr lang="en-US" smtClean="0">
                <a:sym typeface="Wingdings" pitchFamily="2" charset="2"/>
              </a:rPr>
              <a:t></a:t>
            </a:r>
            <a:r>
              <a:rPr lang="en-US" smtClean="0"/>
              <a:t> </a:t>
            </a:r>
          </a:p>
          <a:p>
            <a:pPr>
              <a:buFont typeface="Arial" charset="0"/>
              <a:buNone/>
            </a:pPr>
            <a:r>
              <a:rPr lang="en-US" smtClean="0"/>
              <a:t>  If the Transition function </a:t>
            </a:r>
            <a:r>
              <a:rPr lang="el-GR" smtClean="0"/>
              <a:t>δ</a:t>
            </a:r>
            <a:r>
              <a:rPr lang="en-US" smtClean="0"/>
              <a:t>(q,a</a:t>
            </a:r>
            <a:r>
              <a:rPr lang="en-US" baseline="-25000" smtClean="0"/>
              <a:t>5</a:t>
            </a:r>
            <a:r>
              <a:rPr lang="en-US" smtClean="0"/>
              <a:t>)=(p,b</a:t>
            </a:r>
            <a:r>
              <a:rPr lang="en-US" baseline="-25000" smtClean="0"/>
              <a:t>5</a:t>
            </a:r>
            <a:r>
              <a:rPr lang="en-US" smtClean="0"/>
              <a:t>,R) then Next ID is defined as follows</a:t>
            </a:r>
          </a:p>
          <a:p>
            <a:pPr>
              <a:buFont typeface="Arial" charset="0"/>
              <a:buNone/>
            </a:pPr>
            <a:r>
              <a:rPr lang="en-US" smtClean="0"/>
              <a:t>a</a:t>
            </a:r>
            <a:r>
              <a:rPr lang="en-US" baseline="-25000" smtClean="0"/>
              <a:t>1</a:t>
            </a:r>
            <a:r>
              <a:rPr lang="en-US" smtClean="0"/>
              <a:t>a</a:t>
            </a:r>
            <a:r>
              <a:rPr lang="en-US" baseline="-25000" smtClean="0"/>
              <a:t>2</a:t>
            </a:r>
            <a:r>
              <a:rPr lang="en-US" smtClean="0"/>
              <a:t>a</a:t>
            </a:r>
            <a:r>
              <a:rPr lang="en-US" baseline="-25000" smtClean="0"/>
              <a:t>3</a:t>
            </a:r>
            <a:r>
              <a:rPr lang="en-US" smtClean="0"/>
              <a:t>a</a:t>
            </a:r>
            <a:r>
              <a:rPr lang="en-US" baseline="-25000" smtClean="0"/>
              <a:t>4</a:t>
            </a:r>
            <a:r>
              <a:rPr lang="en-US" smtClean="0"/>
              <a:t>qa</a:t>
            </a:r>
            <a:r>
              <a:rPr lang="en-US" baseline="-25000" smtClean="0"/>
              <a:t>5</a:t>
            </a:r>
            <a:r>
              <a:rPr lang="en-US" smtClean="0"/>
              <a:t>a</a:t>
            </a:r>
            <a:r>
              <a:rPr lang="en-US" baseline="-25000" smtClean="0"/>
              <a:t>6</a:t>
            </a:r>
            <a:r>
              <a:rPr lang="en-US" smtClean="0"/>
              <a:t>a</a:t>
            </a:r>
            <a:r>
              <a:rPr lang="en-US" baseline="-25000" smtClean="0"/>
              <a:t>7</a:t>
            </a:r>
            <a:r>
              <a:rPr lang="en-US" smtClean="0"/>
              <a:t>a</a:t>
            </a:r>
            <a:r>
              <a:rPr lang="en-US" baseline="-25000" smtClean="0"/>
              <a:t>8</a:t>
            </a:r>
            <a:r>
              <a:rPr lang="en-US" smtClean="0"/>
              <a:t>a</a:t>
            </a:r>
            <a:r>
              <a:rPr lang="en-US" baseline="-25000" smtClean="0"/>
              <a:t>9</a:t>
            </a:r>
            <a:r>
              <a:rPr lang="en-US" smtClean="0"/>
              <a:t>  |- a</a:t>
            </a:r>
            <a:r>
              <a:rPr lang="en-US" baseline="-25000" smtClean="0"/>
              <a:t>1</a:t>
            </a:r>
            <a:r>
              <a:rPr lang="en-US" smtClean="0"/>
              <a:t>a</a:t>
            </a:r>
            <a:r>
              <a:rPr lang="en-US" baseline="-25000" smtClean="0"/>
              <a:t>2</a:t>
            </a:r>
            <a:r>
              <a:rPr lang="en-US" smtClean="0"/>
              <a:t>a</a:t>
            </a:r>
            <a:r>
              <a:rPr lang="en-US" baseline="-25000" smtClean="0"/>
              <a:t>3</a:t>
            </a:r>
            <a:r>
              <a:rPr lang="en-US" smtClean="0"/>
              <a:t>a</a:t>
            </a:r>
            <a:r>
              <a:rPr lang="en-US" baseline="-25000" smtClean="0"/>
              <a:t>4</a:t>
            </a:r>
            <a:r>
              <a:rPr lang="en-US" smtClean="0"/>
              <a:t>b</a:t>
            </a:r>
            <a:r>
              <a:rPr lang="en-US" baseline="-25000" smtClean="0"/>
              <a:t>5</a:t>
            </a:r>
            <a:r>
              <a:rPr lang="en-US" smtClean="0"/>
              <a:t>pa</a:t>
            </a:r>
            <a:r>
              <a:rPr lang="en-US" baseline="-25000" smtClean="0"/>
              <a:t>6</a:t>
            </a:r>
            <a:r>
              <a:rPr lang="en-US" smtClean="0"/>
              <a:t>a</a:t>
            </a:r>
            <a:r>
              <a:rPr lang="en-US" baseline="-25000" smtClean="0"/>
              <a:t>7</a:t>
            </a:r>
            <a:r>
              <a:rPr lang="en-US" smtClean="0"/>
              <a:t>a</a:t>
            </a:r>
            <a:r>
              <a:rPr lang="en-US" baseline="-25000" smtClean="0"/>
              <a:t>8</a:t>
            </a:r>
            <a:r>
              <a:rPr lang="en-US" smtClean="0"/>
              <a:t>a</a:t>
            </a:r>
            <a:r>
              <a:rPr lang="en-US" baseline="-25000" smtClean="0"/>
              <a:t>9</a:t>
            </a:r>
            <a:endParaRPr lang="en-US" smtClean="0"/>
          </a:p>
          <a:p>
            <a:pPr>
              <a:buFont typeface="Arial" charset="0"/>
              <a:buNone/>
            </a:pPr>
            <a:endParaRPr lang="en-US" smtClean="0"/>
          </a:p>
          <a:p>
            <a:pPr>
              <a:buFont typeface="Arial" charset="0"/>
              <a:buNone/>
            </a:pPr>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endParaRPr lang="en-US" smtClean="0"/>
          </a:p>
        </p:txBody>
      </p:sp>
      <p:sp>
        <p:nvSpPr>
          <p:cNvPr id="54275" name="Content Placeholder 2"/>
          <p:cNvSpPr>
            <a:spLocks noGrp="1"/>
          </p:cNvSpPr>
          <p:nvPr>
            <p:ph idx="1"/>
          </p:nvPr>
        </p:nvSpPr>
        <p:spPr/>
        <p:txBody>
          <a:bodyPr/>
          <a:lstStyle/>
          <a:p>
            <a:pPr>
              <a:buFont typeface="Arial" charset="0"/>
              <a:buNone/>
            </a:pPr>
            <a:r>
              <a:rPr lang="en-US" smtClean="0"/>
              <a:t>If the Transition function </a:t>
            </a:r>
            <a:r>
              <a:rPr lang="el-GR" smtClean="0"/>
              <a:t>δ</a:t>
            </a:r>
            <a:r>
              <a:rPr lang="en-US" smtClean="0"/>
              <a:t>(q,a</a:t>
            </a:r>
            <a:r>
              <a:rPr lang="en-US" baseline="-25000" smtClean="0"/>
              <a:t>5</a:t>
            </a:r>
            <a:r>
              <a:rPr lang="en-US" smtClean="0"/>
              <a:t>)=(p,c</a:t>
            </a:r>
            <a:r>
              <a:rPr lang="en-US" baseline="-25000" smtClean="0"/>
              <a:t>5</a:t>
            </a:r>
            <a:r>
              <a:rPr lang="en-US" smtClean="0"/>
              <a:t>,L) then Next ID is defined as follows</a:t>
            </a:r>
          </a:p>
          <a:p>
            <a:pPr>
              <a:buFont typeface="Arial" charset="0"/>
              <a:buNone/>
            </a:pPr>
            <a:r>
              <a:rPr lang="en-US" smtClean="0"/>
              <a:t>a</a:t>
            </a:r>
            <a:r>
              <a:rPr lang="en-US" baseline="-25000" smtClean="0"/>
              <a:t>1</a:t>
            </a:r>
            <a:r>
              <a:rPr lang="en-US" smtClean="0"/>
              <a:t>a</a:t>
            </a:r>
            <a:r>
              <a:rPr lang="en-US" baseline="-25000" smtClean="0"/>
              <a:t>2</a:t>
            </a:r>
            <a:r>
              <a:rPr lang="en-US" smtClean="0"/>
              <a:t>a</a:t>
            </a:r>
            <a:r>
              <a:rPr lang="en-US" baseline="-25000" smtClean="0"/>
              <a:t>3</a:t>
            </a:r>
            <a:r>
              <a:rPr lang="en-US" smtClean="0"/>
              <a:t>a</a:t>
            </a:r>
            <a:r>
              <a:rPr lang="en-US" baseline="-25000" smtClean="0"/>
              <a:t>4</a:t>
            </a:r>
            <a:r>
              <a:rPr lang="en-US" smtClean="0"/>
              <a:t>qa</a:t>
            </a:r>
            <a:r>
              <a:rPr lang="en-US" baseline="-25000" smtClean="0"/>
              <a:t>5</a:t>
            </a:r>
            <a:r>
              <a:rPr lang="en-US" smtClean="0"/>
              <a:t>a</a:t>
            </a:r>
            <a:r>
              <a:rPr lang="en-US" baseline="-25000" smtClean="0"/>
              <a:t>6</a:t>
            </a:r>
            <a:r>
              <a:rPr lang="en-US" smtClean="0"/>
              <a:t>a</a:t>
            </a:r>
            <a:r>
              <a:rPr lang="en-US" baseline="-25000" smtClean="0"/>
              <a:t>7</a:t>
            </a:r>
            <a:r>
              <a:rPr lang="en-US" smtClean="0"/>
              <a:t>a</a:t>
            </a:r>
            <a:r>
              <a:rPr lang="en-US" baseline="-25000" smtClean="0"/>
              <a:t>8</a:t>
            </a:r>
            <a:r>
              <a:rPr lang="en-US" smtClean="0"/>
              <a:t>a</a:t>
            </a:r>
            <a:r>
              <a:rPr lang="en-US" baseline="-25000" smtClean="0"/>
              <a:t>9</a:t>
            </a:r>
            <a:r>
              <a:rPr lang="en-US" smtClean="0"/>
              <a:t>  |- a</a:t>
            </a:r>
            <a:r>
              <a:rPr lang="en-US" baseline="-25000" smtClean="0"/>
              <a:t>1</a:t>
            </a:r>
            <a:r>
              <a:rPr lang="en-US" smtClean="0"/>
              <a:t>a</a:t>
            </a:r>
            <a:r>
              <a:rPr lang="en-US" baseline="-25000" smtClean="0"/>
              <a:t>2</a:t>
            </a:r>
            <a:r>
              <a:rPr lang="en-US" smtClean="0"/>
              <a:t>a</a:t>
            </a:r>
            <a:r>
              <a:rPr lang="en-US" baseline="-25000" smtClean="0"/>
              <a:t>3</a:t>
            </a:r>
            <a:r>
              <a:rPr lang="en-US" smtClean="0"/>
              <a:t>pa</a:t>
            </a:r>
            <a:r>
              <a:rPr lang="en-US" baseline="-25000" smtClean="0"/>
              <a:t>4  </a:t>
            </a:r>
            <a:r>
              <a:rPr lang="en-US" smtClean="0"/>
              <a:t>c</a:t>
            </a:r>
            <a:r>
              <a:rPr lang="en-US" baseline="-25000" smtClean="0"/>
              <a:t> 5</a:t>
            </a:r>
            <a:r>
              <a:rPr lang="en-US" smtClean="0"/>
              <a:t>a</a:t>
            </a:r>
            <a:r>
              <a:rPr lang="en-US" baseline="-25000" smtClean="0"/>
              <a:t>6</a:t>
            </a:r>
            <a:r>
              <a:rPr lang="en-US" smtClean="0"/>
              <a:t>a</a:t>
            </a:r>
            <a:r>
              <a:rPr lang="en-US" baseline="-25000" smtClean="0"/>
              <a:t>7</a:t>
            </a:r>
            <a:r>
              <a:rPr lang="en-US" smtClean="0"/>
              <a:t>a</a:t>
            </a:r>
            <a:r>
              <a:rPr lang="en-US" baseline="-25000" smtClean="0"/>
              <a:t>8</a:t>
            </a:r>
            <a:r>
              <a:rPr lang="en-US" smtClean="0"/>
              <a:t>a</a:t>
            </a:r>
            <a:r>
              <a:rPr lang="en-US" baseline="-25000" smtClean="0"/>
              <a:t>9</a:t>
            </a:r>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fontScale="92500" lnSpcReduction="10000"/>
          </a:bodyPr>
          <a:lstStyle/>
          <a:p>
            <a:pPr>
              <a:buFont typeface="Arial" charset="0"/>
              <a:buNone/>
              <a:defRPr/>
            </a:pPr>
            <a:r>
              <a:rPr lang="en-US" dirty="0" smtClean="0"/>
              <a:t>Language acceptance of TM:</a:t>
            </a:r>
          </a:p>
          <a:p>
            <a:pPr>
              <a:buFont typeface="Arial" charset="0"/>
              <a:buNone/>
              <a:defRPr/>
            </a:pPr>
            <a:r>
              <a:rPr lang="en-US" dirty="0" smtClean="0"/>
              <a:t>       After  processing  the entire string the machine has to stay in final state and read/write head should point to blank Character. Formally it is defined as follows</a:t>
            </a:r>
          </a:p>
          <a:p>
            <a:pPr>
              <a:buFont typeface="Arial" charset="0"/>
              <a:buNone/>
              <a:defRPr/>
            </a:pPr>
            <a:r>
              <a:rPr lang="en-US" dirty="0" smtClean="0"/>
              <a:t>         Let M = (Q,∑,</a:t>
            </a:r>
            <a:r>
              <a:rPr lang="az-Cyrl-AZ" dirty="0" smtClean="0"/>
              <a:t>Г</a:t>
            </a:r>
            <a:r>
              <a:rPr lang="en-US" dirty="0" smtClean="0"/>
              <a:t>,</a:t>
            </a:r>
            <a:r>
              <a:rPr lang="el-GR" dirty="0" smtClean="0"/>
              <a:t>δ</a:t>
            </a:r>
            <a:r>
              <a:rPr lang="en-US" dirty="0" smtClean="0"/>
              <a:t>,q</a:t>
            </a:r>
            <a:r>
              <a:rPr lang="en-US" baseline="-25000" dirty="0" smtClean="0"/>
              <a:t>0</a:t>
            </a:r>
            <a:r>
              <a:rPr lang="en-US" dirty="0" smtClean="0"/>
              <a:t>,B,F) be the Turing Machine. The language accepted by M is defined as </a:t>
            </a:r>
          </a:p>
          <a:p>
            <a:pPr>
              <a:buFont typeface="Arial" charset="0"/>
              <a:buNone/>
              <a:defRPr/>
            </a:pPr>
            <a:r>
              <a:rPr lang="en-US" dirty="0" smtClean="0"/>
              <a:t>       L(M) = {W |q0 w |- </a:t>
            </a:r>
            <a:r>
              <a:rPr lang="el-GR" dirty="0" smtClean="0"/>
              <a:t>α</a:t>
            </a:r>
            <a:r>
              <a:rPr lang="en-US" dirty="0" smtClean="0"/>
              <a:t>1p</a:t>
            </a:r>
            <a:r>
              <a:rPr lang="el-GR" dirty="0" smtClean="0"/>
              <a:t>α</a:t>
            </a:r>
            <a:r>
              <a:rPr lang="en-US" dirty="0" smtClean="0"/>
              <a:t>2,  where  w</a:t>
            </a:r>
            <a:r>
              <a:rPr lang="az-Cyrl-AZ" dirty="0" smtClean="0"/>
              <a:t>Є∑</a:t>
            </a:r>
            <a:r>
              <a:rPr lang="en-US" dirty="0" smtClean="0"/>
              <a:t>*, p</a:t>
            </a:r>
            <a:r>
              <a:rPr lang="az-Cyrl-AZ" dirty="0" smtClean="0"/>
              <a:t>Є</a:t>
            </a:r>
            <a:r>
              <a:rPr lang="en-US" dirty="0" smtClean="0"/>
              <a:t>F</a:t>
            </a:r>
          </a:p>
          <a:p>
            <a:pPr>
              <a:buFont typeface="Arial" charset="0"/>
              <a:buNone/>
              <a:defRPr/>
            </a:pPr>
            <a:r>
              <a:rPr lang="en-US" dirty="0" smtClean="0"/>
              <a:t>                                                  and  </a:t>
            </a:r>
            <a:r>
              <a:rPr lang="el-GR" dirty="0" smtClean="0"/>
              <a:t>α</a:t>
            </a:r>
            <a:r>
              <a:rPr lang="en-US" dirty="0" smtClean="0"/>
              <a:t>1,</a:t>
            </a:r>
            <a:r>
              <a:rPr lang="el-GR" dirty="0" smtClean="0"/>
              <a:t>α</a:t>
            </a:r>
            <a:r>
              <a:rPr lang="en-US" dirty="0" smtClean="0"/>
              <a:t>2 </a:t>
            </a:r>
            <a:r>
              <a:rPr lang="az-Cyrl-AZ" dirty="0" smtClean="0"/>
              <a:t>Є</a:t>
            </a:r>
            <a:r>
              <a:rPr lang="en-US" dirty="0" smtClean="0"/>
              <a:t> </a:t>
            </a:r>
            <a:r>
              <a:rPr lang="az-Cyrl-AZ" dirty="0" smtClean="0"/>
              <a:t>Г</a:t>
            </a:r>
            <a:r>
              <a:rPr lang="en-US"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endParaRPr lang="en-US" smtClean="0"/>
          </a:p>
        </p:txBody>
      </p:sp>
      <p:sp>
        <p:nvSpPr>
          <p:cNvPr id="7171" name="Content Placeholder 2"/>
          <p:cNvSpPr>
            <a:spLocks noGrp="1"/>
          </p:cNvSpPr>
          <p:nvPr>
            <p:ph idx="1"/>
          </p:nvPr>
        </p:nvSpPr>
        <p:spPr/>
        <p:txBody>
          <a:bodyPr/>
          <a:lstStyle/>
          <a:p>
            <a:pPr eaLnBrk="1" hangingPunct="1">
              <a:buFont typeface="Arial" charset="0"/>
              <a:buNone/>
            </a:pPr>
            <a:r>
              <a:rPr lang="en-US" sz="2400" smtClean="0"/>
              <a:t>PDA consists of 4 components namely, Input buffer, Stack, control Unit and output</a:t>
            </a:r>
          </a:p>
          <a:p>
            <a:pPr eaLnBrk="1" hangingPunct="1">
              <a:buFont typeface="Arial" charset="0"/>
              <a:buNone/>
            </a:pPr>
            <a:r>
              <a:rPr lang="en-US" sz="2400" smtClean="0"/>
              <a:t>1.Input Buffer : This holds the string to be processed. It is divided into n number of cells and each cell is capable of holding a single character. There is a  reading mechanism and individual characters are read from left to right, one character at a time</a:t>
            </a:r>
          </a:p>
          <a:p>
            <a:pPr eaLnBrk="1" hangingPunct="1">
              <a:buFont typeface="Arial" charset="0"/>
              <a:buNone/>
            </a:pPr>
            <a:r>
              <a:rPr lang="en-US" sz="2400" smtClean="0"/>
              <a:t>2.Stack : It is an extra storage mechanism which is divided into n number cells and each cell is capable of holding a single character. The character Z is used to indicate the bottom and the reading and writing is done  with usual stack operation i.e., LIFO and decided by the Transition function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a:buFont typeface="Arial" charset="0"/>
              <a:buNone/>
              <a:defRPr/>
            </a:pPr>
            <a:r>
              <a:rPr lang="en-US" sz="2800" dirty="0" smtClean="0"/>
              <a:t>Control Unit : This is used to control the Overall operation of PDA. Initially it is assumed to be in start state q0, input pointer is pointing to the first character ’ a ‘of the input string to be processed and Z is the symbol on top of the stack the next state and STACK operation is decided by the transition function </a:t>
            </a:r>
            <a:r>
              <a:rPr lang="el-GR" sz="2800" spc="-150" dirty="0" smtClean="0"/>
              <a:t>δ</a:t>
            </a:r>
            <a:r>
              <a:rPr lang="en-US" sz="2800" dirty="0" smtClean="0"/>
              <a:t> and we say the PDA has taken a move. When this happens state is changed or it can stay in the same state and  stack is operated with usual stack operation</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a:buFont typeface="Arial" charset="0"/>
              <a:buNone/>
              <a:defRPr/>
            </a:pPr>
            <a:r>
              <a:rPr lang="en-US" sz="2800" dirty="0" smtClean="0"/>
              <a:t>It means that the transition function</a:t>
            </a:r>
            <a:r>
              <a:rPr lang="el-GR" sz="2800" spc="-150" dirty="0" smtClean="0"/>
              <a:t> δ</a:t>
            </a:r>
            <a:r>
              <a:rPr lang="en-US" sz="2800" dirty="0" smtClean="0"/>
              <a:t>  takes 3 arguments and is defined as follows</a:t>
            </a:r>
          </a:p>
          <a:p>
            <a:pPr>
              <a:buFont typeface="Arial" charset="0"/>
              <a:buNone/>
              <a:defRPr/>
            </a:pPr>
            <a:r>
              <a:rPr lang="en-US" sz="2800" dirty="0" smtClean="0"/>
              <a:t>        </a:t>
            </a:r>
            <a:r>
              <a:rPr lang="el-GR" sz="2800" spc="-150" dirty="0" smtClean="0"/>
              <a:t>δ</a:t>
            </a:r>
            <a:r>
              <a:rPr lang="en-US" sz="2800" spc="-150" dirty="0" smtClean="0"/>
              <a:t> :</a:t>
            </a:r>
            <a:r>
              <a:rPr lang="en-US" sz="2800" dirty="0" smtClean="0"/>
              <a:t>  Q X (∑ U {</a:t>
            </a:r>
            <a:r>
              <a:rPr lang="el-GR" sz="2800" dirty="0" smtClean="0"/>
              <a:t>ε</a:t>
            </a:r>
            <a:r>
              <a:rPr lang="en-US" sz="2800" dirty="0" smtClean="0"/>
              <a:t>}) X </a:t>
            </a:r>
            <a:r>
              <a:rPr lang="az-Cyrl-AZ" sz="2800" dirty="0" smtClean="0"/>
              <a:t>Г</a:t>
            </a:r>
            <a:r>
              <a:rPr lang="en-US" sz="2800" dirty="0" smtClean="0"/>
              <a:t> = Q X </a:t>
            </a:r>
            <a:r>
              <a:rPr lang="az-Cyrl-AZ" sz="2800" dirty="0" smtClean="0"/>
              <a:t>Г</a:t>
            </a:r>
            <a:r>
              <a:rPr lang="en-US" sz="2800" dirty="0" smtClean="0"/>
              <a:t>*</a:t>
            </a:r>
          </a:p>
          <a:p>
            <a:pPr>
              <a:buNone/>
              <a:defRPr/>
            </a:pPr>
            <a:r>
              <a:rPr lang="en-US" sz="2800" dirty="0" smtClean="0"/>
              <a:t>    i.e., It takes 3 arguments namely current state of the m/c, current input symbol and the current symbol on the top of the stack and the result of the transition function is a set of pairs (Q</a:t>
            </a:r>
            <a:r>
              <a:rPr lang="en-US" sz="2800" dirty="0" smtClean="0"/>
              <a:t>, x</a:t>
            </a:r>
            <a:r>
              <a:rPr lang="en-US" sz="2800" dirty="0" smtClean="0"/>
              <a:t>) where Q is the next state and </a:t>
            </a:r>
            <a:r>
              <a:rPr lang="en-US" sz="2800" dirty="0" smtClean="0"/>
              <a:t>x Ɛ </a:t>
            </a:r>
            <a:r>
              <a:rPr lang="az-Cyrl-AZ" sz="2800" dirty="0" smtClean="0"/>
              <a:t>Г</a:t>
            </a:r>
            <a:r>
              <a:rPr lang="en-US" sz="2800" dirty="0" smtClean="0"/>
              <a:t>* </a:t>
            </a:r>
            <a:r>
              <a:rPr lang="en-US" sz="2800" dirty="0" smtClean="0"/>
              <a:t>is string that decides the stack operation and they are as follows                   </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marL="514350" indent="-514350">
              <a:buFont typeface="Arial" charset="0"/>
              <a:buAutoNum type="arabicPeriod"/>
              <a:defRPr/>
            </a:pPr>
            <a:r>
              <a:rPr lang="el-GR" sz="2800" spc="-150" dirty="0" smtClean="0"/>
              <a:t>δ</a:t>
            </a:r>
            <a:r>
              <a:rPr lang="en-US" sz="2800" spc="-150" dirty="0" smtClean="0"/>
              <a:t>(q0,a,Z)=(p, </a:t>
            </a:r>
            <a:r>
              <a:rPr lang="en-US" sz="2800" spc="-150" dirty="0"/>
              <a:t>A</a:t>
            </a:r>
            <a:r>
              <a:rPr lang="en-US" sz="2800" spc="-150" dirty="0" smtClean="0"/>
              <a:t>Z)</a:t>
            </a:r>
          </a:p>
          <a:p>
            <a:pPr marL="514350" indent="-514350">
              <a:buFont typeface="Arial" charset="0"/>
              <a:buNone/>
              <a:defRPr/>
            </a:pPr>
            <a:r>
              <a:rPr lang="en-US" sz="2800" spc="-150" dirty="0" smtClean="0"/>
              <a:t>       It means in state q0 ,on </a:t>
            </a:r>
            <a:r>
              <a:rPr lang="en-US" sz="2800" spc="-150" dirty="0" err="1" smtClean="0"/>
              <a:t>i</a:t>
            </a:r>
            <a:r>
              <a:rPr lang="en-US" sz="2800" spc="-150" dirty="0" smtClean="0"/>
              <a:t>/p  symbol ‘a’ and when top of stack is Z, the PDA enters into  state ‘p’ and the </a:t>
            </a:r>
            <a:r>
              <a:rPr lang="en-US" sz="2800" spc="-150" dirty="0" err="1" smtClean="0"/>
              <a:t>i</a:t>
            </a:r>
            <a:r>
              <a:rPr lang="en-US" sz="2800" spc="-150" dirty="0" smtClean="0"/>
              <a:t>/p symbol ‘a’   is pushed on to stack over Z. ( In place </a:t>
            </a:r>
            <a:r>
              <a:rPr lang="en-US" sz="2800" spc="-150" dirty="0" err="1" smtClean="0"/>
              <a:t>i</a:t>
            </a:r>
            <a:r>
              <a:rPr lang="en-US" sz="2800" spc="-150" dirty="0" smtClean="0"/>
              <a:t>/p ‘a’ capital A is pushed)</a:t>
            </a:r>
          </a:p>
          <a:p>
            <a:pPr marL="514350" indent="-514350">
              <a:buFont typeface="Arial" charset="0"/>
              <a:buNone/>
              <a:defRPr/>
            </a:pPr>
            <a:r>
              <a:rPr lang="en-US" sz="2800" spc="-150" dirty="0" smtClean="0"/>
              <a:t>2.    </a:t>
            </a:r>
            <a:r>
              <a:rPr lang="el-GR" sz="2800" spc="-150" dirty="0" smtClean="0"/>
              <a:t>δ</a:t>
            </a:r>
            <a:r>
              <a:rPr lang="en-US" sz="2800" spc="-150" dirty="0" smtClean="0"/>
              <a:t>(q0,a,B)=(p,</a:t>
            </a:r>
            <a:r>
              <a:rPr lang="el-GR" sz="2800" dirty="0" smtClean="0"/>
              <a:t>ε</a:t>
            </a:r>
            <a:r>
              <a:rPr lang="en-US" sz="2800" spc="-150" dirty="0" smtClean="0"/>
              <a:t>) </a:t>
            </a:r>
          </a:p>
          <a:p>
            <a:pPr marL="514350" indent="-514350">
              <a:buFont typeface="Arial" charset="0"/>
              <a:buNone/>
              <a:defRPr/>
            </a:pPr>
            <a:r>
              <a:rPr lang="en-US" sz="2800" spc="-150" dirty="0" smtClean="0"/>
              <a:t>        It means in state q0 ,on </a:t>
            </a:r>
            <a:r>
              <a:rPr lang="en-US" sz="2800" spc="-150" dirty="0" err="1" smtClean="0"/>
              <a:t>i</a:t>
            </a:r>
            <a:r>
              <a:rPr lang="en-US" sz="2800" spc="-150" dirty="0" smtClean="0"/>
              <a:t>/p symbol ‘a’ and when top of stack is ‘B’, the PDA enters into  state ‘p’ and the stack top symbol ‘B’ is popped from the stack and  Z is now on top.</a:t>
            </a:r>
            <a:endParaRPr lang="en-US" sz="2800" dirty="0" smtClean="0"/>
          </a:p>
          <a:p>
            <a:pPr marL="514350" indent="-514350">
              <a:buFont typeface="Arial" charset="0"/>
              <a:buAutoNum type="arabicPeriod"/>
              <a:defRPr/>
            </a:pPr>
            <a:endParaRPr lang="en-US" dirty="0" smtClean="0"/>
          </a:p>
          <a:p>
            <a:pPr marL="514350" indent="-514350">
              <a:buFont typeface="Arial" charset="0"/>
              <a:buAutoNum type="arabicPeriod"/>
              <a:defRPr/>
            </a:pPr>
            <a:endParaRPr lang="en-US" spc="-150" dirty="0" smtClean="0"/>
          </a:p>
          <a:p>
            <a:pPr marL="514350" indent="-514350">
              <a:buFont typeface="Arial" charset="0"/>
              <a:buAutoNum type="arabicPeriod"/>
              <a:defRPr/>
            </a:pPr>
            <a:endParaRPr lang="en-US" dirty="0" smtClean="0"/>
          </a:p>
          <a:p>
            <a:pPr marL="514350" indent="-514350">
              <a:buFont typeface="Arial" charset="0"/>
              <a:buAutoNum type="arabicPeriod"/>
              <a:defRPr/>
            </a:pPr>
            <a:endParaRPr lang="en-US" spc="-150" dirty="0" smtClean="0"/>
          </a:p>
          <a:p>
            <a:pPr marL="514350" indent="-514350">
              <a:buFont typeface="Arial" charset="0"/>
              <a:buAutoNum type="arabicPeriod"/>
              <a:defRPr/>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1388</TotalTime>
  <Words>3732</Words>
  <Application>Microsoft Office PowerPoint</Application>
  <PresentationFormat>On-screen Show (4:3)</PresentationFormat>
  <Paragraphs>245</Paragraphs>
  <Slides>53</Slides>
  <Notes>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Push Down Automata</vt:lpstr>
      <vt:lpstr>Slide 2</vt:lpstr>
      <vt:lpstr>Introduction</vt:lpstr>
      <vt:lpstr>Formal Definition</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1.By GNF Notation of CFG: </vt:lpstr>
      <vt:lpstr>Slide 22</vt:lpstr>
      <vt:lpstr>Slide 23</vt:lpstr>
      <vt:lpstr>  2 By Empty stack ( Without GNF notation) </vt:lpstr>
      <vt:lpstr>Slide 25</vt:lpstr>
      <vt:lpstr>Properties of Context free Languages</vt:lpstr>
      <vt:lpstr>Slide 27</vt:lpstr>
      <vt:lpstr>Slide 28</vt:lpstr>
      <vt:lpstr>Slide 29</vt:lpstr>
      <vt:lpstr>Slide 30</vt:lpstr>
      <vt:lpstr>Slide 31</vt:lpstr>
      <vt:lpstr>Slide 32</vt:lpstr>
      <vt:lpstr>Slide 33</vt:lpstr>
      <vt:lpstr>Slide 34</vt:lpstr>
      <vt:lpstr>Slide 35</vt:lpstr>
      <vt:lpstr> Pumping Lemma for context free languages </vt:lpstr>
      <vt:lpstr>Slide 37</vt:lpstr>
      <vt:lpstr>Slide 38</vt:lpstr>
      <vt:lpstr>Slide 39</vt:lpstr>
      <vt:lpstr>Turing Machine(TM)</vt:lpstr>
      <vt:lpstr>Turing Machines</vt:lpstr>
      <vt:lpstr>Introduction</vt:lpstr>
      <vt:lpstr>Slide 43</vt:lpstr>
      <vt:lpstr> </vt:lpstr>
      <vt:lpstr>Slide 45</vt:lpstr>
      <vt:lpstr>Slide 46</vt:lpstr>
      <vt:lpstr>Slide 47</vt:lpstr>
      <vt:lpstr>Slide 48</vt:lpstr>
      <vt:lpstr>Slide 49</vt:lpstr>
      <vt:lpstr>Slide 50</vt:lpstr>
      <vt:lpstr>Slide 51</vt:lpstr>
      <vt:lpstr>Slide 52</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Push Down Automata</dc:title>
  <dc:creator>lenovo</dc:creator>
  <cp:lastModifiedBy>MMM</cp:lastModifiedBy>
  <cp:revision>115</cp:revision>
  <dcterms:created xsi:type="dcterms:W3CDTF">2010-04-26T14:08:06Z</dcterms:created>
  <dcterms:modified xsi:type="dcterms:W3CDTF">2018-10-26T00:55:46Z</dcterms:modified>
</cp:coreProperties>
</file>