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2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8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9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7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8D9C-55DD-4329-8D51-8929DD0EED4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6CEE-D99E-48A7-A68A-54B669EEA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291920" y="590873"/>
            <a:ext cx="115566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i="0" u="none" strike="noStrike" baseline="0" dirty="0" smtClean="0">
                <a:latin typeface="NewBaskervilleStd-Bold"/>
              </a:rPr>
              <a:t>Organizational behaviour </a:t>
            </a:r>
            <a:r>
              <a:rPr lang="en-GB" sz="2800" b="0" i="0" u="none" strike="noStrike" baseline="0" dirty="0" smtClean="0">
                <a:latin typeface="NewBaskervilleStd-Roman"/>
              </a:rPr>
              <a:t>(often abbreviated OB) is a field of study that</a:t>
            </a:r>
            <a:r>
              <a:rPr lang="en-GB" sz="2800" b="0" i="0" u="none" strike="noStrike" dirty="0" smtClean="0">
                <a:latin typeface="NewBaskervilleStd-Roman"/>
              </a:rPr>
              <a:t> </a:t>
            </a:r>
            <a:r>
              <a:rPr lang="en-GB" sz="2800" b="0" i="0" u="none" strike="noStrike" baseline="0" dirty="0" smtClean="0">
                <a:latin typeface="NewBaskervilleStd-Roman"/>
              </a:rPr>
              <a:t>investigates the impact that individuals, groups, and structure have on behaviour within organizations, for the purpose of applying such knowledge toward</a:t>
            </a:r>
            <a:r>
              <a:rPr lang="en-GB" sz="2800" b="0" i="0" u="none" strike="noStrike" dirty="0" smtClean="0">
                <a:latin typeface="NewBaskervilleStd-Roman"/>
              </a:rPr>
              <a:t> </a:t>
            </a:r>
            <a:r>
              <a:rPr lang="en-GB" sz="2800" b="0" i="0" u="none" strike="noStrike" baseline="0" dirty="0" smtClean="0">
                <a:latin typeface="NewBaskervilleStd-Roman"/>
              </a:rPr>
              <a:t>improving an organization’s effectiveness.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79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5011" y="276999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3. Managing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Workforce Diversity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5011" y="751965"/>
            <a:ext cx="11277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NewBaskervilleStd-Bold"/>
              </a:rPr>
              <a:t>Workforce diversity </a:t>
            </a:r>
            <a:r>
              <a:rPr lang="en-GB" dirty="0">
                <a:latin typeface="NewBaskervilleStd-Roman"/>
              </a:rPr>
              <a:t>acknowledges a workforce of women and men; many </a:t>
            </a:r>
            <a:r>
              <a:rPr lang="en-GB" dirty="0" smtClean="0">
                <a:latin typeface="NewBaskervilleStd-Roman"/>
              </a:rPr>
              <a:t>racial and </a:t>
            </a:r>
            <a:r>
              <a:rPr lang="en-GB" dirty="0">
                <a:latin typeface="NewBaskervilleStd-Roman"/>
              </a:rPr>
              <a:t>ethnic groups; individuals with a variety of physical or psychological </a:t>
            </a:r>
            <a:r>
              <a:rPr lang="en-GB" dirty="0" smtClean="0">
                <a:latin typeface="NewBaskervilleStd-Roman"/>
              </a:rPr>
              <a:t>abilities; and </a:t>
            </a:r>
            <a:r>
              <a:rPr lang="en-GB" dirty="0">
                <a:latin typeface="NewBaskervilleStd-Roman"/>
              </a:rPr>
              <a:t>people who differ in age and sexual orientation. Managing this </a:t>
            </a:r>
            <a:r>
              <a:rPr lang="en-GB" dirty="0" smtClean="0">
                <a:latin typeface="NewBaskervilleStd-Roman"/>
              </a:rPr>
              <a:t>diversity </a:t>
            </a:r>
            <a:r>
              <a:rPr lang="en-IN" dirty="0" smtClean="0">
                <a:latin typeface="NewBaskervilleStd-Roman"/>
              </a:rPr>
              <a:t>is </a:t>
            </a:r>
            <a:r>
              <a:rPr lang="en-IN" dirty="0">
                <a:latin typeface="NewBaskervilleStd-Roman"/>
              </a:rPr>
              <a:t>a global concern.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3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2333" y="398103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4. Improving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Customer Service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9042" y="767435"/>
            <a:ext cx="10925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Service jobs include technical </a:t>
            </a:r>
            <a:r>
              <a:rPr lang="en-GB" dirty="0" smtClean="0">
                <a:latin typeface="NewBaskervilleStd-Roman"/>
              </a:rPr>
              <a:t>support representatives</a:t>
            </a:r>
            <a:r>
              <a:rPr lang="en-GB" dirty="0">
                <a:latin typeface="NewBaskervilleStd-Roman"/>
              </a:rPr>
              <a:t>, fast-food counter workers, sales clerks, waiters </a:t>
            </a:r>
            <a:r>
              <a:rPr lang="en-GB" dirty="0" smtClean="0">
                <a:latin typeface="NewBaskervilleStd-Roman"/>
              </a:rPr>
              <a:t>and </a:t>
            </a:r>
            <a:r>
              <a:rPr lang="fr-FR" dirty="0" smtClean="0">
                <a:latin typeface="NewBaskervilleStd-Roman"/>
              </a:rPr>
              <a:t>waitresses</a:t>
            </a:r>
            <a:r>
              <a:rPr lang="fr-FR" dirty="0">
                <a:latin typeface="NewBaskervilleStd-Roman"/>
              </a:rPr>
              <a:t>, nurses, automobile repair technicians, consultants, credit </a:t>
            </a:r>
            <a:r>
              <a:rPr lang="fr-FR" dirty="0" smtClean="0">
                <a:latin typeface="NewBaskervilleStd-Roman"/>
              </a:rPr>
              <a:t>representatives, </a:t>
            </a:r>
            <a:r>
              <a:rPr lang="en-GB" dirty="0" smtClean="0">
                <a:latin typeface="NewBaskervilleStd-Roman"/>
              </a:rPr>
              <a:t>financial </a:t>
            </a:r>
            <a:r>
              <a:rPr lang="en-GB" dirty="0">
                <a:latin typeface="NewBaskervilleStd-Roman"/>
              </a:rPr>
              <a:t>planners, and flight attendants. The common </a:t>
            </a:r>
            <a:r>
              <a:rPr lang="en-GB" dirty="0" smtClean="0">
                <a:latin typeface="NewBaskervilleStd-Roman"/>
              </a:rPr>
              <a:t>characteristic of </a:t>
            </a:r>
            <a:r>
              <a:rPr lang="en-GB" dirty="0">
                <a:latin typeface="NewBaskervilleStd-Roman"/>
              </a:rPr>
              <a:t>these jobs is substantial interaction with an organization’s customers. </a:t>
            </a:r>
            <a:r>
              <a:rPr lang="en-GB" dirty="0" smtClean="0">
                <a:latin typeface="NewBaskervilleStd-Roman"/>
              </a:rPr>
              <a:t>And because </a:t>
            </a:r>
            <a:r>
              <a:rPr lang="en-GB" dirty="0">
                <a:latin typeface="NewBaskervilleStd-Roman"/>
              </a:rPr>
              <a:t>an organization can’t exist without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4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83773" y="37234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5. Improving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People Skills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88889" y="837024"/>
            <a:ext cx="1132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NewBaskervilleStd-Roman"/>
              </a:rPr>
              <a:t>Ways to Design </a:t>
            </a:r>
            <a:r>
              <a:rPr lang="en-IN" dirty="0">
                <a:latin typeface="NewBaskervilleStd-Roman"/>
              </a:rPr>
              <a:t>motivating </a:t>
            </a:r>
            <a:r>
              <a:rPr lang="en-IN" dirty="0" smtClean="0">
                <a:latin typeface="NewBaskervilleStd-Roman"/>
              </a:rPr>
              <a:t>jobs, </a:t>
            </a:r>
            <a:r>
              <a:rPr lang="en-GB" dirty="0" smtClean="0">
                <a:latin typeface="NewBaskervilleStd-Roman"/>
              </a:rPr>
              <a:t>techniques </a:t>
            </a:r>
            <a:r>
              <a:rPr lang="en-GB" dirty="0">
                <a:latin typeface="NewBaskervilleStd-Roman"/>
              </a:rPr>
              <a:t>for improving your listening skills, and how to create more </a:t>
            </a:r>
            <a:r>
              <a:rPr lang="en-GB" dirty="0" smtClean="0">
                <a:latin typeface="NewBaskervilleStd-Roman"/>
              </a:rPr>
              <a:t>effective </a:t>
            </a:r>
            <a:r>
              <a:rPr lang="en-IN" dirty="0" smtClean="0">
                <a:latin typeface="NewBaskervilleStd-Roman"/>
              </a:rPr>
              <a:t>teams</a:t>
            </a:r>
            <a:r>
              <a:rPr lang="en-IN" dirty="0">
                <a:latin typeface="NewBaskervilleStd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5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410982"/>
            <a:ext cx="369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6. Coping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with “Temporariness”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79041" y="780314"/>
            <a:ext cx="11556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Globalization, expanded capacity, and advances in technology have required </a:t>
            </a:r>
            <a:r>
              <a:rPr lang="en-GB" dirty="0" smtClean="0">
                <a:latin typeface="NewBaskervilleStd-Roman"/>
              </a:rPr>
              <a:t>organizations to </a:t>
            </a:r>
            <a:r>
              <a:rPr lang="en-GB" dirty="0">
                <a:latin typeface="NewBaskervilleStd-Roman"/>
              </a:rPr>
              <a:t>be fast and flexible if they are to survive. The result is that most </a:t>
            </a:r>
            <a:r>
              <a:rPr lang="en-GB" dirty="0" smtClean="0">
                <a:latin typeface="NewBaskervilleStd-Roman"/>
              </a:rPr>
              <a:t>managers and </a:t>
            </a:r>
            <a:r>
              <a:rPr lang="en-GB" dirty="0">
                <a:latin typeface="NewBaskervilleStd-Roman"/>
              </a:rPr>
              <a:t>employees today work in a climate best characterized as “temporary.”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9040" y="1898389"/>
            <a:ext cx="11556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Workers must continually update their knowledge and skills to perform </a:t>
            </a:r>
            <a:r>
              <a:rPr lang="en-GB" dirty="0" smtClean="0">
                <a:latin typeface="NewBaskervilleStd-Roman"/>
              </a:rPr>
              <a:t>new </a:t>
            </a:r>
            <a:r>
              <a:rPr lang="en-IN" dirty="0" smtClean="0">
                <a:latin typeface="NewBaskervilleStd-Roman"/>
              </a:rPr>
              <a:t>job </a:t>
            </a:r>
            <a:r>
              <a:rPr lang="en-IN" dirty="0">
                <a:latin typeface="NewBaskervilleStd-Roman"/>
              </a:rPr>
              <a:t>requirements.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9040" y="2462466"/>
            <a:ext cx="11749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Today’s managers and employees must learn to cope with </a:t>
            </a:r>
            <a:r>
              <a:rPr lang="en-GB" dirty="0" smtClean="0">
                <a:latin typeface="NewBaskervilleStd-Roman"/>
              </a:rPr>
              <a:t>temporariness, flexibility</a:t>
            </a:r>
            <a:r>
              <a:rPr lang="en-GB" dirty="0">
                <a:latin typeface="NewBaskervilleStd-Roman"/>
              </a:rPr>
              <a:t>, spontaneity, and unpredictability. The study of OB can help </a:t>
            </a:r>
            <a:r>
              <a:rPr lang="en-GB" dirty="0" smtClean="0">
                <a:latin typeface="NewBaskervilleStd-Roman"/>
              </a:rPr>
              <a:t>you better </a:t>
            </a:r>
            <a:r>
              <a:rPr lang="en-GB" dirty="0">
                <a:latin typeface="NewBaskervilleStd-Roman"/>
              </a:rPr>
              <a:t>understand a work world of continual change, overcome resistance </a:t>
            </a:r>
            <a:r>
              <a:rPr lang="en-GB" dirty="0" smtClean="0">
                <a:latin typeface="NewBaskervilleStd-Roman"/>
              </a:rPr>
              <a:t>to change</a:t>
            </a:r>
            <a:r>
              <a:rPr lang="en-GB" dirty="0">
                <a:latin typeface="NewBaskervilleStd-Roman"/>
              </a:rPr>
              <a:t>, and create an organizational culture that thrives on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23861"/>
            <a:ext cx="447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7. Working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in Networked Organizations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01768" y="940055"/>
            <a:ext cx="11621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Networked organizations allow people to communicate and work </a:t>
            </a:r>
            <a:r>
              <a:rPr lang="en-GB" dirty="0" smtClean="0">
                <a:latin typeface="NewBaskervilleStd-Roman"/>
              </a:rPr>
              <a:t>together even </a:t>
            </a:r>
            <a:r>
              <a:rPr lang="en-GB" dirty="0">
                <a:latin typeface="NewBaskervilleStd-Roman"/>
              </a:rPr>
              <a:t>though they may be thousands of miles apart.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1768" y="1733248"/>
            <a:ext cx="11839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NewBaskervilleStd-Roman"/>
              </a:rPr>
              <a:t>Independent </a:t>
            </a:r>
            <a:r>
              <a:rPr lang="en-IN" dirty="0" smtClean="0">
                <a:latin typeface="NewBaskervilleStd-Roman"/>
              </a:rPr>
              <a:t>contractors </a:t>
            </a:r>
            <a:r>
              <a:rPr lang="en-GB" dirty="0" smtClean="0">
                <a:latin typeface="NewBaskervilleStd-Roman"/>
              </a:rPr>
              <a:t>can </a:t>
            </a:r>
            <a:r>
              <a:rPr lang="en-GB" dirty="0">
                <a:latin typeface="NewBaskervilleStd-Roman"/>
              </a:rPr>
              <a:t>telecommute via computer to workplaces around the globe and </a:t>
            </a:r>
            <a:r>
              <a:rPr lang="en-GB" dirty="0" smtClean="0">
                <a:latin typeface="NewBaskervilleStd-Roman"/>
              </a:rPr>
              <a:t>change employers </a:t>
            </a:r>
            <a:r>
              <a:rPr lang="en-GB" dirty="0">
                <a:latin typeface="NewBaskervilleStd-Roman"/>
              </a:rPr>
              <a:t>as the demand for their services changes. Software </a:t>
            </a:r>
            <a:r>
              <a:rPr lang="en-GB" dirty="0" smtClean="0">
                <a:latin typeface="NewBaskervilleStd-Roman"/>
              </a:rPr>
              <a:t>programmers, graphic </a:t>
            </a:r>
            <a:r>
              <a:rPr lang="en-GB" dirty="0">
                <a:latin typeface="NewBaskervilleStd-Roman"/>
              </a:rPr>
              <a:t>designers, systems analysts, technical writers, photo researchers, </a:t>
            </a:r>
            <a:r>
              <a:rPr lang="en-GB" dirty="0" smtClean="0">
                <a:latin typeface="NewBaskervilleStd-Roman"/>
              </a:rPr>
              <a:t>book </a:t>
            </a:r>
            <a:r>
              <a:rPr lang="en-GB" dirty="0">
                <a:latin typeface="NewBaskervilleStd-Bold"/>
              </a:rPr>
              <a:t>and media editors, and medical transcribers are just a few examples of people</a:t>
            </a:r>
          </a:p>
          <a:p>
            <a:r>
              <a:rPr lang="en-GB" dirty="0">
                <a:latin typeface="NewBaskervilleStd-Bold"/>
              </a:rPr>
              <a:t>who can work from home or other </a:t>
            </a:r>
            <a:r>
              <a:rPr lang="en-GB" dirty="0" smtClean="0">
                <a:latin typeface="NewBaskervilleStd-Bold"/>
              </a:rPr>
              <a:t>non office </a:t>
            </a:r>
            <a:r>
              <a:rPr lang="en-GB" dirty="0">
                <a:latin typeface="NewBaskervilleStd-Bold"/>
              </a:rPr>
              <a:t>locations.</a:t>
            </a:r>
            <a:endParaRPr lang="en-IN" dirty="0">
              <a:latin typeface="NewBaskervilleStd-Bold"/>
            </a:endParaRPr>
          </a:p>
        </p:txBody>
      </p:sp>
    </p:spTree>
    <p:extLst>
      <p:ext uri="{BB962C8B-B14F-4D97-AF65-F5344CB8AC3E}">
        <p14:creationId xmlns:p14="http://schemas.microsoft.com/office/powerpoint/2010/main" val="26897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62497"/>
            <a:ext cx="574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1272D"/>
                </a:solidFill>
                <a:latin typeface="CaeciliaLTStd-Heavy"/>
              </a:rPr>
              <a:t>8. Helping </a:t>
            </a:r>
            <a:r>
              <a:rPr lang="en-GB" b="1" dirty="0">
                <a:solidFill>
                  <a:srgbClr val="C1272D"/>
                </a:solidFill>
                <a:latin typeface="CaeciliaLTStd-Heavy"/>
              </a:rPr>
              <a:t>Employees Balance Work–Life Conflicts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7527" y="1017327"/>
            <a:ext cx="1075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The typical employee in the 1960s or 1970s showed up at a specified </a:t>
            </a:r>
            <a:r>
              <a:rPr lang="en-GB" dirty="0" smtClean="0">
                <a:latin typeface="NewBaskervilleStd-Roman"/>
              </a:rPr>
              <a:t>workplace Monday </a:t>
            </a:r>
            <a:r>
              <a:rPr lang="en-GB" dirty="0">
                <a:latin typeface="NewBaskervilleStd-Roman"/>
              </a:rPr>
              <a:t>through </a:t>
            </a:r>
            <a:r>
              <a:rPr lang="en-GB" dirty="0" smtClean="0">
                <a:latin typeface="NewBaskervilleStd-Roman"/>
              </a:rPr>
              <a:t>Friday and </a:t>
            </a:r>
            <a:r>
              <a:rPr lang="en-GB" dirty="0">
                <a:latin typeface="NewBaskervilleStd-Roman"/>
              </a:rPr>
              <a:t>worked for clearly defined 8- or 9-hour chunks </a:t>
            </a:r>
            <a:r>
              <a:rPr lang="en-GB" dirty="0" smtClean="0">
                <a:latin typeface="NewBaskervilleStd-Roman"/>
              </a:rPr>
              <a:t>of </a:t>
            </a:r>
            <a:r>
              <a:rPr lang="en-IN" dirty="0" smtClean="0">
                <a:latin typeface="NewBaskervilleStd-Roman"/>
              </a:rPr>
              <a:t>time</a:t>
            </a:r>
            <a:r>
              <a:rPr lang="en-IN" dirty="0">
                <a:latin typeface="NewBaskervilleStd-Roman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7527" y="1849156"/>
            <a:ext cx="10758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That’s no longer true for a large segment of today’s workforce. </a:t>
            </a:r>
            <a:r>
              <a:rPr lang="en-GB" dirty="0" smtClean="0">
                <a:latin typeface="NewBaskervilleStd-Roman"/>
              </a:rPr>
              <a:t>Employees are </a:t>
            </a:r>
            <a:r>
              <a:rPr lang="en-GB" dirty="0">
                <a:latin typeface="NewBaskervilleStd-Roman"/>
              </a:rPr>
              <a:t>increasingly complaining that the line between work and </a:t>
            </a:r>
            <a:r>
              <a:rPr lang="en-GB" dirty="0" smtClean="0">
                <a:latin typeface="NewBaskervilleStd-Roman"/>
              </a:rPr>
              <a:t>non work time has </a:t>
            </a:r>
            <a:r>
              <a:rPr lang="en-GB" dirty="0">
                <a:latin typeface="NewBaskervilleStd-Roman"/>
              </a:rPr>
              <a:t>become blurred, creating personal conflicts and stress.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7527" y="295798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NewBaskervilleStd-Roman"/>
              </a:rPr>
              <a:t>How do work–life conflicts come about?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7527" y="3569832"/>
            <a:ext cx="1075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First, the creation of global </a:t>
            </a:r>
            <a:r>
              <a:rPr lang="en-GB" dirty="0" smtClean="0">
                <a:latin typeface="NewBaskervilleStd-Roman"/>
              </a:rPr>
              <a:t>organizations means </a:t>
            </a:r>
            <a:r>
              <a:rPr lang="en-GB" dirty="0">
                <a:latin typeface="NewBaskervilleStd-Roman"/>
              </a:rPr>
              <a:t>the world never sleeps. At any time on any day, thousands </a:t>
            </a:r>
            <a:r>
              <a:rPr lang="en-GB" dirty="0" smtClean="0">
                <a:latin typeface="NewBaskervilleStd-Roman"/>
              </a:rPr>
              <a:t>of General </a:t>
            </a:r>
            <a:r>
              <a:rPr lang="en-GB" dirty="0">
                <a:latin typeface="NewBaskervilleStd-Roman"/>
              </a:rPr>
              <a:t>Electric employees are working somewhere. The need to consult </a:t>
            </a:r>
            <a:r>
              <a:rPr lang="en-GB" dirty="0" smtClean="0">
                <a:latin typeface="NewBaskervilleStd-Roman"/>
              </a:rPr>
              <a:t>with colleagues </a:t>
            </a:r>
            <a:r>
              <a:rPr lang="en-GB" dirty="0">
                <a:latin typeface="NewBaskervilleStd-Roman"/>
              </a:rPr>
              <a:t>or customers eight or ten time zones away means many employees </a:t>
            </a:r>
            <a:r>
              <a:rPr lang="en-GB" dirty="0" smtClean="0">
                <a:latin typeface="NewBaskervilleStd-Roman"/>
              </a:rPr>
              <a:t>of global </a:t>
            </a:r>
            <a:r>
              <a:rPr lang="en-GB" dirty="0">
                <a:latin typeface="NewBaskervilleStd-Roman"/>
              </a:rPr>
              <a:t>firms are “on call” 24 hours a day.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7527" y="4770161"/>
            <a:ext cx="10758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NewBaskervilleStd-Roman"/>
              </a:rPr>
              <a:t>Second, communication </a:t>
            </a:r>
            <a:r>
              <a:rPr lang="en-IN" dirty="0" smtClean="0">
                <a:latin typeface="NewBaskervilleStd-Roman"/>
              </a:rPr>
              <a:t>technology </a:t>
            </a:r>
            <a:r>
              <a:rPr lang="en-GB" dirty="0" smtClean="0">
                <a:latin typeface="NewBaskervilleStd-Roman"/>
              </a:rPr>
              <a:t>allows </a:t>
            </a:r>
            <a:r>
              <a:rPr lang="en-GB" dirty="0">
                <a:latin typeface="NewBaskervilleStd-Roman"/>
              </a:rPr>
              <a:t>many technical and professional employees to do their work at </a:t>
            </a:r>
            <a:r>
              <a:rPr lang="en-GB" dirty="0" smtClean="0">
                <a:latin typeface="NewBaskervilleStd-Roman"/>
              </a:rPr>
              <a:t>home, in </a:t>
            </a:r>
            <a:r>
              <a:rPr lang="en-GB" dirty="0">
                <a:latin typeface="NewBaskervilleStd-Roman"/>
              </a:rPr>
              <a:t>their cars, or on the beach in Tahiti—but it also means many feel like </a:t>
            </a:r>
            <a:r>
              <a:rPr lang="en-GB" dirty="0" smtClean="0">
                <a:latin typeface="NewBaskervilleStd-Roman"/>
              </a:rPr>
              <a:t>they never </a:t>
            </a:r>
            <a:r>
              <a:rPr lang="en-GB" dirty="0">
                <a:latin typeface="NewBaskervilleStd-Roman"/>
              </a:rPr>
              <a:t>really get away from the office.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24494" y="504302"/>
            <a:ext cx="999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Third, organizations are asking </a:t>
            </a:r>
            <a:r>
              <a:rPr lang="en-GB" dirty="0" smtClean="0">
                <a:latin typeface="NewBaskervilleStd-Roman"/>
              </a:rPr>
              <a:t>employees to </a:t>
            </a:r>
            <a:r>
              <a:rPr lang="en-GB" dirty="0">
                <a:latin typeface="NewBaskervilleStd-Roman"/>
              </a:rPr>
              <a:t>put in longer hours.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4493" y="1100937"/>
            <a:ext cx="11002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Finally, the rise of the </a:t>
            </a:r>
            <a:r>
              <a:rPr lang="en-GB" dirty="0" smtClean="0">
                <a:latin typeface="NewBaskervilleStd-Roman"/>
              </a:rPr>
              <a:t>dual-career couple </a:t>
            </a:r>
            <a:r>
              <a:rPr lang="en-GB" dirty="0">
                <a:latin typeface="NewBaskervilleStd-Roman"/>
              </a:rPr>
              <a:t>makes it difficult for married employees to find time to </a:t>
            </a:r>
            <a:r>
              <a:rPr lang="en-GB" dirty="0" smtClean="0">
                <a:latin typeface="NewBaskervilleStd-Roman"/>
              </a:rPr>
              <a:t>fulfill commitments to </a:t>
            </a:r>
            <a:r>
              <a:rPr lang="en-GB" dirty="0">
                <a:latin typeface="NewBaskervilleStd-Roman"/>
              </a:rPr>
              <a:t>home, spouse, children, parents, and friends.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23861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1272D"/>
                </a:solidFill>
                <a:latin typeface="CaeciliaLTStd-Heavy"/>
              </a:rPr>
              <a:t>9. Creating </a:t>
            </a:r>
            <a:r>
              <a:rPr lang="en-GB" b="1" dirty="0">
                <a:solidFill>
                  <a:srgbClr val="C1272D"/>
                </a:solidFill>
                <a:latin typeface="CaeciliaLTStd-Heavy"/>
              </a:rPr>
              <a:t>a Positive Work Environment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0405" y="793193"/>
            <a:ext cx="1124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Although competitive pressures on most organizations are stronger than </a:t>
            </a:r>
            <a:r>
              <a:rPr lang="en-GB" dirty="0" smtClean="0">
                <a:latin typeface="NewBaskervilleStd-Roman"/>
              </a:rPr>
              <a:t>ever, some </a:t>
            </a:r>
            <a:r>
              <a:rPr lang="en-GB" dirty="0">
                <a:latin typeface="NewBaskervilleStd-Roman"/>
              </a:rPr>
              <a:t>organizations are trying to realize a competitive advantage by fostering </a:t>
            </a:r>
            <a:r>
              <a:rPr lang="en-GB" dirty="0" smtClean="0">
                <a:latin typeface="NewBaskervilleStd-Roman"/>
              </a:rPr>
              <a:t>a </a:t>
            </a:r>
            <a:r>
              <a:rPr lang="en-IN" dirty="0" smtClean="0">
                <a:latin typeface="NewBaskervilleStd-Roman"/>
              </a:rPr>
              <a:t>positive </a:t>
            </a:r>
            <a:r>
              <a:rPr lang="en-IN" dirty="0">
                <a:latin typeface="NewBaskervilleStd-Roman"/>
              </a:rPr>
              <a:t>work environment.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0405" y="1643981"/>
            <a:ext cx="1124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NewBaskervilleStd-Roman"/>
              </a:rPr>
              <a:t>Some </a:t>
            </a:r>
            <a:r>
              <a:rPr lang="en-GB" dirty="0" smtClean="0">
                <a:latin typeface="NewBaskervilleStd-Roman"/>
              </a:rPr>
              <a:t>key </a:t>
            </a:r>
            <a:r>
              <a:rPr lang="en-GB" dirty="0">
                <a:latin typeface="NewBaskervilleStd-Roman"/>
              </a:rPr>
              <a:t>independent variables in positive OB research are engagement, hope, </a:t>
            </a:r>
            <a:r>
              <a:rPr lang="en-GB" dirty="0" smtClean="0">
                <a:latin typeface="NewBaskervilleStd-Roman"/>
              </a:rPr>
              <a:t>optimism, and </a:t>
            </a:r>
            <a:r>
              <a:rPr lang="en-GB" dirty="0">
                <a:latin typeface="NewBaskervilleStd-Roman"/>
              </a:rPr>
              <a:t>resilience in the face of strain.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3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3849" y="488255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10. Improving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Ethical </a:t>
            </a:r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Behaviour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3849" y="857587"/>
            <a:ext cx="11655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In an organizational world characterized by cutbacks, expectations of </a:t>
            </a:r>
            <a:r>
              <a:rPr lang="en-GB" dirty="0" smtClean="0">
                <a:latin typeface="NewBaskervilleStd-Roman"/>
              </a:rPr>
              <a:t>increasing productivity</a:t>
            </a:r>
            <a:r>
              <a:rPr lang="en-GB" dirty="0">
                <a:latin typeface="NewBaskervilleStd-Roman"/>
              </a:rPr>
              <a:t>, and tough competition, it’s not surprising many </a:t>
            </a:r>
            <a:r>
              <a:rPr lang="en-GB" dirty="0" smtClean="0">
                <a:latin typeface="NewBaskervilleStd-Roman"/>
              </a:rPr>
              <a:t>employees feel </a:t>
            </a:r>
            <a:r>
              <a:rPr lang="en-GB" dirty="0">
                <a:latin typeface="NewBaskervilleStd-Roman"/>
              </a:rPr>
              <a:t>pressured to cut corners, break rules, and engage in other </a:t>
            </a:r>
            <a:r>
              <a:rPr lang="en-GB" dirty="0" smtClean="0">
                <a:latin typeface="NewBaskervilleStd-Roman"/>
              </a:rPr>
              <a:t>questionable </a:t>
            </a:r>
            <a:r>
              <a:rPr lang="en-IN" dirty="0" smtClean="0">
                <a:latin typeface="NewBaskervilleStd-Roman"/>
              </a:rPr>
              <a:t>practices</a:t>
            </a:r>
            <a:r>
              <a:rPr lang="en-IN" dirty="0">
                <a:latin typeface="NewBaskervilleStd-Roman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849" y="1899840"/>
            <a:ext cx="1165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Increasingly they face </a:t>
            </a:r>
            <a:r>
              <a:rPr lang="en-GB" b="1" dirty="0">
                <a:latin typeface="NewBaskervilleStd-Bold"/>
              </a:rPr>
              <a:t>ethical dilemmas and ethical choices </a:t>
            </a:r>
            <a:r>
              <a:rPr lang="en-GB" dirty="0">
                <a:latin typeface="NewBaskervilleStd-Roman"/>
              </a:rPr>
              <a:t>, in which they </a:t>
            </a:r>
            <a:r>
              <a:rPr lang="en-GB" dirty="0" err="1" smtClean="0">
                <a:latin typeface="NewBaskervilleStd-Roman"/>
              </a:rPr>
              <a:t>arerequired</a:t>
            </a:r>
            <a:r>
              <a:rPr lang="en-GB" dirty="0" smtClean="0">
                <a:latin typeface="NewBaskervilleStd-Roman"/>
              </a:rPr>
              <a:t> </a:t>
            </a:r>
            <a:r>
              <a:rPr lang="en-GB" dirty="0">
                <a:latin typeface="NewBaskervilleStd-Roman"/>
              </a:rPr>
              <a:t>to identify right and wrong conduct.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76999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THE INDIVIDUAL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834248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Biographical Characteristics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832836"/>
            <a:ext cx="1156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NewBaskervilleStd-Bold"/>
              </a:rPr>
              <a:t>Biographical characteristics </a:t>
            </a:r>
            <a:r>
              <a:rPr lang="en-GB" sz="2800" dirty="0">
                <a:latin typeface="NewBaskervilleStd-Roman"/>
              </a:rPr>
              <a:t>such as age, gender, race, disability, and length </a:t>
            </a:r>
            <a:r>
              <a:rPr lang="en-GB" sz="2800" dirty="0" smtClean="0">
                <a:latin typeface="NewBaskervilleStd-Roman"/>
              </a:rPr>
              <a:t>of service </a:t>
            </a:r>
            <a:r>
              <a:rPr lang="en-GB" sz="2800" dirty="0">
                <a:latin typeface="NewBaskervilleStd-Roman"/>
              </a:rPr>
              <a:t>are some of the most obvious ways employees differ.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42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986086" y="595648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u="none" strike="noStrike" baseline="0" dirty="0" smtClean="0">
                <a:solidFill>
                  <a:srgbClr val="F68332"/>
                </a:solidFill>
                <a:latin typeface="VAGRoundedStd-Bold"/>
              </a:rPr>
              <a:t>Disciplines That Contribute to the OB Field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3" y="276999"/>
            <a:ext cx="5770281" cy="66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376531" y="681439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Age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52213" y="1424433"/>
            <a:ext cx="8308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NewBaskervilleStd-Roman"/>
              </a:rPr>
              <a:t>The relationship between age and job performance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376531" y="2464299"/>
            <a:ext cx="112788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Many believe productivity declines </a:t>
            </a:r>
            <a:r>
              <a:rPr lang="en-GB" sz="2800" dirty="0" smtClean="0">
                <a:latin typeface="NewBaskervilleStd-Roman"/>
              </a:rPr>
              <a:t>with age</a:t>
            </a:r>
            <a:r>
              <a:rPr lang="en-GB" sz="2800" dirty="0">
                <a:latin typeface="NewBaskervilleStd-Roman"/>
              </a:rPr>
              <a:t>. It is often assumed that skills like speed, agility, strength, and </a:t>
            </a:r>
            <a:r>
              <a:rPr lang="en-GB" sz="2800" dirty="0" smtClean="0">
                <a:latin typeface="NewBaskervilleStd-Roman"/>
              </a:rPr>
              <a:t>coordination decay </a:t>
            </a:r>
            <a:r>
              <a:rPr lang="en-GB" sz="2800" dirty="0">
                <a:latin typeface="NewBaskervilleStd-Roman"/>
              </a:rPr>
              <a:t>over </a:t>
            </a:r>
            <a:r>
              <a:rPr lang="en-GB" sz="2800" dirty="0" smtClean="0">
                <a:latin typeface="NewBaskervilleStd-Roman"/>
              </a:rPr>
              <a:t>time and </a:t>
            </a:r>
            <a:r>
              <a:rPr lang="en-GB" sz="2800" dirty="0">
                <a:latin typeface="NewBaskervilleStd-Roman"/>
              </a:rPr>
              <a:t>that prolonged job boredom and lack of </a:t>
            </a:r>
            <a:r>
              <a:rPr lang="en-GB" sz="2800" dirty="0" smtClean="0">
                <a:latin typeface="NewBaskervilleStd-Roman"/>
              </a:rPr>
              <a:t>intellectual stimulation </a:t>
            </a:r>
            <a:r>
              <a:rPr lang="en-GB" sz="2800" dirty="0">
                <a:latin typeface="NewBaskervilleStd-Roman"/>
              </a:rPr>
              <a:t>contribute to reduced productivity.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46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163133" y="526273"/>
            <a:ext cx="114149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What are the effects of discrimination against individuals on the basis </a:t>
            </a:r>
            <a:r>
              <a:rPr lang="en-GB" sz="2800" dirty="0" smtClean="0">
                <a:latin typeface="NewBaskervilleStd-Roman"/>
              </a:rPr>
              <a:t>of age?</a:t>
            </a:r>
          </a:p>
          <a:p>
            <a:pPr algn="just"/>
            <a:r>
              <a:rPr lang="en-GB" sz="2800" dirty="0" smtClean="0">
                <a:latin typeface="NewBaskervilleStd-Roman"/>
              </a:rPr>
              <a:t> </a:t>
            </a:r>
          </a:p>
          <a:p>
            <a:pPr algn="just"/>
            <a:r>
              <a:rPr lang="en-GB" sz="2800" dirty="0" smtClean="0">
                <a:latin typeface="NewBaskervilleStd-Roman"/>
              </a:rPr>
              <a:t>One </a:t>
            </a:r>
            <a:r>
              <a:rPr lang="en-GB" sz="2800" dirty="0">
                <a:latin typeface="NewBaskervilleStd-Roman"/>
              </a:rPr>
              <a:t>large-scale study of more than 8,000 employees in 128 </a:t>
            </a:r>
            <a:r>
              <a:rPr lang="en-GB" sz="2800" dirty="0" smtClean="0">
                <a:latin typeface="NewBaskervilleStd-Roman"/>
              </a:rPr>
              <a:t>companies found </a:t>
            </a:r>
            <a:r>
              <a:rPr lang="en-GB" sz="2800" dirty="0">
                <a:latin typeface="NewBaskervilleStd-Roman"/>
              </a:rPr>
              <a:t>that an organizational climate </a:t>
            </a:r>
            <a:r>
              <a:rPr lang="en-GB" sz="2800" dirty="0" smtClean="0">
                <a:latin typeface="NewBaskervilleStd-Roman"/>
              </a:rPr>
              <a:t>favouring </a:t>
            </a:r>
            <a:r>
              <a:rPr lang="en-GB" sz="2800" dirty="0">
                <a:latin typeface="NewBaskervilleStd-Roman"/>
              </a:rPr>
              <a:t>age discrimination was </a:t>
            </a:r>
            <a:r>
              <a:rPr lang="en-GB" sz="2800" dirty="0" smtClean="0">
                <a:latin typeface="NewBaskervilleStd-Roman"/>
              </a:rPr>
              <a:t>associated with </a:t>
            </a:r>
            <a:r>
              <a:rPr lang="en-GB" sz="2800" dirty="0">
                <a:latin typeface="NewBaskervilleStd-Roman"/>
              </a:rPr>
              <a:t>lower levels of commitment to the company. This lower commitment </a:t>
            </a:r>
            <a:r>
              <a:rPr lang="en-GB" sz="2800" dirty="0" smtClean="0">
                <a:latin typeface="NewBaskervilleStd-Roman"/>
              </a:rPr>
              <a:t>was, in </a:t>
            </a:r>
            <a:r>
              <a:rPr lang="en-GB" sz="2800" dirty="0">
                <a:latin typeface="NewBaskervilleStd-Roman"/>
              </a:rPr>
              <a:t>turn, related to lower levels of organizational performance. 15 Such </a:t>
            </a:r>
            <a:r>
              <a:rPr lang="en-GB" sz="2800" dirty="0" smtClean="0">
                <a:latin typeface="NewBaskervilleStd-Roman"/>
              </a:rPr>
              <a:t>results suggest </a:t>
            </a:r>
            <a:r>
              <a:rPr lang="en-GB" sz="2800" dirty="0">
                <a:latin typeface="NewBaskervilleStd-Roman"/>
              </a:rPr>
              <a:t>that combating age discrimination may be associated with higher </a:t>
            </a:r>
            <a:r>
              <a:rPr lang="en-GB" sz="2800" dirty="0" smtClean="0">
                <a:latin typeface="NewBaskervilleStd-Roman"/>
              </a:rPr>
              <a:t>levels </a:t>
            </a:r>
            <a:r>
              <a:rPr lang="en-IN" sz="2800" dirty="0" smtClean="0">
                <a:latin typeface="NewBaskervilleStd-Roman"/>
              </a:rPr>
              <a:t>of </a:t>
            </a:r>
            <a:r>
              <a:rPr lang="en-IN" sz="2800" dirty="0">
                <a:latin typeface="NewBaskervilleStd-Roman"/>
              </a:rPr>
              <a:t>organizational performance.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32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10982"/>
            <a:ext cx="82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Sex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068185"/>
            <a:ext cx="11655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Few issues initiate more debates, misconceptions, and </a:t>
            </a:r>
            <a:r>
              <a:rPr lang="en-GB" sz="2800" dirty="0" smtClean="0">
                <a:latin typeface="NewBaskervilleStd-Roman"/>
              </a:rPr>
              <a:t>unsupported opinions than </a:t>
            </a:r>
            <a:r>
              <a:rPr lang="en-GB" sz="2800" dirty="0">
                <a:latin typeface="NewBaskervilleStd-Roman"/>
              </a:rPr>
              <a:t>whether women perform as well on jobs as men do.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-1" y="2303970"/>
            <a:ext cx="1110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There are no consistent male–female differences in problem-solving</a:t>
            </a:r>
          </a:p>
          <a:p>
            <a:r>
              <a:rPr lang="en-GB" sz="2800" dirty="0">
                <a:latin typeface="NewBaskervilleStd-Roman"/>
              </a:rPr>
              <a:t>ability, analytical skills, competitive drive, motivation, sociability, or </a:t>
            </a:r>
            <a:r>
              <a:rPr lang="en-GB" sz="2800" dirty="0" smtClean="0">
                <a:latin typeface="NewBaskervilleStd-Roman"/>
              </a:rPr>
              <a:t>learning </a:t>
            </a:r>
            <a:r>
              <a:rPr lang="en-IN" sz="2800" dirty="0" smtClean="0">
                <a:latin typeface="NewBaskervilleStd-Roman"/>
              </a:rPr>
              <a:t>ability</a:t>
            </a:r>
            <a:r>
              <a:rPr lang="en-IN" sz="2800" dirty="0">
                <a:latin typeface="NewBaskervilleStd-Roman"/>
              </a:rPr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4049263"/>
            <a:ext cx="111015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Psychological studies have found women are more </a:t>
            </a:r>
            <a:r>
              <a:rPr lang="en-GB" sz="2800" dirty="0" smtClean="0">
                <a:latin typeface="NewBaskervilleStd-Roman"/>
              </a:rPr>
              <a:t>agreeable and </a:t>
            </a:r>
            <a:r>
              <a:rPr lang="en-GB" sz="2800" dirty="0">
                <a:latin typeface="NewBaskervilleStd-Roman"/>
              </a:rPr>
              <a:t>willing to conform to authority, whereas men are more </a:t>
            </a:r>
            <a:r>
              <a:rPr lang="en-GB" sz="2800" dirty="0" smtClean="0">
                <a:latin typeface="NewBaskervilleStd-Roman"/>
              </a:rPr>
              <a:t>aggressive and more </a:t>
            </a:r>
            <a:r>
              <a:rPr lang="en-GB" sz="2800" dirty="0">
                <a:latin typeface="NewBaskervilleStd-Roman"/>
              </a:rPr>
              <a:t>likely to have expectations of success, but </a:t>
            </a:r>
            <a:r>
              <a:rPr lang="en-GB" sz="2800" dirty="0" smtClean="0">
                <a:latin typeface="NewBaskervilleStd-Roman"/>
              </a:rPr>
              <a:t>those differences </a:t>
            </a:r>
            <a:r>
              <a:rPr lang="en-GB" sz="2800" dirty="0">
                <a:latin typeface="NewBaskervilleStd-Roman"/>
              </a:rPr>
              <a:t>are minor.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501134"/>
            <a:ext cx="3401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Race and Ethnicity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248489"/>
            <a:ext cx="4862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NewBaskervilleStd-Roman"/>
              </a:rPr>
              <a:t>Race is a controversial issue.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-1" y="2004534"/>
            <a:ext cx="11809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Race and ethnicity have been studied as they relate to </a:t>
            </a:r>
            <a:r>
              <a:rPr lang="en-GB" sz="2800" dirty="0" smtClean="0">
                <a:latin typeface="NewBaskervilleStd-Roman"/>
              </a:rPr>
              <a:t>employment outcomes such </a:t>
            </a:r>
            <a:r>
              <a:rPr lang="en-GB" sz="2800" dirty="0">
                <a:latin typeface="NewBaskervilleStd-Roman"/>
              </a:rPr>
              <a:t>as hiring decisions, performance evaluations, pay, and </a:t>
            </a:r>
            <a:r>
              <a:rPr lang="en-GB" sz="2800" dirty="0" smtClean="0">
                <a:latin typeface="NewBaskervilleStd-Roman"/>
              </a:rPr>
              <a:t>workplace </a:t>
            </a:r>
            <a:r>
              <a:rPr lang="en-IN" sz="2800" dirty="0" smtClean="0">
                <a:latin typeface="NewBaskervilleStd-Roman"/>
              </a:rPr>
              <a:t>discrimination</a:t>
            </a:r>
            <a:r>
              <a:rPr lang="en-IN" sz="2800" dirty="0">
                <a:latin typeface="NewBaskervilleStd-Roman"/>
              </a:rPr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492546"/>
            <a:ext cx="11706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Most research has concentrated on the differences in </a:t>
            </a:r>
            <a:r>
              <a:rPr lang="en-GB" sz="2800" dirty="0" smtClean="0">
                <a:latin typeface="NewBaskervilleStd-Roman"/>
              </a:rPr>
              <a:t>outcomes and </a:t>
            </a:r>
            <a:r>
              <a:rPr lang="en-GB" sz="2800" dirty="0">
                <a:latin typeface="NewBaskervilleStd-Roman"/>
              </a:rPr>
              <a:t>attitudes between Whites and African Americans, with little study of </a:t>
            </a:r>
            <a:r>
              <a:rPr lang="en-GB" sz="2800" dirty="0" smtClean="0">
                <a:latin typeface="NewBaskervilleStd-Roman"/>
              </a:rPr>
              <a:t>issues relevant </a:t>
            </a:r>
            <a:r>
              <a:rPr lang="en-GB" sz="2800" dirty="0">
                <a:latin typeface="NewBaskervilleStd-Roman"/>
              </a:rPr>
              <a:t>to Asian, Native American, and Hispanic populations.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1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398103"/>
            <a:ext cx="1782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Disability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-1" y="921324"/>
            <a:ext cx="120159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Making inferences about the relationship between disability and </a:t>
            </a:r>
            <a:r>
              <a:rPr lang="en-GB" sz="2800" dirty="0" smtClean="0">
                <a:latin typeface="NewBaskervilleStd-Roman"/>
              </a:rPr>
              <a:t>employment outcomes </a:t>
            </a:r>
            <a:r>
              <a:rPr lang="en-GB" sz="2800" dirty="0">
                <a:latin typeface="NewBaskervilleStd-Roman"/>
              </a:rPr>
              <a:t>is difficult because the term </a:t>
            </a:r>
            <a:r>
              <a:rPr lang="en-GB" sz="2800" i="1" dirty="0">
                <a:latin typeface="NewBaskervilleStd-Italic"/>
              </a:rPr>
              <a:t>disability </a:t>
            </a:r>
            <a:r>
              <a:rPr lang="en-GB" sz="2800" dirty="0">
                <a:latin typeface="NewBaskervilleStd-Roman"/>
              </a:rPr>
              <a:t>is so broad.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081655"/>
            <a:ext cx="120159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NewBaskervilleStd-Roman"/>
              </a:rPr>
              <a:t>A </a:t>
            </a:r>
            <a:r>
              <a:rPr lang="en-IN" sz="2800" dirty="0">
                <a:latin typeface="NewBaskervilleStd-Roman"/>
              </a:rPr>
              <a:t>person as </a:t>
            </a:r>
            <a:r>
              <a:rPr lang="en-IN" sz="2800" dirty="0" smtClean="0">
                <a:latin typeface="NewBaskervilleStd-Roman"/>
              </a:rPr>
              <a:t>disabled </a:t>
            </a:r>
            <a:r>
              <a:rPr lang="en-GB" sz="2800" dirty="0" smtClean="0">
                <a:latin typeface="NewBaskervilleStd-Roman"/>
              </a:rPr>
              <a:t>who </a:t>
            </a:r>
            <a:r>
              <a:rPr lang="en-GB" sz="2800" dirty="0">
                <a:latin typeface="NewBaskervilleStd-Roman"/>
              </a:rPr>
              <a:t>has any physical or mental impairment that substantially limits one </a:t>
            </a:r>
            <a:r>
              <a:rPr lang="en-GB" sz="2800" dirty="0" smtClean="0">
                <a:latin typeface="NewBaskervilleStd-Roman"/>
              </a:rPr>
              <a:t>or more </a:t>
            </a:r>
            <a:r>
              <a:rPr lang="en-GB" sz="2800" dirty="0">
                <a:latin typeface="NewBaskervilleStd-Roman"/>
              </a:rPr>
              <a:t>major life activities. Examples include missing limbs, seizure </a:t>
            </a:r>
            <a:r>
              <a:rPr lang="en-GB" sz="2800" dirty="0" smtClean="0">
                <a:latin typeface="NewBaskervilleStd-Roman"/>
              </a:rPr>
              <a:t>disorder, </a:t>
            </a:r>
            <a:r>
              <a:rPr lang="en-IN" sz="2800" dirty="0" smtClean="0">
                <a:latin typeface="NewBaskervilleStd-Roman"/>
              </a:rPr>
              <a:t>Down </a:t>
            </a:r>
            <a:r>
              <a:rPr lang="en-IN" sz="2800" dirty="0">
                <a:latin typeface="NewBaskervilleStd-Roman"/>
              </a:rPr>
              <a:t>Syndrome, deafness, schizophrenia, alcoholism, diabetes, and </a:t>
            </a:r>
            <a:r>
              <a:rPr lang="en-IN" sz="2800" dirty="0" smtClean="0">
                <a:latin typeface="NewBaskervilleStd-Roman"/>
              </a:rPr>
              <a:t>chronic back </a:t>
            </a:r>
            <a:r>
              <a:rPr lang="en-IN" sz="2800" dirty="0">
                <a:latin typeface="NewBaskervilleStd-Roman"/>
              </a:rPr>
              <a:t>pain.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94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11449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C1272D"/>
                </a:solidFill>
                <a:latin typeface="CaeciliaLTStd-Heavy"/>
              </a:rPr>
              <a:t>Other Biographical Characteristics: Tenure, </a:t>
            </a:r>
            <a:r>
              <a:rPr lang="en-GB" sz="2800" b="1" dirty="0" smtClean="0">
                <a:solidFill>
                  <a:srgbClr val="C1272D"/>
                </a:solidFill>
                <a:latin typeface="CaeciliaLTStd-Heavy"/>
              </a:rPr>
              <a:t>Religion, Sexual </a:t>
            </a:r>
            <a:r>
              <a:rPr lang="en-GB" sz="2800" b="1" dirty="0">
                <a:solidFill>
                  <a:srgbClr val="C1272D"/>
                </a:solidFill>
                <a:latin typeface="CaeciliaLTStd-Heavy"/>
              </a:rPr>
              <a:t>Orientation, and Gender Identity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331718"/>
            <a:ext cx="11333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i="1" dirty="0" smtClean="0">
                <a:latin typeface="NewBaskervilleStd-Italic"/>
              </a:rPr>
              <a:t>Tenure</a:t>
            </a:r>
            <a:r>
              <a:rPr lang="en-GB" sz="2800" i="1" dirty="0">
                <a:latin typeface="NewBaskervilleStd-Italic"/>
              </a:rPr>
              <a:t>, </a:t>
            </a:r>
            <a:r>
              <a:rPr lang="en-GB" sz="2800" dirty="0">
                <a:latin typeface="NewBaskervilleStd-Roman"/>
              </a:rPr>
              <a:t>expressed as work experience, appears to be a </a:t>
            </a:r>
            <a:r>
              <a:rPr lang="en-GB" sz="2800" dirty="0" smtClean="0">
                <a:latin typeface="NewBaskervilleStd-Roman"/>
              </a:rPr>
              <a:t>good </a:t>
            </a:r>
            <a:r>
              <a:rPr lang="en-IN" sz="2800" dirty="0" smtClean="0">
                <a:latin typeface="NewBaskervilleStd-Roman"/>
              </a:rPr>
              <a:t>predictor </a:t>
            </a:r>
            <a:r>
              <a:rPr lang="en-IN" sz="2800" dirty="0">
                <a:latin typeface="NewBaskervilleStd-Roman"/>
              </a:rPr>
              <a:t>of employee productivity.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403161"/>
            <a:ext cx="11333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NewBaskervilleStd-Roman"/>
              </a:rPr>
              <a:t>Not only do religious and nonreligious people question each other’s</a:t>
            </a:r>
          </a:p>
          <a:p>
            <a:pPr algn="just"/>
            <a:r>
              <a:rPr lang="en-GB" sz="2800" dirty="0">
                <a:latin typeface="NewBaskervilleStd-Roman"/>
              </a:rPr>
              <a:t>belief systems; often people of different religious faiths conflict.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128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Ability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892552"/>
            <a:ext cx="4123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NewBaskervilleStd-Roman"/>
              </a:rPr>
              <a:t>What does </a:t>
            </a:r>
            <a:r>
              <a:rPr lang="en-IN" sz="2800" i="1" dirty="0">
                <a:latin typeface="NewBaskervilleStd-Italic"/>
              </a:rPr>
              <a:t>ability </a:t>
            </a:r>
            <a:r>
              <a:rPr lang="en-IN" sz="2800" dirty="0">
                <a:latin typeface="NewBaskervilleStd-Roman"/>
              </a:rPr>
              <a:t>mean?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-1" y="1682616"/>
            <a:ext cx="11925838" cy="143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NewBaskervilleStd-Bold"/>
              </a:rPr>
              <a:t>ability </a:t>
            </a:r>
            <a:r>
              <a:rPr lang="en-GB" sz="2800" dirty="0">
                <a:latin typeface="NewBaskervilleStd-Roman"/>
              </a:rPr>
              <a:t>is an individual’s </a:t>
            </a:r>
            <a:r>
              <a:rPr lang="en-GB" sz="2800" dirty="0" smtClean="0">
                <a:latin typeface="NewBaskervilleStd-Roman"/>
              </a:rPr>
              <a:t>current capacity </a:t>
            </a:r>
            <a:r>
              <a:rPr lang="en-GB" sz="2800" dirty="0">
                <a:latin typeface="NewBaskervilleStd-Roman"/>
              </a:rPr>
              <a:t>to perform the various tasks in a job. Overall abilities are </a:t>
            </a:r>
            <a:r>
              <a:rPr lang="en-GB" sz="2800" dirty="0" smtClean="0">
                <a:latin typeface="NewBaskervilleStd-Roman"/>
              </a:rPr>
              <a:t>essentially made </a:t>
            </a:r>
            <a:r>
              <a:rPr lang="en-GB" sz="2800" dirty="0">
                <a:latin typeface="NewBaskervilleStd-Roman"/>
              </a:rPr>
              <a:t>up of two sets of factors: </a:t>
            </a:r>
            <a:r>
              <a:rPr lang="en-GB" sz="2800" dirty="0">
                <a:solidFill>
                  <a:srgbClr val="FF0000"/>
                </a:solidFill>
                <a:latin typeface="NewBaskervilleStd-Roman"/>
              </a:rPr>
              <a:t>intellectual</a:t>
            </a:r>
            <a:r>
              <a:rPr lang="en-GB" sz="2800" dirty="0">
                <a:latin typeface="NewBaskervilleStd-Roman"/>
              </a:rPr>
              <a:t> and </a:t>
            </a:r>
            <a:r>
              <a:rPr lang="en-GB" sz="2800" dirty="0">
                <a:solidFill>
                  <a:srgbClr val="00B050"/>
                </a:solidFill>
                <a:latin typeface="NewBaskervilleStd-Roman"/>
              </a:rPr>
              <a:t>physical</a:t>
            </a:r>
            <a:r>
              <a:rPr lang="en-GB" sz="2800" dirty="0">
                <a:latin typeface="NewBaskervilleStd-Roma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00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-1" y="401930"/>
            <a:ext cx="11462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UniversLTStd-BoldCn"/>
              </a:rPr>
              <a:t>Intellectual </a:t>
            </a:r>
            <a:r>
              <a:rPr lang="en-IN" sz="2400" b="1" dirty="0">
                <a:solidFill>
                  <a:srgbClr val="FF0000"/>
                </a:solidFill>
                <a:latin typeface="UniversLTStd-BoldCn"/>
              </a:rPr>
              <a:t>abilities </a:t>
            </a:r>
            <a:r>
              <a:rPr lang="en-IN" sz="2400" i="1" dirty="0">
                <a:latin typeface="UniversLTStd-Obl"/>
              </a:rPr>
              <a:t>The </a:t>
            </a:r>
            <a:r>
              <a:rPr lang="en-IN" sz="2400" i="1" dirty="0" smtClean="0">
                <a:latin typeface="UniversLTStd-Obl"/>
              </a:rPr>
              <a:t>capacity to </a:t>
            </a:r>
            <a:r>
              <a:rPr lang="en-IN" sz="2400" i="1" dirty="0">
                <a:latin typeface="UniversLTStd-Obl"/>
              </a:rPr>
              <a:t>do mental </a:t>
            </a:r>
            <a:r>
              <a:rPr lang="en-IN" sz="2400" i="1" dirty="0" smtClean="0">
                <a:latin typeface="UniversLTStd-Obl"/>
              </a:rPr>
              <a:t>activities—thinking, reasoning</a:t>
            </a:r>
            <a:r>
              <a:rPr lang="en-IN" sz="2400" i="1" dirty="0">
                <a:latin typeface="UniversLTStd-Obl"/>
              </a:rPr>
              <a:t>, and problem solving.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-2" y="1689817"/>
            <a:ext cx="11462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00B050"/>
                </a:solidFill>
                <a:latin typeface="UniversLTStd-BoldCn"/>
              </a:rPr>
              <a:t>physical abilities </a:t>
            </a:r>
            <a:r>
              <a:rPr lang="en-GB" sz="2800" i="1" dirty="0">
                <a:latin typeface="UniversLTStd-Obl"/>
              </a:rPr>
              <a:t>The capacity to </a:t>
            </a:r>
            <a:r>
              <a:rPr lang="en-GB" sz="2800" i="1" dirty="0" smtClean="0">
                <a:latin typeface="UniversLTStd-Obl"/>
              </a:rPr>
              <a:t>do tasks </a:t>
            </a:r>
            <a:r>
              <a:rPr lang="en-GB" sz="2800" i="1" dirty="0">
                <a:latin typeface="UniversLTStd-Obl"/>
              </a:rPr>
              <a:t>that demand stamina, </a:t>
            </a:r>
            <a:r>
              <a:rPr lang="en-GB" sz="2800" i="1" dirty="0" smtClean="0">
                <a:latin typeface="UniversLTStd-Obl"/>
              </a:rPr>
              <a:t>dexterity, </a:t>
            </a:r>
            <a:r>
              <a:rPr lang="en-IN" sz="2800" i="1" dirty="0" smtClean="0">
                <a:latin typeface="UniversLTStd-Obl"/>
              </a:rPr>
              <a:t>strength</a:t>
            </a:r>
            <a:r>
              <a:rPr lang="en-IN" sz="2800" i="1" dirty="0">
                <a:latin typeface="UniversLTStd-Obl"/>
              </a:rPr>
              <a:t>, and similar characteristics.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21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98"/>
            <a:ext cx="12093056" cy="65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98"/>
            <a:ext cx="12192000" cy="65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398103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1272D"/>
                </a:solidFill>
                <a:latin typeface="CaeciliaLTStd-Heavy"/>
              </a:rPr>
              <a:t>Psychology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-1" y="767435"/>
            <a:ext cx="11487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NewBaskervilleStd-Bold"/>
              </a:rPr>
              <a:t>Psychology </a:t>
            </a:r>
            <a:r>
              <a:rPr lang="en-GB" dirty="0">
                <a:latin typeface="NewBaskervilleStd-Roman"/>
              </a:rPr>
              <a:t>seeks to measure, explain, and sometimes change the </a:t>
            </a:r>
            <a:r>
              <a:rPr lang="en-GB" dirty="0" smtClean="0">
                <a:latin typeface="NewBaskervilleStd-Roman"/>
              </a:rPr>
              <a:t>behaviour of </a:t>
            </a:r>
            <a:r>
              <a:rPr lang="en-IN" dirty="0" smtClean="0">
                <a:latin typeface="NewBaskervilleStd-Roman"/>
              </a:rPr>
              <a:t>humans </a:t>
            </a:r>
            <a:r>
              <a:rPr lang="en-IN" dirty="0">
                <a:latin typeface="NewBaskervilleStd-Roman"/>
              </a:rPr>
              <a:t>and other animals.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506098"/>
            <a:ext cx="11487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Early industrial/organizational psychologists studied the problems </a:t>
            </a:r>
            <a:r>
              <a:rPr lang="en-GB" dirty="0" smtClean="0">
                <a:latin typeface="NewBaskervilleStd-Roman"/>
              </a:rPr>
              <a:t>of fatigue</a:t>
            </a:r>
            <a:r>
              <a:rPr lang="en-GB" dirty="0">
                <a:latin typeface="NewBaskervilleStd-Roman"/>
              </a:rPr>
              <a:t>, boredom, and other working conditions that could impede </a:t>
            </a:r>
            <a:r>
              <a:rPr lang="en-GB" dirty="0" smtClean="0">
                <a:latin typeface="NewBaskervilleStd-Roman"/>
              </a:rPr>
              <a:t>efficient </a:t>
            </a:r>
            <a:r>
              <a:rPr lang="en-IN" dirty="0" smtClean="0">
                <a:latin typeface="NewBaskervilleStd-Roman"/>
              </a:rPr>
              <a:t>work </a:t>
            </a:r>
            <a:r>
              <a:rPr lang="en-IN" dirty="0">
                <a:latin typeface="NewBaskervilleStd-Roman"/>
              </a:rPr>
              <a:t>performance.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2" y="2416506"/>
            <a:ext cx="11487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More recently, their contributions have </a:t>
            </a:r>
            <a:r>
              <a:rPr lang="en-GB" dirty="0" smtClean="0">
                <a:latin typeface="NewBaskervilleStd-Roman"/>
              </a:rPr>
              <a:t>expanded to </a:t>
            </a:r>
            <a:r>
              <a:rPr lang="en-GB" dirty="0">
                <a:latin typeface="NewBaskervilleStd-Roman"/>
              </a:rPr>
              <a:t>include learning, perception, personality, emotions, training, </a:t>
            </a:r>
            <a:r>
              <a:rPr lang="en-GB" dirty="0" smtClean="0">
                <a:latin typeface="NewBaskervilleStd-Roman"/>
              </a:rPr>
              <a:t>leadership effectiveness</a:t>
            </a:r>
            <a:r>
              <a:rPr lang="en-GB" dirty="0">
                <a:latin typeface="NewBaskervilleStd-Roman"/>
              </a:rPr>
              <a:t>, needs and motivational forces, job satisfaction, </a:t>
            </a:r>
            <a:r>
              <a:rPr lang="en-GB" dirty="0" smtClean="0">
                <a:latin typeface="NewBaskervilleStd-Roman"/>
              </a:rPr>
              <a:t>decision-making </a:t>
            </a:r>
            <a:r>
              <a:rPr lang="en-IN" dirty="0" smtClean="0">
                <a:latin typeface="NewBaskervilleStd-Roman"/>
              </a:rPr>
              <a:t>processes</a:t>
            </a:r>
            <a:r>
              <a:rPr lang="en-IN" dirty="0">
                <a:latin typeface="NewBaskervilleStd-Roman"/>
              </a:rPr>
              <a:t>, performance appraisals, attitude measurement, </a:t>
            </a:r>
            <a:r>
              <a:rPr lang="en-IN" dirty="0" smtClean="0">
                <a:latin typeface="NewBaskervilleStd-Roman"/>
              </a:rPr>
              <a:t>employee-selection </a:t>
            </a:r>
            <a:r>
              <a:rPr lang="en-GB" dirty="0" smtClean="0">
                <a:latin typeface="NewBaskervilleStd-Roman"/>
              </a:rPr>
              <a:t>techniques</a:t>
            </a:r>
            <a:r>
              <a:rPr lang="en-GB" dirty="0">
                <a:latin typeface="NewBaskervilleStd-Roman"/>
              </a:rPr>
              <a:t>, work design, and job stress.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-1" y="276999"/>
            <a:ext cx="11578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NewBaskervilleStd-Bold"/>
              </a:rPr>
              <a:t>Values </a:t>
            </a:r>
            <a:r>
              <a:rPr lang="en-GB" sz="2800" dirty="0">
                <a:latin typeface="NewBaskervilleStd-Roman"/>
              </a:rPr>
              <a:t>represent basic convictions that “a specific mode of conduct or</a:t>
            </a:r>
          </a:p>
          <a:p>
            <a:pPr algn="just"/>
            <a:r>
              <a:rPr lang="en-GB" sz="2800" dirty="0">
                <a:latin typeface="NewBaskervilleStd-Roman"/>
              </a:rPr>
              <a:t>end-state of existence is personally or socially preferable to an </a:t>
            </a:r>
            <a:r>
              <a:rPr lang="en-GB" sz="2800" dirty="0" smtClean="0">
                <a:latin typeface="NewBaskervilleStd-Roman"/>
              </a:rPr>
              <a:t>opposite or converse mode </a:t>
            </a:r>
            <a:r>
              <a:rPr lang="en-GB" sz="2800" dirty="0">
                <a:latin typeface="NewBaskervilleStd-Roman"/>
              </a:rPr>
              <a:t>of conduct or end-state of existence.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938993"/>
            <a:ext cx="8014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NewBaskervilleStd-Roman"/>
              </a:rPr>
              <a:t>Values have both </a:t>
            </a:r>
            <a:r>
              <a:rPr lang="en-GB" sz="2800" dirty="0">
                <a:solidFill>
                  <a:srgbClr val="FF0000"/>
                </a:solidFill>
                <a:latin typeface="NewBaskervilleStd-Roman"/>
              </a:rPr>
              <a:t>content</a:t>
            </a:r>
            <a:r>
              <a:rPr lang="en-GB" sz="2800" dirty="0">
                <a:latin typeface="NewBaskervilleStd-Roman"/>
              </a:rPr>
              <a:t> and </a:t>
            </a:r>
            <a:r>
              <a:rPr lang="en-GB" sz="2800" dirty="0">
                <a:solidFill>
                  <a:srgbClr val="00B050"/>
                </a:solidFill>
                <a:latin typeface="NewBaskervilleStd-Roman"/>
              </a:rPr>
              <a:t>intensity</a:t>
            </a:r>
            <a:r>
              <a:rPr lang="en-GB" sz="2800" dirty="0">
                <a:latin typeface="NewBaskervilleStd-Roman"/>
              </a:rPr>
              <a:t> attributes.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739212"/>
            <a:ext cx="11977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NewBaskervilleStd-Roman"/>
              </a:rPr>
              <a:t>The </a:t>
            </a:r>
            <a:r>
              <a:rPr lang="en-IN" sz="2800" dirty="0" smtClean="0">
                <a:solidFill>
                  <a:srgbClr val="FF0000"/>
                </a:solidFill>
                <a:latin typeface="NewBaskervilleStd-Roman"/>
              </a:rPr>
              <a:t>content</a:t>
            </a:r>
            <a:r>
              <a:rPr lang="en-IN" sz="2800" dirty="0" smtClean="0">
                <a:latin typeface="NewBaskervilleStd-Roman"/>
              </a:rPr>
              <a:t> </a:t>
            </a:r>
            <a:r>
              <a:rPr lang="en-GB" sz="2800" dirty="0" smtClean="0">
                <a:latin typeface="NewBaskervilleStd-Roman"/>
              </a:rPr>
              <a:t>attribute </a:t>
            </a:r>
            <a:r>
              <a:rPr lang="en-GB" sz="2800" dirty="0">
                <a:latin typeface="NewBaskervilleStd-Roman"/>
              </a:rPr>
              <a:t>says a mode of conduct or end-state of existence is </a:t>
            </a:r>
            <a:r>
              <a:rPr lang="en-GB" sz="2800" i="1" dirty="0">
                <a:latin typeface="NewBaskervilleStd-Italic"/>
              </a:rPr>
              <a:t>important.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-1" y="3970318"/>
            <a:ext cx="1184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NewBaskervilleStd-Roman"/>
              </a:rPr>
              <a:t>The </a:t>
            </a:r>
            <a:r>
              <a:rPr lang="en-IN" sz="2800" dirty="0" smtClean="0">
                <a:solidFill>
                  <a:srgbClr val="00B050"/>
                </a:solidFill>
                <a:latin typeface="NewBaskervilleStd-Roman"/>
              </a:rPr>
              <a:t>intensity</a:t>
            </a:r>
            <a:r>
              <a:rPr lang="en-IN" sz="2800" dirty="0" smtClean="0">
                <a:latin typeface="NewBaskervilleStd-Roman"/>
              </a:rPr>
              <a:t> </a:t>
            </a:r>
            <a:r>
              <a:rPr lang="en-GB" sz="2800" dirty="0" smtClean="0">
                <a:latin typeface="NewBaskervilleStd-Roman"/>
              </a:rPr>
              <a:t>attribute </a:t>
            </a:r>
            <a:r>
              <a:rPr lang="en-GB" sz="2800" dirty="0">
                <a:latin typeface="NewBaskervilleStd-Roman"/>
              </a:rPr>
              <a:t>specifies </a:t>
            </a:r>
            <a:r>
              <a:rPr lang="en-GB" sz="2800" i="1" dirty="0">
                <a:latin typeface="NewBaskervilleStd-Italic"/>
              </a:rPr>
              <a:t>how important </a:t>
            </a:r>
            <a:r>
              <a:rPr lang="en-GB" sz="2800" dirty="0">
                <a:latin typeface="NewBaskervilleStd-Roman"/>
              </a:rPr>
              <a:t>it 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6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-108652" y="276999"/>
            <a:ext cx="4539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The Importance of Values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800220"/>
            <a:ext cx="11706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Values lay the foundation for our understanding of people’s attitudes and</a:t>
            </a:r>
          </a:p>
          <a:p>
            <a:pPr algn="just"/>
            <a:r>
              <a:rPr lang="en-GB" sz="2800" dirty="0">
                <a:latin typeface="NewBaskervilleStd-Roman"/>
              </a:rPr>
              <a:t>motivation and influence our perceptions.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146494"/>
            <a:ext cx="1151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Suppose you enter an organization with the view that allocating pay on </a:t>
            </a:r>
            <a:r>
              <a:rPr lang="en-GB" sz="2800" dirty="0" smtClean="0">
                <a:latin typeface="NewBaskervilleStd-Roman"/>
              </a:rPr>
              <a:t>the basis </a:t>
            </a:r>
            <a:r>
              <a:rPr lang="en-GB" sz="2800" dirty="0">
                <a:latin typeface="NewBaskervilleStd-Roman"/>
              </a:rPr>
              <a:t>of performance is right, while allocating pay on the basis of seniority </a:t>
            </a:r>
            <a:r>
              <a:rPr lang="en-GB" sz="2800" dirty="0" smtClean="0">
                <a:latin typeface="NewBaskervilleStd-Roman"/>
              </a:rPr>
              <a:t>is </a:t>
            </a:r>
            <a:r>
              <a:rPr lang="en-IN" sz="2800" dirty="0" smtClean="0">
                <a:latin typeface="NewBaskervilleStd-Roman"/>
              </a:rPr>
              <a:t>wrong</a:t>
            </a:r>
            <a:r>
              <a:rPr lang="en-IN" sz="2800" dirty="0">
                <a:latin typeface="NewBaskervilleStd-Roman"/>
              </a:rPr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4316320"/>
            <a:ext cx="11513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You’re likely to be disappointed—and </a:t>
            </a:r>
            <a:r>
              <a:rPr lang="en-GB" sz="2800" dirty="0" smtClean="0">
                <a:latin typeface="NewBaskervilleStd-Roman"/>
              </a:rPr>
              <a:t>this can </a:t>
            </a:r>
            <a:r>
              <a:rPr lang="en-GB" sz="2800" dirty="0">
                <a:latin typeface="NewBaskervilleStd-Roman"/>
              </a:rPr>
              <a:t>lead to job dissatisfaction and a decision not to exert a high level of effort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46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398103"/>
            <a:ext cx="6410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1272D"/>
                </a:solidFill>
                <a:latin typeface="CaeciliaLTStd-Heavy"/>
              </a:rPr>
              <a:t>Terminal versus Instrumental Values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-1" y="1042427"/>
            <a:ext cx="11938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 smtClean="0">
                <a:latin typeface="UniversLTStd-BoldCn"/>
              </a:rPr>
              <a:t>Terminal </a:t>
            </a:r>
            <a:r>
              <a:rPr lang="en-GB" sz="2800" b="1" dirty="0">
                <a:latin typeface="UniversLTStd-BoldCn"/>
              </a:rPr>
              <a:t>values </a:t>
            </a:r>
            <a:r>
              <a:rPr lang="en-GB" sz="2800" i="1" dirty="0">
                <a:latin typeface="UniversLTStd-Obl"/>
              </a:rPr>
              <a:t>Desirable end-states </a:t>
            </a:r>
            <a:r>
              <a:rPr lang="en-GB" sz="2800" i="1" dirty="0" smtClean="0">
                <a:latin typeface="UniversLTStd-Obl"/>
              </a:rPr>
              <a:t>of existence</a:t>
            </a:r>
            <a:r>
              <a:rPr lang="en-GB" sz="2800" i="1" dirty="0">
                <a:latin typeface="UniversLTStd-Obl"/>
              </a:rPr>
              <a:t>; the goals a person would </a:t>
            </a:r>
            <a:r>
              <a:rPr lang="en-GB" sz="2800" i="1" dirty="0" smtClean="0">
                <a:latin typeface="UniversLTStd-Obl"/>
              </a:rPr>
              <a:t>like to </a:t>
            </a:r>
            <a:r>
              <a:rPr lang="en-GB" sz="2800" i="1" dirty="0">
                <a:latin typeface="UniversLTStd-Obl"/>
              </a:rPr>
              <a:t>achieve during his or her lifetime</a:t>
            </a:r>
            <a:r>
              <a:rPr lang="en-GB" sz="2800" i="1" dirty="0" smtClean="0">
                <a:latin typeface="UniversLTStd-Obl"/>
              </a:rPr>
              <a:t>.</a:t>
            </a:r>
          </a:p>
          <a:p>
            <a:pPr algn="just"/>
            <a:r>
              <a:rPr lang="en-IN" sz="2800" dirty="0"/>
              <a:t>Some examples of terminal values </a:t>
            </a:r>
            <a:endParaRPr lang="en-IN" sz="2800" dirty="0" smtClean="0"/>
          </a:p>
          <a:p>
            <a:pPr algn="just"/>
            <a:endParaRPr lang="en-GB" sz="2800" i="1" dirty="0" smtClean="0">
              <a:latin typeface="UniversLTStd-Obl"/>
            </a:endParaRPr>
          </a:p>
          <a:p>
            <a:r>
              <a:rPr lang="en-GB" sz="2800" dirty="0"/>
              <a:t>Prosperity and economic success, </a:t>
            </a:r>
            <a:r>
              <a:rPr lang="en-GB" sz="2800" dirty="0" smtClean="0"/>
              <a:t>Freedom, Health </a:t>
            </a:r>
            <a:r>
              <a:rPr lang="en-GB" sz="2800" dirty="0"/>
              <a:t>and well-being, World peace, Social recognition, and Meaning </a:t>
            </a:r>
            <a:r>
              <a:rPr lang="en-GB" sz="2800" dirty="0" smtClean="0"/>
              <a:t>in </a:t>
            </a:r>
            <a:r>
              <a:rPr lang="en-IN" sz="2800" dirty="0" smtClean="0"/>
              <a:t>life.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3972040"/>
            <a:ext cx="11938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>
                <a:latin typeface="UniversLTStd-BoldCn"/>
              </a:rPr>
              <a:t>Instrumental </a:t>
            </a:r>
            <a:r>
              <a:rPr lang="en-IN" sz="2800" b="1" dirty="0">
                <a:latin typeface="UniversLTStd-BoldCn"/>
              </a:rPr>
              <a:t>values </a:t>
            </a:r>
            <a:r>
              <a:rPr lang="en-IN" sz="2800" i="1" dirty="0">
                <a:latin typeface="UniversLTStd-Obl"/>
              </a:rPr>
              <a:t>Preferable </a:t>
            </a:r>
            <a:r>
              <a:rPr lang="en-IN" sz="2800" i="1" dirty="0" smtClean="0">
                <a:latin typeface="UniversLTStd-Obl"/>
              </a:rPr>
              <a:t>modes </a:t>
            </a:r>
            <a:r>
              <a:rPr lang="en-GB" sz="2800" i="1" dirty="0" smtClean="0">
                <a:latin typeface="UniversLTStd-Obl"/>
              </a:rPr>
              <a:t>of behaviour </a:t>
            </a:r>
            <a:r>
              <a:rPr lang="en-GB" sz="2800" i="1" dirty="0">
                <a:latin typeface="UniversLTStd-Obl"/>
              </a:rPr>
              <a:t>or means of </a:t>
            </a:r>
            <a:r>
              <a:rPr lang="en-GB" sz="2800" i="1" dirty="0" smtClean="0">
                <a:latin typeface="UniversLTStd-Obl"/>
              </a:rPr>
              <a:t>achieving </a:t>
            </a:r>
            <a:r>
              <a:rPr lang="en-IN" sz="2800" i="1" dirty="0" smtClean="0">
                <a:latin typeface="UniversLTStd-Obl"/>
              </a:rPr>
              <a:t>one’s </a:t>
            </a:r>
            <a:r>
              <a:rPr lang="en-IN" sz="2800" i="1" dirty="0">
                <a:latin typeface="UniversLTStd-Obl"/>
              </a:rPr>
              <a:t>terminal </a:t>
            </a:r>
            <a:r>
              <a:rPr lang="en-IN" sz="2800" i="1" dirty="0" smtClean="0">
                <a:latin typeface="UniversLTStd-Obl"/>
              </a:rPr>
              <a:t>values.</a:t>
            </a:r>
          </a:p>
          <a:p>
            <a:pPr algn="just"/>
            <a:r>
              <a:rPr lang="en-GB" sz="2800" dirty="0"/>
              <a:t>The types of instrumental </a:t>
            </a:r>
            <a:r>
              <a:rPr lang="en-GB" sz="2800" dirty="0" smtClean="0"/>
              <a:t>values</a:t>
            </a:r>
          </a:p>
          <a:p>
            <a:pPr algn="just"/>
            <a:endParaRPr lang="en-IN" sz="2800" i="1" dirty="0" smtClean="0">
              <a:latin typeface="UniversLTStd-Obl"/>
            </a:endParaRPr>
          </a:p>
          <a:p>
            <a:r>
              <a:rPr lang="en-IN" sz="2800" dirty="0" smtClean="0"/>
              <a:t>Self-improvement, </a:t>
            </a:r>
            <a:r>
              <a:rPr lang="en-GB" sz="2800" dirty="0" smtClean="0"/>
              <a:t>Autonomy </a:t>
            </a:r>
            <a:r>
              <a:rPr lang="en-GB" sz="2800" dirty="0"/>
              <a:t>and self-reliance, Personal discipline, kindness, Ambition, </a:t>
            </a:r>
            <a:r>
              <a:rPr lang="en-GB" sz="2800" dirty="0" smtClean="0"/>
              <a:t>and </a:t>
            </a:r>
            <a:r>
              <a:rPr lang="en-IN" sz="2800" dirty="0" smtClean="0"/>
              <a:t>Goal-orientation</a:t>
            </a:r>
            <a:r>
              <a:rPr lang="en-IN" sz="2800" dirty="0"/>
              <a:t>.</a:t>
            </a:r>
            <a:endParaRPr lang="en-IN" sz="2800" i="1" dirty="0" smtClean="0">
              <a:latin typeface="UniversLTStd-Obl"/>
            </a:endParaRPr>
          </a:p>
        </p:txBody>
      </p:sp>
    </p:spTree>
    <p:extLst>
      <p:ext uri="{BB962C8B-B14F-4D97-AF65-F5344CB8AC3E}">
        <p14:creationId xmlns:p14="http://schemas.microsoft.com/office/powerpoint/2010/main" val="12847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91"/>
            <a:ext cx="12328560" cy="66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68332"/>
                </a:solidFill>
                <a:latin typeface="VAGRoundedStd-Bold"/>
              </a:rPr>
              <a:t>Attitudes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800219"/>
            <a:ext cx="11912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NewBaskervilleStd-Bold"/>
              </a:rPr>
              <a:t>Attitudes </a:t>
            </a:r>
            <a:r>
              <a:rPr lang="en-GB" sz="2800" dirty="0">
                <a:latin typeface="NewBaskervilleStd-Roman"/>
              </a:rPr>
              <a:t>are evaluative statements—either </a:t>
            </a:r>
            <a:r>
              <a:rPr lang="en-GB" sz="2800" dirty="0" smtClean="0">
                <a:latin typeface="NewBaskervilleStd-Roman"/>
              </a:rPr>
              <a:t>favourable </a:t>
            </a:r>
            <a:r>
              <a:rPr lang="en-GB" sz="2800" dirty="0">
                <a:latin typeface="NewBaskervilleStd-Roman"/>
              </a:rPr>
              <a:t>or </a:t>
            </a:r>
            <a:r>
              <a:rPr lang="en-GB" sz="2800" dirty="0" smtClean="0">
                <a:latin typeface="NewBaskervilleStd-Roman"/>
              </a:rPr>
              <a:t>unfavourable—about </a:t>
            </a:r>
            <a:r>
              <a:rPr lang="en-IN" sz="2800" dirty="0" smtClean="0">
                <a:latin typeface="NewBaskervilleStd-Roman"/>
              </a:rPr>
              <a:t>objects</a:t>
            </a:r>
            <a:r>
              <a:rPr lang="en-IN" sz="2800" dirty="0">
                <a:latin typeface="NewBaskervilleStd-Roman"/>
              </a:rPr>
              <a:t>, people, or events.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104450"/>
            <a:ext cx="11912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They reflect how we feel about something. When </a:t>
            </a:r>
            <a:r>
              <a:rPr lang="en-GB" sz="2800" dirty="0" smtClean="0">
                <a:latin typeface="NewBaskervilleStd-Roman"/>
              </a:rPr>
              <a:t>I say </a:t>
            </a:r>
            <a:r>
              <a:rPr lang="en-GB" sz="2800" dirty="0">
                <a:latin typeface="NewBaskervilleStd-Roman"/>
              </a:rPr>
              <a:t>“I like my job,” I am expressing my attitude about work.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30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99"/>
            <a:ext cx="12192000" cy="65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14810"/>
            <a:ext cx="11114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attitudes </a:t>
            </a:r>
            <a:r>
              <a:rPr lang="en-IN" sz="2800" i="1" dirty="0">
                <a:latin typeface="UniversLTStd-Obl"/>
              </a:rPr>
              <a:t>Evaluative statements </a:t>
            </a:r>
            <a:r>
              <a:rPr lang="en-IN" sz="2800" i="1" dirty="0" smtClean="0">
                <a:latin typeface="UniversLTStd-Obl"/>
              </a:rPr>
              <a:t>or judgments </a:t>
            </a:r>
            <a:r>
              <a:rPr lang="en-IN" sz="2800" i="1" dirty="0">
                <a:latin typeface="UniversLTStd-Obl"/>
              </a:rPr>
              <a:t>concerning objects, </a:t>
            </a:r>
            <a:r>
              <a:rPr lang="en-IN" sz="2800" i="1" dirty="0" smtClean="0">
                <a:latin typeface="UniversLTStd-Obl"/>
              </a:rPr>
              <a:t>people, or </a:t>
            </a:r>
            <a:r>
              <a:rPr lang="en-IN" sz="2800" i="1" dirty="0">
                <a:latin typeface="UniversLTStd-Obl"/>
              </a:rPr>
              <a:t>events.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506729"/>
            <a:ext cx="11114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UniversLTStd-BoldCn"/>
              </a:rPr>
              <a:t>cognitive component </a:t>
            </a:r>
            <a:r>
              <a:rPr lang="en-GB" sz="2800" i="1" dirty="0">
                <a:latin typeface="UniversLTStd-Obl"/>
              </a:rPr>
              <a:t>The opinion </a:t>
            </a:r>
            <a:r>
              <a:rPr lang="en-GB" sz="2800" i="1" dirty="0" smtClean="0">
                <a:latin typeface="UniversLTStd-Obl"/>
              </a:rPr>
              <a:t>or belief </a:t>
            </a:r>
            <a:r>
              <a:rPr lang="en-GB" sz="2800" i="1" dirty="0">
                <a:latin typeface="UniversLTStd-Obl"/>
              </a:rPr>
              <a:t>segment of an attitude.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2266199"/>
            <a:ext cx="11114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UniversLTStd-BoldCn"/>
              </a:rPr>
              <a:t>affective component </a:t>
            </a:r>
            <a:r>
              <a:rPr lang="en-GB" sz="2800" i="1" dirty="0">
                <a:latin typeface="UniversLTStd-Obl"/>
              </a:rPr>
              <a:t>The </a:t>
            </a:r>
            <a:r>
              <a:rPr lang="en-GB" sz="2800" i="1" dirty="0" smtClean="0">
                <a:latin typeface="UniversLTStd-Obl"/>
              </a:rPr>
              <a:t>emotional or feeling </a:t>
            </a:r>
            <a:r>
              <a:rPr lang="en-GB" sz="2800" i="1" dirty="0">
                <a:latin typeface="UniversLTStd-Obl"/>
              </a:rPr>
              <a:t>segment of </a:t>
            </a:r>
            <a:r>
              <a:rPr lang="en-GB" sz="2800" i="1" dirty="0" smtClean="0">
                <a:latin typeface="UniversLTStd-Obl"/>
              </a:rPr>
              <a:t>an attitude</a:t>
            </a:r>
            <a:r>
              <a:rPr lang="en-GB" sz="2800" i="1" dirty="0">
                <a:latin typeface="UniversLTStd-Obl"/>
              </a:rPr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456556"/>
            <a:ext cx="11114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 smtClean="0">
                <a:latin typeface="UniversLTStd-BoldCn"/>
              </a:rPr>
              <a:t>behavioural </a:t>
            </a:r>
            <a:r>
              <a:rPr lang="en-IN" sz="2800" b="1" dirty="0">
                <a:latin typeface="UniversLTStd-BoldCn"/>
              </a:rPr>
              <a:t>component </a:t>
            </a:r>
            <a:r>
              <a:rPr lang="en-IN" sz="2800" i="1" dirty="0">
                <a:latin typeface="UniversLTStd-Obl"/>
              </a:rPr>
              <a:t>An </a:t>
            </a:r>
            <a:r>
              <a:rPr lang="en-IN" sz="2800" i="1" dirty="0" smtClean="0">
                <a:latin typeface="UniversLTStd-Obl"/>
              </a:rPr>
              <a:t>intention </a:t>
            </a:r>
            <a:r>
              <a:rPr lang="en-GB" sz="2800" i="1" dirty="0" smtClean="0">
                <a:latin typeface="UniversLTStd-Obl"/>
              </a:rPr>
              <a:t>to </a:t>
            </a:r>
            <a:r>
              <a:rPr lang="en-GB" sz="2800" i="1" dirty="0">
                <a:latin typeface="UniversLTStd-Obl"/>
              </a:rPr>
              <a:t>behave in a certain way </a:t>
            </a:r>
            <a:r>
              <a:rPr lang="en-GB" sz="2800" i="1" dirty="0" smtClean="0">
                <a:latin typeface="UniversLTStd-Obl"/>
              </a:rPr>
              <a:t>toward </a:t>
            </a:r>
            <a:r>
              <a:rPr lang="en-IN" sz="2800" i="1" dirty="0" smtClean="0">
                <a:latin typeface="UniversLTStd-Obl"/>
              </a:rPr>
              <a:t>someone </a:t>
            </a:r>
            <a:r>
              <a:rPr lang="en-IN" sz="2800" i="1" dirty="0">
                <a:latin typeface="UniversLTStd-Obl"/>
              </a:rPr>
              <a:t>or something.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44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6257" y="405788"/>
            <a:ext cx="8246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rgbClr val="C1272D"/>
                </a:solidFill>
                <a:latin typeface="CaeciliaLTStd-Heavy"/>
              </a:rPr>
              <a:t>Does </a:t>
            </a:r>
            <a:r>
              <a:rPr lang="en-GB" sz="2800" b="1" dirty="0" smtClean="0">
                <a:solidFill>
                  <a:srgbClr val="C1272D"/>
                </a:solidFill>
                <a:latin typeface="CaeciliaLTStd-Heavy"/>
              </a:rPr>
              <a:t>Behaviour </a:t>
            </a:r>
            <a:r>
              <a:rPr lang="en-GB" sz="2800" b="1" dirty="0">
                <a:solidFill>
                  <a:srgbClr val="C1272D"/>
                </a:solidFill>
                <a:latin typeface="CaeciliaLTStd-Heavy"/>
              </a:rPr>
              <a:t>Always Follow from Attitudes?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6256" y="929009"/>
            <a:ext cx="11520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MyriadPro-Bold"/>
              </a:rPr>
              <a:t>Moderating Variables </a:t>
            </a:r>
            <a:r>
              <a:rPr lang="en-GB" sz="2800" dirty="0">
                <a:latin typeface="NewBaskervilleStd-Roman"/>
              </a:rPr>
              <a:t>The most powerful moderators of the attitudes </a:t>
            </a:r>
            <a:r>
              <a:rPr lang="en-GB" sz="2800" dirty="0" smtClean="0">
                <a:latin typeface="NewBaskervilleStd-Roman"/>
              </a:rPr>
              <a:t>relationship are </a:t>
            </a:r>
            <a:r>
              <a:rPr lang="en-GB" sz="2800" dirty="0">
                <a:latin typeface="NewBaskervilleStd-Roman"/>
              </a:rPr>
              <a:t>the </a:t>
            </a:r>
            <a:r>
              <a:rPr lang="en-GB" sz="2800" i="1" dirty="0">
                <a:latin typeface="NewBaskervilleStd-Italic"/>
              </a:rPr>
              <a:t>importance </a:t>
            </a:r>
            <a:r>
              <a:rPr lang="en-GB" sz="2800" dirty="0">
                <a:latin typeface="NewBaskervilleStd-Roman"/>
              </a:rPr>
              <a:t>of the attitude, its </a:t>
            </a:r>
            <a:r>
              <a:rPr lang="en-GB" sz="2800" i="1" dirty="0">
                <a:latin typeface="NewBaskervilleStd-Italic"/>
              </a:rPr>
              <a:t>correspondence to </a:t>
            </a:r>
            <a:r>
              <a:rPr lang="en-GB" sz="2800" i="1" dirty="0" smtClean="0">
                <a:latin typeface="NewBaskervilleStd-Italic"/>
              </a:rPr>
              <a:t>behaviour, </a:t>
            </a:r>
            <a:r>
              <a:rPr lang="en-GB" sz="2800" dirty="0">
                <a:latin typeface="NewBaskervilleStd-Roman"/>
              </a:rPr>
              <a:t>its </a:t>
            </a:r>
            <a:r>
              <a:rPr lang="en-GB" sz="2800" i="1" dirty="0" smtClean="0">
                <a:latin typeface="NewBaskervilleStd-Italic"/>
              </a:rPr>
              <a:t>accessibility, </a:t>
            </a:r>
            <a:r>
              <a:rPr lang="en-GB" sz="2800" dirty="0" smtClean="0">
                <a:latin typeface="NewBaskervilleStd-Roman"/>
              </a:rPr>
              <a:t>the </a:t>
            </a:r>
            <a:r>
              <a:rPr lang="en-GB" sz="2800" dirty="0">
                <a:latin typeface="NewBaskervilleStd-Roman"/>
              </a:rPr>
              <a:t>presence of </a:t>
            </a:r>
            <a:r>
              <a:rPr lang="en-GB" sz="2800" i="1" dirty="0">
                <a:latin typeface="NewBaskervilleStd-Italic"/>
              </a:rPr>
              <a:t>social pressures, </a:t>
            </a:r>
            <a:r>
              <a:rPr lang="en-GB" sz="2800" dirty="0" smtClean="0">
                <a:latin typeface="NewBaskervilleStd-Roman"/>
              </a:rPr>
              <a:t>and whether </a:t>
            </a:r>
            <a:r>
              <a:rPr lang="en-GB" sz="2800" dirty="0">
                <a:latin typeface="NewBaskervilleStd-Roman"/>
              </a:rPr>
              <a:t>a person has </a:t>
            </a:r>
            <a:r>
              <a:rPr lang="en-GB" sz="2800" i="1" dirty="0">
                <a:latin typeface="NewBaskervilleStd-Italic"/>
              </a:rPr>
              <a:t>direct </a:t>
            </a:r>
            <a:r>
              <a:rPr lang="en-GB" sz="2800" i="1" dirty="0" smtClean="0">
                <a:latin typeface="NewBaskervilleStd-Italic"/>
              </a:rPr>
              <a:t>experience </a:t>
            </a:r>
            <a:r>
              <a:rPr lang="en-IN" sz="2800" dirty="0" smtClean="0">
                <a:latin typeface="NewBaskervilleStd-Roman"/>
              </a:rPr>
              <a:t>with </a:t>
            </a:r>
            <a:r>
              <a:rPr lang="en-IN" sz="2800" dirty="0">
                <a:latin typeface="NewBaskervilleStd-Roman"/>
              </a:rPr>
              <a:t>the attitude.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96255" y="2877841"/>
            <a:ext cx="115204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cognitive dissonance </a:t>
            </a:r>
            <a:r>
              <a:rPr lang="en-IN" sz="2800" i="1" dirty="0" smtClean="0">
                <a:latin typeface="UniversLTStd-Obl"/>
              </a:rPr>
              <a:t>Any </a:t>
            </a:r>
            <a:r>
              <a:rPr lang="en-GB" sz="2800" i="1" dirty="0" smtClean="0">
                <a:latin typeface="UniversLTStd-Obl"/>
              </a:rPr>
              <a:t>incompatibility </a:t>
            </a:r>
            <a:r>
              <a:rPr lang="en-GB" sz="2800" i="1" dirty="0">
                <a:latin typeface="UniversLTStd-Obl"/>
              </a:rPr>
              <a:t>between two or more</a:t>
            </a:r>
          </a:p>
          <a:p>
            <a:pPr algn="just"/>
            <a:r>
              <a:rPr lang="en-GB" sz="2800" i="1" dirty="0">
                <a:latin typeface="UniversLTStd-Obl"/>
              </a:rPr>
              <a:t>attitudes or between </a:t>
            </a:r>
            <a:r>
              <a:rPr lang="en-GB" sz="2800" i="1" dirty="0" smtClean="0">
                <a:latin typeface="UniversLTStd-Obl"/>
              </a:rPr>
              <a:t>behaviour and </a:t>
            </a:r>
            <a:r>
              <a:rPr lang="en-IN" sz="2800" i="1" dirty="0" smtClean="0">
                <a:latin typeface="UniversLTStd-Obl"/>
              </a:rPr>
              <a:t>attitudes</a:t>
            </a:r>
            <a:r>
              <a:rPr lang="en-IN" sz="2800" i="1" dirty="0">
                <a:latin typeface="UniversLTStd-Obl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81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128273" y="276999"/>
            <a:ext cx="7776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Bold"/>
              </a:rPr>
              <a:t>Job </a:t>
            </a:r>
            <a:r>
              <a:rPr lang="en-IN" sz="2800" b="1" dirty="0" smtClean="0">
                <a:latin typeface="MyriadPro-Bold"/>
              </a:rPr>
              <a:t>Satisfaction and Employee performance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28273" y="800219"/>
            <a:ext cx="11630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When people speak of employee attitudes, they usually </a:t>
            </a:r>
            <a:r>
              <a:rPr lang="en-GB" sz="2800" dirty="0" smtClean="0">
                <a:latin typeface="NewBaskervilleStd-Roman"/>
              </a:rPr>
              <a:t>mean </a:t>
            </a:r>
            <a:r>
              <a:rPr lang="en-GB" sz="2800" b="1" dirty="0" smtClean="0">
                <a:latin typeface="NewBaskervilleStd-Bold"/>
              </a:rPr>
              <a:t>job </a:t>
            </a:r>
            <a:r>
              <a:rPr lang="en-GB" sz="2800" b="1" dirty="0">
                <a:latin typeface="NewBaskervilleStd-Bold"/>
              </a:rPr>
              <a:t>satisfaction </a:t>
            </a:r>
            <a:r>
              <a:rPr lang="en-GB" sz="2800" dirty="0">
                <a:latin typeface="NewBaskervilleStd-Roman"/>
              </a:rPr>
              <a:t>, which describes a positive feeling about a job, resulting </a:t>
            </a:r>
            <a:r>
              <a:rPr lang="en-GB" sz="2800" dirty="0" smtClean="0">
                <a:latin typeface="NewBaskervilleStd-Roman"/>
              </a:rPr>
              <a:t>from an </a:t>
            </a:r>
            <a:r>
              <a:rPr lang="en-GB" sz="2800" dirty="0">
                <a:latin typeface="NewBaskervilleStd-Roman"/>
              </a:rPr>
              <a:t>evaluation of its characteristics.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28273" y="2300803"/>
            <a:ext cx="11630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A person with a high level of job </a:t>
            </a:r>
            <a:r>
              <a:rPr lang="en-GB" sz="2800" dirty="0" smtClean="0">
                <a:latin typeface="NewBaskervilleStd-Roman"/>
              </a:rPr>
              <a:t>satisfaction holds </a:t>
            </a:r>
            <a:r>
              <a:rPr lang="en-GB" sz="2800" dirty="0">
                <a:latin typeface="NewBaskervilleStd-Roman"/>
              </a:rPr>
              <a:t>positive feelings about his or her job, while a person with a low level </a:t>
            </a:r>
            <a:r>
              <a:rPr lang="en-GB" sz="2800" dirty="0" smtClean="0">
                <a:latin typeface="NewBaskervilleStd-Roman"/>
              </a:rPr>
              <a:t>holds </a:t>
            </a:r>
            <a:r>
              <a:rPr lang="en-IN" sz="2800" dirty="0" smtClean="0">
                <a:latin typeface="NewBaskervilleStd-Roman"/>
              </a:rPr>
              <a:t>negative </a:t>
            </a:r>
            <a:r>
              <a:rPr lang="en-IN" sz="2800" dirty="0">
                <a:latin typeface="NewBaskervilleStd-Roman"/>
              </a:rPr>
              <a:t>feelings.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07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49618"/>
            <a:ext cx="3021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Bold"/>
              </a:rPr>
              <a:t>Job Involvement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-1" y="1145458"/>
            <a:ext cx="117841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Related to job satisfaction is </a:t>
            </a:r>
            <a:r>
              <a:rPr lang="en-GB" sz="2800" b="1" dirty="0">
                <a:latin typeface="NewBaskervilleStd-Bold"/>
              </a:rPr>
              <a:t>job involvement </a:t>
            </a:r>
            <a:r>
              <a:rPr lang="en-GB" sz="2800" dirty="0" smtClean="0">
                <a:latin typeface="NewBaskervilleStd-Roman"/>
              </a:rPr>
              <a:t>, </a:t>
            </a:r>
            <a:r>
              <a:rPr lang="en-GB" sz="2800" dirty="0">
                <a:latin typeface="NewBaskervilleStd-Roman"/>
              </a:rPr>
              <a:t>which </a:t>
            </a:r>
            <a:r>
              <a:rPr lang="en-GB" sz="2800" dirty="0" smtClean="0">
                <a:latin typeface="NewBaskervilleStd-Roman"/>
              </a:rPr>
              <a:t>measures the </a:t>
            </a:r>
            <a:r>
              <a:rPr lang="en-GB" sz="2800" dirty="0">
                <a:latin typeface="NewBaskervilleStd-Roman"/>
              </a:rPr>
              <a:t>degree to which people identify psychologically with their job and </a:t>
            </a:r>
            <a:r>
              <a:rPr lang="en-GB" sz="2800" dirty="0" smtClean="0">
                <a:latin typeface="NewBaskervilleStd-Roman"/>
              </a:rPr>
              <a:t>consider their </a:t>
            </a:r>
            <a:r>
              <a:rPr lang="en-GB" sz="2800" dirty="0">
                <a:latin typeface="NewBaskervilleStd-Roman"/>
              </a:rPr>
              <a:t>perceived performance level important to self-worth.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3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38522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1272D"/>
                </a:solidFill>
                <a:latin typeface="CaeciliaLTStd-Heavy"/>
              </a:rPr>
              <a:t>Social Psychology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754556"/>
            <a:ext cx="11706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NewBaskervilleStd-Bold"/>
              </a:rPr>
              <a:t>Social psychology </a:t>
            </a:r>
            <a:r>
              <a:rPr lang="en-GB" dirty="0">
                <a:latin typeface="NewBaskervilleStd-Roman"/>
              </a:rPr>
              <a:t>, generally considered a branch of psychology, blends </a:t>
            </a:r>
            <a:r>
              <a:rPr lang="en-GB" dirty="0" smtClean="0">
                <a:latin typeface="NewBaskervilleStd-Roman"/>
              </a:rPr>
              <a:t>concepts from </a:t>
            </a:r>
            <a:r>
              <a:rPr lang="en-GB" dirty="0">
                <a:latin typeface="NewBaskervilleStd-Roman"/>
              </a:rPr>
              <a:t>both psychology and sociology to focus on peoples’ influence </a:t>
            </a:r>
            <a:r>
              <a:rPr lang="en-GB" dirty="0" smtClean="0">
                <a:latin typeface="NewBaskervilleStd-Roman"/>
              </a:rPr>
              <a:t>on </a:t>
            </a:r>
            <a:r>
              <a:rPr lang="en-IN" dirty="0" smtClean="0">
                <a:latin typeface="NewBaskervilleStd-Roman"/>
              </a:rPr>
              <a:t>one </a:t>
            </a:r>
            <a:r>
              <a:rPr lang="en-IN" dirty="0">
                <a:latin typeface="NewBaskervilleStd-Roman"/>
              </a:rPr>
              <a:t>another.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566707"/>
            <a:ext cx="11706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Social psychologists also contribute to </a:t>
            </a:r>
            <a:r>
              <a:rPr lang="en-GB" dirty="0" smtClean="0">
                <a:latin typeface="NewBaskervilleStd-Roman"/>
              </a:rPr>
              <a:t>measuring, understanding</a:t>
            </a:r>
            <a:r>
              <a:rPr lang="en-GB" dirty="0">
                <a:latin typeface="NewBaskervilleStd-Roman"/>
              </a:rPr>
              <a:t>, and changing attitudes; identifying communication </a:t>
            </a:r>
            <a:r>
              <a:rPr lang="en-GB" dirty="0" smtClean="0">
                <a:latin typeface="NewBaskervilleStd-Roman"/>
              </a:rPr>
              <a:t>patterns; </a:t>
            </a:r>
            <a:r>
              <a:rPr lang="en-IN" dirty="0" smtClean="0">
                <a:latin typeface="NewBaskervilleStd-Roman"/>
              </a:rPr>
              <a:t>and </a:t>
            </a:r>
            <a:r>
              <a:rPr lang="en-IN" dirty="0">
                <a:latin typeface="NewBaskervilleStd-Roman"/>
              </a:rPr>
              <a:t>building trust.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8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501134"/>
            <a:ext cx="497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MyriadPro-Bold"/>
              </a:rPr>
              <a:t>Organizational Commitment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8091" y="1138535"/>
            <a:ext cx="116044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In </a:t>
            </a:r>
            <a:r>
              <a:rPr lang="en-GB" sz="2800" b="1" dirty="0">
                <a:latin typeface="NewBaskervilleStd-Bold"/>
              </a:rPr>
              <a:t>organizational commitment </a:t>
            </a:r>
            <a:r>
              <a:rPr lang="en-GB" sz="2800" dirty="0">
                <a:latin typeface="NewBaskervilleStd-Roman"/>
              </a:rPr>
              <a:t>, an </a:t>
            </a:r>
            <a:r>
              <a:rPr lang="en-GB" sz="2800" dirty="0" smtClean="0">
                <a:latin typeface="NewBaskervilleStd-Roman"/>
              </a:rPr>
              <a:t>employee identifies </a:t>
            </a:r>
            <a:r>
              <a:rPr lang="en-GB" sz="2800" dirty="0">
                <a:latin typeface="NewBaskervilleStd-Roman"/>
              </a:rPr>
              <a:t>with a particular organization and its goals and wishes to remain </a:t>
            </a:r>
            <a:r>
              <a:rPr lang="en-GB" sz="2800" dirty="0" smtClean="0">
                <a:latin typeface="NewBaskervilleStd-Roman"/>
              </a:rPr>
              <a:t>a </a:t>
            </a:r>
            <a:r>
              <a:rPr lang="en-GB" sz="2800" dirty="0"/>
              <a:t>member. Most research has focused on emotional attachment to an </a:t>
            </a:r>
            <a:r>
              <a:rPr lang="en-GB" sz="2800" dirty="0" smtClean="0"/>
              <a:t>organization and </a:t>
            </a:r>
            <a:r>
              <a:rPr lang="en-GB" sz="2800" dirty="0"/>
              <a:t>belief in its values as the “gold standard” for employee commitment.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7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93750" y="436740"/>
            <a:ext cx="11458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MyriadPro-Bold"/>
              </a:rPr>
              <a:t>Perceived Organizational </a:t>
            </a:r>
            <a:r>
              <a:rPr lang="en-IN" sz="2800" b="1" dirty="0" smtClean="0">
                <a:latin typeface="MyriadPro-Bold"/>
              </a:rPr>
              <a:t>Support </a:t>
            </a:r>
            <a:r>
              <a:rPr lang="en-IN" sz="2800" dirty="0" smtClean="0"/>
              <a:t>is </a:t>
            </a:r>
            <a:r>
              <a:rPr lang="en-GB" sz="2800" dirty="0" smtClean="0"/>
              <a:t>the degree to which employees believe the organization values their contribution and </a:t>
            </a:r>
            <a:r>
              <a:rPr lang="en-GB" sz="2800" dirty="0"/>
              <a:t>cares about their well-being (for example, an employee believes his </a:t>
            </a:r>
            <a:r>
              <a:rPr lang="en-GB" sz="2800" dirty="0" smtClean="0"/>
              <a:t>organization would </a:t>
            </a:r>
            <a:r>
              <a:rPr lang="en-GB" sz="2800" dirty="0"/>
              <a:t>accommodate him if he had a child care problem or would forgive </a:t>
            </a:r>
            <a:r>
              <a:rPr lang="en-GB" sz="2800" dirty="0" smtClean="0"/>
              <a:t>an honest </a:t>
            </a:r>
            <a:r>
              <a:rPr lang="en-GB" sz="2800" dirty="0"/>
              <a:t>mistake on his part).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3749" y="2878907"/>
            <a:ext cx="11458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employee engagement </a:t>
            </a:r>
            <a:r>
              <a:rPr lang="en-IN" sz="2800" i="1" dirty="0">
                <a:latin typeface="UniversLTStd-Obl"/>
              </a:rPr>
              <a:t>An </a:t>
            </a:r>
            <a:r>
              <a:rPr lang="en-IN" sz="2800" i="1" dirty="0" smtClean="0">
                <a:latin typeface="UniversLTStd-Obl"/>
              </a:rPr>
              <a:t>individual’s involvement </a:t>
            </a:r>
            <a:r>
              <a:rPr lang="en-IN" sz="2800" i="1" dirty="0">
                <a:latin typeface="UniversLTStd-Obl"/>
              </a:rPr>
              <a:t>with, satisfaction </a:t>
            </a:r>
            <a:r>
              <a:rPr lang="en-IN" sz="2800" i="1" dirty="0" smtClean="0">
                <a:latin typeface="UniversLTStd-Obl"/>
              </a:rPr>
              <a:t>with,</a:t>
            </a:r>
            <a:r>
              <a:rPr lang="en-GB" sz="2800" i="1" dirty="0" smtClean="0">
                <a:latin typeface="UniversLTStd-Obl"/>
              </a:rPr>
              <a:t>and </a:t>
            </a:r>
            <a:r>
              <a:rPr lang="en-GB" sz="2800" i="1" dirty="0">
                <a:latin typeface="UniversLTStd-Obl"/>
              </a:rPr>
              <a:t>enthusiasm for the work he </a:t>
            </a:r>
            <a:r>
              <a:rPr lang="en-GB" sz="2800" i="1" dirty="0" smtClean="0">
                <a:latin typeface="UniversLTStd-Obl"/>
              </a:rPr>
              <a:t>or </a:t>
            </a:r>
            <a:r>
              <a:rPr lang="en-IN" sz="2800" i="1" dirty="0" smtClean="0">
                <a:latin typeface="UniversLTStd-Obl"/>
              </a:rPr>
              <a:t>she </a:t>
            </a:r>
            <a:r>
              <a:rPr lang="en-IN" sz="2800" i="1" dirty="0">
                <a:latin typeface="UniversLTStd-Obl"/>
              </a:rPr>
              <a:t>does.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47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5" y="276999"/>
            <a:ext cx="11495493" cy="63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99"/>
            <a:ext cx="12192000" cy="64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6999"/>
            <a:ext cx="12192001" cy="65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98"/>
            <a:ext cx="9337183" cy="61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-1" y="276999"/>
            <a:ext cx="119902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core self-evaluations </a:t>
            </a:r>
            <a:r>
              <a:rPr lang="en-IN" sz="2800" i="1" dirty="0" smtClean="0">
                <a:latin typeface="UniversLTStd-Obl"/>
              </a:rPr>
              <a:t>Bottom-line conclusions </a:t>
            </a:r>
            <a:r>
              <a:rPr lang="en-IN" sz="2800" i="1" dirty="0">
                <a:latin typeface="UniversLTStd-Obl"/>
              </a:rPr>
              <a:t>individuals have </a:t>
            </a:r>
            <a:r>
              <a:rPr lang="en-IN" sz="2800" i="1" dirty="0" smtClean="0">
                <a:latin typeface="UniversLTStd-Obl"/>
              </a:rPr>
              <a:t>about their </a:t>
            </a:r>
            <a:r>
              <a:rPr lang="en-IN" sz="2800" i="1" dirty="0">
                <a:latin typeface="UniversLTStd-Obl"/>
              </a:rPr>
              <a:t>capabilities, competence, </a:t>
            </a:r>
            <a:r>
              <a:rPr lang="en-IN" sz="2800" i="1" dirty="0" smtClean="0">
                <a:latin typeface="UniversLTStd-Obl"/>
              </a:rPr>
              <a:t>and worth </a:t>
            </a:r>
            <a:r>
              <a:rPr lang="en-IN" sz="2800" i="1" dirty="0">
                <a:latin typeface="UniversLTStd-Obl"/>
              </a:rPr>
              <a:t>as a person.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70832" y="1378454"/>
            <a:ext cx="11848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exit </a:t>
            </a:r>
            <a:r>
              <a:rPr lang="en-IN" sz="2800" i="1" dirty="0">
                <a:latin typeface="UniversLTStd-Obl"/>
              </a:rPr>
              <a:t>Dissatisfaction </a:t>
            </a:r>
            <a:r>
              <a:rPr lang="en-IN" sz="2800" i="1" dirty="0" smtClean="0">
                <a:latin typeface="UniversLTStd-Obl"/>
              </a:rPr>
              <a:t>expressed through behaviour </a:t>
            </a:r>
            <a:r>
              <a:rPr lang="en-IN" sz="2800" i="1" dirty="0">
                <a:latin typeface="UniversLTStd-Obl"/>
              </a:rPr>
              <a:t>directed </a:t>
            </a:r>
            <a:r>
              <a:rPr lang="en-IN" sz="2800" i="1" dirty="0" smtClean="0">
                <a:latin typeface="UniversLTStd-Obl"/>
              </a:rPr>
              <a:t>toward leaving </a:t>
            </a:r>
            <a:r>
              <a:rPr lang="en-IN" sz="2800" i="1" dirty="0">
                <a:latin typeface="UniversLTStd-Obl"/>
              </a:rPr>
              <a:t>the organization.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70832" y="2479909"/>
            <a:ext cx="11919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voice </a:t>
            </a:r>
            <a:r>
              <a:rPr lang="en-IN" sz="2800" i="1" dirty="0">
                <a:latin typeface="UniversLTStd-Obl"/>
              </a:rPr>
              <a:t>Dissatisfaction </a:t>
            </a:r>
            <a:r>
              <a:rPr lang="en-IN" sz="2800" i="1" dirty="0" smtClean="0">
                <a:latin typeface="UniversLTStd-Obl"/>
              </a:rPr>
              <a:t>expressed through </a:t>
            </a:r>
            <a:r>
              <a:rPr lang="en-IN" sz="2800" i="1" dirty="0">
                <a:latin typeface="UniversLTStd-Obl"/>
              </a:rPr>
              <a:t>active and </a:t>
            </a:r>
            <a:r>
              <a:rPr lang="en-IN" sz="2800" i="1" dirty="0" smtClean="0">
                <a:latin typeface="UniversLTStd-Obl"/>
              </a:rPr>
              <a:t>constructive attempts </a:t>
            </a:r>
            <a:r>
              <a:rPr lang="en-IN" sz="2800" i="1" dirty="0">
                <a:latin typeface="UniversLTStd-Obl"/>
              </a:rPr>
              <a:t>to improve conditions.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70831" y="3434016"/>
            <a:ext cx="117390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loyalty </a:t>
            </a:r>
            <a:r>
              <a:rPr lang="en-IN" sz="2800" i="1" dirty="0">
                <a:latin typeface="UniversLTStd-Obl"/>
              </a:rPr>
              <a:t>Dissatisfaction expressed </a:t>
            </a:r>
            <a:r>
              <a:rPr lang="en-IN" sz="2800" i="1" dirty="0" smtClean="0">
                <a:latin typeface="UniversLTStd-Obl"/>
              </a:rPr>
              <a:t>by </a:t>
            </a:r>
            <a:r>
              <a:rPr lang="en-GB" sz="2800" i="1" dirty="0" smtClean="0">
                <a:latin typeface="UniversLTStd-Obl"/>
              </a:rPr>
              <a:t>passively </a:t>
            </a:r>
            <a:r>
              <a:rPr lang="en-GB" sz="2800" i="1" dirty="0">
                <a:latin typeface="UniversLTStd-Obl"/>
              </a:rPr>
              <a:t>waiting for conditions to</a:t>
            </a:r>
          </a:p>
          <a:p>
            <a:pPr algn="just"/>
            <a:r>
              <a:rPr lang="en-IN" sz="2800" i="1" dirty="0">
                <a:latin typeface="UniversLTStd-Obl"/>
              </a:rPr>
              <a:t>improve.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70831" y="4535471"/>
            <a:ext cx="11848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UniversLTStd-BoldCn"/>
              </a:rPr>
              <a:t>neglect </a:t>
            </a:r>
            <a:r>
              <a:rPr lang="en-IN" sz="2800" i="1" dirty="0">
                <a:latin typeface="UniversLTStd-Obl"/>
              </a:rPr>
              <a:t>Dissatisfaction </a:t>
            </a:r>
            <a:r>
              <a:rPr lang="en-IN" sz="2800" i="1" dirty="0" smtClean="0">
                <a:latin typeface="UniversLTStd-Obl"/>
              </a:rPr>
              <a:t>expressed </a:t>
            </a:r>
            <a:r>
              <a:rPr lang="en-GB" sz="2800" i="1" dirty="0" smtClean="0">
                <a:latin typeface="UniversLTStd-Obl"/>
              </a:rPr>
              <a:t>through </a:t>
            </a:r>
            <a:r>
              <a:rPr lang="en-GB" sz="2800" i="1" dirty="0">
                <a:latin typeface="UniversLTStd-Obl"/>
              </a:rPr>
              <a:t>allowing conditions to worsen.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72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673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MyriadPro-Bold"/>
              </a:rPr>
              <a:t>Job Satisfaction and Job Performance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50969" y="1077218"/>
            <a:ext cx="9994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NewBaskervilleStd-Roman"/>
              </a:rPr>
              <a:t>Happy </a:t>
            </a:r>
            <a:r>
              <a:rPr lang="en-GB" sz="2800" dirty="0" smtClean="0">
                <a:latin typeface="NewBaskervilleStd-Roman"/>
              </a:rPr>
              <a:t>workers </a:t>
            </a:r>
            <a:r>
              <a:rPr lang="en-GB" sz="2800" dirty="0">
                <a:latin typeface="NewBaskervilleStd-Roman"/>
              </a:rPr>
              <a:t>are more likely to be productive workers.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-1" y="1600438"/>
            <a:ext cx="11809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MyriadPro-Bold"/>
              </a:rPr>
              <a:t>Job Satisfaction and OCB </a:t>
            </a:r>
            <a:r>
              <a:rPr lang="en-GB" sz="2800" dirty="0">
                <a:latin typeface="NewBaskervilleStd-Roman"/>
              </a:rPr>
              <a:t>It seems logical to assume job satisfaction </a:t>
            </a:r>
            <a:r>
              <a:rPr lang="en-GB" sz="2800" dirty="0" smtClean="0">
                <a:latin typeface="NewBaskervilleStd-Roman"/>
              </a:rPr>
              <a:t>should be </a:t>
            </a:r>
            <a:r>
              <a:rPr lang="en-GB" sz="2800" dirty="0">
                <a:latin typeface="NewBaskervilleStd-Roman"/>
              </a:rPr>
              <a:t>a major determinant of an employee’s organizational citizenship </a:t>
            </a:r>
            <a:r>
              <a:rPr lang="en-GB" sz="2800" dirty="0" smtClean="0">
                <a:latin typeface="NewBaskervilleStd-Roman"/>
              </a:rPr>
              <a:t>behaviour (OCB</a:t>
            </a:r>
            <a:r>
              <a:rPr lang="en-GB" sz="2800" dirty="0">
                <a:latin typeface="NewBaskervilleStd-Roman"/>
              </a:rPr>
              <a:t>). </a:t>
            </a:r>
            <a:r>
              <a:rPr lang="en-GB" sz="2800" dirty="0" smtClean="0">
                <a:latin typeface="NewBaskervilleStd-Roman"/>
              </a:rPr>
              <a:t> </a:t>
            </a:r>
            <a:r>
              <a:rPr lang="en-GB" sz="2800" dirty="0">
                <a:latin typeface="NewBaskervilleStd-Roman"/>
              </a:rPr>
              <a:t>Satisfied employees would seem more likely to talk positively about </a:t>
            </a:r>
            <a:r>
              <a:rPr lang="en-GB" sz="2800" dirty="0" smtClean="0">
                <a:latin typeface="NewBaskervilleStd-Roman"/>
              </a:rPr>
              <a:t>the organization</a:t>
            </a:r>
            <a:r>
              <a:rPr lang="en-GB" sz="2800" dirty="0">
                <a:latin typeface="NewBaskervilleStd-Roman"/>
              </a:rPr>
              <a:t>, help others, and go beyond the normal expectations in their </a:t>
            </a:r>
            <a:r>
              <a:rPr lang="en-GB" sz="2800" dirty="0" smtClean="0">
                <a:latin typeface="NewBaskervilleStd-Roman"/>
              </a:rPr>
              <a:t>job, perhaps </a:t>
            </a:r>
            <a:r>
              <a:rPr lang="en-GB" sz="2800" dirty="0">
                <a:latin typeface="NewBaskervilleStd-Roman"/>
              </a:rPr>
              <a:t>because they want to reciprocate their positive experiences.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23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0144" y="309299"/>
            <a:ext cx="761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MyriadPro-Bold"/>
              </a:rPr>
              <a:t>Job Satisfaction and Customer Satisfaction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24496" y="800219"/>
            <a:ext cx="11556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NewBaskervilleStd-Roman"/>
              </a:rPr>
              <a:t>For </a:t>
            </a:r>
            <a:r>
              <a:rPr lang="en-IN" sz="2800" dirty="0" smtClean="0">
                <a:latin typeface="NewBaskervilleStd-Roman"/>
              </a:rPr>
              <a:t>frontline </a:t>
            </a:r>
            <a:r>
              <a:rPr lang="en-GB" sz="2800" dirty="0" smtClean="0">
                <a:latin typeface="NewBaskervilleStd-Roman"/>
              </a:rPr>
              <a:t>employees </a:t>
            </a:r>
            <a:r>
              <a:rPr lang="en-GB" sz="2800" dirty="0">
                <a:latin typeface="NewBaskervilleStd-Roman"/>
              </a:rPr>
              <a:t>who have regular customer contact, the answer is “yes.” </a:t>
            </a:r>
            <a:r>
              <a:rPr lang="en-GB" sz="2800" dirty="0" smtClean="0">
                <a:latin typeface="NewBaskervilleStd-Roman"/>
              </a:rPr>
              <a:t>Satisfied employees </a:t>
            </a:r>
            <a:r>
              <a:rPr lang="en-GB" sz="2800" dirty="0">
                <a:latin typeface="NewBaskervilleStd-Roman"/>
              </a:rPr>
              <a:t>increase customer satisfaction and loyalty.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24496" y="2001421"/>
            <a:ext cx="11556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MyriadPro-Bold"/>
              </a:rPr>
              <a:t>Job Satisfaction and Absenteeism </a:t>
            </a:r>
            <a:r>
              <a:rPr lang="en-GB" sz="2800" dirty="0">
                <a:latin typeface="NewBaskervilleStd-Roman"/>
              </a:rPr>
              <a:t>We find a consistent negative </a:t>
            </a:r>
            <a:r>
              <a:rPr lang="en-GB" sz="2800" dirty="0" smtClean="0">
                <a:latin typeface="NewBaskervilleStd-Roman"/>
              </a:rPr>
              <a:t>relationship </a:t>
            </a:r>
            <a:r>
              <a:rPr lang="en-IN" sz="2800" dirty="0" smtClean="0">
                <a:latin typeface="NewBaskervilleStd-Roman"/>
              </a:rPr>
              <a:t>between </a:t>
            </a:r>
            <a:r>
              <a:rPr lang="en-IN" sz="2800" dirty="0">
                <a:latin typeface="NewBaskervilleStd-Roman"/>
              </a:rPr>
              <a:t>satisfaction and </a:t>
            </a:r>
            <a:r>
              <a:rPr lang="en-IN" sz="2800" dirty="0" smtClean="0">
                <a:latin typeface="NewBaskervilleStd-Roman"/>
              </a:rPr>
              <a:t>absenteeism.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85587" y="3360244"/>
            <a:ext cx="5332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>
                <a:latin typeface="MyriadPro-Bold"/>
              </a:rPr>
              <a:t>Job Satisfaction and Turnover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24496" y="3883464"/>
            <a:ext cx="11556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NewBaskervilleStd-Roman"/>
              </a:rPr>
              <a:t>The relationship between job </a:t>
            </a:r>
            <a:r>
              <a:rPr lang="en-GB" sz="2800" dirty="0" smtClean="0">
                <a:latin typeface="NewBaskervilleStd-Roman"/>
              </a:rPr>
              <a:t>satisfaction and </a:t>
            </a:r>
            <a:r>
              <a:rPr lang="en-GB" sz="2800" dirty="0">
                <a:latin typeface="NewBaskervilleStd-Roman"/>
              </a:rPr>
              <a:t>turnover is stronger than between satisfaction and absenteeism.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34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111618" y="381482"/>
            <a:ext cx="117111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MyriadPro-Bold"/>
              </a:rPr>
              <a:t>Job Satisfaction and Workplace Deviance </a:t>
            </a:r>
            <a:r>
              <a:rPr lang="en-GB" sz="2800" dirty="0">
                <a:latin typeface="NewBaskervilleStd-Roman"/>
              </a:rPr>
              <a:t>Job dissatisfaction and </a:t>
            </a:r>
            <a:r>
              <a:rPr lang="en-GB" sz="2800" dirty="0" smtClean="0">
                <a:latin typeface="NewBaskervilleStd-Roman"/>
              </a:rPr>
              <a:t>antagonistic relationships </a:t>
            </a:r>
            <a:r>
              <a:rPr lang="en-GB" sz="2800" dirty="0">
                <a:latin typeface="NewBaskervilleStd-Roman"/>
              </a:rPr>
              <a:t>with co-workers predict a variety of </a:t>
            </a:r>
            <a:r>
              <a:rPr lang="en-GB" sz="2800" dirty="0" smtClean="0">
                <a:latin typeface="NewBaskervilleStd-Roman"/>
              </a:rPr>
              <a:t>behaviours organizations find </a:t>
            </a:r>
            <a:r>
              <a:rPr lang="en-GB" sz="2800" dirty="0">
                <a:latin typeface="NewBaskervilleStd-Roman"/>
              </a:rPr>
              <a:t>undesirable, including unionization attempts, substance abuse, </a:t>
            </a:r>
            <a:r>
              <a:rPr lang="en-GB" sz="2800" dirty="0" smtClean="0">
                <a:latin typeface="NewBaskervilleStd-Roman"/>
              </a:rPr>
              <a:t>stealing at </a:t>
            </a:r>
            <a:r>
              <a:rPr lang="en-GB" sz="2800" dirty="0">
                <a:latin typeface="NewBaskervilleStd-Roman"/>
              </a:rPr>
              <a:t>work, undue socializing, and tardiness.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8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43674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1272D"/>
                </a:solidFill>
                <a:latin typeface="CaeciliaLTStd-Heavy"/>
              </a:rPr>
              <a:t>Sociology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965813"/>
            <a:ext cx="11243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While psychology focuses on the individual, </a:t>
            </a:r>
            <a:r>
              <a:rPr lang="en-GB" b="1" dirty="0">
                <a:latin typeface="NewBaskervilleStd-Bold"/>
              </a:rPr>
              <a:t>sociology </a:t>
            </a:r>
            <a:r>
              <a:rPr lang="en-GB" dirty="0">
                <a:latin typeface="NewBaskervilleStd-Roman"/>
              </a:rPr>
              <a:t>studies people in </a:t>
            </a:r>
            <a:r>
              <a:rPr lang="en-GB" dirty="0" smtClean="0">
                <a:latin typeface="NewBaskervilleStd-Roman"/>
              </a:rPr>
              <a:t>relation to </a:t>
            </a:r>
            <a:r>
              <a:rPr lang="en-GB" dirty="0">
                <a:latin typeface="NewBaskervilleStd-Roman"/>
              </a:rPr>
              <a:t>their social environment or culture.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831919"/>
            <a:ext cx="1124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Sociologists have contributed to </a:t>
            </a:r>
            <a:r>
              <a:rPr lang="en-GB" dirty="0" smtClean="0">
                <a:latin typeface="NewBaskervilleStd-Roman"/>
              </a:rPr>
              <a:t>OB through </a:t>
            </a:r>
            <a:r>
              <a:rPr lang="en-GB" dirty="0">
                <a:latin typeface="NewBaskervilleStd-Roman"/>
              </a:rPr>
              <a:t>their study of group </a:t>
            </a:r>
            <a:r>
              <a:rPr lang="en-GB" dirty="0" smtClean="0">
                <a:latin typeface="NewBaskervilleStd-Roman"/>
              </a:rPr>
              <a:t>behaviour </a:t>
            </a:r>
            <a:r>
              <a:rPr lang="en-GB" dirty="0">
                <a:latin typeface="NewBaskervilleStd-Roman"/>
              </a:rPr>
              <a:t>in organizations, particularly formal </a:t>
            </a:r>
            <a:r>
              <a:rPr lang="en-GB" dirty="0" smtClean="0">
                <a:latin typeface="NewBaskervilleStd-Roman"/>
              </a:rPr>
              <a:t>and complex </a:t>
            </a:r>
            <a:r>
              <a:rPr lang="en-GB" dirty="0">
                <a:latin typeface="NewBaskervilleStd-Roman"/>
              </a:rPr>
              <a:t>organizations. Perhaps most important, sociologists have studied </a:t>
            </a:r>
            <a:r>
              <a:rPr lang="en-GB" dirty="0" smtClean="0">
                <a:latin typeface="NewBaskervilleStd-Roman"/>
              </a:rPr>
              <a:t>organizational culture</a:t>
            </a:r>
            <a:r>
              <a:rPr lang="en-GB" dirty="0">
                <a:latin typeface="NewBaskervilleStd-Roman"/>
              </a:rPr>
              <a:t>, formal organization theory and structure, </a:t>
            </a:r>
            <a:r>
              <a:rPr lang="en-GB" dirty="0" smtClean="0">
                <a:latin typeface="NewBaskervilleStd-Roman"/>
              </a:rPr>
              <a:t>organizational technology</a:t>
            </a:r>
            <a:r>
              <a:rPr lang="en-GB" dirty="0">
                <a:latin typeface="NewBaskervilleStd-Roman"/>
              </a:rPr>
              <a:t>, communications, power, and conflict.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0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1272D"/>
                </a:solidFill>
                <a:latin typeface="CaeciliaLTStd-Heavy"/>
              </a:rPr>
              <a:t>Anthropology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-1" y="790805"/>
            <a:ext cx="11629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NewBaskervilleStd-Bold"/>
              </a:rPr>
              <a:t>Anthropology </a:t>
            </a:r>
            <a:r>
              <a:rPr lang="en-GB" dirty="0">
                <a:latin typeface="NewBaskervilleStd-Roman"/>
              </a:rPr>
              <a:t>is the study of societies to learn about human beings and </a:t>
            </a:r>
            <a:r>
              <a:rPr lang="en-GB" dirty="0" smtClean="0">
                <a:latin typeface="NewBaskervilleStd-Roman"/>
              </a:rPr>
              <a:t>their </a:t>
            </a:r>
            <a:r>
              <a:rPr lang="en-IN" dirty="0" smtClean="0">
                <a:latin typeface="NewBaskervilleStd-Roman"/>
              </a:rPr>
              <a:t>activities</a:t>
            </a:r>
            <a:r>
              <a:rPr lang="en-IN" dirty="0">
                <a:latin typeface="NewBaskervilleStd-Roman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457133"/>
            <a:ext cx="1162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Anthropologists’ work on cultures and environments has helped </a:t>
            </a:r>
            <a:r>
              <a:rPr lang="en-GB" dirty="0" smtClean="0">
                <a:latin typeface="NewBaskervilleStd-Roman"/>
              </a:rPr>
              <a:t>us understand </a:t>
            </a:r>
            <a:r>
              <a:rPr lang="en-GB" dirty="0">
                <a:latin typeface="NewBaskervilleStd-Roman"/>
              </a:rPr>
              <a:t>differences in fundamental values, attitudes, and </a:t>
            </a:r>
            <a:r>
              <a:rPr lang="en-GB" dirty="0" smtClean="0">
                <a:latin typeface="NewBaskervilleStd-Roman"/>
              </a:rPr>
              <a:t>behaviour between people </a:t>
            </a:r>
            <a:r>
              <a:rPr lang="en-GB" dirty="0">
                <a:latin typeface="NewBaskervilleStd-Roman"/>
              </a:rPr>
              <a:t>in different countries and within different organizations.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5062"/>
            <a:ext cx="12184819" cy="20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76999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rgbClr val="F68332"/>
                </a:solidFill>
                <a:latin typeface="VAGRoundedStd-Bold"/>
              </a:rPr>
              <a:t>Challenges and Opportunities for OB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51295" y="923330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1. Responding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to Economic Pressures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294" y="1292662"/>
            <a:ext cx="11539691" cy="36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During difficult economic times, effective management is often at a premium.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4324" y="1938994"/>
            <a:ext cx="11294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NewBaskervilleStd-Roman"/>
              </a:rPr>
              <a:t>Anybody can run a company when business is booming, because the </a:t>
            </a:r>
            <a:r>
              <a:rPr lang="en-GB" dirty="0" smtClean="0">
                <a:latin typeface="NewBaskervilleStd-Roman"/>
              </a:rPr>
              <a:t>difference</a:t>
            </a:r>
            <a:r>
              <a:rPr lang="en-IN" dirty="0" smtClean="0"/>
              <a:t> </a:t>
            </a:r>
            <a:r>
              <a:rPr lang="en-GB" dirty="0" smtClean="0">
                <a:latin typeface="NewBaskervilleStd-Roman"/>
              </a:rPr>
              <a:t>between </a:t>
            </a:r>
            <a:r>
              <a:rPr lang="en-GB" dirty="0">
                <a:latin typeface="NewBaskervilleStd-Roman"/>
              </a:rPr>
              <a:t>good and bad management reflects the difference between making a </a:t>
            </a:r>
            <a:r>
              <a:rPr lang="en-GB" dirty="0" smtClean="0">
                <a:latin typeface="NewBaskervilleStd-Roman"/>
              </a:rPr>
              <a:t>lot of </a:t>
            </a:r>
            <a:r>
              <a:rPr lang="en-GB" dirty="0">
                <a:latin typeface="NewBaskervilleStd-Roman"/>
              </a:rPr>
              <a:t>money and making a lot more money. When times are bad, though, </a:t>
            </a:r>
            <a:r>
              <a:rPr lang="en-GB" dirty="0" smtClean="0">
                <a:latin typeface="NewBaskervilleStd-Roman"/>
              </a:rPr>
              <a:t>managers are </a:t>
            </a:r>
            <a:r>
              <a:rPr lang="en-GB" dirty="0">
                <a:latin typeface="NewBaskervilleStd-Roman"/>
              </a:rPr>
              <a:t>on the front lines with employees who must be fired, who are asked </a:t>
            </a:r>
            <a:r>
              <a:rPr lang="en-GB" dirty="0" smtClean="0">
                <a:latin typeface="NewBaskervilleStd-Roman"/>
              </a:rPr>
              <a:t>to make </a:t>
            </a:r>
            <a:r>
              <a:rPr lang="en-GB" dirty="0">
                <a:latin typeface="NewBaskervilleStd-Roman"/>
              </a:rPr>
              <a:t>do with less, and who worry about their futures. The difference </a:t>
            </a:r>
            <a:r>
              <a:rPr lang="en-GB" dirty="0" smtClean="0">
                <a:latin typeface="NewBaskervilleStd-Roman"/>
              </a:rPr>
              <a:t>between good </a:t>
            </a:r>
            <a:r>
              <a:rPr lang="en-GB" dirty="0">
                <a:latin typeface="NewBaskervilleStd-Roman"/>
              </a:rPr>
              <a:t>and bad management can be the difference between profit and loss or, </a:t>
            </a:r>
            <a:r>
              <a:rPr lang="en-GB" dirty="0" smtClean="0">
                <a:latin typeface="NewBaskervilleStd-Roman"/>
              </a:rPr>
              <a:t>ultimately, </a:t>
            </a:r>
            <a:r>
              <a:rPr lang="en-IN" dirty="0" smtClean="0">
                <a:latin typeface="NewBaskervilleStd-Roman"/>
              </a:rPr>
              <a:t>between </a:t>
            </a:r>
            <a:r>
              <a:rPr lang="en-IN" dirty="0">
                <a:latin typeface="NewBaskervilleStd-Roman"/>
              </a:rPr>
              <a:t>survival and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4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ORGANIZATIONAL BEHAVIOUR AND PROFESSIONAL COMMUNICATION (18ME661) UNIT1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50970" y="423861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C1272D"/>
                </a:solidFill>
                <a:latin typeface="CaeciliaLTStd-Heavy"/>
              </a:rPr>
              <a:t>2. Responding </a:t>
            </a:r>
            <a:r>
              <a:rPr lang="en-IN" b="1" dirty="0">
                <a:solidFill>
                  <a:srgbClr val="C1272D"/>
                </a:solidFill>
                <a:latin typeface="CaeciliaLTStd-Heavy"/>
              </a:rPr>
              <a:t>to Globalization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4800" y="940055"/>
            <a:ext cx="9817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Organizations are no longer constrained by national borders.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456249"/>
            <a:ext cx="1137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ewBaskervilleStd-Roman"/>
              </a:rPr>
              <a:t>The world has become a global village. In the process, the manager’s job </a:t>
            </a:r>
            <a:r>
              <a:rPr lang="en-GB" dirty="0" smtClean="0">
                <a:latin typeface="NewBaskervilleStd-Roman"/>
              </a:rPr>
              <a:t>has </a:t>
            </a:r>
            <a:r>
              <a:rPr lang="en-IN" dirty="0" smtClean="0">
                <a:latin typeface="NewBaskervilleStd-Roman"/>
              </a:rPr>
              <a:t>changed</a:t>
            </a:r>
            <a:r>
              <a:rPr lang="en-IN" dirty="0">
                <a:latin typeface="NewBaskervilleStd-Roman"/>
              </a:rPr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800" y="1972442"/>
            <a:ext cx="8053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MyriadPro-Bold"/>
              </a:rPr>
              <a:t>Increased Foreign </a:t>
            </a:r>
            <a:r>
              <a:rPr lang="en-IN" b="1" dirty="0" smtClean="0">
                <a:latin typeface="MyriadPro-Bold"/>
              </a:rPr>
              <a:t>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Working with People from Different </a:t>
            </a:r>
            <a:r>
              <a:rPr lang="en-GB" b="1" dirty="0" smtClean="0"/>
              <a:t>Cultures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Overseeing Movement of Jobs to Countries with Low-Cost </a:t>
            </a:r>
            <a:r>
              <a:rPr lang="en-GB" b="1" dirty="0" smtClean="0"/>
              <a:t>Labour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2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2916</Words>
  <Application>Microsoft Office PowerPoint</Application>
  <PresentationFormat>Widescreen</PresentationFormat>
  <Paragraphs>186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CaeciliaLTStd-Heavy</vt:lpstr>
      <vt:lpstr>Calibri</vt:lpstr>
      <vt:lpstr>Calibri Light</vt:lpstr>
      <vt:lpstr>MyriadPro-Bold</vt:lpstr>
      <vt:lpstr>NewBaskervilleStd-Bold</vt:lpstr>
      <vt:lpstr>NewBaskervilleStd-Italic</vt:lpstr>
      <vt:lpstr>NewBaskervilleStd-Roman</vt:lpstr>
      <vt:lpstr>UniversLTStd-BoldCn</vt:lpstr>
      <vt:lpstr>UniversLTStd-Obl</vt:lpstr>
      <vt:lpstr>VAGRoundedStd-Bold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122</cp:revision>
  <dcterms:created xsi:type="dcterms:W3CDTF">2021-03-02T07:16:08Z</dcterms:created>
  <dcterms:modified xsi:type="dcterms:W3CDTF">2022-04-09T13:25:45Z</dcterms:modified>
</cp:coreProperties>
</file>