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257" r:id="rId3"/>
    <p:sldId id="308" r:id="rId4"/>
    <p:sldId id="258" r:id="rId5"/>
    <p:sldId id="259" r:id="rId6"/>
    <p:sldId id="260" r:id="rId7"/>
    <p:sldId id="261" r:id="rId8"/>
    <p:sldId id="262" r:id="rId9"/>
    <p:sldId id="263" r:id="rId10"/>
    <p:sldId id="264" r:id="rId11"/>
    <p:sldId id="294" r:id="rId12"/>
    <p:sldId id="295" r:id="rId13"/>
    <p:sldId id="296" r:id="rId14"/>
    <p:sldId id="265" r:id="rId15"/>
    <p:sldId id="266" r:id="rId16"/>
    <p:sldId id="267" r:id="rId17"/>
    <p:sldId id="268" r:id="rId18"/>
    <p:sldId id="269" r:id="rId19"/>
    <p:sldId id="270" r:id="rId20"/>
    <p:sldId id="271" r:id="rId21"/>
    <p:sldId id="272" r:id="rId22"/>
    <p:sldId id="274" r:id="rId23"/>
    <p:sldId id="273"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34DABFB-CB6F-4409-8A79-C24DBEAD3B18}"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E1F1A-CD76-4E5F-971D-F2A54377FF33}" type="slidenum">
              <a:rPr lang="en-IN" smtClean="0"/>
              <a:t>‹#›</a:t>
            </a:fld>
            <a:endParaRPr lang="en-IN"/>
          </a:p>
        </p:txBody>
      </p:sp>
    </p:spTree>
    <p:extLst>
      <p:ext uri="{BB962C8B-B14F-4D97-AF65-F5344CB8AC3E}">
        <p14:creationId xmlns:p14="http://schemas.microsoft.com/office/powerpoint/2010/main" val="2227191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4DABFB-CB6F-4409-8A79-C24DBEAD3B18}"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E1F1A-CD76-4E5F-971D-F2A54377FF33}" type="slidenum">
              <a:rPr lang="en-IN" smtClean="0"/>
              <a:t>‹#›</a:t>
            </a:fld>
            <a:endParaRPr lang="en-IN"/>
          </a:p>
        </p:txBody>
      </p:sp>
    </p:spTree>
    <p:extLst>
      <p:ext uri="{BB962C8B-B14F-4D97-AF65-F5344CB8AC3E}">
        <p14:creationId xmlns:p14="http://schemas.microsoft.com/office/powerpoint/2010/main" val="289100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4DABFB-CB6F-4409-8A79-C24DBEAD3B18}"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E1F1A-CD76-4E5F-971D-F2A54377FF33}" type="slidenum">
              <a:rPr lang="en-IN" smtClean="0"/>
              <a:t>‹#›</a:t>
            </a:fld>
            <a:endParaRPr lang="en-IN"/>
          </a:p>
        </p:txBody>
      </p:sp>
    </p:spTree>
    <p:extLst>
      <p:ext uri="{BB962C8B-B14F-4D97-AF65-F5344CB8AC3E}">
        <p14:creationId xmlns:p14="http://schemas.microsoft.com/office/powerpoint/2010/main" val="258795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4DABFB-CB6F-4409-8A79-C24DBEAD3B18}"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E1F1A-CD76-4E5F-971D-F2A54377FF33}" type="slidenum">
              <a:rPr lang="en-IN" smtClean="0"/>
              <a:t>‹#›</a:t>
            </a:fld>
            <a:endParaRPr lang="en-IN"/>
          </a:p>
        </p:txBody>
      </p:sp>
    </p:spTree>
    <p:extLst>
      <p:ext uri="{BB962C8B-B14F-4D97-AF65-F5344CB8AC3E}">
        <p14:creationId xmlns:p14="http://schemas.microsoft.com/office/powerpoint/2010/main" val="77125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4DABFB-CB6F-4409-8A79-C24DBEAD3B18}"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E1F1A-CD76-4E5F-971D-F2A54377FF33}" type="slidenum">
              <a:rPr lang="en-IN" smtClean="0"/>
              <a:t>‹#›</a:t>
            </a:fld>
            <a:endParaRPr lang="en-IN"/>
          </a:p>
        </p:txBody>
      </p:sp>
    </p:spTree>
    <p:extLst>
      <p:ext uri="{BB962C8B-B14F-4D97-AF65-F5344CB8AC3E}">
        <p14:creationId xmlns:p14="http://schemas.microsoft.com/office/powerpoint/2010/main" val="275915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34DABFB-CB6F-4409-8A79-C24DBEAD3B18}"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E1F1A-CD76-4E5F-971D-F2A54377FF33}" type="slidenum">
              <a:rPr lang="en-IN" smtClean="0"/>
              <a:t>‹#›</a:t>
            </a:fld>
            <a:endParaRPr lang="en-IN"/>
          </a:p>
        </p:txBody>
      </p:sp>
    </p:spTree>
    <p:extLst>
      <p:ext uri="{BB962C8B-B14F-4D97-AF65-F5344CB8AC3E}">
        <p14:creationId xmlns:p14="http://schemas.microsoft.com/office/powerpoint/2010/main" val="124404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34DABFB-CB6F-4409-8A79-C24DBEAD3B18}" type="datetimeFigureOut">
              <a:rPr lang="en-IN" smtClean="0"/>
              <a:t>27-04-2022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6E1F1A-CD76-4E5F-971D-F2A54377FF33}" type="slidenum">
              <a:rPr lang="en-IN" smtClean="0"/>
              <a:t>‹#›</a:t>
            </a:fld>
            <a:endParaRPr lang="en-IN"/>
          </a:p>
        </p:txBody>
      </p:sp>
    </p:spTree>
    <p:extLst>
      <p:ext uri="{BB962C8B-B14F-4D97-AF65-F5344CB8AC3E}">
        <p14:creationId xmlns:p14="http://schemas.microsoft.com/office/powerpoint/2010/main" val="380873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34DABFB-CB6F-4409-8A79-C24DBEAD3B18}" type="datetimeFigureOut">
              <a:rPr lang="en-IN" smtClean="0"/>
              <a:t>27-04-2022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6E1F1A-CD76-4E5F-971D-F2A54377FF33}" type="slidenum">
              <a:rPr lang="en-IN" smtClean="0"/>
              <a:t>‹#›</a:t>
            </a:fld>
            <a:endParaRPr lang="en-IN"/>
          </a:p>
        </p:txBody>
      </p:sp>
    </p:spTree>
    <p:extLst>
      <p:ext uri="{BB962C8B-B14F-4D97-AF65-F5344CB8AC3E}">
        <p14:creationId xmlns:p14="http://schemas.microsoft.com/office/powerpoint/2010/main" val="300010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DABFB-CB6F-4409-8A79-C24DBEAD3B18}" type="datetimeFigureOut">
              <a:rPr lang="en-IN" smtClean="0"/>
              <a:t>27-04-2022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6E1F1A-CD76-4E5F-971D-F2A54377FF33}" type="slidenum">
              <a:rPr lang="en-IN" smtClean="0"/>
              <a:t>‹#›</a:t>
            </a:fld>
            <a:endParaRPr lang="en-IN"/>
          </a:p>
        </p:txBody>
      </p:sp>
    </p:spTree>
    <p:extLst>
      <p:ext uri="{BB962C8B-B14F-4D97-AF65-F5344CB8AC3E}">
        <p14:creationId xmlns:p14="http://schemas.microsoft.com/office/powerpoint/2010/main" val="366029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DABFB-CB6F-4409-8A79-C24DBEAD3B18}"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E1F1A-CD76-4E5F-971D-F2A54377FF33}" type="slidenum">
              <a:rPr lang="en-IN" smtClean="0"/>
              <a:t>‹#›</a:t>
            </a:fld>
            <a:endParaRPr lang="en-IN"/>
          </a:p>
        </p:txBody>
      </p:sp>
    </p:spTree>
    <p:extLst>
      <p:ext uri="{BB962C8B-B14F-4D97-AF65-F5344CB8AC3E}">
        <p14:creationId xmlns:p14="http://schemas.microsoft.com/office/powerpoint/2010/main" val="360461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DABFB-CB6F-4409-8A79-C24DBEAD3B18}"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E1F1A-CD76-4E5F-971D-F2A54377FF33}" type="slidenum">
              <a:rPr lang="en-IN" smtClean="0"/>
              <a:t>‹#›</a:t>
            </a:fld>
            <a:endParaRPr lang="en-IN"/>
          </a:p>
        </p:txBody>
      </p:sp>
    </p:spTree>
    <p:extLst>
      <p:ext uri="{BB962C8B-B14F-4D97-AF65-F5344CB8AC3E}">
        <p14:creationId xmlns:p14="http://schemas.microsoft.com/office/powerpoint/2010/main" val="197288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DABFB-CB6F-4409-8A79-C24DBEAD3B18}" type="datetimeFigureOut">
              <a:rPr lang="en-IN" smtClean="0"/>
              <a:t>27-04-2022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E1F1A-CD76-4E5F-971D-F2A54377FF33}" type="slidenum">
              <a:rPr lang="en-IN" smtClean="0"/>
              <a:t>‹#›</a:t>
            </a:fld>
            <a:endParaRPr lang="en-IN"/>
          </a:p>
        </p:txBody>
      </p:sp>
    </p:spTree>
    <p:extLst>
      <p:ext uri="{BB962C8B-B14F-4D97-AF65-F5344CB8AC3E}">
        <p14:creationId xmlns:p14="http://schemas.microsoft.com/office/powerpoint/2010/main" val="75032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150253" y="455336"/>
            <a:ext cx="11363460" cy="5262979"/>
          </a:xfrm>
          <a:prstGeom prst="rect">
            <a:avLst/>
          </a:prstGeom>
        </p:spPr>
        <p:txBody>
          <a:bodyPr wrap="square">
            <a:spAutoFit/>
          </a:bodyPr>
          <a:lstStyle/>
          <a:p>
            <a:pPr algn="just"/>
            <a:r>
              <a:rPr lang="en-IN" sz="2800" dirty="0">
                <a:latin typeface="CIDFont+F2"/>
              </a:rPr>
              <a:t>Unit – II </a:t>
            </a:r>
            <a:r>
              <a:rPr lang="en-IN" sz="2800" dirty="0" smtClean="0">
                <a:latin typeface="CIDFont+F2"/>
              </a:rPr>
              <a:t>									08Hours</a:t>
            </a:r>
            <a:endParaRPr lang="en-IN" sz="2800" dirty="0">
              <a:latin typeface="CIDFont+F2"/>
            </a:endParaRPr>
          </a:p>
          <a:p>
            <a:pPr algn="just"/>
            <a:r>
              <a:rPr lang="en-GB" sz="2800" b="1" dirty="0">
                <a:latin typeface="CIDFont+F2"/>
              </a:rPr>
              <a:t>Learning</a:t>
            </a:r>
            <a:r>
              <a:rPr lang="en-GB" sz="2800" dirty="0">
                <a:latin typeface="CIDFont+F1"/>
              </a:rPr>
              <a:t>: Definition, Theories of learning, classical conditioning, operant </a:t>
            </a:r>
            <a:r>
              <a:rPr lang="en-GB" sz="2800" dirty="0" smtClean="0">
                <a:latin typeface="CIDFont+F1"/>
              </a:rPr>
              <a:t>conditioning, social </a:t>
            </a:r>
            <a:r>
              <a:rPr lang="en-GB" sz="2800" dirty="0">
                <a:latin typeface="CIDFont+F1"/>
              </a:rPr>
              <a:t>learning theory, shaping, methods of shaping </a:t>
            </a:r>
            <a:r>
              <a:rPr lang="en-GB" sz="2800" dirty="0" smtClean="0">
                <a:latin typeface="CIDFont+F1"/>
              </a:rPr>
              <a:t>behaviour, </a:t>
            </a:r>
            <a:r>
              <a:rPr lang="en-GB" sz="2800" dirty="0">
                <a:latin typeface="CIDFont+F1"/>
              </a:rPr>
              <a:t>continuous and </a:t>
            </a:r>
            <a:r>
              <a:rPr lang="en-GB" sz="2800" dirty="0" smtClean="0">
                <a:latin typeface="CIDFont+F1"/>
              </a:rPr>
              <a:t>intermittent </a:t>
            </a:r>
            <a:r>
              <a:rPr lang="en-IN" sz="2800" dirty="0" smtClean="0">
                <a:latin typeface="CIDFont+F1"/>
              </a:rPr>
              <a:t>reinforcement.</a:t>
            </a:r>
          </a:p>
          <a:p>
            <a:pPr algn="just"/>
            <a:endParaRPr lang="en-IN" sz="2800" dirty="0">
              <a:latin typeface="CIDFont+F1"/>
            </a:endParaRPr>
          </a:p>
          <a:p>
            <a:pPr algn="just"/>
            <a:r>
              <a:rPr lang="en-GB" sz="2800" b="1" dirty="0">
                <a:latin typeface="CIDFont+F2"/>
              </a:rPr>
              <a:t>Personality and emotions</a:t>
            </a:r>
            <a:r>
              <a:rPr lang="en-GB" sz="2800" dirty="0">
                <a:latin typeface="CIDFont+F1"/>
              </a:rPr>
              <a:t>: Definition, personality determinants-hereditary, </a:t>
            </a:r>
            <a:r>
              <a:rPr lang="en-GB" sz="2800" dirty="0" smtClean="0">
                <a:latin typeface="CIDFont+F1"/>
              </a:rPr>
              <a:t>environment, situation</a:t>
            </a:r>
            <a:r>
              <a:rPr lang="en-GB" sz="2800" dirty="0">
                <a:latin typeface="CIDFont+F1"/>
              </a:rPr>
              <a:t>. Major personality attributes influencing OB- locus of </a:t>
            </a:r>
            <a:r>
              <a:rPr lang="en-GB" sz="2800" dirty="0" smtClean="0">
                <a:latin typeface="CIDFont+F1"/>
              </a:rPr>
              <a:t>control, Machiavellianism</a:t>
            </a:r>
            <a:r>
              <a:rPr lang="en-GB" sz="2800" dirty="0">
                <a:latin typeface="CIDFont+F1"/>
              </a:rPr>
              <a:t>, self esteem, self monitoring, risk taking. Definition of emotions, </a:t>
            </a:r>
            <a:r>
              <a:rPr lang="en-GB" sz="2800" dirty="0" smtClean="0">
                <a:latin typeface="CIDFont+F1"/>
              </a:rPr>
              <a:t>felt versus </a:t>
            </a:r>
            <a:r>
              <a:rPr lang="en-GB" sz="2800" dirty="0">
                <a:latin typeface="CIDFont+F1"/>
              </a:rPr>
              <a:t>displayed emotions, OB applications of emotions</a:t>
            </a:r>
            <a:r>
              <a:rPr lang="en-GB" sz="2800" dirty="0" smtClean="0">
                <a:latin typeface="CIDFont+F1"/>
              </a:rPr>
              <a:t>.</a:t>
            </a:r>
          </a:p>
          <a:p>
            <a:pPr algn="just"/>
            <a:endParaRPr lang="en-GB" sz="2800" dirty="0">
              <a:latin typeface="CIDFont+F1"/>
            </a:endParaRPr>
          </a:p>
          <a:p>
            <a:pPr algn="just"/>
            <a:r>
              <a:rPr lang="en-GB" sz="2800" b="1" dirty="0">
                <a:latin typeface="CIDFont+F2"/>
              </a:rPr>
              <a:t>Self learning topics</a:t>
            </a:r>
            <a:r>
              <a:rPr lang="en-GB" sz="2800" dirty="0">
                <a:latin typeface="CIDFont+F2"/>
              </a:rPr>
              <a:t>: </a:t>
            </a:r>
            <a:r>
              <a:rPr lang="en-GB" sz="2800" dirty="0">
                <a:latin typeface="CIDFont+F1"/>
              </a:rPr>
              <a:t>specific application of perception in organization.</a:t>
            </a:r>
            <a:endParaRPr lang="en-IN" sz="2800" dirty="0"/>
          </a:p>
        </p:txBody>
      </p:sp>
    </p:spTree>
    <p:extLst>
      <p:ext uri="{BB962C8B-B14F-4D97-AF65-F5344CB8AC3E}">
        <p14:creationId xmlns:p14="http://schemas.microsoft.com/office/powerpoint/2010/main" val="4128150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pic>
        <p:nvPicPr>
          <p:cNvPr id="2" name="Picture 1"/>
          <p:cNvPicPr>
            <a:picLocks noChangeAspect="1"/>
          </p:cNvPicPr>
          <p:nvPr/>
        </p:nvPicPr>
        <p:blipFill>
          <a:blip r:embed="rId2"/>
          <a:stretch>
            <a:fillRect/>
          </a:stretch>
        </p:blipFill>
        <p:spPr>
          <a:xfrm>
            <a:off x="0" y="539772"/>
            <a:ext cx="12208280" cy="4534504"/>
          </a:xfrm>
          <a:prstGeom prst="rect">
            <a:avLst/>
          </a:prstGeom>
        </p:spPr>
      </p:pic>
    </p:spTree>
    <p:extLst>
      <p:ext uri="{BB962C8B-B14F-4D97-AF65-F5344CB8AC3E}">
        <p14:creationId xmlns:p14="http://schemas.microsoft.com/office/powerpoint/2010/main" val="19585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TextBox 1"/>
          <p:cNvSpPr txBox="1"/>
          <p:nvPr/>
        </p:nvSpPr>
        <p:spPr>
          <a:xfrm>
            <a:off x="0" y="276999"/>
            <a:ext cx="3149965" cy="523220"/>
          </a:xfrm>
          <a:prstGeom prst="rect">
            <a:avLst/>
          </a:prstGeom>
          <a:noFill/>
        </p:spPr>
        <p:txBody>
          <a:bodyPr wrap="none" rtlCol="0">
            <a:spAutoFit/>
          </a:bodyPr>
          <a:lstStyle/>
          <a:p>
            <a:r>
              <a:rPr lang="en-IN" sz="2800" b="1" dirty="0" smtClean="0">
                <a:solidFill>
                  <a:schemeClr val="accent2"/>
                </a:solidFill>
              </a:rPr>
              <a:t>Shaping Behaviour: </a:t>
            </a:r>
            <a:endParaRPr lang="en-IN" sz="2800" b="1" dirty="0">
              <a:solidFill>
                <a:schemeClr val="accent2"/>
              </a:solidFill>
            </a:endParaRPr>
          </a:p>
        </p:txBody>
      </p:sp>
      <p:sp>
        <p:nvSpPr>
          <p:cNvPr id="3" name="TextBox 2"/>
          <p:cNvSpPr txBox="1"/>
          <p:nvPr/>
        </p:nvSpPr>
        <p:spPr>
          <a:xfrm>
            <a:off x="-1" y="965915"/>
            <a:ext cx="11809927" cy="5262979"/>
          </a:xfrm>
          <a:prstGeom prst="rect">
            <a:avLst/>
          </a:prstGeom>
          <a:noFill/>
        </p:spPr>
        <p:txBody>
          <a:bodyPr wrap="square" rtlCol="0">
            <a:spAutoFit/>
          </a:bodyPr>
          <a:lstStyle/>
          <a:p>
            <a:pPr algn="just"/>
            <a:r>
              <a:rPr lang="en-IN" sz="2800" dirty="0" smtClean="0"/>
              <a:t>Systematically reinforcing each successive step that moves an individual closer to the desired response.</a:t>
            </a:r>
          </a:p>
          <a:p>
            <a:pPr algn="just"/>
            <a:endParaRPr lang="en-IN" sz="2800" dirty="0"/>
          </a:p>
          <a:p>
            <a:pPr algn="just"/>
            <a:r>
              <a:rPr lang="en-IN" sz="2800" dirty="0" smtClean="0"/>
              <a:t>If an employee who has chronically been a half-hour late for work comes in only 20 minutes late, we can reinforce that improvement. Reinforcement would increase as responses more closely approximated the desired behaviour.</a:t>
            </a:r>
          </a:p>
          <a:p>
            <a:pPr algn="just"/>
            <a:endParaRPr lang="en-IN" sz="2800" dirty="0"/>
          </a:p>
          <a:p>
            <a:pPr algn="just"/>
            <a:r>
              <a:rPr lang="en-IN" sz="2800" dirty="0" smtClean="0"/>
              <a:t>Schedules of Reinforcement: Two major types</a:t>
            </a:r>
          </a:p>
          <a:p>
            <a:pPr marL="514350" indent="-514350" algn="just">
              <a:buAutoNum type="arabicPeriod"/>
            </a:pPr>
            <a:r>
              <a:rPr lang="en-IN" sz="2800" dirty="0" smtClean="0"/>
              <a:t>Continuous Reinforcement</a:t>
            </a:r>
          </a:p>
          <a:p>
            <a:pPr marL="514350" indent="-514350" algn="just">
              <a:buAutoNum type="arabicPeriod"/>
            </a:pPr>
            <a:r>
              <a:rPr lang="en-IN" sz="2800" dirty="0" smtClean="0"/>
              <a:t>Intermittent reinforcement</a:t>
            </a:r>
          </a:p>
          <a:p>
            <a:pPr algn="just"/>
            <a:endParaRPr lang="en-IN" sz="2800" dirty="0" smtClean="0"/>
          </a:p>
          <a:p>
            <a:pPr algn="just"/>
            <a:endParaRPr lang="en-IN" sz="2800" dirty="0"/>
          </a:p>
        </p:txBody>
      </p:sp>
    </p:spTree>
    <p:extLst>
      <p:ext uri="{BB962C8B-B14F-4D97-AF65-F5344CB8AC3E}">
        <p14:creationId xmlns:p14="http://schemas.microsoft.com/office/powerpoint/2010/main" val="1746549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TextBox 1"/>
          <p:cNvSpPr txBox="1"/>
          <p:nvPr/>
        </p:nvSpPr>
        <p:spPr>
          <a:xfrm>
            <a:off x="1" y="837127"/>
            <a:ext cx="11912958" cy="5262979"/>
          </a:xfrm>
          <a:prstGeom prst="rect">
            <a:avLst/>
          </a:prstGeom>
          <a:noFill/>
        </p:spPr>
        <p:txBody>
          <a:bodyPr wrap="square" rtlCol="0">
            <a:spAutoFit/>
          </a:bodyPr>
          <a:lstStyle/>
          <a:p>
            <a:pPr algn="just"/>
            <a:r>
              <a:rPr lang="en-IN" sz="2800" dirty="0" smtClean="0">
                <a:solidFill>
                  <a:srgbClr val="FF0000"/>
                </a:solidFill>
              </a:rPr>
              <a:t>Continuous Reinforcement</a:t>
            </a:r>
            <a:r>
              <a:rPr lang="en-IN" sz="2800" dirty="0" smtClean="0"/>
              <a:t>: A desired behaviour is reinforced each time it is demonstrated.</a:t>
            </a:r>
          </a:p>
          <a:p>
            <a:pPr algn="just"/>
            <a:endParaRPr lang="en-IN" sz="2800" dirty="0"/>
          </a:p>
          <a:p>
            <a:pPr algn="just"/>
            <a:r>
              <a:rPr lang="en-IN" sz="2800" dirty="0" smtClean="0">
                <a:solidFill>
                  <a:srgbClr val="FF0000"/>
                </a:solidFill>
              </a:rPr>
              <a:t>Intermittent reinforcement</a:t>
            </a:r>
            <a:r>
              <a:rPr lang="en-IN" sz="2800" dirty="0" smtClean="0"/>
              <a:t>: A desired behaviour is reinforced often enough to make the behaviour worth repeating but not every time it is demonstrated.</a:t>
            </a:r>
          </a:p>
          <a:p>
            <a:pPr algn="just"/>
            <a:endParaRPr lang="en-IN" sz="2800" dirty="0"/>
          </a:p>
          <a:p>
            <a:pPr algn="just"/>
            <a:r>
              <a:rPr lang="en-IN" sz="2800" dirty="0" smtClean="0"/>
              <a:t>For example, in </a:t>
            </a:r>
            <a:r>
              <a:rPr lang="en-IN" sz="2800" dirty="0" smtClean="0">
                <a:solidFill>
                  <a:srgbClr val="FF0000"/>
                </a:solidFill>
              </a:rPr>
              <a:t>Continuous reinforcement</a:t>
            </a:r>
            <a:r>
              <a:rPr lang="en-IN" sz="2800" dirty="0" smtClean="0"/>
              <a:t>, the case of someone who has historically had trouble arriving at work on time. Every time he is not tardy his manager might complement him on his desirable behaviour. In an </a:t>
            </a:r>
            <a:r>
              <a:rPr lang="en-IN" sz="2800" dirty="0" smtClean="0">
                <a:solidFill>
                  <a:srgbClr val="FF0000"/>
                </a:solidFill>
              </a:rPr>
              <a:t>intermittent schedule</a:t>
            </a:r>
            <a:r>
              <a:rPr lang="en-IN" sz="2800" dirty="0" smtClean="0"/>
              <a:t>, on the other hand , not every instance of the desirable behaviour is reinforced, but reinforcement is given often enough to make the behaviour worth repeating.</a:t>
            </a:r>
            <a:endParaRPr lang="en-IN" sz="2800" dirty="0"/>
          </a:p>
        </p:txBody>
      </p:sp>
    </p:spTree>
    <p:extLst>
      <p:ext uri="{BB962C8B-B14F-4D97-AF65-F5344CB8AC3E}">
        <p14:creationId xmlns:p14="http://schemas.microsoft.com/office/powerpoint/2010/main" val="321324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TextBox 1"/>
          <p:cNvSpPr txBox="1"/>
          <p:nvPr/>
        </p:nvSpPr>
        <p:spPr>
          <a:xfrm>
            <a:off x="141666" y="302359"/>
            <a:ext cx="11771291" cy="6555641"/>
          </a:xfrm>
          <a:prstGeom prst="rect">
            <a:avLst/>
          </a:prstGeom>
          <a:noFill/>
        </p:spPr>
        <p:txBody>
          <a:bodyPr wrap="square" rtlCol="0">
            <a:spAutoFit/>
          </a:bodyPr>
          <a:lstStyle/>
          <a:p>
            <a:pPr algn="just"/>
            <a:r>
              <a:rPr lang="en-IN" sz="2800" dirty="0" smtClean="0">
                <a:solidFill>
                  <a:srgbClr val="FF0000"/>
                </a:solidFill>
              </a:rPr>
              <a:t>Intermittent reinforcement </a:t>
            </a:r>
            <a:r>
              <a:rPr lang="en-IN" sz="2800" dirty="0" smtClean="0"/>
              <a:t>can be of a </a:t>
            </a:r>
            <a:r>
              <a:rPr lang="en-IN" sz="2800" dirty="0" smtClean="0">
                <a:solidFill>
                  <a:schemeClr val="accent1">
                    <a:lumMod val="75000"/>
                  </a:schemeClr>
                </a:solidFill>
              </a:rPr>
              <a:t>ratio</a:t>
            </a:r>
            <a:r>
              <a:rPr lang="en-IN" sz="2800" dirty="0" smtClean="0"/>
              <a:t> or </a:t>
            </a:r>
            <a:r>
              <a:rPr lang="en-IN" sz="2800" dirty="0" smtClean="0">
                <a:solidFill>
                  <a:schemeClr val="accent1">
                    <a:lumMod val="75000"/>
                  </a:schemeClr>
                </a:solidFill>
              </a:rPr>
              <a:t>interval</a:t>
            </a:r>
            <a:r>
              <a:rPr lang="en-IN" sz="2800" dirty="0" smtClean="0"/>
              <a:t> type.</a:t>
            </a:r>
          </a:p>
          <a:p>
            <a:pPr algn="just"/>
            <a:endParaRPr lang="en-IN" sz="2800" dirty="0"/>
          </a:p>
          <a:p>
            <a:pPr algn="just"/>
            <a:r>
              <a:rPr lang="en-IN" sz="2800" dirty="0" smtClean="0">
                <a:solidFill>
                  <a:schemeClr val="accent1">
                    <a:lumMod val="75000"/>
                  </a:schemeClr>
                </a:solidFill>
              </a:rPr>
              <a:t>Fixed interval schedule</a:t>
            </a:r>
            <a:r>
              <a:rPr lang="en-IN" sz="2800" dirty="0" smtClean="0"/>
              <a:t>: Rewards are spaced at uniform time interval schedule.</a:t>
            </a:r>
          </a:p>
          <a:p>
            <a:pPr algn="just"/>
            <a:r>
              <a:rPr lang="en-IN" sz="2800" dirty="0" smtClean="0"/>
              <a:t>When you get your pay check on a weekly, semi-monthly, monthly, or other predetermined time basis, you are rewarded on a fixed-interval reinforcement schedule.</a:t>
            </a:r>
            <a:endParaRPr lang="en-IN" sz="2800" dirty="0"/>
          </a:p>
          <a:p>
            <a:pPr algn="just"/>
            <a:r>
              <a:rPr lang="en-IN" sz="2800" dirty="0" smtClean="0">
                <a:solidFill>
                  <a:schemeClr val="accent1">
                    <a:lumMod val="75000"/>
                  </a:schemeClr>
                </a:solidFill>
              </a:rPr>
              <a:t>Variable-interval schedule</a:t>
            </a:r>
            <a:r>
              <a:rPr lang="en-IN" sz="2800" dirty="0" smtClean="0"/>
              <a:t>: Rewards are initiated after a fixed or constant number of responses. </a:t>
            </a:r>
          </a:p>
          <a:p>
            <a:pPr algn="just"/>
            <a:r>
              <a:rPr lang="en-IN" sz="2800" dirty="0" smtClean="0"/>
              <a:t>A series of randomly timed unannounced visits to a company office by the corporate audit staff is an example of a variable-interval schedule.</a:t>
            </a:r>
          </a:p>
          <a:p>
            <a:pPr algn="just"/>
            <a:endParaRPr lang="en-IN" sz="2800" dirty="0"/>
          </a:p>
          <a:p>
            <a:pPr algn="just"/>
            <a:r>
              <a:rPr lang="en-IN" sz="2800" dirty="0" smtClean="0"/>
              <a:t>When an instructor advises her class that pop quizzes will be given during the term(the exact number of which is unknown to students) and the quizzes will account for 20% of the term grade, she is using a variable interval schedule.</a:t>
            </a:r>
          </a:p>
          <a:p>
            <a:pPr algn="just"/>
            <a:endParaRPr lang="en-IN" sz="2800" dirty="0"/>
          </a:p>
        </p:txBody>
      </p:sp>
    </p:spTree>
    <p:extLst>
      <p:ext uri="{BB962C8B-B14F-4D97-AF65-F5344CB8AC3E}">
        <p14:creationId xmlns:p14="http://schemas.microsoft.com/office/powerpoint/2010/main" val="5975346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50970" y="372675"/>
            <a:ext cx="2778325" cy="523220"/>
          </a:xfrm>
          <a:prstGeom prst="rect">
            <a:avLst/>
          </a:prstGeom>
        </p:spPr>
        <p:txBody>
          <a:bodyPr wrap="none">
            <a:spAutoFit/>
          </a:bodyPr>
          <a:lstStyle/>
          <a:p>
            <a:r>
              <a:rPr lang="en-IN" sz="2800" b="1" dirty="0">
                <a:solidFill>
                  <a:srgbClr val="F25C28"/>
                </a:solidFill>
                <a:latin typeface="Times New Roman" panose="02020603050405020304" pitchFamily="18" charset="0"/>
              </a:rPr>
              <a:t>PERSONALITY</a:t>
            </a:r>
            <a:endParaRPr lang="en-IN" sz="2800" dirty="0"/>
          </a:p>
        </p:txBody>
      </p:sp>
      <p:sp>
        <p:nvSpPr>
          <p:cNvPr id="3" name="Rectangle 2"/>
          <p:cNvSpPr/>
          <p:nvPr/>
        </p:nvSpPr>
        <p:spPr>
          <a:xfrm>
            <a:off x="50970" y="895895"/>
            <a:ext cx="11746078" cy="1384995"/>
          </a:xfrm>
          <a:prstGeom prst="rect">
            <a:avLst/>
          </a:prstGeom>
        </p:spPr>
        <p:txBody>
          <a:bodyPr wrap="square">
            <a:spAutoFit/>
          </a:bodyPr>
          <a:lstStyle/>
          <a:p>
            <a:pPr algn="just"/>
            <a:r>
              <a:rPr lang="en-GB" sz="2800" b="1" dirty="0">
                <a:latin typeface="Arial" panose="020B0604020202020204" pitchFamily="34" charset="0"/>
              </a:rPr>
              <a:t>personality </a:t>
            </a:r>
            <a:r>
              <a:rPr lang="en-GB" sz="2800" dirty="0">
                <a:latin typeface="Arial" panose="020B0604020202020204" pitchFamily="34" charset="0"/>
              </a:rPr>
              <a:t>The stable patterns </a:t>
            </a:r>
            <a:r>
              <a:rPr lang="en-GB" sz="2800" dirty="0" smtClean="0">
                <a:latin typeface="Arial" panose="020B0604020202020204" pitchFamily="34" charset="0"/>
              </a:rPr>
              <a:t>of </a:t>
            </a:r>
            <a:r>
              <a:rPr lang="en-IN" sz="2800" dirty="0" smtClean="0">
                <a:latin typeface="Arial" panose="020B0604020202020204" pitchFamily="34" charset="0"/>
              </a:rPr>
              <a:t>behaviour </a:t>
            </a:r>
            <a:r>
              <a:rPr lang="en-IN" sz="2800" dirty="0">
                <a:latin typeface="Arial" panose="020B0604020202020204" pitchFamily="34" charset="0"/>
              </a:rPr>
              <a:t>and consistent </a:t>
            </a:r>
            <a:r>
              <a:rPr lang="en-IN" sz="2800" dirty="0" smtClean="0">
                <a:latin typeface="Arial" panose="020B0604020202020204" pitchFamily="34" charset="0"/>
              </a:rPr>
              <a:t>internal </a:t>
            </a:r>
            <a:r>
              <a:rPr lang="en-GB" sz="2800" dirty="0" smtClean="0">
                <a:latin typeface="Arial" panose="020B0604020202020204" pitchFamily="34" charset="0"/>
              </a:rPr>
              <a:t>states </a:t>
            </a:r>
            <a:r>
              <a:rPr lang="en-GB" sz="2800" dirty="0">
                <a:latin typeface="Arial" panose="020B0604020202020204" pitchFamily="34" charset="0"/>
              </a:rPr>
              <a:t>that determine how an </a:t>
            </a:r>
            <a:r>
              <a:rPr lang="en-GB" sz="2800" dirty="0" smtClean="0">
                <a:latin typeface="Arial" panose="020B0604020202020204" pitchFamily="34" charset="0"/>
              </a:rPr>
              <a:t>individual reacts </a:t>
            </a:r>
            <a:r>
              <a:rPr lang="en-GB" sz="2800" dirty="0">
                <a:latin typeface="Arial" panose="020B0604020202020204" pitchFamily="34" charset="0"/>
              </a:rPr>
              <a:t>to and interacts </a:t>
            </a:r>
            <a:r>
              <a:rPr lang="en-GB" sz="2800" dirty="0" smtClean="0">
                <a:latin typeface="Arial" panose="020B0604020202020204" pitchFamily="34" charset="0"/>
              </a:rPr>
              <a:t>with </a:t>
            </a:r>
            <a:r>
              <a:rPr lang="en-IN" sz="2800" dirty="0" smtClean="0">
                <a:latin typeface="Arial" panose="020B0604020202020204" pitchFamily="34" charset="0"/>
              </a:rPr>
              <a:t>others</a:t>
            </a:r>
            <a:r>
              <a:rPr lang="en-IN" sz="2800" dirty="0">
                <a:latin typeface="Arial" panose="020B0604020202020204" pitchFamily="34" charset="0"/>
              </a:rPr>
              <a:t>.</a:t>
            </a:r>
            <a:endParaRPr lang="en-IN" sz="2800" dirty="0"/>
          </a:p>
        </p:txBody>
      </p:sp>
      <p:sp>
        <p:nvSpPr>
          <p:cNvPr id="5" name="Rectangle 4"/>
          <p:cNvSpPr/>
          <p:nvPr/>
        </p:nvSpPr>
        <p:spPr>
          <a:xfrm>
            <a:off x="74581" y="3050739"/>
            <a:ext cx="11722467" cy="2246769"/>
          </a:xfrm>
          <a:prstGeom prst="rect">
            <a:avLst/>
          </a:prstGeom>
        </p:spPr>
        <p:txBody>
          <a:bodyPr wrap="square">
            <a:spAutoFit/>
          </a:bodyPr>
          <a:lstStyle/>
          <a:p>
            <a:pPr algn="just"/>
            <a:r>
              <a:rPr lang="en-GB" sz="2800" dirty="0">
                <a:solidFill>
                  <a:srgbClr val="292526"/>
                </a:solidFill>
                <a:latin typeface="Times New Roman" panose="02020603050405020304" pitchFamily="18" charset="0"/>
              </a:rPr>
              <a:t>When we talk of personality we don’t mean that a person has charm, </a:t>
            </a:r>
            <a:r>
              <a:rPr lang="en-GB" sz="2800" dirty="0" smtClean="0">
                <a:solidFill>
                  <a:srgbClr val="292526"/>
                </a:solidFill>
                <a:latin typeface="Times New Roman" panose="02020603050405020304" pitchFamily="18" charset="0"/>
              </a:rPr>
              <a:t>a positive attitude toward </a:t>
            </a:r>
            <a:r>
              <a:rPr lang="en-GB" sz="2800" dirty="0">
                <a:solidFill>
                  <a:srgbClr val="292526"/>
                </a:solidFill>
                <a:latin typeface="Times New Roman" panose="02020603050405020304" pitchFamily="18" charset="0"/>
              </a:rPr>
              <a:t>life, a smiling face, or is a finalist for “Miss Congeniality.” When </a:t>
            </a:r>
            <a:r>
              <a:rPr lang="en-GB" sz="2800" dirty="0" smtClean="0">
                <a:solidFill>
                  <a:srgbClr val="292526"/>
                </a:solidFill>
                <a:latin typeface="Times New Roman" panose="02020603050405020304" pitchFamily="18" charset="0"/>
              </a:rPr>
              <a:t>psychologists talk </a:t>
            </a:r>
            <a:r>
              <a:rPr lang="en-GB" sz="2800" dirty="0">
                <a:solidFill>
                  <a:srgbClr val="292526"/>
                </a:solidFill>
                <a:latin typeface="Times New Roman" panose="02020603050405020304" pitchFamily="18" charset="0"/>
              </a:rPr>
              <a:t>of personality, they mean a dynamic concept describing the growth </a:t>
            </a:r>
            <a:r>
              <a:rPr lang="en-GB" sz="2800" dirty="0" smtClean="0">
                <a:solidFill>
                  <a:srgbClr val="292526"/>
                </a:solidFill>
                <a:latin typeface="Times New Roman" panose="02020603050405020304" pitchFamily="18" charset="0"/>
              </a:rPr>
              <a:t>and development </a:t>
            </a:r>
            <a:r>
              <a:rPr lang="en-GB" sz="2800" dirty="0">
                <a:solidFill>
                  <a:srgbClr val="292526"/>
                </a:solidFill>
                <a:latin typeface="Times New Roman" panose="02020603050405020304" pitchFamily="18" charset="0"/>
              </a:rPr>
              <a:t>of a person’s whole psychological system. Rather than looking at parts </a:t>
            </a:r>
            <a:r>
              <a:rPr lang="en-GB" sz="2800" dirty="0" smtClean="0">
                <a:solidFill>
                  <a:srgbClr val="292526"/>
                </a:solidFill>
                <a:latin typeface="Times New Roman" panose="02020603050405020304" pitchFamily="18" charset="0"/>
              </a:rPr>
              <a:t>of the </a:t>
            </a:r>
            <a:r>
              <a:rPr lang="en-GB" sz="2800" dirty="0">
                <a:solidFill>
                  <a:srgbClr val="292526"/>
                </a:solidFill>
                <a:latin typeface="Times New Roman" panose="02020603050405020304" pitchFamily="18" charset="0"/>
              </a:rPr>
              <a:t>person, personality looks at the whole person.</a:t>
            </a:r>
            <a:endParaRPr lang="en-IN" sz="2800" dirty="0"/>
          </a:p>
        </p:txBody>
      </p:sp>
    </p:spTree>
    <p:extLst>
      <p:ext uri="{BB962C8B-B14F-4D97-AF65-F5344CB8AC3E}">
        <p14:creationId xmlns:p14="http://schemas.microsoft.com/office/powerpoint/2010/main" val="66688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488255"/>
            <a:ext cx="4520789" cy="523220"/>
          </a:xfrm>
          <a:prstGeom prst="rect">
            <a:avLst/>
          </a:prstGeom>
        </p:spPr>
        <p:txBody>
          <a:bodyPr wrap="none">
            <a:spAutoFit/>
          </a:bodyPr>
          <a:lstStyle/>
          <a:p>
            <a:r>
              <a:rPr lang="en-IN" sz="2800" b="1" dirty="0">
                <a:latin typeface="Arial" panose="020B0604020202020204" pitchFamily="34" charset="0"/>
              </a:rPr>
              <a:t>Personality Determinants</a:t>
            </a:r>
            <a:endParaRPr lang="en-IN" sz="2800" dirty="0"/>
          </a:p>
        </p:txBody>
      </p:sp>
      <p:sp>
        <p:nvSpPr>
          <p:cNvPr id="3" name="Rectangle 2"/>
          <p:cNvSpPr/>
          <p:nvPr/>
        </p:nvSpPr>
        <p:spPr>
          <a:xfrm>
            <a:off x="528033" y="1222731"/>
            <a:ext cx="3797514" cy="1384995"/>
          </a:xfrm>
          <a:prstGeom prst="rect">
            <a:avLst/>
          </a:prstGeom>
        </p:spPr>
        <p:txBody>
          <a:bodyPr wrap="none">
            <a:spAutoFit/>
          </a:bodyPr>
          <a:lstStyle/>
          <a:p>
            <a:pPr marL="285750" indent="-285750">
              <a:buFont typeface="Arial" panose="020B0604020202020204" pitchFamily="34" charset="0"/>
              <a:buChar char="•"/>
            </a:pPr>
            <a:r>
              <a:rPr lang="en-IN" sz="2800" b="1" dirty="0" smtClean="0">
                <a:latin typeface="Times New Roman" panose="02020603050405020304" pitchFamily="18" charset="0"/>
              </a:rPr>
              <a:t>Heredity</a:t>
            </a:r>
          </a:p>
          <a:p>
            <a:pPr marL="285750" indent="-285750">
              <a:buFont typeface="Arial" panose="020B0604020202020204" pitchFamily="34" charset="0"/>
              <a:buChar char="•"/>
            </a:pPr>
            <a:r>
              <a:rPr lang="en-IN" sz="2800" b="1" dirty="0"/>
              <a:t>Environmental </a:t>
            </a:r>
            <a:r>
              <a:rPr lang="en-IN" sz="2800" b="1" dirty="0" smtClean="0"/>
              <a:t>Factors</a:t>
            </a:r>
          </a:p>
          <a:p>
            <a:pPr marL="285750" indent="-285750">
              <a:buFont typeface="Arial" panose="020B0604020202020204" pitchFamily="34" charset="0"/>
              <a:buChar char="•"/>
            </a:pPr>
            <a:r>
              <a:rPr lang="en-IN" sz="2800" b="1" dirty="0"/>
              <a:t>Situational Conditions</a:t>
            </a:r>
            <a:endParaRPr lang="en-IN" sz="2800" dirty="0"/>
          </a:p>
        </p:txBody>
      </p:sp>
      <p:sp>
        <p:nvSpPr>
          <p:cNvPr id="5" name="Rectangle 4"/>
          <p:cNvSpPr/>
          <p:nvPr/>
        </p:nvSpPr>
        <p:spPr>
          <a:xfrm>
            <a:off x="111616" y="3447021"/>
            <a:ext cx="11749825" cy="954107"/>
          </a:xfrm>
          <a:prstGeom prst="rect">
            <a:avLst/>
          </a:prstGeom>
        </p:spPr>
        <p:txBody>
          <a:bodyPr wrap="square">
            <a:spAutoFit/>
          </a:bodyPr>
          <a:lstStyle/>
          <a:p>
            <a:pPr algn="just"/>
            <a:r>
              <a:rPr lang="en-IN" sz="2800" dirty="0" smtClean="0">
                <a:solidFill>
                  <a:srgbClr val="292526"/>
                </a:solidFill>
                <a:latin typeface="Times New Roman" panose="02020603050405020304" pitchFamily="18" charset="0"/>
              </a:rPr>
              <a:t>An adult’s </a:t>
            </a:r>
            <a:r>
              <a:rPr lang="en-GB" sz="2800" dirty="0" smtClean="0">
                <a:solidFill>
                  <a:srgbClr val="292526"/>
                </a:solidFill>
                <a:latin typeface="Times New Roman" panose="02020603050405020304" pitchFamily="18" charset="0"/>
              </a:rPr>
              <a:t>personality is </a:t>
            </a:r>
            <a:r>
              <a:rPr lang="en-GB" sz="2800" dirty="0">
                <a:solidFill>
                  <a:srgbClr val="292526"/>
                </a:solidFill>
                <a:latin typeface="Times New Roman" panose="02020603050405020304" pitchFamily="18" charset="0"/>
              </a:rPr>
              <a:t>generally considered to be made up of both hereditary and </a:t>
            </a:r>
            <a:r>
              <a:rPr lang="en-GB" sz="2800" dirty="0" smtClean="0">
                <a:solidFill>
                  <a:srgbClr val="292526"/>
                </a:solidFill>
                <a:latin typeface="Times New Roman" panose="02020603050405020304" pitchFamily="18" charset="0"/>
              </a:rPr>
              <a:t>environmental factors</a:t>
            </a:r>
            <a:r>
              <a:rPr lang="en-GB" sz="2800" dirty="0">
                <a:solidFill>
                  <a:srgbClr val="292526"/>
                </a:solidFill>
                <a:latin typeface="Times New Roman" panose="02020603050405020304" pitchFamily="18" charset="0"/>
              </a:rPr>
              <a:t>, moderated by situational conditions.</a:t>
            </a:r>
            <a:endParaRPr lang="en-IN" sz="2800" dirty="0"/>
          </a:p>
        </p:txBody>
      </p:sp>
    </p:spTree>
    <p:extLst>
      <p:ext uri="{BB962C8B-B14F-4D97-AF65-F5344CB8AC3E}">
        <p14:creationId xmlns:p14="http://schemas.microsoft.com/office/powerpoint/2010/main" val="3419392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3" name="Rectangle 2"/>
          <p:cNvSpPr/>
          <p:nvPr/>
        </p:nvSpPr>
        <p:spPr>
          <a:xfrm>
            <a:off x="0" y="1090951"/>
            <a:ext cx="11024315" cy="523220"/>
          </a:xfrm>
          <a:prstGeom prst="rect">
            <a:avLst/>
          </a:prstGeom>
        </p:spPr>
        <p:txBody>
          <a:bodyPr wrap="square">
            <a:spAutoFit/>
          </a:bodyPr>
          <a:lstStyle/>
          <a:p>
            <a:r>
              <a:rPr lang="en-GB" sz="2800" i="1" dirty="0">
                <a:solidFill>
                  <a:srgbClr val="292526"/>
                </a:solidFill>
                <a:latin typeface="Times New Roman" panose="02020603050405020304" pitchFamily="18" charset="0"/>
              </a:rPr>
              <a:t>Heredity </a:t>
            </a:r>
            <a:r>
              <a:rPr lang="en-GB" sz="2800" dirty="0">
                <a:solidFill>
                  <a:srgbClr val="292526"/>
                </a:solidFill>
                <a:latin typeface="Times New Roman" panose="02020603050405020304" pitchFamily="18" charset="0"/>
              </a:rPr>
              <a:t>refers to those factors that were determined at conception.</a:t>
            </a:r>
            <a:endParaRPr lang="en-IN" sz="2800" dirty="0"/>
          </a:p>
        </p:txBody>
      </p:sp>
      <p:sp>
        <p:nvSpPr>
          <p:cNvPr id="5" name="Rectangle 4"/>
          <p:cNvSpPr/>
          <p:nvPr/>
        </p:nvSpPr>
        <p:spPr>
          <a:xfrm>
            <a:off x="0" y="399091"/>
            <a:ext cx="1532727" cy="523220"/>
          </a:xfrm>
          <a:prstGeom prst="rect">
            <a:avLst/>
          </a:prstGeom>
        </p:spPr>
        <p:txBody>
          <a:bodyPr wrap="none">
            <a:spAutoFit/>
          </a:bodyPr>
          <a:lstStyle/>
          <a:p>
            <a:r>
              <a:rPr lang="en-IN" sz="2800" b="1" dirty="0">
                <a:latin typeface="Times New Roman" panose="02020603050405020304" pitchFamily="18" charset="0"/>
              </a:rPr>
              <a:t>Heredity</a:t>
            </a:r>
            <a:endParaRPr lang="en-IN" sz="2800" dirty="0"/>
          </a:p>
        </p:txBody>
      </p:sp>
      <p:sp>
        <p:nvSpPr>
          <p:cNvPr id="6" name="Rectangle 5"/>
          <p:cNvSpPr/>
          <p:nvPr/>
        </p:nvSpPr>
        <p:spPr>
          <a:xfrm>
            <a:off x="0" y="2078487"/>
            <a:ext cx="11951594" cy="1815882"/>
          </a:xfrm>
          <a:prstGeom prst="rect">
            <a:avLst/>
          </a:prstGeom>
        </p:spPr>
        <p:txBody>
          <a:bodyPr wrap="square">
            <a:spAutoFit/>
          </a:bodyPr>
          <a:lstStyle/>
          <a:p>
            <a:pPr algn="just"/>
            <a:r>
              <a:rPr lang="en-GB" sz="2800" dirty="0">
                <a:solidFill>
                  <a:srgbClr val="292526"/>
                </a:solidFill>
                <a:latin typeface="Times New Roman" panose="02020603050405020304" pitchFamily="18" charset="0"/>
              </a:rPr>
              <a:t>Physical stature, facial attractiveness, gender, </a:t>
            </a:r>
            <a:r>
              <a:rPr lang="en-GB" sz="2800" dirty="0" smtClean="0">
                <a:solidFill>
                  <a:srgbClr val="292526"/>
                </a:solidFill>
                <a:latin typeface="Times New Roman" panose="02020603050405020304" pitchFamily="18" charset="0"/>
              </a:rPr>
              <a:t>temperament, muscle </a:t>
            </a:r>
            <a:r>
              <a:rPr lang="en-GB" sz="2800" dirty="0">
                <a:solidFill>
                  <a:srgbClr val="292526"/>
                </a:solidFill>
                <a:latin typeface="Times New Roman" panose="02020603050405020304" pitchFamily="18" charset="0"/>
              </a:rPr>
              <a:t>composition and reflexes, energy </a:t>
            </a:r>
            <a:r>
              <a:rPr lang="en-GB" sz="2800" dirty="0" smtClean="0">
                <a:solidFill>
                  <a:srgbClr val="292526"/>
                </a:solidFill>
                <a:latin typeface="Times New Roman" panose="02020603050405020304" pitchFamily="18" charset="0"/>
              </a:rPr>
              <a:t>level, and </a:t>
            </a:r>
            <a:r>
              <a:rPr lang="en-GB" sz="2800" dirty="0">
                <a:solidFill>
                  <a:srgbClr val="292526"/>
                </a:solidFill>
                <a:latin typeface="Times New Roman" panose="02020603050405020304" pitchFamily="18" charset="0"/>
              </a:rPr>
              <a:t>biological rhythms are characteristics that are </a:t>
            </a:r>
            <a:r>
              <a:rPr lang="en-GB" sz="2800" dirty="0" smtClean="0">
                <a:solidFill>
                  <a:srgbClr val="292526"/>
                </a:solidFill>
                <a:latin typeface="Times New Roman" panose="02020603050405020304" pitchFamily="18" charset="0"/>
              </a:rPr>
              <a:t>generally considered </a:t>
            </a:r>
            <a:r>
              <a:rPr lang="en-GB" sz="2800" dirty="0">
                <a:solidFill>
                  <a:srgbClr val="292526"/>
                </a:solidFill>
                <a:latin typeface="Times New Roman" panose="02020603050405020304" pitchFamily="18" charset="0"/>
              </a:rPr>
              <a:t>to be either completely or largely influenced </a:t>
            </a:r>
            <a:r>
              <a:rPr lang="en-GB" sz="2800" dirty="0" smtClean="0">
                <a:solidFill>
                  <a:srgbClr val="292526"/>
                </a:solidFill>
                <a:latin typeface="Times New Roman" panose="02020603050405020304" pitchFamily="18" charset="0"/>
              </a:rPr>
              <a:t>by your </a:t>
            </a:r>
            <a:r>
              <a:rPr lang="en-GB" sz="2800" dirty="0">
                <a:solidFill>
                  <a:srgbClr val="292526"/>
                </a:solidFill>
                <a:latin typeface="Times New Roman" panose="02020603050405020304" pitchFamily="18" charset="0"/>
              </a:rPr>
              <a:t>parents’ biological, physiological, and inherent </a:t>
            </a:r>
            <a:r>
              <a:rPr lang="en-GB" sz="2800" dirty="0" smtClean="0">
                <a:solidFill>
                  <a:srgbClr val="292526"/>
                </a:solidFill>
                <a:latin typeface="Times New Roman" panose="02020603050405020304" pitchFamily="18" charset="0"/>
              </a:rPr>
              <a:t>psychological </a:t>
            </a:r>
            <a:r>
              <a:rPr lang="en-IN" sz="2800" dirty="0" smtClean="0">
                <a:solidFill>
                  <a:srgbClr val="292526"/>
                </a:solidFill>
                <a:latin typeface="Times New Roman" panose="02020603050405020304" pitchFamily="18" charset="0"/>
              </a:rPr>
              <a:t>makeup</a:t>
            </a:r>
            <a:r>
              <a:rPr lang="en-IN" sz="2800" dirty="0">
                <a:solidFill>
                  <a:srgbClr val="292526"/>
                </a:solidFill>
                <a:latin typeface="Times New Roman" panose="02020603050405020304" pitchFamily="18" charset="0"/>
              </a:rPr>
              <a:t>.</a:t>
            </a:r>
            <a:endParaRPr lang="en-IN" sz="2800" dirty="0"/>
          </a:p>
        </p:txBody>
      </p:sp>
    </p:spTree>
    <p:extLst>
      <p:ext uri="{BB962C8B-B14F-4D97-AF65-F5344CB8AC3E}">
        <p14:creationId xmlns:p14="http://schemas.microsoft.com/office/powerpoint/2010/main" val="1405692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276999"/>
            <a:ext cx="3738459" cy="523220"/>
          </a:xfrm>
          <a:prstGeom prst="rect">
            <a:avLst/>
          </a:prstGeom>
        </p:spPr>
        <p:txBody>
          <a:bodyPr wrap="none">
            <a:spAutoFit/>
          </a:bodyPr>
          <a:lstStyle/>
          <a:p>
            <a:r>
              <a:rPr lang="en-IN" sz="2800" b="1" dirty="0">
                <a:latin typeface="Times New Roman" panose="02020603050405020304" pitchFamily="18" charset="0"/>
              </a:rPr>
              <a:t>Environmental Factors</a:t>
            </a:r>
            <a:endParaRPr lang="en-IN" sz="2800" dirty="0"/>
          </a:p>
        </p:txBody>
      </p:sp>
      <p:sp>
        <p:nvSpPr>
          <p:cNvPr id="3" name="Rectangle 2"/>
          <p:cNvSpPr/>
          <p:nvPr/>
        </p:nvSpPr>
        <p:spPr>
          <a:xfrm>
            <a:off x="-1" y="919389"/>
            <a:ext cx="11925837" cy="2246769"/>
          </a:xfrm>
          <a:prstGeom prst="rect">
            <a:avLst/>
          </a:prstGeom>
        </p:spPr>
        <p:txBody>
          <a:bodyPr wrap="square">
            <a:spAutoFit/>
          </a:bodyPr>
          <a:lstStyle/>
          <a:p>
            <a:pPr algn="just"/>
            <a:r>
              <a:rPr lang="en-GB" sz="2800" dirty="0">
                <a:solidFill>
                  <a:srgbClr val="292526"/>
                </a:solidFill>
                <a:latin typeface="Times New Roman" panose="02020603050405020304" pitchFamily="18" charset="0"/>
              </a:rPr>
              <a:t>Among the factors that exert pressures on our personality formation are the culture </a:t>
            </a:r>
            <a:r>
              <a:rPr lang="en-GB" sz="2800" dirty="0" smtClean="0">
                <a:solidFill>
                  <a:srgbClr val="292526"/>
                </a:solidFill>
                <a:latin typeface="Times New Roman" panose="02020603050405020304" pitchFamily="18" charset="0"/>
              </a:rPr>
              <a:t>in which </a:t>
            </a:r>
            <a:r>
              <a:rPr lang="en-GB" sz="2800" dirty="0">
                <a:solidFill>
                  <a:srgbClr val="292526"/>
                </a:solidFill>
                <a:latin typeface="Times New Roman" panose="02020603050405020304" pitchFamily="18" charset="0"/>
              </a:rPr>
              <a:t>we are raised; our early conditioning; the norms among our family, friends, </a:t>
            </a:r>
            <a:r>
              <a:rPr lang="en-GB" sz="2800" dirty="0" smtClean="0">
                <a:solidFill>
                  <a:srgbClr val="292526"/>
                </a:solidFill>
                <a:latin typeface="Times New Roman" panose="02020603050405020304" pitchFamily="18" charset="0"/>
              </a:rPr>
              <a:t>and social </a:t>
            </a:r>
            <a:r>
              <a:rPr lang="en-GB" sz="2800" dirty="0">
                <a:solidFill>
                  <a:srgbClr val="292526"/>
                </a:solidFill>
                <a:latin typeface="Times New Roman" panose="02020603050405020304" pitchFamily="18" charset="0"/>
              </a:rPr>
              <a:t>groups; and other influences that we experience. The environment we are </a:t>
            </a:r>
            <a:r>
              <a:rPr lang="en-GB" sz="2800" dirty="0" smtClean="0">
                <a:solidFill>
                  <a:srgbClr val="292526"/>
                </a:solidFill>
                <a:latin typeface="Times New Roman" panose="02020603050405020304" pitchFamily="18" charset="0"/>
              </a:rPr>
              <a:t>exposed to </a:t>
            </a:r>
            <a:r>
              <a:rPr lang="en-GB" sz="2800" dirty="0">
                <a:solidFill>
                  <a:srgbClr val="292526"/>
                </a:solidFill>
                <a:latin typeface="Times New Roman" panose="02020603050405020304" pitchFamily="18" charset="0"/>
              </a:rPr>
              <a:t>plays a substantial role in shaping our personalities.</a:t>
            </a:r>
            <a:endParaRPr lang="en-IN" sz="2800" dirty="0"/>
          </a:p>
        </p:txBody>
      </p:sp>
    </p:spTree>
    <p:extLst>
      <p:ext uri="{BB962C8B-B14F-4D97-AF65-F5344CB8AC3E}">
        <p14:creationId xmlns:p14="http://schemas.microsoft.com/office/powerpoint/2010/main" val="3388449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449619"/>
            <a:ext cx="3631122" cy="523220"/>
          </a:xfrm>
          <a:prstGeom prst="rect">
            <a:avLst/>
          </a:prstGeom>
        </p:spPr>
        <p:txBody>
          <a:bodyPr wrap="none">
            <a:spAutoFit/>
          </a:bodyPr>
          <a:lstStyle/>
          <a:p>
            <a:r>
              <a:rPr lang="en-IN" sz="2800" b="1" dirty="0">
                <a:latin typeface="Times New Roman" panose="02020603050405020304" pitchFamily="18" charset="0"/>
              </a:rPr>
              <a:t>Situational Conditions</a:t>
            </a:r>
            <a:endParaRPr lang="en-IN" sz="2800" dirty="0"/>
          </a:p>
        </p:txBody>
      </p:sp>
      <p:sp>
        <p:nvSpPr>
          <p:cNvPr id="3" name="Rectangle 2"/>
          <p:cNvSpPr/>
          <p:nvPr/>
        </p:nvSpPr>
        <p:spPr>
          <a:xfrm>
            <a:off x="0" y="972839"/>
            <a:ext cx="11861442" cy="2246769"/>
          </a:xfrm>
          <a:prstGeom prst="rect">
            <a:avLst/>
          </a:prstGeom>
        </p:spPr>
        <p:txBody>
          <a:bodyPr wrap="square">
            <a:spAutoFit/>
          </a:bodyPr>
          <a:lstStyle/>
          <a:p>
            <a:pPr algn="just"/>
            <a:r>
              <a:rPr lang="en-GB" sz="2800" dirty="0">
                <a:solidFill>
                  <a:srgbClr val="292526"/>
                </a:solidFill>
                <a:latin typeface="Times New Roman" panose="02020603050405020304" pitchFamily="18" charset="0"/>
              </a:rPr>
              <a:t>A third factor, the situation, influences the effects of heredity and environment on </a:t>
            </a:r>
            <a:r>
              <a:rPr lang="en-GB" sz="2800" dirty="0" smtClean="0">
                <a:solidFill>
                  <a:srgbClr val="292526"/>
                </a:solidFill>
                <a:latin typeface="Times New Roman" panose="02020603050405020304" pitchFamily="18" charset="0"/>
              </a:rPr>
              <a:t>personality. An </a:t>
            </a:r>
            <a:r>
              <a:rPr lang="en-GB" sz="2800" dirty="0">
                <a:solidFill>
                  <a:srgbClr val="292526"/>
                </a:solidFill>
                <a:latin typeface="Times New Roman" panose="02020603050405020304" pitchFamily="18" charset="0"/>
              </a:rPr>
              <a:t>individual’s personality, although generally stable and consistent, </a:t>
            </a:r>
            <a:r>
              <a:rPr lang="en-GB" sz="2800" dirty="0" smtClean="0">
                <a:solidFill>
                  <a:srgbClr val="292526"/>
                </a:solidFill>
                <a:latin typeface="Times New Roman" panose="02020603050405020304" pitchFamily="18" charset="0"/>
              </a:rPr>
              <a:t>does change </a:t>
            </a:r>
            <a:r>
              <a:rPr lang="en-GB" sz="2800" dirty="0">
                <a:solidFill>
                  <a:srgbClr val="292526"/>
                </a:solidFill>
                <a:latin typeface="Times New Roman" panose="02020603050405020304" pitchFamily="18" charset="0"/>
              </a:rPr>
              <a:t>in different situations. More specifically, the demands of different </a:t>
            </a:r>
            <a:r>
              <a:rPr lang="en-GB" sz="2800" dirty="0" smtClean="0">
                <a:solidFill>
                  <a:srgbClr val="292526"/>
                </a:solidFill>
                <a:latin typeface="Times New Roman" panose="02020603050405020304" pitchFamily="18" charset="0"/>
              </a:rPr>
              <a:t>situations call </a:t>
            </a:r>
            <a:r>
              <a:rPr lang="en-GB" sz="2800" dirty="0">
                <a:solidFill>
                  <a:srgbClr val="292526"/>
                </a:solidFill>
                <a:latin typeface="Times New Roman" panose="02020603050405020304" pitchFamily="18" charset="0"/>
              </a:rPr>
              <a:t>forth different aspects of an individual’s personality. We should not, therefore, </a:t>
            </a:r>
            <a:r>
              <a:rPr lang="en-GB" sz="2800" dirty="0" smtClean="0">
                <a:solidFill>
                  <a:srgbClr val="292526"/>
                </a:solidFill>
                <a:latin typeface="Times New Roman" panose="02020603050405020304" pitchFamily="18" charset="0"/>
              </a:rPr>
              <a:t>look at </a:t>
            </a:r>
            <a:r>
              <a:rPr lang="en-GB" sz="2800" dirty="0">
                <a:solidFill>
                  <a:srgbClr val="292526"/>
                </a:solidFill>
                <a:latin typeface="Times New Roman" panose="02020603050405020304" pitchFamily="18" charset="0"/>
              </a:rPr>
              <a:t>personality patterns in isolation.</a:t>
            </a:r>
            <a:endParaRPr lang="en-IN" sz="2800" dirty="0"/>
          </a:p>
        </p:txBody>
      </p:sp>
    </p:spTree>
    <p:extLst>
      <p:ext uri="{BB962C8B-B14F-4D97-AF65-F5344CB8AC3E}">
        <p14:creationId xmlns:p14="http://schemas.microsoft.com/office/powerpoint/2010/main" val="3099187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436740"/>
            <a:ext cx="7620484" cy="523220"/>
          </a:xfrm>
          <a:prstGeom prst="rect">
            <a:avLst/>
          </a:prstGeom>
        </p:spPr>
        <p:txBody>
          <a:bodyPr wrap="none">
            <a:spAutoFit/>
          </a:bodyPr>
          <a:lstStyle/>
          <a:p>
            <a:r>
              <a:rPr lang="en-GB" sz="2800" b="1" dirty="0">
                <a:latin typeface="Arial" panose="020B0604020202020204" pitchFamily="34" charset="0"/>
              </a:rPr>
              <a:t>Major Personality Attributes Influencing OB</a:t>
            </a:r>
            <a:endParaRPr lang="en-IN" sz="2800" dirty="0"/>
          </a:p>
        </p:txBody>
      </p:sp>
      <p:sp>
        <p:nvSpPr>
          <p:cNvPr id="3" name="Rectangle 2"/>
          <p:cNvSpPr/>
          <p:nvPr/>
        </p:nvSpPr>
        <p:spPr>
          <a:xfrm>
            <a:off x="0" y="1119701"/>
            <a:ext cx="7620484" cy="2677656"/>
          </a:xfrm>
          <a:prstGeom prst="rect">
            <a:avLst/>
          </a:prstGeom>
        </p:spPr>
        <p:txBody>
          <a:bodyPr wrap="square">
            <a:spAutoFit/>
          </a:bodyPr>
          <a:lstStyle/>
          <a:p>
            <a:pPr marL="285750" indent="-285750">
              <a:buFont typeface="Arial" panose="020B0604020202020204" pitchFamily="34" charset="0"/>
              <a:buChar char="•"/>
            </a:pPr>
            <a:r>
              <a:rPr lang="en-IN" sz="2800" b="1" dirty="0">
                <a:latin typeface="Times New Roman" panose="02020603050405020304" pitchFamily="18" charset="0"/>
              </a:rPr>
              <a:t>Locus of </a:t>
            </a:r>
            <a:r>
              <a:rPr lang="en-IN" sz="2800" b="1" dirty="0" smtClean="0">
                <a:latin typeface="Times New Roman" panose="02020603050405020304" pitchFamily="18" charset="0"/>
              </a:rPr>
              <a:t>Control </a:t>
            </a:r>
          </a:p>
          <a:p>
            <a:pPr marL="285750" indent="-285750">
              <a:buFont typeface="Arial" panose="020B0604020202020204" pitchFamily="34" charset="0"/>
              <a:buChar char="•"/>
            </a:pPr>
            <a:r>
              <a:rPr lang="en-IN" sz="2800" b="1" dirty="0" smtClean="0"/>
              <a:t>Machiavellianism</a:t>
            </a:r>
          </a:p>
          <a:p>
            <a:pPr marL="285750" indent="-285750">
              <a:buFont typeface="Arial" panose="020B0604020202020204" pitchFamily="34" charset="0"/>
              <a:buChar char="•"/>
            </a:pPr>
            <a:r>
              <a:rPr lang="en-IN" sz="2800" b="1" dirty="0" smtClean="0"/>
              <a:t>Self-Esteem</a:t>
            </a:r>
          </a:p>
          <a:p>
            <a:pPr marL="285750" indent="-285750">
              <a:buFont typeface="Arial" panose="020B0604020202020204" pitchFamily="34" charset="0"/>
              <a:buChar char="•"/>
            </a:pPr>
            <a:r>
              <a:rPr lang="en-IN" sz="2800" b="1" dirty="0" smtClean="0"/>
              <a:t>Self-Monitoring</a:t>
            </a:r>
          </a:p>
          <a:p>
            <a:pPr marL="285750" indent="-285750">
              <a:buFont typeface="Arial" panose="020B0604020202020204" pitchFamily="34" charset="0"/>
              <a:buChar char="•"/>
            </a:pPr>
            <a:r>
              <a:rPr lang="en-IN" sz="2800" b="1" dirty="0" smtClean="0"/>
              <a:t>Risk-Taking</a:t>
            </a:r>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3769797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3" name="Rectangle 2"/>
          <p:cNvSpPr/>
          <p:nvPr/>
        </p:nvSpPr>
        <p:spPr>
          <a:xfrm>
            <a:off x="93899" y="1648496"/>
            <a:ext cx="11299065" cy="4401205"/>
          </a:xfrm>
          <a:prstGeom prst="rect">
            <a:avLst/>
          </a:prstGeom>
        </p:spPr>
        <p:txBody>
          <a:bodyPr wrap="square">
            <a:spAutoFit/>
          </a:bodyPr>
          <a:lstStyle/>
          <a:p>
            <a:pPr algn="just"/>
            <a:r>
              <a:rPr lang="en-GB" sz="2800" b="0" i="0" u="none" strike="noStrike" baseline="0" dirty="0" smtClean="0">
                <a:latin typeface="Times New Roman" panose="02020603050405020304" pitchFamily="18" charset="0"/>
              </a:rPr>
              <a:t>Although learning theory has not been as popular in organizational behaviour as motivation or personality theories, both scholars and practitioners would agree on its importance to</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both the understanding and the effective development and management of human resources. In fact, practically all organizational behaviour is either directly or indirectly</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affected by learning. For example, a worker’s skill, a manager’s attitude, a staff assistant’s</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motivation, a salesperson’s optimism and confidence, and an accountant’s mode of dress</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are all learned. With the application of learning processes and principles, employees’</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behaviour can be analysed and managed to improve their performance.</a:t>
            </a:r>
            <a:endParaRPr lang="en-IN" sz="2800" dirty="0"/>
          </a:p>
        </p:txBody>
      </p:sp>
      <p:sp>
        <p:nvSpPr>
          <p:cNvPr id="6" name="Rectangle 5"/>
          <p:cNvSpPr/>
          <p:nvPr/>
        </p:nvSpPr>
        <p:spPr>
          <a:xfrm>
            <a:off x="0" y="377972"/>
            <a:ext cx="8375560" cy="584775"/>
          </a:xfrm>
          <a:prstGeom prst="rect">
            <a:avLst/>
          </a:prstGeom>
        </p:spPr>
        <p:txBody>
          <a:bodyPr wrap="square">
            <a:spAutoFit/>
          </a:bodyPr>
          <a:lstStyle/>
          <a:p>
            <a:r>
              <a:rPr lang="en-IN" sz="3200" b="1" i="0" u="none" strike="noStrike" baseline="0" dirty="0" smtClean="0">
                <a:latin typeface="Frutiger-Bold"/>
              </a:rPr>
              <a:t>LEARNING THEORY BACKGROUND</a:t>
            </a:r>
          </a:p>
        </p:txBody>
      </p:sp>
    </p:spTree>
    <p:extLst>
      <p:ext uri="{BB962C8B-B14F-4D97-AF65-F5344CB8AC3E}">
        <p14:creationId xmlns:p14="http://schemas.microsoft.com/office/powerpoint/2010/main" val="11302314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276999"/>
            <a:ext cx="2771849" cy="523220"/>
          </a:xfrm>
          <a:prstGeom prst="rect">
            <a:avLst/>
          </a:prstGeom>
        </p:spPr>
        <p:txBody>
          <a:bodyPr wrap="none">
            <a:spAutoFit/>
          </a:bodyPr>
          <a:lstStyle/>
          <a:p>
            <a:r>
              <a:rPr lang="en-IN" sz="2800" b="1" dirty="0">
                <a:latin typeface="Times New Roman" panose="02020603050405020304" pitchFamily="18" charset="0"/>
              </a:rPr>
              <a:t>Locus of Control</a:t>
            </a:r>
            <a:endParaRPr lang="en-IN" sz="2800" dirty="0"/>
          </a:p>
        </p:txBody>
      </p:sp>
      <p:sp>
        <p:nvSpPr>
          <p:cNvPr id="3" name="Rectangle 2"/>
          <p:cNvSpPr/>
          <p:nvPr/>
        </p:nvSpPr>
        <p:spPr>
          <a:xfrm>
            <a:off x="0" y="974072"/>
            <a:ext cx="11951594" cy="3108543"/>
          </a:xfrm>
          <a:prstGeom prst="rect">
            <a:avLst/>
          </a:prstGeom>
        </p:spPr>
        <p:txBody>
          <a:bodyPr wrap="square">
            <a:spAutoFit/>
          </a:bodyPr>
          <a:lstStyle/>
          <a:p>
            <a:pPr algn="just"/>
            <a:r>
              <a:rPr lang="en-IN" sz="2800" b="1" dirty="0">
                <a:latin typeface="Arial" panose="020B0604020202020204" pitchFamily="34" charset="0"/>
              </a:rPr>
              <a:t>internals </a:t>
            </a:r>
            <a:r>
              <a:rPr lang="en-IN" sz="2800" dirty="0">
                <a:latin typeface="Arial" panose="020B0604020202020204" pitchFamily="34" charset="0"/>
              </a:rPr>
              <a:t>Individuals who </a:t>
            </a:r>
            <a:r>
              <a:rPr lang="en-IN" sz="2800" dirty="0" smtClean="0">
                <a:latin typeface="Arial" panose="020B0604020202020204" pitchFamily="34" charset="0"/>
              </a:rPr>
              <a:t>believe </a:t>
            </a:r>
            <a:r>
              <a:rPr lang="en-GB" sz="2800" dirty="0" smtClean="0">
                <a:latin typeface="Arial" panose="020B0604020202020204" pitchFamily="34" charset="0"/>
              </a:rPr>
              <a:t>that </a:t>
            </a:r>
            <a:r>
              <a:rPr lang="en-GB" sz="2800" dirty="0">
                <a:latin typeface="Arial" panose="020B0604020202020204" pitchFamily="34" charset="0"/>
              </a:rPr>
              <a:t>they control their destinies</a:t>
            </a:r>
            <a:r>
              <a:rPr lang="en-GB" sz="2800" dirty="0" smtClean="0">
                <a:latin typeface="Arial" panose="020B0604020202020204" pitchFamily="34" charset="0"/>
              </a:rPr>
              <a:t>.</a:t>
            </a:r>
          </a:p>
          <a:p>
            <a:pPr algn="just"/>
            <a:endParaRPr lang="en-GB" sz="2800" dirty="0">
              <a:latin typeface="Arial" panose="020B0604020202020204" pitchFamily="34" charset="0"/>
            </a:endParaRPr>
          </a:p>
          <a:p>
            <a:pPr algn="just"/>
            <a:r>
              <a:rPr lang="en-IN" sz="2800" b="1" dirty="0">
                <a:latin typeface="Arial" panose="020B0604020202020204" pitchFamily="34" charset="0"/>
              </a:rPr>
              <a:t>externals </a:t>
            </a:r>
            <a:r>
              <a:rPr lang="en-IN" sz="2800" dirty="0">
                <a:latin typeface="Arial" panose="020B0604020202020204" pitchFamily="34" charset="0"/>
              </a:rPr>
              <a:t>Individuals who </a:t>
            </a:r>
            <a:r>
              <a:rPr lang="en-IN" sz="2800" dirty="0" smtClean="0">
                <a:latin typeface="Arial" panose="020B0604020202020204" pitchFamily="34" charset="0"/>
              </a:rPr>
              <a:t>believe </a:t>
            </a:r>
            <a:r>
              <a:rPr lang="en-GB" sz="2800" dirty="0" smtClean="0">
                <a:latin typeface="Arial" panose="020B0604020202020204" pitchFamily="34" charset="0"/>
              </a:rPr>
              <a:t>that </a:t>
            </a:r>
            <a:r>
              <a:rPr lang="en-GB" sz="2800" dirty="0">
                <a:latin typeface="Arial" panose="020B0604020202020204" pitchFamily="34" charset="0"/>
              </a:rPr>
              <a:t>their lives are controlled by outside</a:t>
            </a:r>
          </a:p>
          <a:p>
            <a:pPr algn="just"/>
            <a:r>
              <a:rPr lang="en-GB" sz="2800" dirty="0">
                <a:latin typeface="Arial" panose="020B0604020202020204" pitchFamily="34" charset="0"/>
              </a:rPr>
              <a:t>forces, such as luck or chance</a:t>
            </a:r>
            <a:r>
              <a:rPr lang="en-GB" sz="2800" dirty="0" smtClean="0">
                <a:latin typeface="Arial" panose="020B0604020202020204" pitchFamily="34" charset="0"/>
              </a:rPr>
              <a:t>.</a:t>
            </a:r>
          </a:p>
          <a:p>
            <a:pPr algn="just"/>
            <a:endParaRPr lang="en-GB" sz="2800" dirty="0">
              <a:latin typeface="Arial" panose="020B0604020202020204" pitchFamily="34" charset="0"/>
            </a:endParaRPr>
          </a:p>
          <a:p>
            <a:pPr algn="just"/>
            <a:r>
              <a:rPr lang="en-GB" sz="2800" b="1" dirty="0">
                <a:latin typeface="Arial" panose="020B0604020202020204" pitchFamily="34" charset="0"/>
              </a:rPr>
              <a:t>locus of control </a:t>
            </a:r>
            <a:r>
              <a:rPr lang="en-GB" sz="2800" dirty="0">
                <a:latin typeface="Arial" panose="020B0604020202020204" pitchFamily="34" charset="0"/>
              </a:rPr>
              <a:t>The degree </a:t>
            </a:r>
            <a:r>
              <a:rPr lang="en-GB" sz="2800" dirty="0" smtClean="0">
                <a:latin typeface="Arial" panose="020B0604020202020204" pitchFamily="34" charset="0"/>
              </a:rPr>
              <a:t>to which </a:t>
            </a:r>
            <a:r>
              <a:rPr lang="en-GB" sz="2800" dirty="0">
                <a:latin typeface="Arial" panose="020B0604020202020204" pitchFamily="34" charset="0"/>
              </a:rPr>
              <a:t>people believe they are </a:t>
            </a:r>
            <a:r>
              <a:rPr lang="en-GB" sz="2800" dirty="0" smtClean="0">
                <a:latin typeface="Arial" panose="020B0604020202020204" pitchFamily="34" charset="0"/>
              </a:rPr>
              <a:t>in control </a:t>
            </a:r>
            <a:r>
              <a:rPr lang="en-GB" sz="2800" dirty="0">
                <a:latin typeface="Arial" panose="020B0604020202020204" pitchFamily="34" charset="0"/>
              </a:rPr>
              <a:t>of their own fates.</a:t>
            </a:r>
            <a:endParaRPr lang="en-IN" sz="2800" dirty="0"/>
          </a:p>
        </p:txBody>
      </p:sp>
    </p:spTree>
    <p:extLst>
      <p:ext uri="{BB962C8B-B14F-4D97-AF65-F5344CB8AC3E}">
        <p14:creationId xmlns:p14="http://schemas.microsoft.com/office/powerpoint/2010/main" val="441071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276999"/>
            <a:ext cx="11912958" cy="3970318"/>
          </a:xfrm>
          <a:prstGeom prst="rect">
            <a:avLst/>
          </a:prstGeom>
        </p:spPr>
        <p:txBody>
          <a:bodyPr wrap="square">
            <a:spAutoFit/>
          </a:bodyPr>
          <a:lstStyle/>
          <a:p>
            <a:pPr algn="just"/>
            <a:r>
              <a:rPr lang="en-GB" sz="2800" dirty="0">
                <a:solidFill>
                  <a:srgbClr val="292526"/>
                </a:solidFill>
                <a:latin typeface="Times New Roman" panose="02020603050405020304" pitchFamily="18" charset="0"/>
              </a:rPr>
              <a:t>Individuals with an internal locus of control are more likely to problem solve </a:t>
            </a:r>
            <a:r>
              <a:rPr lang="en-GB" sz="2800" dirty="0" smtClean="0">
                <a:solidFill>
                  <a:srgbClr val="292526"/>
                </a:solidFill>
                <a:latin typeface="Times New Roman" panose="02020603050405020304" pitchFamily="18" charset="0"/>
              </a:rPr>
              <a:t>when they </a:t>
            </a:r>
            <a:r>
              <a:rPr lang="en-GB" sz="2800" dirty="0">
                <a:solidFill>
                  <a:srgbClr val="292526"/>
                </a:solidFill>
                <a:latin typeface="Times New Roman" panose="02020603050405020304" pitchFamily="18" charset="0"/>
              </a:rPr>
              <a:t>encounter an obstacle while trying to achieve a goal. </a:t>
            </a:r>
            <a:endParaRPr lang="en-GB" sz="2800" dirty="0" smtClean="0">
              <a:solidFill>
                <a:srgbClr val="292526"/>
              </a:solidFill>
              <a:latin typeface="Times New Roman" panose="02020603050405020304" pitchFamily="18" charset="0"/>
            </a:endParaRPr>
          </a:p>
          <a:p>
            <a:pPr algn="just"/>
            <a:endParaRPr lang="en-GB" sz="2800" dirty="0">
              <a:solidFill>
                <a:srgbClr val="292526"/>
              </a:solidFill>
              <a:latin typeface="Times New Roman" panose="02020603050405020304" pitchFamily="18" charset="0"/>
            </a:endParaRPr>
          </a:p>
          <a:p>
            <a:pPr algn="just"/>
            <a:r>
              <a:rPr lang="en-GB" sz="2800" dirty="0" smtClean="0">
                <a:solidFill>
                  <a:srgbClr val="292526"/>
                </a:solidFill>
                <a:latin typeface="Times New Roman" panose="02020603050405020304" pitchFamily="18" charset="0"/>
              </a:rPr>
              <a:t>Individuals </a:t>
            </a:r>
            <a:r>
              <a:rPr lang="en-GB" sz="2800" dirty="0">
                <a:solidFill>
                  <a:srgbClr val="292526"/>
                </a:solidFill>
                <a:latin typeface="Times New Roman" panose="02020603050405020304" pitchFamily="18" charset="0"/>
              </a:rPr>
              <a:t>with an </a:t>
            </a:r>
            <a:r>
              <a:rPr lang="en-GB" sz="2800" dirty="0" smtClean="0">
                <a:solidFill>
                  <a:srgbClr val="292526"/>
                </a:solidFill>
                <a:latin typeface="Times New Roman" panose="02020603050405020304" pitchFamily="18" charset="0"/>
              </a:rPr>
              <a:t>external locus </a:t>
            </a:r>
            <a:r>
              <a:rPr lang="en-GB" sz="2800" dirty="0">
                <a:solidFill>
                  <a:srgbClr val="292526"/>
                </a:solidFill>
                <a:latin typeface="Times New Roman" panose="02020603050405020304" pitchFamily="18" charset="0"/>
              </a:rPr>
              <a:t>of control are more likely to see the obstacle as caused by outside forces, and </a:t>
            </a:r>
            <a:r>
              <a:rPr lang="en-GB" sz="2800" dirty="0" smtClean="0">
                <a:solidFill>
                  <a:srgbClr val="292526"/>
                </a:solidFill>
                <a:latin typeface="Times New Roman" panose="02020603050405020304" pitchFamily="18" charset="0"/>
              </a:rPr>
              <a:t>they will </a:t>
            </a:r>
            <a:r>
              <a:rPr lang="en-GB" sz="2800" dirty="0">
                <a:solidFill>
                  <a:srgbClr val="292526"/>
                </a:solidFill>
                <a:latin typeface="Times New Roman" panose="02020603050405020304" pitchFamily="18" charset="0"/>
              </a:rPr>
              <a:t>not necessarily know what to do in the face of that obstacle. </a:t>
            </a:r>
            <a:endParaRPr lang="en-GB" sz="2800" dirty="0" smtClean="0">
              <a:solidFill>
                <a:srgbClr val="292526"/>
              </a:solidFill>
              <a:latin typeface="Times New Roman" panose="02020603050405020304" pitchFamily="18" charset="0"/>
            </a:endParaRPr>
          </a:p>
          <a:p>
            <a:pPr algn="just"/>
            <a:endParaRPr lang="en-GB" sz="2800" dirty="0">
              <a:solidFill>
                <a:srgbClr val="292526"/>
              </a:solidFill>
              <a:latin typeface="Times New Roman" panose="02020603050405020304" pitchFamily="18" charset="0"/>
            </a:endParaRPr>
          </a:p>
          <a:p>
            <a:pPr algn="just"/>
            <a:r>
              <a:rPr lang="en-GB" sz="2800" dirty="0" smtClean="0">
                <a:solidFill>
                  <a:srgbClr val="292526"/>
                </a:solidFill>
                <a:latin typeface="Times New Roman" panose="02020603050405020304" pitchFamily="18" charset="0"/>
              </a:rPr>
              <a:t>Managers </a:t>
            </a:r>
            <a:r>
              <a:rPr lang="en-GB" sz="2800" dirty="0">
                <a:solidFill>
                  <a:srgbClr val="292526"/>
                </a:solidFill>
                <a:latin typeface="Times New Roman" panose="02020603050405020304" pitchFamily="18" charset="0"/>
              </a:rPr>
              <a:t>thus need </a:t>
            </a:r>
            <a:r>
              <a:rPr lang="en-GB" sz="2800" dirty="0" smtClean="0">
                <a:solidFill>
                  <a:srgbClr val="292526"/>
                </a:solidFill>
                <a:latin typeface="Times New Roman" panose="02020603050405020304" pitchFamily="18" charset="0"/>
              </a:rPr>
              <a:t>to be </a:t>
            </a:r>
            <a:r>
              <a:rPr lang="en-GB" sz="2800" dirty="0">
                <a:solidFill>
                  <a:srgbClr val="292526"/>
                </a:solidFill>
                <a:latin typeface="Times New Roman" panose="02020603050405020304" pitchFamily="18" charset="0"/>
              </a:rPr>
              <a:t>more aware of obstacles facing employees who have an external locus of </a:t>
            </a:r>
            <a:r>
              <a:rPr lang="en-GB" sz="2800" dirty="0" smtClean="0">
                <a:solidFill>
                  <a:srgbClr val="292526"/>
                </a:solidFill>
                <a:latin typeface="Times New Roman" panose="02020603050405020304" pitchFamily="18" charset="0"/>
              </a:rPr>
              <a:t>control, and </a:t>
            </a:r>
            <a:r>
              <a:rPr lang="en-GB" sz="2800" dirty="0">
                <a:solidFill>
                  <a:srgbClr val="292526"/>
                </a:solidFill>
                <a:latin typeface="Times New Roman" panose="02020603050405020304" pitchFamily="18" charset="0"/>
              </a:rPr>
              <a:t>do what they can to remove those obstacles.</a:t>
            </a:r>
            <a:endParaRPr lang="en-IN" sz="2800" dirty="0"/>
          </a:p>
        </p:txBody>
      </p:sp>
    </p:spTree>
    <p:extLst>
      <p:ext uri="{BB962C8B-B14F-4D97-AF65-F5344CB8AC3E}">
        <p14:creationId xmlns:p14="http://schemas.microsoft.com/office/powerpoint/2010/main" val="917733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pic>
        <p:nvPicPr>
          <p:cNvPr id="2" name="Picture 1"/>
          <p:cNvPicPr>
            <a:picLocks noChangeAspect="1"/>
          </p:cNvPicPr>
          <p:nvPr/>
        </p:nvPicPr>
        <p:blipFill>
          <a:blip r:embed="rId2"/>
          <a:stretch>
            <a:fillRect/>
          </a:stretch>
        </p:blipFill>
        <p:spPr>
          <a:xfrm>
            <a:off x="176480" y="276999"/>
            <a:ext cx="11903903" cy="6538660"/>
          </a:xfrm>
          <a:prstGeom prst="rect">
            <a:avLst/>
          </a:prstGeom>
        </p:spPr>
      </p:pic>
    </p:spTree>
    <p:extLst>
      <p:ext uri="{BB962C8B-B14F-4D97-AF65-F5344CB8AC3E}">
        <p14:creationId xmlns:p14="http://schemas.microsoft.com/office/powerpoint/2010/main" val="1263744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276999"/>
            <a:ext cx="2895344" cy="523220"/>
          </a:xfrm>
          <a:prstGeom prst="rect">
            <a:avLst/>
          </a:prstGeom>
        </p:spPr>
        <p:txBody>
          <a:bodyPr wrap="none">
            <a:spAutoFit/>
          </a:bodyPr>
          <a:lstStyle/>
          <a:p>
            <a:r>
              <a:rPr lang="en-IN" sz="2800" b="1" dirty="0">
                <a:latin typeface="Times New Roman" panose="02020603050405020304" pitchFamily="18" charset="0"/>
              </a:rPr>
              <a:t>Machiavellianism</a:t>
            </a:r>
            <a:endParaRPr lang="en-IN" sz="2800" dirty="0"/>
          </a:p>
        </p:txBody>
      </p:sp>
      <p:sp>
        <p:nvSpPr>
          <p:cNvPr id="3" name="Rectangle 2"/>
          <p:cNvSpPr/>
          <p:nvPr/>
        </p:nvSpPr>
        <p:spPr>
          <a:xfrm>
            <a:off x="-1" y="1077218"/>
            <a:ext cx="11990231" cy="2246769"/>
          </a:xfrm>
          <a:prstGeom prst="rect">
            <a:avLst/>
          </a:prstGeom>
        </p:spPr>
        <p:txBody>
          <a:bodyPr wrap="square">
            <a:spAutoFit/>
          </a:bodyPr>
          <a:lstStyle/>
          <a:p>
            <a:pPr algn="just"/>
            <a:r>
              <a:rPr lang="en-GB" sz="2800" dirty="0">
                <a:solidFill>
                  <a:srgbClr val="292526"/>
                </a:solidFill>
                <a:latin typeface="Times New Roman" panose="02020603050405020304" pitchFamily="18" charset="0"/>
              </a:rPr>
              <a:t>The personality characteristic of </a:t>
            </a:r>
            <a:r>
              <a:rPr lang="en-GB" sz="2800" b="1" dirty="0" smtClean="0">
                <a:solidFill>
                  <a:srgbClr val="292526"/>
                </a:solidFill>
                <a:latin typeface="Times New Roman" panose="02020603050405020304" pitchFamily="18" charset="0"/>
              </a:rPr>
              <a:t>Machiavellianism </a:t>
            </a:r>
            <a:r>
              <a:rPr lang="en-GB" sz="2800" dirty="0">
                <a:solidFill>
                  <a:srgbClr val="292526"/>
                </a:solidFill>
                <a:latin typeface="Times New Roman" panose="02020603050405020304" pitchFamily="18" charset="0"/>
              </a:rPr>
              <a:t>(Mach) is named after Niccolò</a:t>
            </a:r>
          </a:p>
          <a:p>
            <a:pPr algn="just"/>
            <a:r>
              <a:rPr lang="en-GB" sz="2800" dirty="0">
                <a:solidFill>
                  <a:srgbClr val="292526"/>
                </a:solidFill>
                <a:latin typeface="Times New Roman" panose="02020603050405020304" pitchFamily="18" charset="0"/>
              </a:rPr>
              <a:t>Machiavelli, who wrote in the sixteenth century on how to gain and use power. An </a:t>
            </a:r>
            <a:r>
              <a:rPr lang="en-GB" sz="2800" dirty="0" smtClean="0">
                <a:solidFill>
                  <a:srgbClr val="292526"/>
                </a:solidFill>
                <a:latin typeface="Times New Roman" panose="02020603050405020304" pitchFamily="18" charset="0"/>
              </a:rPr>
              <a:t>individual high </a:t>
            </a:r>
            <a:r>
              <a:rPr lang="en-GB" sz="2800" dirty="0">
                <a:solidFill>
                  <a:srgbClr val="292526"/>
                </a:solidFill>
                <a:latin typeface="Times New Roman" panose="02020603050405020304" pitchFamily="18" charset="0"/>
              </a:rPr>
              <a:t>in </a:t>
            </a:r>
            <a:r>
              <a:rPr lang="en-GB" sz="2800" dirty="0" smtClean="0">
                <a:solidFill>
                  <a:srgbClr val="292526"/>
                </a:solidFill>
                <a:latin typeface="Times New Roman" panose="02020603050405020304" pitchFamily="18" charset="0"/>
              </a:rPr>
              <a:t>Machiavellianism </a:t>
            </a:r>
            <a:r>
              <a:rPr lang="en-GB" sz="2800" dirty="0">
                <a:solidFill>
                  <a:srgbClr val="292526"/>
                </a:solidFill>
                <a:latin typeface="Times New Roman" panose="02020603050405020304" pitchFamily="18" charset="0"/>
              </a:rPr>
              <a:t>is highly practical, maintains emotional distance, </a:t>
            </a:r>
            <a:r>
              <a:rPr lang="en-GB" sz="2800" dirty="0" smtClean="0">
                <a:solidFill>
                  <a:srgbClr val="292526"/>
                </a:solidFill>
                <a:latin typeface="Times New Roman" panose="02020603050405020304" pitchFamily="18" charset="0"/>
              </a:rPr>
              <a:t>and believes </a:t>
            </a:r>
            <a:r>
              <a:rPr lang="en-GB" sz="2800" dirty="0">
                <a:solidFill>
                  <a:srgbClr val="292526"/>
                </a:solidFill>
                <a:latin typeface="Times New Roman" panose="02020603050405020304" pitchFamily="18" charset="0"/>
              </a:rPr>
              <a:t>that ends can justify means. “If it works, use it” is consistent with a </a:t>
            </a:r>
            <a:r>
              <a:rPr lang="en-GB" sz="2800" dirty="0" smtClean="0">
                <a:solidFill>
                  <a:srgbClr val="292526"/>
                </a:solidFill>
                <a:latin typeface="Times New Roman" panose="02020603050405020304" pitchFamily="18" charset="0"/>
              </a:rPr>
              <a:t>high-Mach </a:t>
            </a:r>
            <a:r>
              <a:rPr lang="en-IN" sz="2800" dirty="0" smtClean="0">
                <a:solidFill>
                  <a:srgbClr val="292526"/>
                </a:solidFill>
                <a:latin typeface="Times New Roman" panose="02020603050405020304" pitchFamily="18" charset="0"/>
              </a:rPr>
              <a:t>perspective</a:t>
            </a:r>
            <a:r>
              <a:rPr lang="en-IN" sz="2800" dirty="0">
                <a:solidFill>
                  <a:srgbClr val="292526"/>
                </a:solidFill>
                <a:latin typeface="Times New Roman" panose="02020603050405020304" pitchFamily="18" charset="0"/>
              </a:rPr>
              <a:t>.</a:t>
            </a:r>
            <a:endParaRPr lang="en-IN" sz="2800" dirty="0"/>
          </a:p>
        </p:txBody>
      </p:sp>
    </p:spTree>
    <p:extLst>
      <p:ext uri="{BB962C8B-B14F-4D97-AF65-F5344CB8AC3E}">
        <p14:creationId xmlns:p14="http://schemas.microsoft.com/office/powerpoint/2010/main" val="1591332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539771"/>
            <a:ext cx="1999265" cy="523220"/>
          </a:xfrm>
          <a:prstGeom prst="rect">
            <a:avLst/>
          </a:prstGeom>
        </p:spPr>
        <p:txBody>
          <a:bodyPr wrap="none">
            <a:spAutoFit/>
          </a:bodyPr>
          <a:lstStyle/>
          <a:p>
            <a:r>
              <a:rPr lang="en-IN" sz="2800" b="1" dirty="0">
                <a:latin typeface="Times New Roman" panose="02020603050405020304" pitchFamily="18" charset="0"/>
              </a:rPr>
              <a:t>Self-Esteem</a:t>
            </a:r>
            <a:endParaRPr lang="en-IN" sz="2800" dirty="0"/>
          </a:p>
        </p:txBody>
      </p:sp>
      <p:sp>
        <p:nvSpPr>
          <p:cNvPr id="3" name="Rectangle 2"/>
          <p:cNvSpPr/>
          <p:nvPr/>
        </p:nvSpPr>
        <p:spPr>
          <a:xfrm>
            <a:off x="-1" y="1174004"/>
            <a:ext cx="11848563" cy="954107"/>
          </a:xfrm>
          <a:prstGeom prst="rect">
            <a:avLst/>
          </a:prstGeom>
        </p:spPr>
        <p:txBody>
          <a:bodyPr wrap="square">
            <a:spAutoFit/>
          </a:bodyPr>
          <a:lstStyle/>
          <a:p>
            <a:r>
              <a:rPr lang="en-GB" sz="2800" dirty="0">
                <a:solidFill>
                  <a:srgbClr val="292526"/>
                </a:solidFill>
                <a:latin typeface="Times New Roman" panose="02020603050405020304" pitchFamily="18" charset="0"/>
              </a:rPr>
              <a:t>People differ in the degree to which they like or dislike themselves. This trait is called </a:t>
            </a:r>
            <a:r>
              <a:rPr lang="en-GB" sz="2800" b="1" dirty="0" smtClean="0">
                <a:solidFill>
                  <a:srgbClr val="292526"/>
                </a:solidFill>
                <a:latin typeface="Times New Roman" panose="02020603050405020304" pitchFamily="18" charset="0"/>
              </a:rPr>
              <a:t>self esteem</a:t>
            </a:r>
            <a:r>
              <a:rPr lang="en-GB" sz="2800" dirty="0">
                <a:solidFill>
                  <a:srgbClr val="292526"/>
                </a:solidFill>
                <a:latin typeface="Times New Roman" panose="02020603050405020304" pitchFamily="18" charset="0"/>
              </a:rPr>
              <a:t>.</a:t>
            </a:r>
            <a:endParaRPr lang="en-IN" sz="2800" dirty="0"/>
          </a:p>
        </p:txBody>
      </p:sp>
      <p:sp>
        <p:nvSpPr>
          <p:cNvPr id="5" name="Rectangle 4"/>
          <p:cNvSpPr/>
          <p:nvPr/>
        </p:nvSpPr>
        <p:spPr>
          <a:xfrm>
            <a:off x="0" y="2497359"/>
            <a:ext cx="8406468" cy="523220"/>
          </a:xfrm>
          <a:prstGeom prst="rect">
            <a:avLst/>
          </a:prstGeom>
        </p:spPr>
        <p:txBody>
          <a:bodyPr wrap="none">
            <a:spAutoFit/>
          </a:bodyPr>
          <a:lstStyle/>
          <a:p>
            <a:r>
              <a:rPr lang="en-GB" sz="2800" dirty="0" smtClean="0">
                <a:solidFill>
                  <a:srgbClr val="292526"/>
                </a:solidFill>
                <a:latin typeface="Times New Roman" panose="02020603050405020304" pitchFamily="18" charset="0"/>
              </a:rPr>
              <a:t>Self-esteem </a:t>
            </a:r>
            <a:r>
              <a:rPr lang="en-GB" sz="2800" dirty="0">
                <a:solidFill>
                  <a:srgbClr val="292526"/>
                </a:solidFill>
                <a:latin typeface="Times New Roman" panose="02020603050405020304" pitchFamily="18" charset="0"/>
              </a:rPr>
              <a:t>is directly related to expectations for success.</a:t>
            </a:r>
            <a:endParaRPr lang="en-IN" sz="2800" dirty="0"/>
          </a:p>
        </p:txBody>
      </p:sp>
    </p:spTree>
    <p:extLst>
      <p:ext uri="{BB962C8B-B14F-4D97-AF65-F5344CB8AC3E}">
        <p14:creationId xmlns:p14="http://schemas.microsoft.com/office/powerpoint/2010/main" val="37135286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442872"/>
            <a:ext cx="12192000" cy="2677656"/>
          </a:xfrm>
          <a:prstGeom prst="rect">
            <a:avLst/>
          </a:prstGeom>
        </p:spPr>
        <p:txBody>
          <a:bodyPr wrap="square">
            <a:spAutoFit/>
          </a:bodyPr>
          <a:lstStyle/>
          <a:p>
            <a:pPr marL="457200" indent="-457200" algn="just">
              <a:buFont typeface="Arial" panose="020B0604020202020204" pitchFamily="34" charset="0"/>
              <a:buChar char="•"/>
            </a:pPr>
            <a:r>
              <a:rPr lang="en-GB" sz="2800" dirty="0">
                <a:solidFill>
                  <a:srgbClr val="292526"/>
                </a:solidFill>
                <a:latin typeface="Times New Roman" panose="02020603050405020304" pitchFamily="18" charset="0"/>
              </a:rPr>
              <a:t>High SEs believe that they have </a:t>
            </a:r>
            <a:r>
              <a:rPr lang="en-GB" sz="2800" dirty="0" smtClean="0">
                <a:solidFill>
                  <a:srgbClr val="292526"/>
                </a:solidFill>
                <a:latin typeface="Times New Roman" panose="02020603050405020304" pitchFamily="18" charset="0"/>
              </a:rPr>
              <a:t>the ability </a:t>
            </a:r>
            <a:r>
              <a:rPr lang="en-GB" sz="2800" dirty="0">
                <a:solidFill>
                  <a:srgbClr val="292526"/>
                </a:solidFill>
                <a:latin typeface="Times New Roman" panose="02020603050405020304" pitchFamily="18" charset="0"/>
              </a:rPr>
              <a:t>to succeed at work. </a:t>
            </a:r>
            <a:endParaRPr lang="en-GB" sz="2800" dirty="0" smtClean="0">
              <a:solidFill>
                <a:srgbClr val="292526"/>
              </a:solidFill>
              <a:latin typeface="Times New Roman" panose="02020603050405020304" pitchFamily="18" charset="0"/>
            </a:endParaRPr>
          </a:p>
          <a:p>
            <a:pPr algn="just"/>
            <a:endParaRPr lang="en-GB" sz="2800" dirty="0" smtClean="0">
              <a:solidFill>
                <a:srgbClr val="292526"/>
              </a:solidFill>
              <a:latin typeface="Times New Roman" panose="02020603050405020304" pitchFamily="18" charset="0"/>
            </a:endParaRPr>
          </a:p>
          <a:p>
            <a:pPr marL="457200" indent="-457200" algn="just">
              <a:buFont typeface="Arial" panose="020B0604020202020204" pitchFamily="34" charset="0"/>
              <a:buChar char="•"/>
            </a:pPr>
            <a:r>
              <a:rPr lang="en-GB" sz="2800" dirty="0" smtClean="0">
                <a:solidFill>
                  <a:srgbClr val="292526"/>
                </a:solidFill>
                <a:latin typeface="Times New Roman" panose="02020603050405020304" pitchFamily="18" charset="0"/>
              </a:rPr>
              <a:t>Individuals </a:t>
            </a:r>
            <a:r>
              <a:rPr lang="en-GB" sz="2800" dirty="0">
                <a:solidFill>
                  <a:srgbClr val="292526"/>
                </a:solidFill>
                <a:latin typeface="Times New Roman" panose="02020603050405020304" pitchFamily="18" charset="0"/>
              </a:rPr>
              <a:t>with high self-esteem will take more risks in </a:t>
            </a:r>
            <a:r>
              <a:rPr lang="en-GB" sz="2800" dirty="0" smtClean="0">
                <a:solidFill>
                  <a:srgbClr val="292526"/>
                </a:solidFill>
                <a:latin typeface="Times New Roman" panose="02020603050405020304" pitchFamily="18" charset="0"/>
              </a:rPr>
              <a:t>job selection </a:t>
            </a:r>
            <a:r>
              <a:rPr lang="en-GB" sz="2800" dirty="0">
                <a:solidFill>
                  <a:srgbClr val="292526"/>
                </a:solidFill>
                <a:latin typeface="Times New Roman" panose="02020603050405020304" pitchFamily="18" charset="0"/>
              </a:rPr>
              <a:t>and are more likely to choose unconventional jobs than are people with </a:t>
            </a:r>
            <a:r>
              <a:rPr lang="en-GB" sz="2800" dirty="0" smtClean="0">
                <a:solidFill>
                  <a:srgbClr val="292526"/>
                </a:solidFill>
                <a:latin typeface="Times New Roman" panose="02020603050405020304" pitchFamily="18" charset="0"/>
              </a:rPr>
              <a:t>low self-esteem.</a:t>
            </a:r>
          </a:p>
          <a:p>
            <a:pPr algn="just"/>
            <a:r>
              <a:rPr lang="en-GB" sz="2800" dirty="0" smtClean="0">
                <a:solidFill>
                  <a:srgbClr val="292526"/>
                </a:solidFill>
                <a:latin typeface="Times New Roman" panose="02020603050405020304" pitchFamily="18" charset="0"/>
              </a:rPr>
              <a:t> </a:t>
            </a:r>
          </a:p>
          <a:p>
            <a:pPr marL="457200" indent="-457200" algn="just">
              <a:buFont typeface="Arial" panose="020B0604020202020204" pitchFamily="34" charset="0"/>
              <a:buChar char="•"/>
            </a:pPr>
            <a:r>
              <a:rPr lang="en-GB" sz="2800" dirty="0" smtClean="0">
                <a:solidFill>
                  <a:srgbClr val="292526"/>
                </a:solidFill>
                <a:latin typeface="Times New Roman" panose="02020603050405020304" pitchFamily="18" charset="0"/>
              </a:rPr>
              <a:t>High </a:t>
            </a:r>
            <a:r>
              <a:rPr lang="en-GB" sz="2800" dirty="0">
                <a:solidFill>
                  <a:srgbClr val="292526"/>
                </a:solidFill>
                <a:latin typeface="Times New Roman" panose="02020603050405020304" pitchFamily="18" charset="0"/>
              </a:rPr>
              <a:t>SEs also tend to emphasize the positive when confronted with failure</a:t>
            </a:r>
            <a:endParaRPr lang="en-IN" sz="2800" dirty="0"/>
          </a:p>
        </p:txBody>
      </p:sp>
      <p:sp>
        <p:nvSpPr>
          <p:cNvPr id="3" name="Rectangle 2"/>
          <p:cNvSpPr/>
          <p:nvPr/>
        </p:nvSpPr>
        <p:spPr>
          <a:xfrm>
            <a:off x="0" y="3405216"/>
            <a:ext cx="12192000" cy="954107"/>
          </a:xfrm>
          <a:prstGeom prst="rect">
            <a:avLst/>
          </a:prstGeom>
        </p:spPr>
        <p:txBody>
          <a:bodyPr wrap="square">
            <a:spAutoFit/>
          </a:bodyPr>
          <a:lstStyle/>
          <a:p>
            <a:pPr marL="457200" indent="-457200" algn="just">
              <a:buFont typeface="Arial" panose="020B0604020202020204" pitchFamily="34" charset="0"/>
              <a:buChar char="•"/>
            </a:pPr>
            <a:r>
              <a:rPr lang="en-GB" sz="2800" dirty="0">
                <a:solidFill>
                  <a:srgbClr val="292526"/>
                </a:solidFill>
                <a:latin typeface="Times New Roman" panose="02020603050405020304" pitchFamily="18" charset="0"/>
              </a:rPr>
              <a:t>The most generalizable finding on self-esteem is that low SEs are more easily </a:t>
            </a:r>
            <a:r>
              <a:rPr lang="en-GB" sz="2800" dirty="0" smtClean="0">
                <a:solidFill>
                  <a:srgbClr val="292526"/>
                </a:solidFill>
                <a:latin typeface="Times New Roman" panose="02020603050405020304" pitchFamily="18" charset="0"/>
              </a:rPr>
              <a:t>influenced by </a:t>
            </a:r>
            <a:r>
              <a:rPr lang="en-GB" sz="2800" dirty="0">
                <a:solidFill>
                  <a:srgbClr val="292526"/>
                </a:solidFill>
                <a:latin typeface="Times New Roman" panose="02020603050405020304" pitchFamily="18" charset="0"/>
              </a:rPr>
              <a:t>external factors than are high SEs.</a:t>
            </a:r>
            <a:endParaRPr lang="en-IN" sz="2800" dirty="0"/>
          </a:p>
        </p:txBody>
      </p:sp>
      <p:sp>
        <p:nvSpPr>
          <p:cNvPr id="5" name="Rectangle 4"/>
          <p:cNvSpPr/>
          <p:nvPr/>
        </p:nvSpPr>
        <p:spPr>
          <a:xfrm>
            <a:off x="0" y="4697815"/>
            <a:ext cx="11346248" cy="523220"/>
          </a:xfrm>
          <a:prstGeom prst="rect">
            <a:avLst/>
          </a:prstGeom>
        </p:spPr>
        <p:txBody>
          <a:bodyPr wrap="none">
            <a:spAutoFit/>
          </a:bodyPr>
          <a:lstStyle/>
          <a:p>
            <a:pPr marL="457200" indent="-457200">
              <a:buFont typeface="Arial" panose="020B0604020202020204" pitchFamily="34" charset="0"/>
              <a:buChar char="•"/>
            </a:pPr>
            <a:r>
              <a:rPr lang="en-GB" sz="2800" dirty="0">
                <a:solidFill>
                  <a:srgbClr val="292526"/>
                </a:solidFill>
                <a:latin typeface="Times New Roman" panose="02020603050405020304" pitchFamily="18" charset="0"/>
              </a:rPr>
              <a:t>Low SEs are dependent on the receipt </a:t>
            </a:r>
            <a:r>
              <a:rPr lang="en-GB" sz="2800" dirty="0" smtClean="0">
                <a:solidFill>
                  <a:srgbClr val="292526"/>
                </a:solidFill>
                <a:latin typeface="Times New Roman" panose="02020603050405020304" pitchFamily="18" charset="0"/>
              </a:rPr>
              <a:t>of </a:t>
            </a:r>
            <a:r>
              <a:rPr lang="en-IN" sz="2800" dirty="0"/>
              <a:t>positive evaluations from others.</a:t>
            </a:r>
          </a:p>
        </p:txBody>
      </p:sp>
      <p:sp>
        <p:nvSpPr>
          <p:cNvPr id="6" name="Rectangle 5"/>
          <p:cNvSpPr/>
          <p:nvPr/>
        </p:nvSpPr>
        <p:spPr>
          <a:xfrm>
            <a:off x="0" y="5314460"/>
            <a:ext cx="12041746" cy="954107"/>
          </a:xfrm>
          <a:prstGeom prst="rect">
            <a:avLst/>
          </a:prstGeom>
        </p:spPr>
        <p:txBody>
          <a:bodyPr wrap="square">
            <a:spAutoFit/>
          </a:bodyPr>
          <a:lstStyle/>
          <a:p>
            <a:pPr marL="457200" indent="-457200" algn="just">
              <a:buFont typeface="Arial" panose="020B0604020202020204" pitchFamily="34" charset="0"/>
              <a:buChar char="•"/>
            </a:pPr>
            <a:r>
              <a:rPr lang="en-GB" sz="2800" dirty="0">
                <a:solidFill>
                  <a:srgbClr val="292526"/>
                </a:solidFill>
                <a:latin typeface="Times New Roman" panose="02020603050405020304" pitchFamily="18" charset="0"/>
              </a:rPr>
              <a:t>In managerial positions, low SEs tend to be concerned with pleasing </a:t>
            </a:r>
            <a:r>
              <a:rPr lang="en-GB" sz="2800" dirty="0" smtClean="0">
                <a:solidFill>
                  <a:srgbClr val="292526"/>
                </a:solidFill>
                <a:latin typeface="Times New Roman" panose="02020603050405020304" pitchFamily="18" charset="0"/>
              </a:rPr>
              <a:t>others and</a:t>
            </a:r>
            <a:r>
              <a:rPr lang="en-GB" sz="2800" dirty="0">
                <a:solidFill>
                  <a:srgbClr val="292526"/>
                </a:solidFill>
                <a:latin typeface="Times New Roman" panose="02020603050405020304" pitchFamily="18" charset="0"/>
              </a:rPr>
              <a:t>, therefore, are less likely to take unpopular stands than are high SEs.</a:t>
            </a:r>
            <a:endParaRPr lang="en-IN" sz="2800" dirty="0"/>
          </a:p>
        </p:txBody>
      </p:sp>
    </p:spTree>
    <p:extLst>
      <p:ext uri="{BB962C8B-B14F-4D97-AF65-F5344CB8AC3E}">
        <p14:creationId xmlns:p14="http://schemas.microsoft.com/office/powerpoint/2010/main" val="2443946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545" y="276999"/>
            <a:ext cx="2638864" cy="523220"/>
          </a:xfrm>
          <a:prstGeom prst="rect">
            <a:avLst/>
          </a:prstGeom>
        </p:spPr>
        <p:txBody>
          <a:bodyPr wrap="none">
            <a:spAutoFit/>
          </a:bodyPr>
          <a:lstStyle/>
          <a:p>
            <a:r>
              <a:rPr lang="en-IN" sz="2800" b="1" dirty="0">
                <a:latin typeface="Times New Roman" panose="02020603050405020304" pitchFamily="18" charset="0"/>
              </a:rPr>
              <a:t>Self-Monitoring</a:t>
            </a:r>
            <a:endParaRPr lang="en-IN" sz="2800" dirty="0"/>
          </a:p>
        </p:txBody>
      </p:sp>
      <p:sp>
        <p:nvSpPr>
          <p:cNvPr id="3" name="Rectangle 2"/>
          <p:cNvSpPr/>
          <p:nvPr/>
        </p:nvSpPr>
        <p:spPr>
          <a:xfrm>
            <a:off x="-1" y="961399"/>
            <a:ext cx="11784169" cy="954107"/>
          </a:xfrm>
          <a:prstGeom prst="rect">
            <a:avLst/>
          </a:prstGeom>
        </p:spPr>
        <p:txBody>
          <a:bodyPr wrap="square">
            <a:spAutoFit/>
          </a:bodyPr>
          <a:lstStyle/>
          <a:p>
            <a:pPr algn="just"/>
            <a:r>
              <a:rPr lang="en-IN" sz="2800" b="1" dirty="0">
                <a:latin typeface="Arial" panose="020B0604020202020204" pitchFamily="34" charset="0"/>
              </a:rPr>
              <a:t>self-monitoring </a:t>
            </a:r>
            <a:r>
              <a:rPr lang="en-IN" sz="2800" dirty="0">
                <a:latin typeface="Arial" panose="020B0604020202020204" pitchFamily="34" charset="0"/>
              </a:rPr>
              <a:t>A </a:t>
            </a:r>
            <a:r>
              <a:rPr lang="en-IN" sz="2800" dirty="0" smtClean="0">
                <a:latin typeface="Arial" panose="020B0604020202020204" pitchFamily="34" charset="0"/>
              </a:rPr>
              <a:t>personality </a:t>
            </a:r>
            <a:r>
              <a:rPr lang="en-GB" sz="2800" dirty="0" smtClean="0">
                <a:latin typeface="Arial" panose="020B0604020202020204" pitchFamily="34" charset="0"/>
              </a:rPr>
              <a:t>trait </a:t>
            </a:r>
            <a:r>
              <a:rPr lang="en-GB" sz="2800" dirty="0">
                <a:latin typeface="Arial" panose="020B0604020202020204" pitchFamily="34" charset="0"/>
              </a:rPr>
              <a:t>that measures an </a:t>
            </a:r>
            <a:r>
              <a:rPr lang="en-GB" sz="2800" dirty="0" smtClean="0">
                <a:latin typeface="Arial" panose="020B0604020202020204" pitchFamily="34" charset="0"/>
              </a:rPr>
              <a:t>individual’s ability </a:t>
            </a:r>
            <a:r>
              <a:rPr lang="en-GB" sz="2800" dirty="0">
                <a:latin typeface="Arial" panose="020B0604020202020204" pitchFamily="34" charset="0"/>
              </a:rPr>
              <a:t>to adjust behaviour to </a:t>
            </a:r>
            <a:r>
              <a:rPr lang="en-GB" sz="2800" dirty="0" smtClean="0">
                <a:latin typeface="Arial" panose="020B0604020202020204" pitchFamily="34" charset="0"/>
              </a:rPr>
              <a:t>external, </a:t>
            </a:r>
            <a:r>
              <a:rPr lang="en-IN" sz="2800" dirty="0" smtClean="0">
                <a:latin typeface="Arial" panose="020B0604020202020204" pitchFamily="34" charset="0"/>
              </a:rPr>
              <a:t>situational </a:t>
            </a:r>
            <a:r>
              <a:rPr lang="en-IN" sz="2800" dirty="0">
                <a:latin typeface="Arial" panose="020B0604020202020204" pitchFamily="34" charset="0"/>
              </a:rPr>
              <a:t>factors.</a:t>
            </a:r>
            <a:endParaRPr lang="en-IN" sz="2800" dirty="0"/>
          </a:p>
        </p:txBody>
      </p:sp>
      <p:sp>
        <p:nvSpPr>
          <p:cNvPr id="5" name="Rectangle 4"/>
          <p:cNvSpPr/>
          <p:nvPr/>
        </p:nvSpPr>
        <p:spPr>
          <a:xfrm>
            <a:off x="0" y="2246119"/>
            <a:ext cx="11784168" cy="954107"/>
          </a:xfrm>
          <a:prstGeom prst="rect">
            <a:avLst/>
          </a:prstGeom>
        </p:spPr>
        <p:txBody>
          <a:bodyPr wrap="square">
            <a:spAutoFit/>
          </a:bodyPr>
          <a:lstStyle/>
          <a:p>
            <a:pPr marL="457200" indent="-457200" algn="just">
              <a:buFont typeface="Arial" panose="020B0604020202020204" pitchFamily="34" charset="0"/>
              <a:buChar char="•"/>
            </a:pPr>
            <a:r>
              <a:rPr lang="en-GB" sz="2800" dirty="0">
                <a:solidFill>
                  <a:srgbClr val="292526"/>
                </a:solidFill>
                <a:latin typeface="Times New Roman" panose="02020603050405020304" pitchFamily="18" charset="0"/>
              </a:rPr>
              <a:t>They are highly sensitive to external cues and can behave differently in </a:t>
            </a:r>
            <a:r>
              <a:rPr lang="en-GB" sz="2800" dirty="0" smtClean="0">
                <a:solidFill>
                  <a:srgbClr val="292526"/>
                </a:solidFill>
                <a:latin typeface="Times New Roman" panose="02020603050405020304" pitchFamily="18" charset="0"/>
              </a:rPr>
              <a:t>different </a:t>
            </a:r>
            <a:r>
              <a:rPr lang="en-IN" sz="2800" dirty="0" smtClean="0">
                <a:solidFill>
                  <a:srgbClr val="292526"/>
                </a:solidFill>
                <a:latin typeface="Times New Roman" panose="02020603050405020304" pitchFamily="18" charset="0"/>
              </a:rPr>
              <a:t>situations</a:t>
            </a:r>
            <a:r>
              <a:rPr lang="en-IN" sz="2800" dirty="0">
                <a:solidFill>
                  <a:srgbClr val="292526"/>
                </a:solidFill>
                <a:latin typeface="Times New Roman" panose="02020603050405020304" pitchFamily="18" charset="0"/>
              </a:rPr>
              <a:t>.</a:t>
            </a:r>
            <a:endParaRPr lang="en-IN" sz="2800" dirty="0"/>
          </a:p>
        </p:txBody>
      </p:sp>
      <p:sp>
        <p:nvSpPr>
          <p:cNvPr id="6" name="Rectangle 5"/>
          <p:cNvSpPr/>
          <p:nvPr/>
        </p:nvSpPr>
        <p:spPr>
          <a:xfrm>
            <a:off x="-546" y="3200226"/>
            <a:ext cx="11784713" cy="954107"/>
          </a:xfrm>
          <a:prstGeom prst="rect">
            <a:avLst/>
          </a:prstGeom>
        </p:spPr>
        <p:txBody>
          <a:bodyPr wrap="square">
            <a:spAutoFit/>
          </a:bodyPr>
          <a:lstStyle/>
          <a:p>
            <a:pPr marL="457200" indent="-457200" algn="just">
              <a:buFont typeface="Arial" panose="020B0604020202020204" pitchFamily="34" charset="0"/>
              <a:buChar char="•"/>
            </a:pPr>
            <a:r>
              <a:rPr lang="en-GB" sz="2800" dirty="0">
                <a:solidFill>
                  <a:srgbClr val="292526"/>
                </a:solidFill>
                <a:latin typeface="Times New Roman" panose="02020603050405020304" pitchFamily="18" charset="0"/>
              </a:rPr>
              <a:t>High self-monitors are capable of presenting striking </a:t>
            </a:r>
            <a:r>
              <a:rPr lang="en-GB" sz="2800" dirty="0" smtClean="0">
                <a:solidFill>
                  <a:srgbClr val="292526"/>
                </a:solidFill>
                <a:latin typeface="Times New Roman" panose="02020603050405020304" pitchFamily="18" charset="0"/>
              </a:rPr>
              <a:t>contradictions between </a:t>
            </a:r>
            <a:r>
              <a:rPr lang="en-GB" sz="2800" dirty="0">
                <a:solidFill>
                  <a:srgbClr val="292526"/>
                </a:solidFill>
                <a:latin typeface="Times New Roman" panose="02020603050405020304" pitchFamily="18" charset="0"/>
              </a:rPr>
              <a:t>their public personae and their private selves.</a:t>
            </a:r>
            <a:endParaRPr lang="en-IN" sz="2800" dirty="0"/>
          </a:p>
        </p:txBody>
      </p:sp>
      <p:sp>
        <p:nvSpPr>
          <p:cNvPr id="7" name="Rectangle 6"/>
          <p:cNvSpPr/>
          <p:nvPr/>
        </p:nvSpPr>
        <p:spPr>
          <a:xfrm>
            <a:off x="-1" y="4315513"/>
            <a:ext cx="11784167" cy="1384995"/>
          </a:xfrm>
          <a:prstGeom prst="rect">
            <a:avLst/>
          </a:prstGeom>
        </p:spPr>
        <p:txBody>
          <a:bodyPr wrap="square">
            <a:spAutoFit/>
          </a:bodyPr>
          <a:lstStyle/>
          <a:p>
            <a:pPr marL="457200" indent="-457200" algn="just">
              <a:buFont typeface="Arial" panose="020B0604020202020204" pitchFamily="34" charset="0"/>
              <a:buChar char="•"/>
            </a:pPr>
            <a:r>
              <a:rPr lang="en-GB" sz="2800" dirty="0">
                <a:solidFill>
                  <a:srgbClr val="292526"/>
                </a:solidFill>
                <a:latin typeface="Times New Roman" panose="02020603050405020304" pitchFamily="18" charset="0"/>
              </a:rPr>
              <a:t>Low self-monitors cannot disguise themselves in the same way. They tend to </a:t>
            </a:r>
            <a:r>
              <a:rPr lang="en-GB" sz="2800" dirty="0" smtClean="0">
                <a:solidFill>
                  <a:srgbClr val="292526"/>
                </a:solidFill>
                <a:latin typeface="Times New Roman" panose="02020603050405020304" pitchFamily="18" charset="0"/>
              </a:rPr>
              <a:t>display their </a:t>
            </a:r>
            <a:r>
              <a:rPr lang="en-GB" sz="2800" dirty="0">
                <a:solidFill>
                  <a:srgbClr val="292526"/>
                </a:solidFill>
                <a:latin typeface="Times New Roman" panose="02020603050405020304" pitchFamily="18" charset="0"/>
              </a:rPr>
              <a:t>true dispositions and attitudes in every situation; hence, there is high </a:t>
            </a:r>
            <a:r>
              <a:rPr lang="en-GB" sz="2800" dirty="0" smtClean="0">
                <a:solidFill>
                  <a:srgbClr val="292526"/>
                </a:solidFill>
                <a:latin typeface="Times New Roman" panose="02020603050405020304" pitchFamily="18" charset="0"/>
              </a:rPr>
              <a:t>behavioural consistency </a:t>
            </a:r>
            <a:r>
              <a:rPr lang="en-GB" sz="2800" dirty="0">
                <a:solidFill>
                  <a:srgbClr val="292526"/>
                </a:solidFill>
                <a:latin typeface="Times New Roman" panose="02020603050405020304" pitchFamily="18" charset="0"/>
              </a:rPr>
              <a:t>between who they are and what they do.</a:t>
            </a:r>
            <a:endParaRPr lang="en-IN" sz="2800" dirty="0"/>
          </a:p>
        </p:txBody>
      </p:sp>
    </p:spTree>
    <p:extLst>
      <p:ext uri="{BB962C8B-B14F-4D97-AF65-F5344CB8AC3E}">
        <p14:creationId xmlns:p14="http://schemas.microsoft.com/office/powerpoint/2010/main" val="2684524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276999"/>
            <a:ext cx="2068900" cy="523220"/>
          </a:xfrm>
          <a:prstGeom prst="rect">
            <a:avLst/>
          </a:prstGeom>
        </p:spPr>
        <p:txBody>
          <a:bodyPr wrap="none">
            <a:spAutoFit/>
          </a:bodyPr>
          <a:lstStyle/>
          <a:p>
            <a:r>
              <a:rPr lang="en-IN" sz="2800" b="1" dirty="0">
                <a:latin typeface="Times New Roman" panose="02020603050405020304" pitchFamily="18" charset="0"/>
              </a:rPr>
              <a:t>Risk-Taking</a:t>
            </a:r>
            <a:endParaRPr lang="en-IN" sz="2800" dirty="0"/>
          </a:p>
        </p:txBody>
      </p:sp>
      <p:sp>
        <p:nvSpPr>
          <p:cNvPr id="3" name="Rectangle 2"/>
          <p:cNvSpPr/>
          <p:nvPr/>
        </p:nvSpPr>
        <p:spPr>
          <a:xfrm>
            <a:off x="0" y="800219"/>
            <a:ext cx="11732654" cy="523220"/>
          </a:xfrm>
          <a:prstGeom prst="rect">
            <a:avLst/>
          </a:prstGeom>
        </p:spPr>
        <p:txBody>
          <a:bodyPr wrap="square">
            <a:spAutoFit/>
          </a:bodyPr>
          <a:lstStyle/>
          <a:p>
            <a:pPr algn="just"/>
            <a:r>
              <a:rPr lang="en-IN" sz="2800" b="1" dirty="0">
                <a:latin typeface="Arial" panose="020B0604020202020204" pitchFamily="34" charset="0"/>
              </a:rPr>
              <a:t>risk-taking </a:t>
            </a:r>
            <a:r>
              <a:rPr lang="en-IN" sz="2800" dirty="0">
                <a:latin typeface="Arial" panose="020B0604020202020204" pitchFamily="34" charset="0"/>
              </a:rPr>
              <a:t>A person’s </a:t>
            </a:r>
            <a:r>
              <a:rPr lang="en-IN" sz="2800" dirty="0" smtClean="0">
                <a:latin typeface="Arial" panose="020B0604020202020204" pitchFamily="34" charset="0"/>
              </a:rPr>
              <a:t>willingness </a:t>
            </a:r>
            <a:r>
              <a:rPr lang="en-GB" sz="2800" dirty="0" smtClean="0">
                <a:latin typeface="Arial" panose="020B0604020202020204" pitchFamily="34" charset="0"/>
              </a:rPr>
              <a:t>to </a:t>
            </a:r>
            <a:r>
              <a:rPr lang="en-GB" sz="2800" dirty="0">
                <a:latin typeface="Arial" panose="020B0604020202020204" pitchFamily="34" charset="0"/>
              </a:rPr>
              <a:t>take chances or risks.</a:t>
            </a:r>
            <a:endParaRPr lang="en-IN" sz="2800" dirty="0"/>
          </a:p>
        </p:txBody>
      </p:sp>
      <p:sp>
        <p:nvSpPr>
          <p:cNvPr id="5" name="Rectangle 4"/>
          <p:cNvSpPr/>
          <p:nvPr/>
        </p:nvSpPr>
        <p:spPr>
          <a:xfrm>
            <a:off x="-1" y="1621389"/>
            <a:ext cx="11938715" cy="1384995"/>
          </a:xfrm>
          <a:prstGeom prst="rect">
            <a:avLst/>
          </a:prstGeom>
        </p:spPr>
        <p:txBody>
          <a:bodyPr wrap="square">
            <a:spAutoFit/>
          </a:bodyPr>
          <a:lstStyle/>
          <a:p>
            <a:pPr marL="457200" indent="-457200" algn="just">
              <a:buFont typeface="Arial" panose="020B0604020202020204" pitchFamily="34" charset="0"/>
              <a:buChar char="•"/>
            </a:pPr>
            <a:r>
              <a:rPr lang="en-IN" sz="2800" dirty="0">
                <a:solidFill>
                  <a:srgbClr val="292526"/>
                </a:solidFill>
                <a:latin typeface="Times New Roman" panose="02020603050405020304" pitchFamily="18" charset="0"/>
              </a:rPr>
              <a:t>The </a:t>
            </a:r>
            <a:r>
              <a:rPr lang="en-IN" sz="2800" dirty="0" smtClean="0">
                <a:solidFill>
                  <a:srgbClr val="292526"/>
                </a:solidFill>
                <a:latin typeface="Times New Roman" panose="02020603050405020304" pitchFamily="18" charset="0"/>
              </a:rPr>
              <a:t>tendency </a:t>
            </a:r>
            <a:r>
              <a:rPr lang="en-GB" sz="2800" dirty="0" smtClean="0">
                <a:solidFill>
                  <a:srgbClr val="292526"/>
                </a:solidFill>
                <a:latin typeface="Times New Roman" panose="02020603050405020304" pitchFamily="18" charset="0"/>
              </a:rPr>
              <a:t>to </a:t>
            </a:r>
            <a:r>
              <a:rPr lang="en-GB" sz="2800" dirty="0">
                <a:solidFill>
                  <a:srgbClr val="292526"/>
                </a:solidFill>
                <a:latin typeface="Times New Roman" panose="02020603050405020304" pitchFamily="18" charset="0"/>
              </a:rPr>
              <a:t>assume or avoid risk has been shown to have </a:t>
            </a:r>
            <a:r>
              <a:rPr lang="en-GB" sz="2800" dirty="0" smtClean="0">
                <a:solidFill>
                  <a:srgbClr val="292526"/>
                </a:solidFill>
                <a:latin typeface="Times New Roman" panose="02020603050405020304" pitchFamily="18" charset="0"/>
              </a:rPr>
              <a:t>an impact </a:t>
            </a:r>
            <a:r>
              <a:rPr lang="en-GB" sz="2800" dirty="0">
                <a:solidFill>
                  <a:srgbClr val="292526"/>
                </a:solidFill>
                <a:latin typeface="Times New Roman" panose="02020603050405020304" pitchFamily="18" charset="0"/>
              </a:rPr>
              <a:t>on how long it takes managers to make a </a:t>
            </a:r>
            <a:r>
              <a:rPr lang="en-GB" sz="2800" dirty="0" smtClean="0">
                <a:solidFill>
                  <a:srgbClr val="292526"/>
                </a:solidFill>
                <a:latin typeface="Times New Roman" panose="02020603050405020304" pitchFamily="18" charset="0"/>
              </a:rPr>
              <a:t>decision and </a:t>
            </a:r>
            <a:r>
              <a:rPr lang="en-GB" sz="2800" dirty="0">
                <a:solidFill>
                  <a:srgbClr val="292526"/>
                </a:solidFill>
                <a:latin typeface="Times New Roman" panose="02020603050405020304" pitchFamily="18" charset="0"/>
              </a:rPr>
              <a:t>how much information they require before making </a:t>
            </a:r>
            <a:r>
              <a:rPr lang="en-GB" sz="2800" dirty="0" smtClean="0">
                <a:solidFill>
                  <a:srgbClr val="292526"/>
                </a:solidFill>
                <a:latin typeface="Times New Roman" panose="02020603050405020304" pitchFamily="18" charset="0"/>
              </a:rPr>
              <a:t>their </a:t>
            </a:r>
            <a:r>
              <a:rPr lang="en-IN" sz="2800" dirty="0" smtClean="0">
                <a:solidFill>
                  <a:srgbClr val="292526"/>
                </a:solidFill>
                <a:latin typeface="Times New Roman" panose="02020603050405020304" pitchFamily="18" charset="0"/>
              </a:rPr>
              <a:t>choice</a:t>
            </a:r>
            <a:r>
              <a:rPr lang="en-IN" sz="2800" dirty="0">
                <a:solidFill>
                  <a:srgbClr val="292526"/>
                </a:solidFill>
                <a:latin typeface="Times New Roman" panose="02020603050405020304" pitchFamily="18" charset="0"/>
              </a:rPr>
              <a:t>.</a:t>
            </a:r>
            <a:endParaRPr lang="en-IN" sz="2800" dirty="0"/>
          </a:p>
        </p:txBody>
      </p:sp>
      <p:sp>
        <p:nvSpPr>
          <p:cNvPr id="6" name="Rectangle 5"/>
          <p:cNvSpPr/>
          <p:nvPr/>
        </p:nvSpPr>
        <p:spPr>
          <a:xfrm>
            <a:off x="0" y="3304333"/>
            <a:ext cx="11938714" cy="1815882"/>
          </a:xfrm>
          <a:prstGeom prst="rect">
            <a:avLst/>
          </a:prstGeom>
        </p:spPr>
        <p:txBody>
          <a:bodyPr wrap="square">
            <a:spAutoFit/>
          </a:bodyPr>
          <a:lstStyle/>
          <a:p>
            <a:pPr marL="457200" indent="-457200" algn="just">
              <a:buFont typeface="Arial" panose="020B0604020202020204" pitchFamily="34" charset="0"/>
              <a:buChar char="•"/>
            </a:pPr>
            <a:r>
              <a:rPr lang="en-GB" sz="2800" dirty="0">
                <a:solidFill>
                  <a:srgbClr val="292526"/>
                </a:solidFill>
                <a:latin typeface="Times New Roman" panose="02020603050405020304" pitchFamily="18" charset="0"/>
              </a:rPr>
              <a:t>For instance, 79 managers worked on simulated </a:t>
            </a:r>
            <a:r>
              <a:rPr lang="en-GB" sz="2800" dirty="0" smtClean="0">
                <a:solidFill>
                  <a:srgbClr val="292526"/>
                </a:solidFill>
                <a:latin typeface="Times New Roman" panose="02020603050405020304" pitchFamily="18" charset="0"/>
              </a:rPr>
              <a:t>exercises that </a:t>
            </a:r>
            <a:r>
              <a:rPr lang="en-GB" sz="2800" dirty="0">
                <a:solidFill>
                  <a:srgbClr val="292526"/>
                </a:solidFill>
                <a:latin typeface="Times New Roman" panose="02020603050405020304" pitchFamily="18" charset="0"/>
              </a:rPr>
              <a:t>required them to make hiring </a:t>
            </a:r>
            <a:r>
              <a:rPr lang="en-GB" sz="2800" dirty="0" smtClean="0">
                <a:solidFill>
                  <a:srgbClr val="292526"/>
                </a:solidFill>
                <a:latin typeface="Times New Roman" panose="02020603050405020304" pitchFamily="18" charset="0"/>
              </a:rPr>
              <a:t>decisions. High </a:t>
            </a:r>
            <a:r>
              <a:rPr lang="en-GB" sz="2800" b="1" dirty="0" smtClean="0">
                <a:solidFill>
                  <a:srgbClr val="292526"/>
                </a:solidFill>
                <a:latin typeface="Times New Roman" panose="02020603050405020304" pitchFamily="18" charset="0"/>
              </a:rPr>
              <a:t>risk-taking </a:t>
            </a:r>
            <a:r>
              <a:rPr lang="en-GB" sz="2800" dirty="0">
                <a:solidFill>
                  <a:srgbClr val="292526"/>
                </a:solidFill>
                <a:latin typeface="Times New Roman" panose="02020603050405020304" pitchFamily="18" charset="0"/>
              </a:rPr>
              <a:t>managers made more rapid decisions and </a:t>
            </a:r>
            <a:r>
              <a:rPr lang="en-GB" sz="2800" dirty="0" smtClean="0">
                <a:solidFill>
                  <a:srgbClr val="292526"/>
                </a:solidFill>
                <a:latin typeface="Times New Roman" panose="02020603050405020304" pitchFamily="18" charset="0"/>
              </a:rPr>
              <a:t>used less </a:t>
            </a:r>
            <a:r>
              <a:rPr lang="en-GB" sz="2800" dirty="0">
                <a:solidFill>
                  <a:srgbClr val="292526"/>
                </a:solidFill>
                <a:latin typeface="Times New Roman" panose="02020603050405020304" pitchFamily="18" charset="0"/>
              </a:rPr>
              <a:t>information in making their choices than did the </a:t>
            </a:r>
            <a:r>
              <a:rPr lang="en-GB" sz="2800" dirty="0" smtClean="0">
                <a:solidFill>
                  <a:srgbClr val="292526"/>
                </a:solidFill>
                <a:latin typeface="Times New Roman" panose="02020603050405020304" pitchFamily="18" charset="0"/>
              </a:rPr>
              <a:t>low risk-taking </a:t>
            </a:r>
            <a:r>
              <a:rPr lang="en-GB" sz="2800" dirty="0">
                <a:solidFill>
                  <a:srgbClr val="292526"/>
                </a:solidFill>
                <a:latin typeface="Times New Roman" panose="02020603050405020304" pitchFamily="18" charset="0"/>
              </a:rPr>
              <a:t>managers. Interestingly, the decision </a:t>
            </a:r>
            <a:r>
              <a:rPr lang="en-GB" sz="2800" dirty="0" smtClean="0">
                <a:solidFill>
                  <a:srgbClr val="292526"/>
                </a:solidFill>
                <a:latin typeface="Times New Roman" panose="02020603050405020304" pitchFamily="18" charset="0"/>
              </a:rPr>
              <a:t>accuracy was </a:t>
            </a:r>
            <a:r>
              <a:rPr lang="en-GB" sz="2800" dirty="0">
                <a:solidFill>
                  <a:srgbClr val="292526"/>
                </a:solidFill>
                <a:latin typeface="Times New Roman" panose="02020603050405020304" pitchFamily="18" charset="0"/>
              </a:rPr>
              <a:t>the same for both groups.</a:t>
            </a:r>
            <a:endParaRPr lang="en-IN" sz="2800" dirty="0"/>
          </a:p>
        </p:txBody>
      </p:sp>
    </p:spTree>
    <p:extLst>
      <p:ext uri="{BB962C8B-B14F-4D97-AF65-F5344CB8AC3E}">
        <p14:creationId xmlns:p14="http://schemas.microsoft.com/office/powerpoint/2010/main" val="7174457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276999"/>
            <a:ext cx="2157963" cy="523220"/>
          </a:xfrm>
          <a:prstGeom prst="rect">
            <a:avLst/>
          </a:prstGeom>
        </p:spPr>
        <p:txBody>
          <a:bodyPr wrap="none">
            <a:spAutoFit/>
          </a:bodyPr>
          <a:lstStyle/>
          <a:p>
            <a:r>
              <a:rPr lang="en-IN" sz="2800" b="1" dirty="0">
                <a:solidFill>
                  <a:srgbClr val="F25C28"/>
                </a:solidFill>
                <a:latin typeface="Times New Roman" panose="02020603050405020304" pitchFamily="18" charset="0"/>
              </a:rPr>
              <a:t>EMOTIONS</a:t>
            </a:r>
            <a:endParaRPr lang="en-IN" sz="2800" dirty="0"/>
          </a:p>
        </p:txBody>
      </p:sp>
      <p:sp>
        <p:nvSpPr>
          <p:cNvPr id="3" name="Rectangle 2"/>
          <p:cNvSpPr/>
          <p:nvPr/>
        </p:nvSpPr>
        <p:spPr>
          <a:xfrm>
            <a:off x="304800" y="1058094"/>
            <a:ext cx="11260428" cy="523220"/>
          </a:xfrm>
          <a:prstGeom prst="rect">
            <a:avLst/>
          </a:prstGeom>
        </p:spPr>
        <p:txBody>
          <a:bodyPr wrap="square">
            <a:spAutoFit/>
          </a:bodyPr>
          <a:lstStyle/>
          <a:p>
            <a:pPr algn="just"/>
            <a:r>
              <a:rPr lang="en-GB" sz="2800" b="1" dirty="0">
                <a:latin typeface="Arial" panose="020B0604020202020204" pitchFamily="34" charset="0"/>
              </a:rPr>
              <a:t>emotions </a:t>
            </a:r>
            <a:r>
              <a:rPr lang="en-GB" sz="2800" dirty="0">
                <a:latin typeface="Arial" panose="020B0604020202020204" pitchFamily="34" charset="0"/>
              </a:rPr>
              <a:t>Intense feelings that </a:t>
            </a:r>
            <a:r>
              <a:rPr lang="en-GB" sz="2800" dirty="0" smtClean="0">
                <a:latin typeface="Arial" panose="020B0604020202020204" pitchFamily="34" charset="0"/>
              </a:rPr>
              <a:t>are directed </a:t>
            </a:r>
            <a:r>
              <a:rPr lang="en-GB" sz="2800" dirty="0">
                <a:latin typeface="Arial" panose="020B0604020202020204" pitchFamily="34" charset="0"/>
              </a:rPr>
              <a:t>at someone or something.</a:t>
            </a:r>
            <a:endParaRPr lang="en-IN" sz="2800" dirty="0"/>
          </a:p>
        </p:txBody>
      </p:sp>
      <p:sp>
        <p:nvSpPr>
          <p:cNvPr id="5" name="Rectangle 4"/>
          <p:cNvSpPr/>
          <p:nvPr/>
        </p:nvSpPr>
        <p:spPr>
          <a:xfrm>
            <a:off x="304800" y="1839190"/>
            <a:ext cx="11260428" cy="1384995"/>
          </a:xfrm>
          <a:prstGeom prst="rect">
            <a:avLst/>
          </a:prstGeom>
        </p:spPr>
        <p:txBody>
          <a:bodyPr wrap="square">
            <a:spAutoFit/>
          </a:bodyPr>
          <a:lstStyle/>
          <a:p>
            <a:pPr algn="just"/>
            <a:r>
              <a:rPr lang="en-GB" sz="2800" dirty="0">
                <a:solidFill>
                  <a:srgbClr val="292526"/>
                </a:solidFill>
                <a:latin typeface="Times New Roman" panose="02020603050405020304" pitchFamily="18" charset="0"/>
              </a:rPr>
              <a:t>Emotions are </a:t>
            </a:r>
            <a:r>
              <a:rPr lang="en-GB" sz="2800" i="1" dirty="0">
                <a:solidFill>
                  <a:srgbClr val="292526"/>
                </a:solidFill>
                <a:latin typeface="Times New Roman" panose="02020603050405020304" pitchFamily="18" charset="0"/>
              </a:rPr>
              <a:t>reactions </a:t>
            </a:r>
            <a:r>
              <a:rPr lang="en-GB" sz="2800" dirty="0">
                <a:solidFill>
                  <a:srgbClr val="292526"/>
                </a:solidFill>
                <a:latin typeface="Times New Roman" panose="02020603050405020304" pitchFamily="18" charset="0"/>
              </a:rPr>
              <a:t>to an object; they are not lasting personality traits. You </a:t>
            </a:r>
            <a:r>
              <a:rPr lang="en-GB" sz="2800" dirty="0" smtClean="0">
                <a:solidFill>
                  <a:srgbClr val="292526"/>
                </a:solidFill>
                <a:latin typeface="Times New Roman" panose="02020603050405020304" pitchFamily="18" charset="0"/>
              </a:rPr>
              <a:t>show your </a:t>
            </a:r>
            <a:r>
              <a:rPr lang="en-GB" sz="2800" dirty="0">
                <a:solidFill>
                  <a:srgbClr val="292526"/>
                </a:solidFill>
                <a:latin typeface="Times New Roman" panose="02020603050405020304" pitchFamily="18" charset="0"/>
              </a:rPr>
              <a:t>emotions when you are “happy about something, angry at someone, afraid </a:t>
            </a:r>
            <a:r>
              <a:rPr lang="en-GB" sz="2800" dirty="0" smtClean="0">
                <a:solidFill>
                  <a:srgbClr val="292526"/>
                </a:solidFill>
                <a:latin typeface="Times New Roman" panose="02020603050405020304" pitchFamily="18" charset="0"/>
              </a:rPr>
              <a:t>of </a:t>
            </a:r>
            <a:r>
              <a:rPr lang="en-IN" sz="2800" dirty="0" smtClean="0">
                <a:solidFill>
                  <a:srgbClr val="292526"/>
                </a:solidFill>
                <a:latin typeface="Times New Roman" panose="02020603050405020304" pitchFamily="18" charset="0"/>
              </a:rPr>
              <a:t>something.”</a:t>
            </a:r>
            <a:endParaRPr lang="en-IN" sz="2800" dirty="0"/>
          </a:p>
        </p:txBody>
      </p:sp>
    </p:spTree>
    <p:extLst>
      <p:ext uri="{BB962C8B-B14F-4D97-AF65-F5344CB8AC3E}">
        <p14:creationId xmlns:p14="http://schemas.microsoft.com/office/powerpoint/2010/main" val="41334976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111616" y="417318"/>
            <a:ext cx="11183155" cy="954107"/>
          </a:xfrm>
          <a:prstGeom prst="rect">
            <a:avLst/>
          </a:prstGeom>
        </p:spPr>
        <p:txBody>
          <a:bodyPr wrap="square">
            <a:spAutoFit/>
          </a:bodyPr>
          <a:lstStyle/>
          <a:p>
            <a:pPr algn="just"/>
            <a:r>
              <a:rPr lang="en-GB" sz="2800" b="1" dirty="0">
                <a:latin typeface="Arial" panose="020B0604020202020204" pitchFamily="34" charset="0"/>
              </a:rPr>
              <a:t>moods </a:t>
            </a:r>
            <a:r>
              <a:rPr lang="en-GB" sz="2800" dirty="0">
                <a:latin typeface="Arial" panose="020B0604020202020204" pitchFamily="34" charset="0"/>
              </a:rPr>
              <a:t>Feelings that tend to </a:t>
            </a:r>
            <a:r>
              <a:rPr lang="en-GB" sz="2800" dirty="0" smtClean="0">
                <a:latin typeface="Arial" panose="020B0604020202020204" pitchFamily="34" charset="0"/>
              </a:rPr>
              <a:t>be less </a:t>
            </a:r>
            <a:r>
              <a:rPr lang="en-GB" sz="2800" dirty="0">
                <a:latin typeface="Arial" panose="020B0604020202020204" pitchFamily="34" charset="0"/>
              </a:rPr>
              <a:t>intense than emotions and that</a:t>
            </a:r>
          </a:p>
          <a:p>
            <a:pPr algn="just"/>
            <a:r>
              <a:rPr lang="en-IN" sz="2800" dirty="0">
                <a:latin typeface="Arial" panose="020B0604020202020204" pitchFamily="34" charset="0"/>
              </a:rPr>
              <a:t>lack a contextual stimulus.</a:t>
            </a:r>
            <a:endParaRPr lang="en-IN" sz="2800" dirty="0"/>
          </a:p>
        </p:txBody>
      </p:sp>
      <p:sp>
        <p:nvSpPr>
          <p:cNvPr id="3" name="Rectangle 2"/>
          <p:cNvSpPr/>
          <p:nvPr/>
        </p:nvSpPr>
        <p:spPr>
          <a:xfrm>
            <a:off x="111615" y="1511743"/>
            <a:ext cx="11518008" cy="986758"/>
          </a:xfrm>
          <a:prstGeom prst="rect">
            <a:avLst/>
          </a:prstGeom>
        </p:spPr>
        <p:txBody>
          <a:bodyPr wrap="square">
            <a:spAutoFit/>
          </a:bodyPr>
          <a:lstStyle/>
          <a:p>
            <a:pPr algn="just"/>
            <a:r>
              <a:rPr lang="en-GB" sz="2800" dirty="0">
                <a:solidFill>
                  <a:srgbClr val="292526"/>
                </a:solidFill>
                <a:latin typeface="Times New Roman" panose="02020603050405020304" pitchFamily="18" charset="0"/>
              </a:rPr>
              <a:t>Moods, on the other hand, are not directed at an object. Emotions can turn</a:t>
            </a:r>
          </a:p>
          <a:p>
            <a:r>
              <a:rPr lang="en-GB" sz="2800" dirty="0">
                <a:solidFill>
                  <a:srgbClr val="292526"/>
                </a:solidFill>
                <a:latin typeface="Times New Roman" panose="02020603050405020304" pitchFamily="18" charset="0"/>
              </a:rPr>
              <a:t>into moods when you lose focus on the contextual object.</a:t>
            </a:r>
            <a:endParaRPr lang="en-IN" sz="2800" dirty="0"/>
          </a:p>
        </p:txBody>
      </p:sp>
    </p:spTree>
    <p:extLst>
      <p:ext uri="{BB962C8B-B14F-4D97-AF65-F5344CB8AC3E}">
        <p14:creationId xmlns:p14="http://schemas.microsoft.com/office/powerpoint/2010/main" val="3285821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TextBox 1"/>
          <p:cNvSpPr txBox="1"/>
          <p:nvPr/>
        </p:nvSpPr>
        <p:spPr>
          <a:xfrm>
            <a:off x="206062" y="386365"/>
            <a:ext cx="10251583" cy="2954655"/>
          </a:xfrm>
          <a:prstGeom prst="rect">
            <a:avLst/>
          </a:prstGeom>
          <a:noFill/>
        </p:spPr>
        <p:txBody>
          <a:bodyPr wrap="square" rtlCol="0">
            <a:spAutoFit/>
          </a:bodyPr>
          <a:lstStyle/>
          <a:p>
            <a:r>
              <a:rPr lang="en-IN" sz="2800" b="1" dirty="0" smtClean="0"/>
              <a:t>THEORIES OF LEARNING:</a:t>
            </a:r>
          </a:p>
          <a:p>
            <a:endParaRPr lang="en-IN" sz="2800" b="1" dirty="0" smtClean="0"/>
          </a:p>
          <a:p>
            <a:pPr marL="342900" indent="-342900">
              <a:buAutoNum type="arabicPeriod"/>
            </a:pPr>
            <a:r>
              <a:rPr lang="en-IN" sz="2800" i="1" dirty="0" smtClean="0"/>
              <a:t>Classical Conditioning.</a:t>
            </a:r>
          </a:p>
          <a:p>
            <a:pPr marL="342900" indent="-342900">
              <a:buAutoNum type="arabicPeriod"/>
            </a:pPr>
            <a:r>
              <a:rPr lang="en-IN" sz="2800" i="1" dirty="0" smtClean="0"/>
              <a:t>Operant Conditioning.</a:t>
            </a:r>
          </a:p>
          <a:p>
            <a:pPr marL="342900" indent="-342900">
              <a:buAutoNum type="arabicPeriod"/>
            </a:pPr>
            <a:r>
              <a:rPr lang="en-IN" sz="2800" i="1" dirty="0" smtClean="0"/>
              <a:t>Social learning.</a:t>
            </a:r>
          </a:p>
          <a:p>
            <a:pPr marL="342900" indent="-342900">
              <a:buAutoNum type="arabicPeriod"/>
            </a:pPr>
            <a:endParaRPr lang="en-IN" sz="2800" dirty="0" smtClean="0"/>
          </a:p>
          <a:p>
            <a:pPr marL="342900" indent="-342900">
              <a:buAutoNum type="arabicPeriod"/>
            </a:pPr>
            <a:endParaRPr lang="en-IN" dirty="0"/>
          </a:p>
        </p:txBody>
      </p:sp>
    </p:spTree>
    <p:extLst>
      <p:ext uri="{BB962C8B-B14F-4D97-AF65-F5344CB8AC3E}">
        <p14:creationId xmlns:p14="http://schemas.microsoft.com/office/powerpoint/2010/main" val="853133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38092" y="526890"/>
            <a:ext cx="11743092" cy="2246769"/>
          </a:xfrm>
          <a:prstGeom prst="rect">
            <a:avLst/>
          </a:prstGeom>
        </p:spPr>
        <p:txBody>
          <a:bodyPr wrap="square">
            <a:spAutoFit/>
          </a:bodyPr>
          <a:lstStyle/>
          <a:p>
            <a:pPr algn="just"/>
            <a:r>
              <a:rPr lang="en-GB" sz="2800" dirty="0">
                <a:solidFill>
                  <a:srgbClr val="292526"/>
                </a:solidFill>
                <a:latin typeface="Times New Roman" panose="02020603050405020304" pitchFamily="18" charset="0"/>
              </a:rPr>
              <a:t>So when a colleague </a:t>
            </a:r>
            <a:r>
              <a:rPr lang="en-GB" sz="2800" dirty="0" smtClean="0">
                <a:solidFill>
                  <a:srgbClr val="292526"/>
                </a:solidFill>
                <a:latin typeface="Times New Roman" panose="02020603050405020304" pitchFamily="18" charset="0"/>
              </a:rPr>
              <a:t>criticizes </a:t>
            </a:r>
            <a:r>
              <a:rPr lang="en-GB" sz="2800" dirty="0" smtClean="0"/>
              <a:t>you </a:t>
            </a:r>
            <a:r>
              <a:rPr lang="en-GB" sz="2800" dirty="0"/>
              <a:t>for the way you spoke to a client, you might become angry at him. That is, </a:t>
            </a:r>
            <a:r>
              <a:rPr lang="en-GB" sz="2800" dirty="0" smtClean="0"/>
              <a:t>you show </a:t>
            </a:r>
            <a:r>
              <a:rPr lang="en-GB" sz="2800" dirty="0"/>
              <a:t>emotion (anger) toward a specific object (your colleague). But later in the day, </a:t>
            </a:r>
            <a:r>
              <a:rPr lang="en-GB" sz="2800" dirty="0" smtClean="0"/>
              <a:t>you might </a:t>
            </a:r>
            <a:r>
              <a:rPr lang="en-GB" sz="2800" dirty="0"/>
              <a:t>find yourself just generally dispirited. You cannot attribute this feeling to </a:t>
            </a:r>
            <a:r>
              <a:rPr lang="en-GB" sz="2800" dirty="0" smtClean="0"/>
              <a:t>any single </a:t>
            </a:r>
            <a:r>
              <a:rPr lang="en-GB" sz="2800" dirty="0"/>
              <a:t>event; you are just not your normal, upbeat self. This state describes a mood.</a:t>
            </a:r>
            <a:r>
              <a:rPr lang="en-GB" sz="2800" dirty="0" smtClean="0">
                <a:solidFill>
                  <a:srgbClr val="292526"/>
                </a:solidFill>
                <a:latin typeface="Times New Roman" panose="02020603050405020304" pitchFamily="18" charset="0"/>
              </a:rPr>
              <a:t> </a:t>
            </a:r>
            <a:endParaRPr lang="en-IN" sz="2800" dirty="0"/>
          </a:p>
        </p:txBody>
      </p:sp>
      <p:sp>
        <p:nvSpPr>
          <p:cNvPr id="3" name="Rectangle 2"/>
          <p:cNvSpPr/>
          <p:nvPr/>
        </p:nvSpPr>
        <p:spPr>
          <a:xfrm>
            <a:off x="38092" y="3276428"/>
            <a:ext cx="11743092" cy="954107"/>
          </a:xfrm>
          <a:prstGeom prst="rect">
            <a:avLst/>
          </a:prstGeom>
        </p:spPr>
        <p:txBody>
          <a:bodyPr wrap="square">
            <a:spAutoFit/>
          </a:bodyPr>
          <a:lstStyle/>
          <a:p>
            <a:pPr algn="just"/>
            <a:r>
              <a:rPr lang="en-GB" sz="2800" dirty="0">
                <a:solidFill>
                  <a:srgbClr val="292526"/>
                </a:solidFill>
                <a:latin typeface="Times New Roman" panose="02020603050405020304" pitchFamily="18" charset="0"/>
              </a:rPr>
              <a:t>Research has identified six universal emotions: anger, fear, sadness, happiness, </a:t>
            </a:r>
            <a:r>
              <a:rPr lang="en-GB" sz="2800" dirty="0" smtClean="0">
                <a:solidFill>
                  <a:srgbClr val="292526"/>
                </a:solidFill>
                <a:latin typeface="Times New Roman" panose="02020603050405020304" pitchFamily="18" charset="0"/>
              </a:rPr>
              <a:t>disgust, </a:t>
            </a:r>
            <a:r>
              <a:rPr lang="en-IN" sz="2800" dirty="0" smtClean="0">
                <a:solidFill>
                  <a:srgbClr val="292526"/>
                </a:solidFill>
                <a:latin typeface="Times New Roman" panose="02020603050405020304" pitchFamily="18" charset="0"/>
              </a:rPr>
              <a:t>and </a:t>
            </a:r>
            <a:r>
              <a:rPr lang="en-IN" sz="2800" dirty="0">
                <a:solidFill>
                  <a:srgbClr val="292526"/>
                </a:solidFill>
                <a:latin typeface="Times New Roman" panose="02020603050405020304" pitchFamily="18" charset="0"/>
              </a:rPr>
              <a:t>surprise.</a:t>
            </a:r>
            <a:endParaRPr lang="en-IN" sz="2800" dirty="0"/>
          </a:p>
        </p:txBody>
      </p:sp>
    </p:spTree>
    <p:extLst>
      <p:ext uri="{BB962C8B-B14F-4D97-AF65-F5344CB8AC3E}">
        <p14:creationId xmlns:p14="http://schemas.microsoft.com/office/powerpoint/2010/main" val="7373517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137374" y="478132"/>
            <a:ext cx="11891493" cy="2677656"/>
          </a:xfrm>
          <a:prstGeom prst="rect">
            <a:avLst/>
          </a:prstGeom>
        </p:spPr>
        <p:txBody>
          <a:bodyPr wrap="square">
            <a:spAutoFit/>
          </a:bodyPr>
          <a:lstStyle/>
          <a:p>
            <a:pPr algn="just"/>
            <a:r>
              <a:rPr lang="en-GB" sz="2800" dirty="0">
                <a:solidFill>
                  <a:srgbClr val="292526"/>
                </a:solidFill>
                <a:latin typeface="Times New Roman" panose="02020603050405020304" pitchFamily="18" charset="0"/>
              </a:rPr>
              <a:t>Exhibit 2-7 illustrates that the six emotions can be conceptualized as existing </a:t>
            </a:r>
            <a:r>
              <a:rPr lang="en-GB" sz="2800" dirty="0" smtClean="0">
                <a:solidFill>
                  <a:srgbClr val="292526"/>
                </a:solidFill>
                <a:latin typeface="Times New Roman" panose="02020603050405020304" pitchFamily="18" charset="0"/>
              </a:rPr>
              <a:t>along a continuum. </a:t>
            </a:r>
            <a:r>
              <a:rPr lang="en-GB" sz="2800" dirty="0">
                <a:solidFill>
                  <a:srgbClr val="292526"/>
                </a:solidFill>
                <a:latin typeface="Times New Roman" panose="02020603050405020304" pitchFamily="18" charset="0"/>
              </a:rPr>
              <a:t>The closer any two emotions are to each other on this continuum, </a:t>
            </a:r>
            <a:r>
              <a:rPr lang="en-GB" sz="2800" dirty="0" smtClean="0">
                <a:solidFill>
                  <a:srgbClr val="292526"/>
                </a:solidFill>
                <a:latin typeface="Times New Roman" panose="02020603050405020304" pitchFamily="18" charset="0"/>
              </a:rPr>
              <a:t>the more </a:t>
            </a:r>
            <a:r>
              <a:rPr lang="en-GB" sz="2800" dirty="0">
                <a:solidFill>
                  <a:srgbClr val="292526"/>
                </a:solidFill>
                <a:latin typeface="Times New Roman" panose="02020603050405020304" pitchFamily="18" charset="0"/>
              </a:rPr>
              <a:t>people are likely to confuse them. For instance, happiness and surprise are </a:t>
            </a:r>
            <a:r>
              <a:rPr lang="en-GB" sz="2800" dirty="0" smtClean="0">
                <a:solidFill>
                  <a:srgbClr val="292526"/>
                </a:solidFill>
                <a:latin typeface="Times New Roman" panose="02020603050405020304" pitchFamily="18" charset="0"/>
              </a:rPr>
              <a:t>frequently mistaken </a:t>
            </a:r>
            <a:r>
              <a:rPr lang="en-GB" sz="2800" dirty="0">
                <a:solidFill>
                  <a:srgbClr val="292526"/>
                </a:solidFill>
                <a:latin typeface="Times New Roman" panose="02020603050405020304" pitchFamily="18" charset="0"/>
              </a:rPr>
              <a:t>for each other, while happiness and disgust are rarely confused. </a:t>
            </a:r>
            <a:r>
              <a:rPr lang="en-GB" sz="2800" dirty="0" smtClean="0">
                <a:solidFill>
                  <a:srgbClr val="292526"/>
                </a:solidFill>
                <a:latin typeface="Times New Roman" panose="02020603050405020304" pitchFamily="18" charset="0"/>
              </a:rPr>
              <a:t>Be aware </a:t>
            </a:r>
            <a:r>
              <a:rPr lang="en-GB" sz="2800" dirty="0">
                <a:solidFill>
                  <a:srgbClr val="292526"/>
                </a:solidFill>
                <a:latin typeface="Times New Roman" panose="02020603050405020304" pitchFamily="18" charset="0"/>
              </a:rPr>
              <a:t>that cultural factors can also influence interpretations of facial expressions.</a:t>
            </a:r>
            <a:endParaRPr lang="en-IN" sz="2800" dirty="0"/>
          </a:p>
        </p:txBody>
      </p:sp>
      <p:pic>
        <p:nvPicPr>
          <p:cNvPr id="3" name="Picture 2"/>
          <p:cNvPicPr>
            <a:picLocks noChangeAspect="1"/>
          </p:cNvPicPr>
          <p:nvPr/>
        </p:nvPicPr>
        <p:blipFill>
          <a:blip r:embed="rId2"/>
          <a:stretch>
            <a:fillRect/>
          </a:stretch>
        </p:blipFill>
        <p:spPr>
          <a:xfrm>
            <a:off x="-25759" y="3633988"/>
            <a:ext cx="12054626" cy="3035213"/>
          </a:xfrm>
          <a:prstGeom prst="rect">
            <a:avLst/>
          </a:prstGeom>
        </p:spPr>
      </p:pic>
    </p:spTree>
    <p:extLst>
      <p:ext uri="{BB962C8B-B14F-4D97-AF65-F5344CB8AC3E}">
        <p14:creationId xmlns:p14="http://schemas.microsoft.com/office/powerpoint/2010/main" val="2845925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pic>
        <p:nvPicPr>
          <p:cNvPr id="2" name="Picture 1"/>
          <p:cNvPicPr>
            <a:picLocks noChangeAspect="1"/>
          </p:cNvPicPr>
          <p:nvPr/>
        </p:nvPicPr>
        <p:blipFill>
          <a:blip r:embed="rId2"/>
          <a:stretch>
            <a:fillRect/>
          </a:stretch>
        </p:blipFill>
        <p:spPr>
          <a:xfrm>
            <a:off x="0" y="416148"/>
            <a:ext cx="12067504" cy="6471992"/>
          </a:xfrm>
          <a:prstGeom prst="rect">
            <a:avLst/>
          </a:prstGeom>
        </p:spPr>
      </p:pic>
    </p:spTree>
    <p:extLst>
      <p:ext uri="{BB962C8B-B14F-4D97-AF65-F5344CB8AC3E}">
        <p14:creationId xmlns:p14="http://schemas.microsoft.com/office/powerpoint/2010/main" val="4505095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488255"/>
            <a:ext cx="8215647" cy="523220"/>
          </a:xfrm>
          <a:prstGeom prst="rect">
            <a:avLst/>
          </a:prstGeom>
        </p:spPr>
        <p:txBody>
          <a:bodyPr wrap="none">
            <a:spAutoFit/>
          </a:bodyPr>
          <a:lstStyle/>
          <a:p>
            <a:r>
              <a:rPr lang="en-GB" sz="2800" b="1" dirty="0">
                <a:latin typeface="NewBaskervilleStd-Bold"/>
              </a:rPr>
              <a:t>Felt emotions </a:t>
            </a:r>
            <a:r>
              <a:rPr lang="en-GB" sz="2800" dirty="0">
                <a:latin typeface="NewBaskervilleStd-Roman"/>
              </a:rPr>
              <a:t>are an individual’s actual emotions.</a:t>
            </a:r>
            <a:endParaRPr lang="en-IN" sz="2800" dirty="0"/>
          </a:p>
        </p:txBody>
      </p:sp>
      <p:sp>
        <p:nvSpPr>
          <p:cNvPr id="3" name="Rectangle 2"/>
          <p:cNvSpPr/>
          <p:nvPr/>
        </p:nvSpPr>
        <p:spPr>
          <a:xfrm>
            <a:off x="-1" y="1396112"/>
            <a:ext cx="11925837" cy="954107"/>
          </a:xfrm>
          <a:prstGeom prst="rect">
            <a:avLst/>
          </a:prstGeom>
        </p:spPr>
        <p:txBody>
          <a:bodyPr wrap="square">
            <a:spAutoFit/>
          </a:bodyPr>
          <a:lstStyle/>
          <a:p>
            <a:r>
              <a:rPr lang="en-GB" sz="2800" b="1" dirty="0" smtClean="0">
                <a:latin typeface="NewBaskervilleStd-Bold"/>
              </a:rPr>
              <a:t>Displayed </a:t>
            </a:r>
            <a:r>
              <a:rPr lang="en-GB" sz="2800" b="1" dirty="0">
                <a:latin typeface="NewBaskervilleStd-Bold"/>
              </a:rPr>
              <a:t>emotions </a:t>
            </a:r>
            <a:r>
              <a:rPr lang="en-GB" sz="2800" dirty="0">
                <a:latin typeface="NewBaskervilleStd-Roman"/>
              </a:rPr>
              <a:t>are those that the organization requires workers </a:t>
            </a:r>
            <a:r>
              <a:rPr lang="en-GB" sz="2800" dirty="0" smtClean="0">
                <a:latin typeface="NewBaskervilleStd-Roman"/>
              </a:rPr>
              <a:t>to show and considers </a:t>
            </a:r>
            <a:r>
              <a:rPr lang="en-GB" sz="2800" dirty="0">
                <a:latin typeface="NewBaskervilleStd-Roman"/>
              </a:rPr>
              <a:t>appropriate in a given job.</a:t>
            </a:r>
            <a:endParaRPr lang="en-IN" sz="2800" dirty="0"/>
          </a:p>
        </p:txBody>
      </p:sp>
      <p:sp>
        <p:nvSpPr>
          <p:cNvPr id="5" name="Rectangle 4"/>
          <p:cNvSpPr/>
          <p:nvPr/>
        </p:nvSpPr>
        <p:spPr>
          <a:xfrm>
            <a:off x="0" y="2823001"/>
            <a:ext cx="11359166" cy="523220"/>
          </a:xfrm>
          <a:prstGeom prst="rect">
            <a:avLst/>
          </a:prstGeom>
        </p:spPr>
        <p:txBody>
          <a:bodyPr wrap="square">
            <a:spAutoFit/>
          </a:bodyPr>
          <a:lstStyle/>
          <a:p>
            <a:pPr algn="just"/>
            <a:r>
              <a:rPr lang="en-GB" sz="2800" dirty="0">
                <a:latin typeface="NewBaskervilleStd-Roman"/>
              </a:rPr>
              <a:t>Displaying fake emotions requires us to suppress real ones.</a:t>
            </a:r>
            <a:endParaRPr lang="en-IN" sz="2800" dirty="0"/>
          </a:p>
        </p:txBody>
      </p:sp>
    </p:spTree>
    <p:extLst>
      <p:ext uri="{BB962C8B-B14F-4D97-AF65-F5344CB8AC3E}">
        <p14:creationId xmlns:p14="http://schemas.microsoft.com/office/powerpoint/2010/main" val="3771350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484468"/>
            <a:ext cx="11616744" cy="4832092"/>
          </a:xfrm>
          <a:prstGeom prst="rect">
            <a:avLst/>
          </a:prstGeom>
        </p:spPr>
        <p:txBody>
          <a:bodyPr wrap="square">
            <a:spAutoFit/>
          </a:bodyPr>
          <a:lstStyle/>
          <a:p>
            <a:pPr algn="just"/>
            <a:r>
              <a:rPr lang="en-IN" sz="2800" b="1" dirty="0">
                <a:latin typeface="NewBaskervilleStd-Bold"/>
              </a:rPr>
              <a:t>Surface </a:t>
            </a:r>
            <a:r>
              <a:rPr lang="en-IN" sz="2800" b="1" dirty="0" smtClean="0">
                <a:latin typeface="NewBaskervilleStd-Bold"/>
              </a:rPr>
              <a:t>acting </a:t>
            </a:r>
            <a:r>
              <a:rPr lang="en-GB" sz="2800" dirty="0" smtClean="0">
                <a:latin typeface="NewBaskervilleStd-Roman"/>
              </a:rPr>
              <a:t>is </a:t>
            </a:r>
            <a:r>
              <a:rPr lang="en-GB" sz="2800" dirty="0">
                <a:latin typeface="NewBaskervilleStd-Roman"/>
              </a:rPr>
              <a:t>hiding inner feelings and forgoing emotional expressions in response to </a:t>
            </a:r>
            <a:r>
              <a:rPr lang="en-GB" sz="2800" dirty="0" smtClean="0">
                <a:latin typeface="NewBaskervilleStd-Roman"/>
              </a:rPr>
              <a:t>display rules</a:t>
            </a:r>
            <a:r>
              <a:rPr lang="en-GB" sz="2800" dirty="0">
                <a:latin typeface="NewBaskervilleStd-Roman"/>
              </a:rPr>
              <a:t>. A worker who smiles at a customer even when he doesn’t feel like </a:t>
            </a:r>
            <a:r>
              <a:rPr lang="en-GB" sz="2800" dirty="0" smtClean="0">
                <a:latin typeface="NewBaskervilleStd-Roman"/>
              </a:rPr>
              <a:t>it is </a:t>
            </a:r>
            <a:r>
              <a:rPr lang="en-GB" sz="2800" dirty="0">
                <a:latin typeface="NewBaskervilleStd-Roman"/>
              </a:rPr>
              <a:t>surface acting. </a:t>
            </a:r>
            <a:endParaRPr lang="en-GB" sz="2800" dirty="0" smtClean="0">
              <a:latin typeface="NewBaskervilleStd-Roman"/>
            </a:endParaRPr>
          </a:p>
          <a:p>
            <a:pPr algn="just"/>
            <a:endParaRPr lang="en-GB" sz="2800" b="1" dirty="0">
              <a:latin typeface="NewBaskervilleStd-Roman"/>
            </a:endParaRPr>
          </a:p>
          <a:p>
            <a:pPr algn="just"/>
            <a:r>
              <a:rPr lang="en-GB" sz="2800" b="1" dirty="0" smtClean="0">
                <a:latin typeface="NewBaskervilleStd-Bold"/>
              </a:rPr>
              <a:t>Deep </a:t>
            </a:r>
            <a:r>
              <a:rPr lang="en-GB" sz="2800" b="1" dirty="0">
                <a:latin typeface="NewBaskervilleStd-Bold"/>
              </a:rPr>
              <a:t>acting </a:t>
            </a:r>
            <a:r>
              <a:rPr lang="en-GB" sz="2800" dirty="0">
                <a:latin typeface="NewBaskervilleStd-Roman"/>
              </a:rPr>
              <a:t>is trying to modify our true inner feelings </a:t>
            </a:r>
            <a:r>
              <a:rPr lang="en-GB" sz="2800" dirty="0" smtClean="0">
                <a:latin typeface="NewBaskervilleStd-Roman"/>
              </a:rPr>
              <a:t>based on </a:t>
            </a:r>
            <a:r>
              <a:rPr lang="en-GB" sz="2800" dirty="0">
                <a:latin typeface="NewBaskervilleStd-Roman"/>
              </a:rPr>
              <a:t>display rules. A health care provider trying to genuinely feel more </a:t>
            </a:r>
            <a:r>
              <a:rPr lang="en-GB" sz="2800" dirty="0" smtClean="0">
                <a:latin typeface="NewBaskervilleStd-Roman"/>
              </a:rPr>
              <a:t>empathy for </a:t>
            </a:r>
            <a:r>
              <a:rPr lang="en-GB" sz="2800" dirty="0">
                <a:latin typeface="NewBaskervilleStd-Roman"/>
              </a:rPr>
              <a:t>her patients is deep acting. </a:t>
            </a:r>
            <a:r>
              <a:rPr lang="en-GB" sz="2800" dirty="0" smtClean="0">
                <a:latin typeface="NewBaskervilleStd-Roman"/>
              </a:rPr>
              <a:t> </a:t>
            </a:r>
          </a:p>
          <a:p>
            <a:pPr algn="just"/>
            <a:endParaRPr lang="en-GB" sz="2800" dirty="0">
              <a:latin typeface="NewBaskervilleStd-Roman"/>
            </a:endParaRPr>
          </a:p>
          <a:p>
            <a:pPr algn="just"/>
            <a:endParaRPr lang="en-GB" sz="2800" dirty="0" smtClean="0">
              <a:latin typeface="NewBaskervilleStd-Roman"/>
            </a:endParaRPr>
          </a:p>
          <a:p>
            <a:pPr algn="just"/>
            <a:r>
              <a:rPr lang="en-GB" sz="2800" b="1" dirty="0" smtClean="0">
                <a:latin typeface="NewBaskervilleStd-Roman"/>
              </a:rPr>
              <a:t>Surface </a:t>
            </a:r>
            <a:r>
              <a:rPr lang="en-GB" sz="2800" b="1" dirty="0">
                <a:latin typeface="NewBaskervilleStd-Roman"/>
              </a:rPr>
              <a:t>acting </a:t>
            </a:r>
            <a:r>
              <a:rPr lang="en-GB" sz="2800" dirty="0">
                <a:latin typeface="NewBaskervilleStd-Roman"/>
              </a:rPr>
              <a:t>deals with </a:t>
            </a:r>
            <a:r>
              <a:rPr lang="en-GB" sz="2800" b="1" i="1" dirty="0">
                <a:latin typeface="NewBaskervilleStd-Italic"/>
              </a:rPr>
              <a:t>displayed</a:t>
            </a:r>
            <a:r>
              <a:rPr lang="en-GB" sz="2800" i="1" dirty="0">
                <a:latin typeface="NewBaskervilleStd-Italic"/>
              </a:rPr>
              <a:t> </a:t>
            </a:r>
            <a:r>
              <a:rPr lang="en-GB" sz="2800" dirty="0">
                <a:latin typeface="NewBaskervilleStd-Roman"/>
              </a:rPr>
              <a:t>emotions,</a:t>
            </a:r>
          </a:p>
          <a:p>
            <a:pPr algn="just"/>
            <a:r>
              <a:rPr lang="en-GB" sz="2800" dirty="0">
                <a:latin typeface="NewBaskervilleStd-Roman"/>
              </a:rPr>
              <a:t>and </a:t>
            </a:r>
            <a:r>
              <a:rPr lang="en-GB" sz="2800" b="1" dirty="0">
                <a:latin typeface="NewBaskervilleStd-Roman"/>
              </a:rPr>
              <a:t>deep acting </a:t>
            </a:r>
            <a:r>
              <a:rPr lang="en-GB" sz="2800" dirty="0">
                <a:latin typeface="NewBaskervilleStd-Roman"/>
              </a:rPr>
              <a:t>deals with </a:t>
            </a:r>
            <a:r>
              <a:rPr lang="en-GB" sz="2800" b="1" i="1" dirty="0">
                <a:latin typeface="NewBaskervilleStd-Italic"/>
              </a:rPr>
              <a:t>felt</a:t>
            </a:r>
            <a:r>
              <a:rPr lang="en-GB" sz="2800" i="1" dirty="0">
                <a:latin typeface="NewBaskervilleStd-Italic"/>
              </a:rPr>
              <a:t> </a:t>
            </a:r>
            <a:r>
              <a:rPr lang="en-GB" sz="2800" dirty="0">
                <a:latin typeface="NewBaskervilleStd-Roman"/>
              </a:rPr>
              <a:t>emotions.</a:t>
            </a:r>
            <a:endParaRPr lang="en-IN" sz="2800" dirty="0"/>
          </a:p>
        </p:txBody>
      </p:sp>
    </p:spTree>
    <p:extLst>
      <p:ext uri="{BB962C8B-B14F-4D97-AF65-F5344CB8AC3E}">
        <p14:creationId xmlns:p14="http://schemas.microsoft.com/office/powerpoint/2010/main" val="37140327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410982"/>
            <a:ext cx="7139583" cy="523220"/>
          </a:xfrm>
          <a:prstGeom prst="rect">
            <a:avLst/>
          </a:prstGeom>
        </p:spPr>
        <p:txBody>
          <a:bodyPr wrap="none">
            <a:spAutoFit/>
          </a:bodyPr>
          <a:lstStyle/>
          <a:p>
            <a:r>
              <a:rPr lang="en-GB" sz="2800" b="1" dirty="0">
                <a:solidFill>
                  <a:srgbClr val="F68332"/>
                </a:solidFill>
                <a:latin typeface="VAGRoundedStd-Bold"/>
              </a:rPr>
              <a:t>OB Applications of Emotions and Moods</a:t>
            </a:r>
            <a:endParaRPr lang="en-IN" sz="2800" dirty="0"/>
          </a:p>
        </p:txBody>
      </p:sp>
      <p:sp>
        <p:nvSpPr>
          <p:cNvPr id="3" name="Rectangle 2"/>
          <p:cNvSpPr/>
          <p:nvPr/>
        </p:nvSpPr>
        <p:spPr>
          <a:xfrm>
            <a:off x="111617" y="1068185"/>
            <a:ext cx="11968766" cy="2246769"/>
          </a:xfrm>
          <a:prstGeom prst="rect">
            <a:avLst/>
          </a:prstGeom>
        </p:spPr>
        <p:txBody>
          <a:bodyPr wrap="square">
            <a:spAutoFit/>
          </a:bodyPr>
          <a:lstStyle/>
          <a:p>
            <a:pPr algn="just"/>
            <a:r>
              <a:rPr lang="en-GB" sz="2800" dirty="0" smtClean="0">
                <a:latin typeface="NewBaskervilleStd-Roman"/>
              </a:rPr>
              <a:t>An </a:t>
            </a:r>
            <a:r>
              <a:rPr lang="en-GB" sz="2800" dirty="0">
                <a:latin typeface="NewBaskervilleStd-Roman"/>
              </a:rPr>
              <a:t>understanding of emotions and moods </a:t>
            </a:r>
            <a:r>
              <a:rPr lang="en-GB" sz="2800" dirty="0" smtClean="0">
                <a:latin typeface="NewBaskervilleStd-Roman"/>
              </a:rPr>
              <a:t>can improve </a:t>
            </a:r>
            <a:r>
              <a:rPr lang="en-GB" sz="2800" dirty="0">
                <a:latin typeface="NewBaskervilleStd-Roman"/>
              </a:rPr>
              <a:t>our ability to explain and predict the selection process in </a:t>
            </a:r>
            <a:r>
              <a:rPr lang="en-GB" sz="2800" dirty="0" smtClean="0">
                <a:latin typeface="NewBaskervilleStd-Roman"/>
              </a:rPr>
              <a:t>organizations, decision </a:t>
            </a:r>
            <a:r>
              <a:rPr lang="en-GB" sz="2800" dirty="0">
                <a:latin typeface="NewBaskervilleStd-Roman"/>
              </a:rPr>
              <a:t>making, creativity, motivation, leadership, interpersonal </a:t>
            </a:r>
            <a:r>
              <a:rPr lang="en-GB" sz="2800" dirty="0" smtClean="0">
                <a:latin typeface="NewBaskervilleStd-Roman"/>
              </a:rPr>
              <a:t>conflict, negotiation</a:t>
            </a:r>
            <a:r>
              <a:rPr lang="en-GB" sz="2800" dirty="0">
                <a:latin typeface="NewBaskervilleStd-Roman"/>
              </a:rPr>
              <a:t>, customer service, job </a:t>
            </a:r>
            <a:r>
              <a:rPr lang="en-GB" sz="2800" dirty="0" smtClean="0">
                <a:latin typeface="NewBaskervilleStd-Roman"/>
              </a:rPr>
              <a:t>attitudes, </a:t>
            </a:r>
            <a:r>
              <a:rPr lang="en-GB" sz="2800" dirty="0">
                <a:latin typeface="NewBaskervilleStd-Roman"/>
              </a:rPr>
              <a:t>deviant workplace </a:t>
            </a:r>
            <a:r>
              <a:rPr lang="en-GB" sz="2800" dirty="0" smtClean="0">
                <a:latin typeface="NewBaskervilleStd-Roman"/>
              </a:rPr>
              <a:t>behaviours and </a:t>
            </a:r>
            <a:r>
              <a:rPr lang="en-GB" sz="2800" dirty="0"/>
              <a:t>managers can influence our moods.</a:t>
            </a:r>
            <a:endParaRPr lang="en-IN" sz="2800" dirty="0"/>
          </a:p>
        </p:txBody>
      </p:sp>
    </p:spTree>
    <p:extLst>
      <p:ext uri="{BB962C8B-B14F-4D97-AF65-F5344CB8AC3E}">
        <p14:creationId xmlns:p14="http://schemas.microsoft.com/office/powerpoint/2010/main" val="31312347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442593"/>
            <a:ext cx="1782860" cy="523220"/>
          </a:xfrm>
          <a:prstGeom prst="rect">
            <a:avLst/>
          </a:prstGeom>
        </p:spPr>
        <p:txBody>
          <a:bodyPr wrap="none">
            <a:spAutoFit/>
          </a:bodyPr>
          <a:lstStyle/>
          <a:p>
            <a:r>
              <a:rPr lang="en-IN" sz="2800" b="1" dirty="0">
                <a:solidFill>
                  <a:srgbClr val="C1272D"/>
                </a:solidFill>
                <a:latin typeface="CaeciliaLTStd-Heavy"/>
              </a:rPr>
              <a:t>Selection</a:t>
            </a:r>
            <a:endParaRPr lang="en-IN" sz="2800" dirty="0"/>
          </a:p>
        </p:txBody>
      </p:sp>
      <p:sp>
        <p:nvSpPr>
          <p:cNvPr id="3" name="Rectangle 2"/>
          <p:cNvSpPr/>
          <p:nvPr/>
        </p:nvSpPr>
        <p:spPr>
          <a:xfrm>
            <a:off x="0" y="965813"/>
            <a:ext cx="11745532" cy="1384995"/>
          </a:xfrm>
          <a:prstGeom prst="rect">
            <a:avLst/>
          </a:prstGeom>
        </p:spPr>
        <p:txBody>
          <a:bodyPr wrap="square">
            <a:spAutoFit/>
          </a:bodyPr>
          <a:lstStyle/>
          <a:p>
            <a:pPr algn="just"/>
            <a:r>
              <a:rPr lang="en-GB" sz="2800" dirty="0">
                <a:latin typeface="NewBaskervilleStd-Roman"/>
              </a:rPr>
              <a:t>One implication from the evidence on EI to date is that employers should </a:t>
            </a:r>
            <a:r>
              <a:rPr lang="en-GB" sz="2800" dirty="0" smtClean="0">
                <a:latin typeface="NewBaskervilleStd-Roman"/>
              </a:rPr>
              <a:t>consider it </a:t>
            </a:r>
            <a:r>
              <a:rPr lang="en-GB" sz="2800" dirty="0">
                <a:latin typeface="NewBaskervilleStd-Roman"/>
              </a:rPr>
              <a:t>a factor in hiring employees, especially in jobs that demand a high degree of </a:t>
            </a:r>
            <a:r>
              <a:rPr lang="en-GB" sz="2800" dirty="0" smtClean="0">
                <a:latin typeface="NewBaskervilleStd-Roman"/>
              </a:rPr>
              <a:t>social </a:t>
            </a:r>
            <a:r>
              <a:rPr lang="en-IN" sz="2800" dirty="0" smtClean="0">
                <a:latin typeface="NewBaskervilleStd-Roman"/>
              </a:rPr>
              <a:t>interaction</a:t>
            </a:r>
            <a:r>
              <a:rPr lang="en-IN" sz="2800" dirty="0">
                <a:latin typeface="NewBaskervilleStd-Roman"/>
              </a:rPr>
              <a:t>.</a:t>
            </a:r>
            <a:endParaRPr lang="en-IN" sz="2800" dirty="0"/>
          </a:p>
        </p:txBody>
      </p:sp>
      <p:sp>
        <p:nvSpPr>
          <p:cNvPr id="5" name="Rectangle 4"/>
          <p:cNvSpPr/>
          <p:nvPr/>
        </p:nvSpPr>
        <p:spPr>
          <a:xfrm>
            <a:off x="0" y="3039622"/>
            <a:ext cx="3021981" cy="523220"/>
          </a:xfrm>
          <a:prstGeom prst="rect">
            <a:avLst/>
          </a:prstGeom>
        </p:spPr>
        <p:txBody>
          <a:bodyPr wrap="none">
            <a:spAutoFit/>
          </a:bodyPr>
          <a:lstStyle/>
          <a:p>
            <a:r>
              <a:rPr lang="en-IN" sz="2800" b="1" dirty="0">
                <a:solidFill>
                  <a:srgbClr val="C1272D"/>
                </a:solidFill>
                <a:latin typeface="CaeciliaLTStd-Heavy"/>
              </a:rPr>
              <a:t>Decision Making</a:t>
            </a:r>
            <a:endParaRPr lang="en-IN" sz="2800" dirty="0"/>
          </a:p>
        </p:txBody>
      </p:sp>
      <p:sp>
        <p:nvSpPr>
          <p:cNvPr id="6" name="Rectangle 5"/>
          <p:cNvSpPr/>
          <p:nvPr/>
        </p:nvSpPr>
        <p:spPr>
          <a:xfrm>
            <a:off x="-1" y="3562842"/>
            <a:ext cx="11642501" cy="2246769"/>
          </a:xfrm>
          <a:prstGeom prst="rect">
            <a:avLst/>
          </a:prstGeom>
        </p:spPr>
        <p:txBody>
          <a:bodyPr wrap="square">
            <a:spAutoFit/>
          </a:bodyPr>
          <a:lstStyle/>
          <a:p>
            <a:pPr algn="just"/>
            <a:r>
              <a:rPr lang="en-GB" sz="2800" dirty="0">
                <a:latin typeface="NewBaskervilleStd-Roman"/>
              </a:rPr>
              <a:t>Positive moods and emotions seem to help. People in good moods or </a:t>
            </a:r>
            <a:r>
              <a:rPr lang="en-GB" sz="2800" dirty="0" smtClean="0">
                <a:latin typeface="NewBaskervilleStd-Roman"/>
              </a:rPr>
              <a:t>experiencing positive </a:t>
            </a:r>
            <a:r>
              <a:rPr lang="en-GB" sz="2800" dirty="0">
                <a:latin typeface="NewBaskervilleStd-Roman"/>
              </a:rPr>
              <a:t>emotions are more likely than others to use heuristics, or </a:t>
            </a:r>
            <a:r>
              <a:rPr lang="en-GB" sz="2800" dirty="0" smtClean="0">
                <a:latin typeface="NewBaskervilleStd-Roman"/>
              </a:rPr>
              <a:t>rules of </a:t>
            </a:r>
            <a:r>
              <a:rPr lang="en-GB" sz="2800" dirty="0">
                <a:latin typeface="NewBaskervilleStd-Roman"/>
              </a:rPr>
              <a:t>thumb</a:t>
            </a:r>
            <a:r>
              <a:rPr lang="en-GB" sz="2800" dirty="0" smtClean="0">
                <a:latin typeface="NewBaskervilleStd-Roman"/>
              </a:rPr>
              <a:t>, </a:t>
            </a:r>
            <a:r>
              <a:rPr lang="en-GB" sz="2800" dirty="0">
                <a:latin typeface="NewBaskervilleStd-Roman"/>
              </a:rPr>
              <a:t>to help make good decisions quickly. Positive emotions also </a:t>
            </a:r>
            <a:r>
              <a:rPr lang="en-GB" sz="2800" dirty="0" smtClean="0">
                <a:latin typeface="NewBaskervilleStd-Roman"/>
              </a:rPr>
              <a:t>enhance problem-solving </a:t>
            </a:r>
            <a:r>
              <a:rPr lang="en-GB" sz="2800" dirty="0">
                <a:latin typeface="NewBaskervilleStd-Roman"/>
              </a:rPr>
              <a:t>skills, so positive people find better solutions to problems</a:t>
            </a:r>
            <a:r>
              <a:rPr lang="en-GB" sz="2800" dirty="0" smtClean="0">
                <a:latin typeface="NewBaskervilleStd-Roman"/>
              </a:rPr>
              <a:t>.</a:t>
            </a:r>
            <a:endParaRPr lang="en-IN" sz="2800" dirty="0"/>
          </a:p>
        </p:txBody>
      </p:sp>
    </p:spTree>
    <p:extLst>
      <p:ext uri="{BB962C8B-B14F-4D97-AF65-F5344CB8AC3E}">
        <p14:creationId xmlns:p14="http://schemas.microsoft.com/office/powerpoint/2010/main" val="22755673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372346"/>
            <a:ext cx="1824538" cy="523220"/>
          </a:xfrm>
          <a:prstGeom prst="rect">
            <a:avLst/>
          </a:prstGeom>
        </p:spPr>
        <p:txBody>
          <a:bodyPr wrap="none">
            <a:spAutoFit/>
          </a:bodyPr>
          <a:lstStyle/>
          <a:p>
            <a:r>
              <a:rPr lang="en-IN" sz="2800" b="1" dirty="0">
                <a:solidFill>
                  <a:srgbClr val="C1272D"/>
                </a:solidFill>
                <a:latin typeface="CaeciliaLTStd-Heavy"/>
              </a:rPr>
              <a:t>Creativity</a:t>
            </a:r>
            <a:endParaRPr lang="en-IN" sz="2800" dirty="0"/>
          </a:p>
        </p:txBody>
      </p:sp>
      <p:sp>
        <p:nvSpPr>
          <p:cNvPr id="3" name="Rectangle 2"/>
          <p:cNvSpPr/>
          <p:nvPr/>
        </p:nvSpPr>
        <p:spPr>
          <a:xfrm>
            <a:off x="-1" y="990912"/>
            <a:ext cx="11797049" cy="2246769"/>
          </a:xfrm>
          <a:prstGeom prst="rect">
            <a:avLst/>
          </a:prstGeom>
        </p:spPr>
        <p:txBody>
          <a:bodyPr wrap="square">
            <a:spAutoFit/>
          </a:bodyPr>
          <a:lstStyle/>
          <a:p>
            <a:pPr algn="just"/>
            <a:r>
              <a:rPr lang="en-GB" sz="2800" dirty="0">
                <a:latin typeface="NewBaskervilleStd-Roman"/>
              </a:rPr>
              <a:t>People in good moods tend to be more creative than people in bad moods. </a:t>
            </a:r>
            <a:r>
              <a:rPr lang="en-GB" sz="2800" dirty="0" smtClean="0">
                <a:latin typeface="NewBaskervilleStd-Roman"/>
              </a:rPr>
              <a:t> They produce </a:t>
            </a:r>
            <a:r>
              <a:rPr lang="en-GB" sz="2800" dirty="0">
                <a:latin typeface="NewBaskervilleStd-Roman"/>
              </a:rPr>
              <a:t>more ideas and more options, and others think their ideas are original. </a:t>
            </a:r>
            <a:r>
              <a:rPr lang="en-GB" sz="2800" dirty="0" smtClean="0">
                <a:latin typeface="NewBaskervilleStd-Roman"/>
              </a:rPr>
              <a:t> It </a:t>
            </a:r>
            <a:r>
              <a:rPr lang="en-GB" sz="2800" dirty="0">
                <a:latin typeface="NewBaskervilleStd-Roman"/>
              </a:rPr>
              <a:t>seems people experiencing positive moods or emotions are more flexible </a:t>
            </a:r>
            <a:r>
              <a:rPr lang="en-GB" sz="2800" dirty="0" smtClean="0">
                <a:latin typeface="NewBaskervilleStd-Roman"/>
              </a:rPr>
              <a:t>and </a:t>
            </a:r>
            <a:r>
              <a:rPr lang="en-GB" sz="2800" dirty="0"/>
              <a:t>open in their thinking, which may explain why they’re more creative.</a:t>
            </a:r>
            <a:endParaRPr lang="en-IN" sz="2800" dirty="0"/>
          </a:p>
        </p:txBody>
      </p:sp>
      <p:sp>
        <p:nvSpPr>
          <p:cNvPr id="5" name="Rectangle 4"/>
          <p:cNvSpPr/>
          <p:nvPr/>
        </p:nvSpPr>
        <p:spPr>
          <a:xfrm>
            <a:off x="0" y="3449318"/>
            <a:ext cx="11797048" cy="1815882"/>
          </a:xfrm>
          <a:prstGeom prst="rect">
            <a:avLst/>
          </a:prstGeom>
        </p:spPr>
        <p:txBody>
          <a:bodyPr wrap="square">
            <a:spAutoFit/>
          </a:bodyPr>
          <a:lstStyle/>
          <a:p>
            <a:pPr algn="just"/>
            <a:r>
              <a:rPr lang="en-IN" sz="2800" dirty="0" smtClean="0">
                <a:latin typeface="NewBaskervilleStd-Roman"/>
              </a:rPr>
              <a:t>Supervisors </a:t>
            </a:r>
            <a:r>
              <a:rPr lang="en-GB" sz="2800" dirty="0" smtClean="0">
                <a:latin typeface="NewBaskervilleStd-Roman"/>
              </a:rPr>
              <a:t>should </a:t>
            </a:r>
            <a:r>
              <a:rPr lang="en-GB" sz="2800" dirty="0">
                <a:latin typeface="NewBaskervilleStd-Roman"/>
              </a:rPr>
              <a:t>actively try to keep employees happy because doing so creates more </a:t>
            </a:r>
            <a:r>
              <a:rPr lang="en-GB" sz="2800" dirty="0" smtClean="0">
                <a:latin typeface="NewBaskervilleStd-Roman"/>
              </a:rPr>
              <a:t>good moods </a:t>
            </a:r>
            <a:r>
              <a:rPr lang="en-GB" sz="2800" dirty="0">
                <a:latin typeface="NewBaskervilleStd-Roman"/>
              </a:rPr>
              <a:t>(employees like their leaders to encourage them and provide </a:t>
            </a:r>
            <a:r>
              <a:rPr lang="en-GB" sz="2800" dirty="0" smtClean="0">
                <a:latin typeface="NewBaskervilleStd-Roman"/>
              </a:rPr>
              <a:t>positive feedback </a:t>
            </a:r>
            <a:r>
              <a:rPr lang="en-GB" sz="2800" dirty="0">
                <a:latin typeface="NewBaskervilleStd-Roman"/>
              </a:rPr>
              <a:t>on a job well done), which in turn leads people to be more creative.</a:t>
            </a:r>
            <a:endParaRPr lang="en-IN" sz="2800" dirty="0"/>
          </a:p>
        </p:txBody>
      </p:sp>
    </p:spTree>
    <p:extLst>
      <p:ext uri="{BB962C8B-B14F-4D97-AF65-F5344CB8AC3E}">
        <p14:creationId xmlns:p14="http://schemas.microsoft.com/office/powerpoint/2010/main" val="9950456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462498"/>
            <a:ext cx="1983235" cy="523220"/>
          </a:xfrm>
          <a:prstGeom prst="rect">
            <a:avLst/>
          </a:prstGeom>
        </p:spPr>
        <p:txBody>
          <a:bodyPr wrap="none">
            <a:spAutoFit/>
          </a:bodyPr>
          <a:lstStyle/>
          <a:p>
            <a:pPr algn="just"/>
            <a:r>
              <a:rPr lang="en-IN" sz="2800" b="1" dirty="0">
                <a:solidFill>
                  <a:srgbClr val="C1272D"/>
                </a:solidFill>
                <a:latin typeface="CaeciliaLTStd-Heavy"/>
              </a:rPr>
              <a:t>Motivation</a:t>
            </a:r>
            <a:endParaRPr lang="en-IN" sz="2800" dirty="0"/>
          </a:p>
        </p:txBody>
      </p:sp>
      <p:sp>
        <p:nvSpPr>
          <p:cNvPr id="3" name="Rectangle 2"/>
          <p:cNvSpPr/>
          <p:nvPr/>
        </p:nvSpPr>
        <p:spPr>
          <a:xfrm>
            <a:off x="0" y="985718"/>
            <a:ext cx="11912958" cy="2677656"/>
          </a:xfrm>
          <a:prstGeom prst="rect">
            <a:avLst/>
          </a:prstGeom>
        </p:spPr>
        <p:txBody>
          <a:bodyPr wrap="square">
            <a:spAutoFit/>
          </a:bodyPr>
          <a:lstStyle/>
          <a:p>
            <a:pPr algn="just"/>
            <a:r>
              <a:rPr lang="en-GB" sz="2800" dirty="0">
                <a:latin typeface="NewBaskervilleStd-Roman"/>
              </a:rPr>
              <a:t>One study set two groups of people to solving word puzzles. The first </a:t>
            </a:r>
            <a:r>
              <a:rPr lang="en-GB" sz="2800" dirty="0" smtClean="0">
                <a:latin typeface="NewBaskervilleStd-Roman"/>
              </a:rPr>
              <a:t>group saw </a:t>
            </a:r>
            <a:r>
              <a:rPr lang="en-GB" sz="2800" dirty="0">
                <a:latin typeface="NewBaskervilleStd-Roman"/>
              </a:rPr>
              <a:t>a funny video clip, intended to put the subjects in a good mood first. </a:t>
            </a:r>
            <a:r>
              <a:rPr lang="en-GB" sz="2800" dirty="0" smtClean="0">
                <a:latin typeface="NewBaskervilleStd-Roman"/>
              </a:rPr>
              <a:t>The other </a:t>
            </a:r>
            <a:r>
              <a:rPr lang="en-GB" sz="2800" dirty="0">
                <a:latin typeface="NewBaskervilleStd-Roman"/>
              </a:rPr>
              <a:t>group was not shown the clip and started working on the puzzles right </a:t>
            </a:r>
            <a:r>
              <a:rPr lang="en-GB" sz="2800" dirty="0" smtClean="0">
                <a:latin typeface="NewBaskervilleStd-Roman"/>
              </a:rPr>
              <a:t>away. The </a:t>
            </a:r>
            <a:r>
              <a:rPr lang="en-GB" sz="2800" dirty="0">
                <a:latin typeface="NewBaskervilleStd-Roman"/>
              </a:rPr>
              <a:t>results? The positive-mood group reported higher expectations of being </a:t>
            </a:r>
            <a:r>
              <a:rPr lang="en-GB" sz="2800" dirty="0" smtClean="0">
                <a:latin typeface="NewBaskervilleStd-Roman"/>
              </a:rPr>
              <a:t>able to </a:t>
            </a:r>
            <a:r>
              <a:rPr lang="en-GB" sz="2800" dirty="0">
                <a:latin typeface="NewBaskervilleStd-Roman"/>
              </a:rPr>
              <a:t>solve the puzzles, worked harder at them, and solved more puzzles as a result.</a:t>
            </a:r>
            <a:endParaRPr lang="en-IN" sz="2800" dirty="0"/>
          </a:p>
        </p:txBody>
      </p:sp>
      <p:sp>
        <p:nvSpPr>
          <p:cNvPr id="5" name="Rectangle 4"/>
          <p:cNvSpPr/>
          <p:nvPr/>
        </p:nvSpPr>
        <p:spPr>
          <a:xfrm>
            <a:off x="0" y="4107032"/>
            <a:ext cx="11822806" cy="2246769"/>
          </a:xfrm>
          <a:prstGeom prst="rect">
            <a:avLst/>
          </a:prstGeom>
        </p:spPr>
        <p:txBody>
          <a:bodyPr wrap="square">
            <a:spAutoFit/>
          </a:bodyPr>
          <a:lstStyle/>
          <a:p>
            <a:pPr algn="just"/>
            <a:r>
              <a:rPr lang="en-GB" sz="2800" dirty="0">
                <a:latin typeface="NewBaskervilleStd-Roman"/>
              </a:rPr>
              <a:t>Another study looked at the moods of insurance sales agents in Taiwan. </a:t>
            </a:r>
          </a:p>
          <a:p>
            <a:pPr algn="just"/>
            <a:r>
              <a:rPr lang="en-GB" sz="2800" dirty="0">
                <a:latin typeface="NewBaskervilleStd-Roman"/>
              </a:rPr>
              <a:t>Agents in a good mood were more helpful toward their co-workers and also </a:t>
            </a:r>
            <a:r>
              <a:rPr lang="en-GB" sz="2800" dirty="0" smtClean="0">
                <a:latin typeface="NewBaskervilleStd-Roman"/>
              </a:rPr>
              <a:t>felt better </a:t>
            </a:r>
            <a:r>
              <a:rPr lang="en-GB" sz="2800" dirty="0">
                <a:latin typeface="NewBaskervilleStd-Roman"/>
              </a:rPr>
              <a:t>about themselves. These factors in turn led to superior performance </a:t>
            </a:r>
            <a:r>
              <a:rPr lang="en-GB" sz="2800" dirty="0" smtClean="0">
                <a:latin typeface="NewBaskervilleStd-Roman"/>
              </a:rPr>
              <a:t>in the </a:t>
            </a:r>
            <a:r>
              <a:rPr lang="en-GB" sz="2800" dirty="0">
                <a:latin typeface="NewBaskervilleStd-Roman"/>
              </a:rPr>
              <a:t>form of higher sales and better supervisor reports of performance.</a:t>
            </a:r>
            <a:endParaRPr lang="en-IN" sz="2800" dirty="0"/>
          </a:p>
        </p:txBody>
      </p:sp>
    </p:spTree>
    <p:extLst>
      <p:ext uri="{BB962C8B-B14F-4D97-AF65-F5344CB8AC3E}">
        <p14:creationId xmlns:p14="http://schemas.microsoft.com/office/powerpoint/2010/main" val="36516288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276999"/>
            <a:ext cx="2103461" cy="523220"/>
          </a:xfrm>
          <a:prstGeom prst="rect">
            <a:avLst/>
          </a:prstGeom>
        </p:spPr>
        <p:txBody>
          <a:bodyPr wrap="none">
            <a:spAutoFit/>
          </a:bodyPr>
          <a:lstStyle/>
          <a:p>
            <a:r>
              <a:rPr lang="en-IN" sz="2800" b="1" dirty="0">
                <a:solidFill>
                  <a:srgbClr val="C1272D"/>
                </a:solidFill>
                <a:latin typeface="CaeciliaLTStd-Heavy"/>
              </a:rPr>
              <a:t>Leadership</a:t>
            </a:r>
            <a:endParaRPr lang="en-IN" sz="2800" dirty="0"/>
          </a:p>
        </p:txBody>
      </p:sp>
      <p:sp>
        <p:nvSpPr>
          <p:cNvPr id="3" name="Rectangle 2"/>
          <p:cNvSpPr/>
          <p:nvPr/>
        </p:nvSpPr>
        <p:spPr>
          <a:xfrm>
            <a:off x="-1" y="800219"/>
            <a:ext cx="11925837" cy="1384995"/>
          </a:xfrm>
          <a:prstGeom prst="rect">
            <a:avLst/>
          </a:prstGeom>
        </p:spPr>
        <p:txBody>
          <a:bodyPr wrap="square">
            <a:spAutoFit/>
          </a:bodyPr>
          <a:lstStyle/>
          <a:p>
            <a:pPr algn="just"/>
            <a:r>
              <a:rPr lang="en-GB" sz="2800" dirty="0">
                <a:latin typeface="NewBaskervilleStd-Roman"/>
              </a:rPr>
              <a:t>Leaders who focus on </a:t>
            </a:r>
            <a:r>
              <a:rPr lang="en-GB" sz="2800" dirty="0" smtClean="0">
                <a:latin typeface="NewBaskervilleStd-Roman"/>
              </a:rPr>
              <a:t>inspirational goals </a:t>
            </a:r>
            <a:r>
              <a:rPr lang="en-GB" sz="2800" dirty="0">
                <a:latin typeface="NewBaskervilleStd-Roman"/>
              </a:rPr>
              <a:t>also generate greater optimism and enthusiasm in employees, leading </a:t>
            </a:r>
            <a:r>
              <a:rPr lang="en-GB" sz="2800" dirty="0" smtClean="0">
                <a:latin typeface="NewBaskervilleStd-Roman"/>
              </a:rPr>
              <a:t>to more </a:t>
            </a:r>
            <a:r>
              <a:rPr lang="en-GB" sz="2800" dirty="0">
                <a:latin typeface="NewBaskervilleStd-Roman"/>
              </a:rPr>
              <a:t>positive social interactions with co-workers and customers.</a:t>
            </a:r>
            <a:endParaRPr lang="en-IN" sz="2800" dirty="0"/>
          </a:p>
        </p:txBody>
      </p:sp>
    </p:spTree>
    <p:extLst>
      <p:ext uri="{BB962C8B-B14F-4D97-AF65-F5344CB8AC3E}">
        <p14:creationId xmlns:p14="http://schemas.microsoft.com/office/powerpoint/2010/main" val="1041218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410982"/>
            <a:ext cx="3563796" cy="523220"/>
          </a:xfrm>
          <a:prstGeom prst="rect">
            <a:avLst/>
          </a:prstGeom>
        </p:spPr>
        <p:txBody>
          <a:bodyPr wrap="none">
            <a:spAutoFit/>
          </a:bodyPr>
          <a:lstStyle/>
          <a:p>
            <a:r>
              <a:rPr lang="en-IN" sz="2800" b="1" i="1" u="none" strike="noStrike" baseline="0" dirty="0" smtClean="0">
                <a:latin typeface="Times New Roman" panose="02020603050405020304" pitchFamily="18" charset="0"/>
              </a:rPr>
              <a:t>Classical Conditioning</a:t>
            </a:r>
            <a:endParaRPr lang="en-IN" sz="2800" dirty="0"/>
          </a:p>
        </p:txBody>
      </p:sp>
      <p:sp>
        <p:nvSpPr>
          <p:cNvPr id="3" name="Rectangle 2"/>
          <p:cNvSpPr/>
          <p:nvPr/>
        </p:nvSpPr>
        <p:spPr>
          <a:xfrm>
            <a:off x="0" y="934202"/>
            <a:ext cx="11706896" cy="1384995"/>
          </a:xfrm>
          <a:prstGeom prst="rect">
            <a:avLst/>
          </a:prstGeom>
        </p:spPr>
        <p:txBody>
          <a:bodyPr wrap="square">
            <a:spAutoFit/>
          </a:bodyPr>
          <a:lstStyle/>
          <a:p>
            <a:pPr algn="just"/>
            <a:r>
              <a:rPr lang="en-GB" sz="2800" b="0" i="1" u="none" strike="noStrike" baseline="0" dirty="0" smtClean="0">
                <a:latin typeface="Times New Roman" panose="02020603050405020304" pitchFamily="18" charset="0"/>
              </a:rPr>
              <a:t>classical conditioning </a:t>
            </a:r>
            <a:r>
              <a:rPr lang="en-GB" sz="2800" b="0" i="0" u="none" strike="noStrike" baseline="0" dirty="0" smtClean="0">
                <a:latin typeface="Times New Roman" panose="02020603050405020304" pitchFamily="18" charset="0"/>
              </a:rPr>
              <a:t>can be defined as a</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process in which a formerly neutral stimulus, when paired with an unconditioned stimulus,</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becomes a conditioned stimulus that elicits a conditioned response.</a:t>
            </a:r>
            <a:endParaRPr lang="en-IN" sz="2800" dirty="0"/>
          </a:p>
        </p:txBody>
      </p:sp>
      <p:sp>
        <p:nvSpPr>
          <p:cNvPr id="5" name="Rectangle 4"/>
          <p:cNvSpPr/>
          <p:nvPr/>
        </p:nvSpPr>
        <p:spPr>
          <a:xfrm>
            <a:off x="0" y="2842417"/>
            <a:ext cx="11861442" cy="1815882"/>
          </a:xfrm>
          <a:prstGeom prst="rect">
            <a:avLst/>
          </a:prstGeom>
        </p:spPr>
        <p:txBody>
          <a:bodyPr wrap="square">
            <a:spAutoFit/>
          </a:bodyPr>
          <a:lstStyle/>
          <a:p>
            <a:pPr algn="just"/>
            <a:r>
              <a:rPr lang="en-GB" sz="2800" b="0" i="0" u="none" strike="noStrike" baseline="0" dirty="0" smtClean="0">
                <a:latin typeface="Times New Roman" panose="02020603050405020304" pitchFamily="18" charset="0"/>
              </a:rPr>
              <a:t>Pavlov’s classical conditioning experiment using dogs as subjects is arguably the single</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most famous study ever conducted in the behavioural sciences. A simple surgical procedure</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permitted Pavlov to measure accurately the amount of saliva secreted by a dog.</a:t>
            </a:r>
            <a:endParaRPr lang="en-IN" sz="2800" dirty="0"/>
          </a:p>
        </p:txBody>
      </p:sp>
    </p:spTree>
    <p:extLst>
      <p:ext uri="{BB962C8B-B14F-4D97-AF65-F5344CB8AC3E}">
        <p14:creationId xmlns:p14="http://schemas.microsoft.com/office/powerpoint/2010/main" val="10124565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385224"/>
            <a:ext cx="2162772" cy="523220"/>
          </a:xfrm>
          <a:prstGeom prst="rect">
            <a:avLst/>
          </a:prstGeom>
        </p:spPr>
        <p:txBody>
          <a:bodyPr wrap="none">
            <a:spAutoFit/>
          </a:bodyPr>
          <a:lstStyle/>
          <a:p>
            <a:r>
              <a:rPr lang="en-IN" sz="2800" b="1" dirty="0">
                <a:solidFill>
                  <a:srgbClr val="C1272D"/>
                </a:solidFill>
                <a:latin typeface="CaeciliaLTStd-Heavy"/>
              </a:rPr>
              <a:t>Negotiation</a:t>
            </a:r>
            <a:endParaRPr lang="en-IN" sz="2800" dirty="0"/>
          </a:p>
        </p:txBody>
      </p:sp>
      <p:sp>
        <p:nvSpPr>
          <p:cNvPr id="3" name="Rectangle 2"/>
          <p:cNvSpPr/>
          <p:nvPr/>
        </p:nvSpPr>
        <p:spPr>
          <a:xfrm>
            <a:off x="0" y="1145078"/>
            <a:ext cx="5984331" cy="523220"/>
          </a:xfrm>
          <a:prstGeom prst="rect">
            <a:avLst/>
          </a:prstGeom>
        </p:spPr>
        <p:txBody>
          <a:bodyPr wrap="none">
            <a:spAutoFit/>
          </a:bodyPr>
          <a:lstStyle/>
          <a:p>
            <a:r>
              <a:rPr lang="en-GB" sz="2800" dirty="0">
                <a:latin typeface="NewBaskervilleStd-Roman"/>
              </a:rPr>
              <a:t>Negotiation is an emotional </a:t>
            </a:r>
            <a:r>
              <a:rPr lang="en-GB" sz="2800" dirty="0" smtClean="0">
                <a:latin typeface="NewBaskervilleStd-Roman"/>
              </a:rPr>
              <a:t>process.</a:t>
            </a:r>
            <a:endParaRPr lang="en-IN" sz="2800" dirty="0"/>
          </a:p>
        </p:txBody>
      </p:sp>
      <p:sp>
        <p:nvSpPr>
          <p:cNvPr id="5" name="Rectangle 4"/>
          <p:cNvSpPr/>
          <p:nvPr/>
        </p:nvSpPr>
        <p:spPr>
          <a:xfrm>
            <a:off x="-1" y="1904932"/>
            <a:ext cx="11809927" cy="954107"/>
          </a:xfrm>
          <a:prstGeom prst="rect">
            <a:avLst/>
          </a:prstGeom>
        </p:spPr>
        <p:txBody>
          <a:bodyPr wrap="square">
            <a:spAutoFit/>
          </a:bodyPr>
          <a:lstStyle/>
          <a:p>
            <a:pPr algn="just"/>
            <a:r>
              <a:rPr lang="en-GB" sz="2800" dirty="0"/>
              <a:t>It is a game of bluff and there is fantastic human emotion and tension</a:t>
            </a:r>
            <a:r>
              <a:rPr lang="en-GB" sz="2800" dirty="0" smtClean="0"/>
              <a:t>, </a:t>
            </a:r>
            <a:r>
              <a:rPr lang="en-GB" sz="2800" dirty="0"/>
              <a:t>seeing who can bluff the longest.</a:t>
            </a:r>
            <a:endParaRPr lang="en-IN" sz="2800" dirty="0"/>
          </a:p>
        </p:txBody>
      </p:sp>
      <p:sp>
        <p:nvSpPr>
          <p:cNvPr id="6" name="Rectangle 5"/>
          <p:cNvSpPr/>
          <p:nvPr/>
        </p:nvSpPr>
        <p:spPr>
          <a:xfrm>
            <a:off x="-1" y="3159307"/>
            <a:ext cx="3241593" cy="523220"/>
          </a:xfrm>
          <a:prstGeom prst="rect">
            <a:avLst/>
          </a:prstGeom>
        </p:spPr>
        <p:txBody>
          <a:bodyPr wrap="none">
            <a:spAutoFit/>
          </a:bodyPr>
          <a:lstStyle/>
          <a:p>
            <a:r>
              <a:rPr lang="en-IN" sz="2800" b="1" dirty="0">
                <a:solidFill>
                  <a:srgbClr val="C1272D"/>
                </a:solidFill>
                <a:latin typeface="CaeciliaLTStd-Heavy"/>
              </a:rPr>
              <a:t>Customer Service</a:t>
            </a:r>
            <a:endParaRPr lang="en-IN" sz="2800" dirty="0"/>
          </a:p>
        </p:txBody>
      </p:sp>
      <p:sp>
        <p:nvSpPr>
          <p:cNvPr id="7" name="Rectangle 6"/>
          <p:cNvSpPr/>
          <p:nvPr/>
        </p:nvSpPr>
        <p:spPr>
          <a:xfrm>
            <a:off x="-55836" y="3855527"/>
            <a:ext cx="11865761" cy="954107"/>
          </a:xfrm>
          <a:prstGeom prst="rect">
            <a:avLst/>
          </a:prstGeom>
        </p:spPr>
        <p:txBody>
          <a:bodyPr wrap="square">
            <a:spAutoFit/>
          </a:bodyPr>
          <a:lstStyle/>
          <a:p>
            <a:r>
              <a:rPr lang="en-GB" sz="2800" dirty="0">
                <a:latin typeface="NewBaskervilleStd-Roman"/>
              </a:rPr>
              <a:t>A worker’s emotional state influences customer service, which influences </a:t>
            </a:r>
            <a:r>
              <a:rPr lang="en-GB" sz="2800" dirty="0" smtClean="0">
                <a:latin typeface="NewBaskervilleStd-Roman"/>
              </a:rPr>
              <a:t>levels of </a:t>
            </a:r>
            <a:r>
              <a:rPr lang="en-GB" sz="2800" dirty="0">
                <a:latin typeface="NewBaskervilleStd-Roman"/>
              </a:rPr>
              <a:t>repeat business and of customer satisfaction.</a:t>
            </a:r>
            <a:endParaRPr lang="en-IN" sz="2800" dirty="0"/>
          </a:p>
        </p:txBody>
      </p:sp>
    </p:spTree>
    <p:extLst>
      <p:ext uri="{BB962C8B-B14F-4D97-AF65-F5344CB8AC3E}">
        <p14:creationId xmlns:p14="http://schemas.microsoft.com/office/powerpoint/2010/main" val="40026971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462498"/>
            <a:ext cx="2470035" cy="523220"/>
          </a:xfrm>
          <a:prstGeom prst="rect">
            <a:avLst/>
          </a:prstGeom>
        </p:spPr>
        <p:txBody>
          <a:bodyPr wrap="none">
            <a:spAutoFit/>
          </a:bodyPr>
          <a:lstStyle/>
          <a:p>
            <a:r>
              <a:rPr lang="en-IN" sz="2800" b="1" dirty="0">
                <a:solidFill>
                  <a:srgbClr val="C1272D"/>
                </a:solidFill>
                <a:latin typeface="CaeciliaLTStd-Heavy"/>
              </a:rPr>
              <a:t>Job Attitudes</a:t>
            </a:r>
            <a:endParaRPr lang="en-IN" sz="2800" dirty="0"/>
          </a:p>
        </p:txBody>
      </p:sp>
      <p:sp>
        <p:nvSpPr>
          <p:cNvPr id="3" name="Rectangle 2"/>
          <p:cNvSpPr/>
          <p:nvPr/>
        </p:nvSpPr>
        <p:spPr>
          <a:xfrm>
            <a:off x="-1" y="895051"/>
            <a:ext cx="11977352" cy="954107"/>
          </a:xfrm>
          <a:prstGeom prst="rect">
            <a:avLst/>
          </a:prstGeom>
        </p:spPr>
        <p:txBody>
          <a:bodyPr wrap="square">
            <a:spAutoFit/>
          </a:bodyPr>
          <a:lstStyle/>
          <a:p>
            <a:pPr algn="just"/>
            <a:r>
              <a:rPr lang="en-GB" sz="2800" dirty="0">
                <a:latin typeface="NewBaskervilleStd-Roman"/>
              </a:rPr>
              <a:t>Ever hear the advice “Never take your work home with you,” meaning you</a:t>
            </a:r>
          </a:p>
          <a:p>
            <a:pPr algn="just"/>
            <a:r>
              <a:rPr lang="en-GB" sz="2800" dirty="0">
                <a:latin typeface="NewBaskervilleStd-Roman"/>
              </a:rPr>
              <a:t>should forget about work once you go home?</a:t>
            </a:r>
            <a:endParaRPr lang="en-IN" sz="2800" dirty="0"/>
          </a:p>
        </p:txBody>
      </p:sp>
      <p:sp>
        <p:nvSpPr>
          <p:cNvPr id="5" name="Rectangle 4"/>
          <p:cNvSpPr/>
          <p:nvPr/>
        </p:nvSpPr>
        <p:spPr>
          <a:xfrm>
            <a:off x="-1" y="2557877"/>
            <a:ext cx="11694017" cy="954107"/>
          </a:xfrm>
          <a:prstGeom prst="rect">
            <a:avLst/>
          </a:prstGeom>
        </p:spPr>
        <p:txBody>
          <a:bodyPr wrap="square">
            <a:spAutoFit/>
          </a:bodyPr>
          <a:lstStyle/>
          <a:p>
            <a:pPr algn="just"/>
            <a:r>
              <a:rPr lang="en-GB" sz="2800" dirty="0">
                <a:latin typeface="NewBaskervilleStd-Roman"/>
              </a:rPr>
              <a:t>People who have a </a:t>
            </a:r>
            <a:r>
              <a:rPr lang="en-GB" sz="2800" dirty="0" smtClean="0">
                <a:latin typeface="NewBaskervilleStd-Roman"/>
              </a:rPr>
              <a:t>stressful day </a:t>
            </a:r>
            <a:r>
              <a:rPr lang="en-GB" sz="2800" dirty="0">
                <a:latin typeface="NewBaskervilleStd-Roman"/>
              </a:rPr>
              <a:t>at work also have trouble relaxing after they get off work.</a:t>
            </a:r>
            <a:endParaRPr lang="en-IN" sz="2800" dirty="0"/>
          </a:p>
        </p:txBody>
      </p:sp>
      <p:sp>
        <p:nvSpPr>
          <p:cNvPr id="6" name="Rectangle 5"/>
          <p:cNvSpPr/>
          <p:nvPr/>
        </p:nvSpPr>
        <p:spPr>
          <a:xfrm>
            <a:off x="-1" y="3759871"/>
            <a:ext cx="5453672" cy="523220"/>
          </a:xfrm>
          <a:prstGeom prst="rect">
            <a:avLst/>
          </a:prstGeom>
        </p:spPr>
        <p:txBody>
          <a:bodyPr wrap="none">
            <a:spAutoFit/>
          </a:bodyPr>
          <a:lstStyle/>
          <a:p>
            <a:r>
              <a:rPr lang="en-IN" sz="2800" b="1" dirty="0">
                <a:solidFill>
                  <a:srgbClr val="C1272D"/>
                </a:solidFill>
                <a:latin typeface="CaeciliaLTStd-Heavy"/>
              </a:rPr>
              <a:t>Deviant Workplace </a:t>
            </a:r>
            <a:r>
              <a:rPr lang="en-IN" sz="2800" b="1" dirty="0" smtClean="0">
                <a:solidFill>
                  <a:srgbClr val="C1272D"/>
                </a:solidFill>
                <a:latin typeface="CaeciliaLTStd-Heavy"/>
              </a:rPr>
              <a:t>Behaviours</a:t>
            </a:r>
            <a:endParaRPr lang="en-IN" sz="2800" dirty="0"/>
          </a:p>
        </p:txBody>
      </p:sp>
      <p:sp>
        <p:nvSpPr>
          <p:cNvPr id="7" name="Rectangle 6"/>
          <p:cNvSpPr/>
          <p:nvPr/>
        </p:nvSpPr>
        <p:spPr>
          <a:xfrm>
            <a:off x="-1" y="4283091"/>
            <a:ext cx="11977351" cy="2246769"/>
          </a:xfrm>
          <a:prstGeom prst="rect">
            <a:avLst/>
          </a:prstGeom>
        </p:spPr>
        <p:txBody>
          <a:bodyPr wrap="square">
            <a:spAutoFit/>
          </a:bodyPr>
          <a:lstStyle/>
          <a:p>
            <a:pPr algn="just"/>
            <a:r>
              <a:rPr lang="en-GB" sz="2800" dirty="0">
                <a:latin typeface="NewBaskervilleStd-Roman"/>
              </a:rPr>
              <a:t>Evidence suggests people who feel negative emotions, particularly anger </a:t>
            </a:r>
            <a:r>
              <a:rPr lang="en-GB" sz="2800" dirty="0" smtClean="0">
                <a:latin typeface="NewBaskervilleStd-Roman"/>
              </a:rPr>
              <a:t>or hostility</a:t>
            </a:r>
            <a:r>
              <a:rPr lang="en-GB" sz="2800" dirty="0">
                <a:latin typeface="NewBaskervilleStd-Roman"/>
              </a:rPr>
              <a:t>, are more likely than others to engage in deviant </a:t>
            </a:r>
            <a:r>
              <a:rPr lang="en-GB" sz="2800" dirty="0" smtClean="0">
                <a:latin typeface="NewBaskervilleStd-Roman"/>
              </a:rPr>
              <a:t>behaviour </a:t>
            </a:r>
            <a:r>
              <a:rPr lang="en-GB" sz="2800" dirty="0">
                <a:latin typeface="NewBaskervilleStd-Roman"/>
              </a:rPr>
              <a:t>at work. </a:t>
            </a:r>
            <a:r>
              <a:rPr lang="en-GB" sz="2800" dirty="0" smtClean="0">
                <a:latin typeface="NewBaskervilleStd-Roman"/>
              </a:rPr>
              <a:t>Once </a:t>
            </a:r>
            <a:r>
              <a:rPr lang="en-GB" sz="2800" dirty="0">
                <a:latin typeface="NewBaskervilleStd-Roman"/>
              </a:rPr>
              <a:t>aggression starts, it’s likely that other people will become angry and </a:t>
            </a:r>
            <a:r>
              <a:rPr lang="en-GB" sz="2800" dirty="0" smtClean="0">
                <a:latin typeface="NewBaskervilleStd-Roman"/>
              </a:rPr>
              <a:t>aggressive, so </a:t>
            </a:r>
            <a:r>
              <a:rPr lang="en-GB" sz="2800" dirty="0">
                <a:latin typeface="NewBaskervilleStd-Roman"/>
              </a:rPr>
              <a:t>the stage is set for a serious escalation of negative </a:t>
            </a:r>
            <a:r>
              <a:rPr lang="en-GB" sz="2800" dirty="0" smtClean="0">
                <a:latin typeface="NewBaskervilleStd-Roman"/>
              </a:rPr>
              <a:t>behaviour.</a:t>
            </a:r>
            <a:endParaRPr lang="en-IN" sz="2800" dirty="0"/>
          </a:p>
        </p:txBody>
      </p:sp>
    </p:spTree>
    <p:extLst>
      <p:ext uri="{BB962C8B-B14F-4D97-AF65-F5344CB8AC3E}">
        <p14:creationId xmlns:p14="http://schemas.microsoft.com/office/powerpoint/2010/main" val="29165258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449619"/>
            <a:ext cx="4491871" cy="523220"/>
          </a:xfrm>
          <a:prstGeom prst="rect">
            <a:avLst/>
          </a:prstGeom>
        </p:spPr>
        <p:txBody>
          <a:bodyPr wrap="none">
            <a:spAutoFit/>
          </a:bodyPr>
          <a:lstStyle/>
          <a:p>
            <a:r>
              <a:rPr lang="en-GB" sz="2800" b="1" dirty="0">
                <a:solidFill>
                  <a:srgbClr val="C1272D"/>
                </a:solidFill>
                <a:latin typeface="CaeciliaLTStd-Heavy"/>
              </a:rPr>
              <a:t>Safety and Injury at Work</a:t>
            </a:r>
            <a:endParaRPr lang="en-IN" sz="2800" dirty="0"/>
          </a:p>
        </p:txBody>
      </p:sp>
      <p:sp>
        <p:nvSpPr>
          <p:cNvPr id="3" name="Rectangle 2"/>
          <p:cNvSpPr/>
          <p:nvPr/>
        </p:nvSpPr>
        <p:spPr>
          <a:xfrm>
            <a:off x="-1" y="972839"/>
            <a:ext cx="11925837" cy="3539430"/>
          </a:xfrm>
          <a:prstGeom prst="rect">
            <a:avLst/>
          </a:prstGeom>
        </p:spPr>
        <p:txBody>
          <a:bodyPr wrap="square">
            <a:spAutoFit/>
          </a:bodyPr>
          <a:lstStyle/>
          <a:p>
            <a:pPr algn="just"/>
            <a:r>
              <a:rPr lang="en-GB" sz="2800" dirty="0">
                <a:latin typeface="NewBaskervilleStd-Roman"/>
              </a:rPr>
              <a:t>Research relating negative affectivity to increased injuries at work suggests </a:t>
            </a:r>
            <a:r>
              <a:rPr lang="en-GB" sz="2800" dirty="0" smtClean="0">
                <a:latin typeface="NewBaskervilleStd-Roman"/>
              </a:rPr>
              <a:t>employers might </a:t>
            </a:r>
            <a:r>
              <a:rPr lang="en-GB" sz="2800" dirty="0">
                <a:latin typeface="NewBaskervilleStd-Roman"/>
              </a:rPr>
              <a:t>improve health and safety (and reduce costs) by ensuring </a:t>
            </a:r>
            <a:r>
              <a:rPr lang="en-GB" sz="2800" dirty="0" smtClean="0">
                <a:latin typeface="NewBaskervilleStd-Roman"/>
              </a:rPr>
              <a:t>workers aren’t </a:t>
            </a:r>
            <a:r>
              <a:rPr lang="en-GB" sz="2800" dirty="0">
                <a:latin typeface="NewBaskervilleStd-Roman"/>
              </a:rPr>
              <a:t>engaged in potentially dangerous activities when they’re in a bad mood</a:t>
            </a:r>
            <a:r>
              <a:rPr lang="en-GB" sz="2800" dirty="0" smtClean="0">
                <a:latin typeface="NewBaskervilleStd-Roman"/>
              </a:rPr>
              <a:t>.</a:t>
            </a:r>
          </a:p>
          <a:p>
            <a:pPr algn="just"/>
            <a:endParaRPr lang="en-GB" sz="2800" dirty="0">
              <a:latin typeface="NewBaskervilleStd-Roman"/>
            </a:endParaRPr>
          </a:p>
          <a:p>
            <a:pPr algn="just"/>
            <a:r>
              <a:rPr lang="en-GB" sz="2800" dirty="0">
                <a:latin typeface="NewBaskervilleStd-Roman"/>
              </a:rPr>
              <a:t>Bad moods can contribute to injury at work in several ways. </a:t>
            </a:r>
            <a:r>
              <a:rPr lang="en-GB" sz="2800" dirty="0" smtClean="0">
                <a:latin typeface="NewBaskervilleStd-Roman"/>
              </a:rPr>
              <a:t> </a:t>
            </a:r>
            <a:r>
              <a:rPr lang="en-GB" sz="2800" dirty="0">
                <a:latin typeface="NewBaskervilleStd-Roman"/>
              </a:rPr>
              <a:t>Individuals in</a:t>
            </a:r>
          </a:p>
          <a:p>
            <a:pPr algn="just"/>
            <a:r>
              <a:rPr lang="en-GB" sz="2800" dirty="0">
                <a:latin typeface="NewBaskervilleStd-Roman"/>
              </a:rPr>
              <a:t>negative moods tend to be more anxious, which can make them less able to </a:t>
            </a:r>
            <a:r>
              <a:rPr lang="en-GB" sz="2800" dirty="0" smtClean="0">
                <a:latin typeface="NewBaskervilleStd-Roman"/>
              </a:rPr>
              <a:t>cope </a:t>
            </a:r>
            <a:r>
              <a:rPr lang="en-IN" sz="2800" dirty="0" smtClean="0">
                <a:latin typeface="NewBaskervilleStd-Roman"/>
              </a:rPr>
              <a:t>effectively </a:t>
            </a:r>
            <a:r>
              <a:rPr lang="en-IN" sz="2800" dirty="0">
                <a:latin typeface="NewBaskervilleStd-Roman"/>
              </a:rPr>
              <a:t>with hazards.</a:t>
            </a:r>
            <a:endParaRPr lang="en-IN" sz="2800" dirty="0"/>
          </a:p>
        </p:txBody>
      </p:sp>
    </p:spTree>
    <p:extLst>
      <p:ext uri="{BB962C8B-B14F-4D97-AF65-F5344CB8AC3E}">
        <p14:creationId xmlns:p14="http://schemas.microsoft.com/office/powerpoint/2010/main" val="3044604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426410"/>
            <a:ext cx="12192000" cy="3539430"/>
          </a:xfrm>
          <a:prstGeom prst="rect">
            <a:avLst/>
          </a:prstGeom>
        </p:spPr>
        <p:txBody>
          <a:bodyPr wrap="square">
            <a:spAutoFit/>
          </a:bodyPr>
          <a:lstStyle/>
          <a:p>
            <a:pPr algn="just"/>
            <a:r>
              <a:rPr lang="en-IN" sz="2800" b="0" i="0" u="none" strike="noStrike" baseline="0" dirty="0" smtClean="0">
                <a:latin typeface="Times New Roman" panose="02020603050405020304" pitchFamily="18" charset="0"/>
              </a:rPr>
              <a:t>When he</a:t>
            </a:r>
            <a:r>
              <a:rPr lang="en-IN"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presented meat powder (unconditioned stimulus) to the dog in the experiment, Pavlov</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noticed a great deal of salivation (unconditioned response). On the other hand, when he</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merely rang a bell (neutral stimulus), the dog did not salivate. The next step taken by Pavlov</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was to accompany the meat with the ringing of the bell. After doing this a number of times,</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Pavlov rang the bell without presenting the meat. This time, the dog salivated to the bell</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alone. The dog had become classically conditioned to salivate (conditioned response) to the</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sound of the bell (conditioned stimulus).</a:t>
            </a:r>
            <a:endParaRPr lang="en-IN" sz="2800" dirty="0"/>
          </a:p>
        </p:txBody>
      </p:sp>
    </p:spTree>
    <p:extLst>
      <p:ext uri="{BB962C8B-B14F-4D97-AF65-F5344CB8AC3E}">
        <p14:creationId xmlns:p14="http://schemas.microsoft.com/office/powerpoint/2010/main" val="1496745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385224"/>
            <a:ext cx="3446777" cy="523220"/>
          </a:xfrm>
          <a:prstGeom prst="rect">
            <a:avLst/>
          </a:prstGeom>
        </p:spPr>
        <p:txBody>
          <a:bodyPr wrap="none">
            <a:spAutoFit/>
          </a:bodyPr>
          <a:lstStyle/>
          <a:p>
            <a:r>
              <a:rPr lang="en-IN" sz="2800" b="1" i="1" u="none" strike="noStrike" baseline="0" dirty="0" smtClean="0">
                <a:latin typeface="Times New Roman" panose="02020603050405020304" pitchFamily="18" charset="0"/>
              </a:rPr>
              <a:t>Operant Conditioning</a:t>
            </a:r>
            <a:endParaRPr lang="en-IN" sz="2800" dirty="0"/>
          </a:p>
        </p:txBody>
      </p:sp>
      <p:sp>
        <p:nvSpPr>
          <p:cNvPr id="3" name="Rectangle 2"/>
          <p:cNvSpPr/>
          <p:nvPr/>
        </p:nvSpPr>
        <p:spPr>
          <a:xfrm>
            <a:off x="-1" y="908444"/>
            <a:ext cx="11925837" cy="1384995"/>
          </a:xfrm>
          <a:prstGeom prst="rect">
            <a:avLst/>
          </a:prstGeom>
        </p:spPr>
        <p:txBody>
          <a:bodyPr wrap="square">
            <a:spAutoFit/>
          </a:bodyPr>
          <a:lstStyle/>
          <a:p>
            <a:pPr algn="just"/>
            <a:r>
              <a:rPr lang="en-GB" sz="2800" b="0" i="1" u="none" strike="noStrike" baseline="0" dirty="0" smtClean="0">
                <a:latin typeface="Times New Roman" panose="02020603050405020304" pitchFamily="18" charset="0"/>
              </a:rPr>
              <a:t>Operant conditioning </a:t>
            </a:r>
            <a:r>
              <a:rPr lang="en-GB" sz="2800" b="0" i="0" u="none" strike="noStrike" baseline="0" dirty="0" smtClean="0">
                <a:latin typeface="Times New Roman" panose="02020603050405020304" pitchFamily="18" charset="0"/>
              </a:rPr>
              <a:t>is concerned primarily with learning that occurs as a consequence of</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behaviour, or R-S. It is not concerned with the eliciting causes of behaviour, as classical, or</a:t>
            </a:r>
            <a:r>
              <a:rPr lang="en-GB" sz="2800" b="0" i="0" u="none" strike="noStrike" dirty="0" smtClean="0">
                <a:latin typeface="Times New Roman" panose="02020603050405020304" pitchFamily="18" charset="0"/>
              </a:rPr>
              <a:t> </a:t>
            </a:r>
            <a:r>
              <a:rPr lang="en-IN" sz="2800" b="0" i="0" u="none" strike="noStrike" baseline="0" dirty="0" smtClean="0">
                <a:latin typeface="Times New Roman" panose="02020603050405020304" pitchFamily="18" charset="0"/>
              </a:rPr>
              <a:t>respondent, conditioning is.</a:t>
            </a:r>
            <a:endParaRPr lang="en-IN" sz="2800" dirty="0"/>
          </a:p>
        </p:txBody>
      </p:sp>
      <p:sp>
        <p:nvSpPr>
          <p:cNvPr id="5" name="Rectangle 4"/>
          <p:cNvSpPr/>
          <p:nvPr/>
        </p:nvSpPr>
        <p:spPr>
          <a:xfrm>
            <a:off x="-2" y="2339605"/>
            <a:ext cx="11925837" cy="954107"/>
          </a:xfrm>
          <a:prstGeom prst="rect">
            <a:avLst/>
          </a:prstGeom>
        </p:spPr>
        <p:txBody>
          <a:bodyPr wrap="square">
            <a:spAutoFit/>
          </a:bodyPr>
          <a:lstStyle/>
          <a:p>
            <a:pPr algn="just"/>
            <a:r>
              <a:rPr lang="en-GB" sz="2800" b="0" i="0" u="none" strike="noStrike" baseline="0" dirty="0" smtClean="0">
                <a:latin typeface="Times New Roman" panose="02020603050405020304" pitchFamily="18" charset="0"/>
              </a:rPr>
              <a:t>The specific differences between classical and operant conditioning</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may be summarized as follows:</a:t>
            </a:r>
            <a:endParaRPr lang="en-IN" sz="2800" dirty="0"/>
          </a:p>
        </p:txBody>
      </p:sp>
      <p:sp>
        <p:nvSpPr>
          <p:cNvPr id="6" name="Rectangle 5"/>
          <p:cNvSpPr/>
          <p:nvPr/>
        </p:nvSpPr>
        <p:spPr>
          <a:xfrm>
            <a:off x="-1" y="3339878"/>
            <a:ext cx="11925835" cy="2246769"/>
          </a:xfrm>
          <a:prstGeom prst="rect">
            <a:avLst/>
          </a:prstGeom>
        </p:spPr>
        <p:txBody>
          <a:bodyPr wrap="square">
            <a:spAutoFit/>
          </a:bodyPr>
          <a:lstStyle/>
          <a:p>
            <a:pPr algn="just"/>
            <a:r>
              <a:rPr lang="en-GB" sz="2800" b="0" i="0" u="none" strike="noStrike" baseline="0" dirty="0" smtClean="0">
                <a:latin typeface="Times New Roman" panose="02020603050405020304" pitchFamily="18" charset="0"/>
              </a:rPr>
              <a:t>1. In classical conditioning, a change in the stimulus (unconditioned stimulus to conditioned</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stimulus) will elicit a particular response. In operant conditioning, one particular</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response out of many possible ones occurs in a given stimulus situation. The stimulus</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situation serves as a cue in operant conditioning. It does not elicit the response but</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serves as a cue for a person to emit the response.</a:t>
            </a:r>
            <a:endParaRPr lang="en-IN" sz="2800" dirty="0"/>
          </a:p>
        </p:txBody>
      </p:sp>
    </p:spTree>
    <p:extLst>
      <p:ext uri="{BB962C8B-B14F-4D97-AF65-F5344CB8AC3E}">
        <p14:creationId xmlns:p14="http://schemas.microsoft.com/office/powerpoint/2010/main" val="2718715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0" y="394523"/>
            <a:ext cx="11887200" cy="2246769"/>
          </a:xfrm>
          <a:prstGeom prst="rect">
            <a:avLst/>
          </a:prstGeom>
        </p:spPr>
        <p:txBody>
          <a:bodyPr wrap="square">
            <a:spAutoFit/>
          </a:bodyPr>
          <a:lstStyle/>
          <a:p>
            <a:pPr algn="just"/>
            <a:r>
              <a:rPr lang="en-GB" sz="2800" b="0" i="0" u="none" strike="noStrike" baseline="0" dirty="0" smtClean="0">
                <a:latin typeface="Times New Roman" panose="02020603050405020304" pitchFamily="18" charset="0"/>
              </a:rPr>
              <a:t>2. During the classical conditioning process, the unconditioned stimulus, serving as a</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reward, is presented every time. In operant conditioning, the reward is presented only</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if the organism gives the correct response. The organism must operate on the environment</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(thus the term </a:t>
            </a:r>
            <a:r>
              <a:rPr lang="en-GB" sz="2800" b="0" i="1" u="none" strike="noStrike" baseline="0" dirty="0" smtClean="0">
                <a:latin typeface="Times New Roman" panose="02020603050405020304" pitchFamily="18" charset="0"/>
              </a:rPr>
              <a:t>operant conditioning</a:t>
            </a:r>
            <a:r>
              <a:rPr lang="en-GB" sz="2800" b="0" i="0" u="none" strike="noStrike" baseline="0" dirty="0" smtClean="0">
                <a:latin typeface="Times New Roman" panose="02020603050405020304" pitchFamily="18" charset="0"/>
              </a:rPr>
              <a:t>) in order to receive a reward.</a:t>
            </a:r>
            <a:endParaRPr lang="en-IN" sz="2800" dirty="0"/>
          </a:p>
        </p:txBody>
      </p:sp>
      <p:sp>
        <p:nvSpPr>
          <p:cNvPr id="3" name="Rectangle 2"/>
          <p:cNvSpPr/>
          <p:nvPr/>
        </p:nvSpPr>
        <p:spPr>
          <a:xfrm>
            <a:off x="0" y="3646748"/>
            <a:ext cx="11771290" cy="954107"/>
          </a:xfrm>
          <a:prstGeom prst="rect">
            <a:avLst/>
          </a:prstGeom>
        </p:spPr>
        <p:txBody>
          <a:bodyPr wrap="square">
            <a:spAutoFit/>
          </a:bodyPr>
          <a:lstStyle/>
          <a:p>
            <a:pPr algn="just"/>
            <a:r>
              <a:rPr lang="en-GB" sz="2800" b="0" i="0" u="none" strike="noStrike" baseline="0" dirty="0" smtClean="0">
                <a:latin typeface="Times New Roman" panose="02020603050405020304" pitchFamily="18" charset="0"/>
              </a:rPr>
              <a:t>Operant conditioning has a much greater impact on human learning than classical conditioning.</a:t>
            </a:r>
            <a:endParaRPr lang="en-IN" sz="2800" dirty="0"/>
          </a:p>
        </p:txBody>
      </p:sp>
    </p:spTree>
    <p:extLst>
      <p:ext uri="{BB962C8B-B14F-4D97-AF65-F5344CB8AC3E}">
        <p14:creationId xmlns:p14="http://schemas.microsoft.com/office/powerpoint/2010/main" val="2255402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pic>
        <p:nvPicPr>
          <p:cNvPr id="2" name="Picture 1"/>
          <p:cNvPicPr>
            <a:picLocks noChangeAspect="1"/>
          </p:cNvPicPr>
          <p:nvPr/>
        </p:nvPicPr>
        <p:blipFill>
          <a:blip r:embed="rId2"/>
          <a:stretch>
            <a:fillRect/>
          </a:stretch>
        </p:blipFill>
        <p:spPr>
          <a:xfrm>
            <a:off x="0" y="372749"/>
            <a:ext cx="12276528" cy="5139409"/>
          </a:xfrm>
          <a:prstGeom prst="rect">
            <a:avLst/>
          </a:prstGeom>
        </p:spPr>
      </p:pic>
    </p:spTree>
    <p:extLst>
      <p:ext uri="{BB962C8B-B14F-4D97-AF65-F5344CB8AC3E}">
        <p14:creationId xmlns:p14="http://schemas.microsoft.com/office/powerpoint/2010/main" val="3249830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5743432" cy="276999"/>
          </a:xfrm>
          <a:prstGeom prst="rect">
            <a:avLst/>
          </a:prstGeom>
          <a:noFill/>
        </p:spPr>
        <p:txBody>
          <a:bodyPr wrap="none" rtlCol="0">
            <a:spAutoFit/>
          </a:bodyPr>
          <a:lstStyle/>
          <a:p>
            <a:r>
              <a:rPr lang="en-IN" sz="1200" dirty="0" smtClean="0"/>
              <a:t>ORGANIZATIONAL BEHAVIOUR AND PROFESSIONAL COMMUNICATION (18ME661) UNIT2</a:t>
            </a:r>
            <a:endParaRPr lang="en-IN" sz="1200" dirty="0"/>
          </a:p>
        </p:txBody>
      </p:sp>
      <p:sp>
        <p:nvSpPr>
          <p:cNvPr id="2" name="Rectangle 1"/>
          <p:cNvSpPr/>
          <p:nvPr/>
        </p:nvSpPr>
        <p:spPr>
          <a:xfrm>
            <a:off x="25212" y="410982"/>
            <a:ext cx="2568332" cy="523220"/>
          </a:xfrm>
          <a:prstGeom prst="rect">
            <a:avLst/>
          </a:prstGeom>
        </p:spPr>
        <p:txBody>
          <a:bodyPr wrap="none">
            <a:spAutoFit/>
          </a:bodyPr>
          <a:lstStyle/>
          <a:p>
            <a:r>
              <a:rPr lang="en-IN" sz="2800" b="1" i="1" u="none" strike="noStrike" baseline="0" dirty="0" smtClean="0">
                <a:latin typeface="Times New Roman" panose="02020603050405020304" pitchFamily="18" charset="0"/>
              </a:rPr>
              <a:t>Social Learning</a:t>
            </a:r>
            <a:endParaRPr lang="en-IN" sz="2800" dirty="0"/>
          </a:p>
        </p:txBody>
      </p:sp>
      <p:sp>
        <p:nvSpPr>
          <p:cNvPr id="3" name="Rectangle 2"/>
          <p:cNvSpPr/>
          <p:nvPr/>
        </p:nvSpPr>
        <p:spPr>
          <a:xfrm>
            <a:off x="25212" y="1068185"/>
            <a:ext cx="11681684" cy="1384995"/>
          </a:xfrm>
          <a:prstGeom prst="rect">
            <a:avLst/>
          </a:prstGeom>
        </p:spPr>
        <p:txBody>
          <a:bodyPr wrap="square">
            <a:spAutoFit/>
          </a:bodyPr>
          <a:lstStyle/>
          <a:p>
            <a:pPr algn="just"/>
            <a:r>
              <a:rPr lang="en-GB" sz="2800" b="0" i="0" u="none" strike="noStrike" baseline="0" dirty="0" smtClean="0">
                <a:latin typeface="Times New Roman" panose="02020603050405020304" pitchFamily="18" charset="0"/>
              </a:rPr>
              <a:t>This theoretical approach to learning was the first to combine and integrate both behaviourist</a:t>
            </a:r>
            <a:r>
              <a:rPr lang="en-GB" sz="2800" b="0" i="0" u="none" strike="noStrike" dirty="0" smtClean="0">
                <a:latin typeface="Times New Roman" panose="02020603050405020304" pitchFamily="18" charset="0"/>
              </a:rPr>
              <a:t> </a:t>
            </a:r>
            <a:r>
              <a:rPr lang="en-GB" sz="2800" b="0" i="0" u="none" strike="noStrike" baseline="0" dirty="0" smtClean="0">
                <a:latin typeface="Times New Roman" panose="02020603050405020304" pitchFamily="18" charset="0"/>
              </a:rPr>
              <a:t>and cognitive concepts and emphasized the interactive, reciprocal nature of cognitive,</a:t>
            </a:r>
            <a:r>
              <a:rPr lang="en-GB" sz="2800" b="0" i="0" u="none" strike="noStrike" dirty="0" smtClean="0">
                <a:latin typeface="Times New Roman" panose="02020603050405020304" pitchFamily="18" charset="0"/>
              </a:rPr>
              <a:t> </a:t>
            </a:r>
            <a:r>
              <a:rPr lang="en-IN" sz="2800" b="0" i="0" u="none" strike="noStrike" baseline="0" dirty="0" smtClean="0">
                <a:latin typeface="Times New Roman" panose="02020603050405020304" pitchFamily="18" charset="0"/>
              </a:rPr>
              <a:t>behavioural, and environmental determinants.</a:t>
            </a:r>
            <a:endParaRPr lang="en-IN" sz="2800" dirty="0"/>
          </a:p>
        </p:txBody>
      </p:sp>
      <p:sp>
        <p:nvSpPr>
          <p:cNvPr id="5" name="Rectangle 4"/>
          <p:cNvSpPr/>
          <p:nvPr/>
        </p:nvSpPr>
        <p:spPr>
          <a:xfrm>
            <a:off x="0" y="2875034"/>
            <a:ext cx="11706896" cy="954107"/>
          </a:xfrm>
          <a:prstGeom prst="rect">
            <a:avLst/>
          </a:prstGeom>
        </p:spPr>
        <p:txBody>
          <a:bodyPr wrap="square">
            <a:spAutoFit/>
          </a:bodyPr>
          <a:lstStyle/>
          <a:p>
            <a:r>
              <a:rPr lang="en-GB" sz="2800" b="0" i="0" u="none" strike="noStrike" baseline="0" dirty="0" smtClean="0">
                <a:latin typeface="Times New Roman" panose="02020603050405020304" pitchFamily="18" charset="0"/>
              </a:rPr>
              <a:t>Social learning theory posits that </a:t>
            </a:r>
            <a:r>
              <a:rPr lang="en-GB" sz="2800" dirty="0" smtClean="0"/>
              <a:t>learning </a:t>
            </a:r>
            <a:r>
              <a:rPr lang="en-GB" sz="2800" dirty="0"/>
              <a:t>can also take place </a:t>
            </a:r>
            <a:r>
              <a:rPr lang="en-GB" sz="2800" dirty="0" smtClean="0"/>
              <a:t>via vicarious</a:t>
            </a:r>
            <a:r>
              <a:rPr lang="en-GB" sz="2800" dirty="0"/>
              <a:t>, or </a:t>
            </a:r>
            <a:r>
              <a:rPr lang="en-GB" sz="2800" dirty="0" smtClean="0"/>
              <a:t>modelling, </a:t>
            </a:r>
            <a:r>
              <a:rPr lang="en-GB" sz="2800" dirty="0"/>
              <a:t>and self-control </a:t>
            </a:r>
            <a:r>
              <a:rPr lang="en-GB" sz="2800" dirty="0" smtClean="0"/>
              <a:t>processes</a:t>
            </a:r>
            <a:r>
              <a:rPr lang="en-GB" sz="2800" dirty="0">
                <a:latin typeface="Times New Roman" panose="02020603050405020304" pitchFamily="18" charset="0"/>
              </a:rPr>
              <a:t>.</a:t>
            </a:r>
            <a:endParaRPr lang="en-IN" sz="2800" dirty="0"/>
          </a:p>
        </p:txBody>
      </p:sp>
    </p:spTree>
    <p:extLst>
      <p:ext uri="{BB962C8B-B14F-4D97-AF65-F5344CB8AC3E}">
        <p14:creationId xmlns:p14="http://schemas.microsoft.com/office/powerpoint/2010/main" val="810809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3133</Words>
  <Application>Microsoft Office PowerPoint</Application>
  <PresentationFormat>Widescreen</PresentationFormat>
  <Paragraphs>196</Paragraphs>
  <Slides>42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Arial</vt:lpstr>
      <vt:lpstr>CaeciliaLTStd-Heavy</vt:lpstr>
      <vt:lpstr>Calibri</vt:lpstr>
      <vt:lpstr>Calibri Light</vt:lpstr>
      <vt:lpstr>CIDFont+F1</vt:lpstr>
      <vt:lpstr>CIDFont+F2</vt:lpstr>
      <vt:lpstr>Frutiger-Bold</vt:lpstr>
      <vt:lpstr>NewBaskervilleStd-Bold</vt:lpstr>
      <vt:lpstr>NewBaskervilleStd-Italic</vt:lpstr>
      <vt:lpstr>NewBaskervilleStd-Roman</vt:lpstr>
      <vt:lpstr>Times New Roman</vt:lpstr>
      <vt:lpstr>VAGRoundedStd-Bold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109</cp:revision>
  <dcterms:created xsi:type="dcterms:W3CDTF">2021-03-29T04:17:33Z</dcterms:created>
  <dcterms:modified xsi:type="dcterms:W3CDTF">2022-04-27T06:57:01Z</dcterms:modified>
</cp:coreProperties>
</file>